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318" r:id="rId9"/>
    <p:sldId id="266" r:id="rId10"/>
    <p:sldId id="267" r:id="rId11"/>
    <p:sldId id="268" r:id="rId12"/>
    <p:sldId id="269" r:id="rId13"/>
    <p:sldId id="270" r:id="rId14"/>
    <p:sldId id="313" r:id="rId15"/>
    <p:sldId id="314" r:id="rId16"/>
    <p:sldId id="271" r:id="rId17"/>
    <p:sldId id="272" r:id="rId18"/>
    <p:sldId id="305" r:id="rId19"/>
    <p:sldId id="274" r:id="rId20"/>
    <p:sldId id="306" r:id="rId21"/>
    <p:sldId id="276" r:id="rId22"/>
    <p:sldId id="307" r:id="rId23"/>
    <p:sldId id="278" r:id="rId24"/>
    <p:sldId id="279" r:id="rId25"/>
    <p:sldId id="308" r:id="rId26"/>
    <p:sldId id="281" r:id="rId27"/>
    <p:sldId id="282" r:id="rId28"/>
    <p:sldId id="283" r:id="rId29"/>
    <p:sldId id="284" r:id="rId30"/>
    <p:sldId id="285" r:id="rId31"/>
    <p:sldId id="286" r:id="rId32"/>
    <p:sldId id="309" r:id="rId33"/>
    <p:sldId id="288" r:id="rId34"/>
    <p:sldId id="310" r:id="rId35"/>
    <p:sldId id="290" r:id="rId36"/>
    <p:sldId id="291" r:id="rId37"/>
    <p:sldId id="292" r:id="rId38"/>
    <p:sldId id="295" r:id="rId39"/>
    <p:sldId id="296" r:id="rId40"/>
    <p:sldId id="316" r:id="rId41"/>
    <p:sldId id="317" r:id="rId42"/>
    <p:sldId id="315" r:id="rId43"/>
    <p:sldId id="297" r:id="rId44"/>
    <p:sldId id="298" r:id="rId45"/>
    <p:sldId id="299" r:id="rId46"/>
    <p:sldId id="300" r:id="rId47"/>
    <p:sldId id="301" r:id="rId48"/>
    <p:sldId id="302" r:id="rId49"/>
    <p:sldId id="312" r:id="rId50"/>
    <p:sldId id="304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 autoAdjust="0"/>
    <p:restoredTop sz="95781" autoAdjust="0"/>
  </p:normalViewPr>
  <p:slideViewPr>
    <p:cSldViewPr snapToGrid="0">
      <p:cViewPr varScale="1">
        <p:scale>
          <a:sx n="106" d="100"/>
          <a:sy n="106" d="100"/>
        </p:scale>
        <p:origin x="304" y="16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5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2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0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71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4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C. remains the same.</a:t>
            </a:r>
          </a:p>
        </p:txBody>
      </p:sp>
    </p:spTree>
    <p:extLst>
      <p:ext uri="{BB962C8B-B14F-4D97-AF65-F5344CB8AC3E}">
        <p14:creationId xmlns:p14="http://schemas.microsoft.com/office/powerpoint/2010/main" val="120217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C. remains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1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 downward, </a:t>
            </a:r>
            <a:r>
              <a:rPr lang="en-US" i="1" dirty="0">
                <a:ea typeface="Batang" charset="0"/>
                <a:cs typeface="Batang" charset="0"/>
              </a:rPr>
              <a:t>g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2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 downward, </a:t>
            </a:r>
            <a:r>
              <a:rPr lang="en-US" i="1" dirty="0">
                <a:ea typeface="Batang" charset="0"/>
                <a:cs typeface="Batang" charset="0"/>
              </a:rPr>
              <a:t>g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60</a:t>
            </a:r>
            <a:r>
              <a:rPr lang="en-US" dirty="0">
                <a:ea typeface="Batang" charset="0"/>
                <a:cs typeface="Batang" charset="0"/>
                <a:sym typeface="Symbol" charset="0"/>
              </a:rPr>
              <a:t>.</a:t>
            </a:r>
            <a:endParaRPr lang="en-US" dirty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2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60</a:t>
            </a:r>
            <a:r>
              <a:rPr lang="en-US" dirty="0">
                <a:ea typeface="Batang" charset="0"/>
                <a:cs typeface="Batang" charset="0"/>
                <a:sym typeface="Symbol" charset="0"/>
              </a:rPr>
              <a:t>.</a:t>
            </a:r>
            <a:endParaRPr lang="en-US" dirty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8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6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9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5 meters below the dashed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7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 5 meters below the dashed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38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3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80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5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33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02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matches the curved surface of Planet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38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matches the curved surface of Planet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5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83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 a circle.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3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 a circle.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82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71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60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87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64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884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3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1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3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913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21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 outruns the influence of Earth</a:t>
            </a:r>
            <a:r>
              <a:rPr lang="fr-FR" altLang="ja-JP" dirty="0">
                <a:ea typeface="Batang" charset="0"/>
                <a:cs typeface="Batang" charset="0"/>
              </a:rPr>
              <a:t>'</a:t>
            </a:r>
            <a:r>
              <a:rPr lang="en-US" dirty="0">
                <a:ea typeface="Batang" charset="0"/>
                <a:cs typeface="Batang" charset="0"/>
              </a:rPr>
              <a:t>s gravity, but is never beyond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5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 outruns the influence of Earth</a:t>
            </a:r>
            <a:r>
              <a:rPr lang="fr-FR" altLang="ja-JP" dirty="0">
                <a:ea typeface="Batang" charset="0"/>
                <a:cs typeface="Batang" charset="0"/>
              </a:rPr>
              <a:t>'</a:t>
            </a:r>
            <a:r>
              <a:rPr lang="en-US" dirty="0">
                <a:ea typeface="Batang" charset="0"/>
                <a:cs typeface="Batang" charset="0"/>
              </a:rPr>
              <a:t>s gravity, but is never beyond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19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9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1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2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2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Lecture Outline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Pearson Education,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BCDE4-2888-8547-8C78-57D79B1356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/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aseballsavant.ml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https://www.learnodo-newtonic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red.com/story/5-of-the-best-demos-of-projectile-motion-and-its-quirk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3879605" cy="1569660"/>
          </a:xfrm>
        </p:spPr>
        <p:txBody>
          <a:bodyPr/>
          <a:lstStyle/>
          <a:p>
            <a:r>
              <a:rPr lang="en-US" dirty="0"/>
              <a:t>Chapter 10: Projectile and Satellite Motion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2809010" y="3877832"/>
            <a:ext cx="4143108" cy="2845268"/>
          </a:xfrm>
          <a:prstGeom prst="rect">
            <a:avLst/>
          </a:prstGeom>
        </p:spPr>
      </p:pic>
      <p:sp>
        <p:nvSpPr>
          <p:cNvPr id="72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930" y="1481061"/>
            <a:ext cx="8229600" cy="4653915"/>
          </a:xfrm>
        </p:spPr>
        <p:txBody>
          <a:bodyPr/>
          <a:lstStyle/>
          <a:p>
            <a:r>
              <a:rPr lang="en-US" dirty="0"/>
              <a:t>Paths of a cannonball shot at an upward angle</a:t>
            </a:r>
          </a:p>
          <a:p>
            <a:pPr lvl="1"/>
            <a:r>
              <a:rPr lang="en-US" dirty="0"/>
              <a:t>Vertical distance cannonball falls is the same vertical distance it would have fallen if it had been dropped from rest and been falling for the same amount of time (5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404949" y="2477914"/>
            <a:ext cx="4675802" cy="4226206"/>
          </a:xfrm>
          <a:prstGeom prst="rect">
            <a:avLst/>
          </a:prstGeom>
        </p:spPr>
      </p:pic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149" y="1459543"/>
            <a:ext cx="8229600" cy="4653915"/>
          </a:xfrm>
        </p:spPr>
        <p:txBody>
          <a:bodyPr/>
          <a:lstStyle/>
          <a:p>
            <a:r>
              <a:rPr lang="en-US" dirty="0"/>
              <a:t>Paths of projectile following a parabolic trajectory</a:t>
            </a:r>
          </a:p>
          <a:p>
            <a:pPr lvl="1"/>
            <a:r>
              <a:rPr lang="en-US" sz="2400" dirty="0"/>
              <a:t>Horizontal component along </a:t>
            </a:r>
            <a:br>
              <a:rPr lang="en-US" sz="2400" dirty="0"/>
            </a:br>
            <a:r>
              <a:rPr lang="en-US" sz="2400" dirty="0"/>
              <a:t>trajectory remains </a:t>
            </a:r>
            <a:br>
              <a:rPr lang="en-US" sz="2400" dirty="0"/>
            </a:br>
            <a:r>
              <a:rPr lang="en-US" sz="2400" dirty="0"/>
              <a:t>unchanged.</a:t>
            </a:r>
          </a:p>
          <a:p>
            <a:pPr lvl="1"/>
            <a:r>
              <a:rPr lang="en-US" sz="2400" dirty="0"/>
              <a:t>Only vertical component </a:t>
            </a:r>
            <a:br>
              <a:rPr lang="en-US" sz="2400" dirty="0"/>
            </a:br>
            <a:r>
              <a:rPr lang="en-US" sz="2400" dirty="0"/>
              <a:t>changes.</a:t>
            </a:r>
          </a:p>
          <a:p>
            <a:pPr lvl="1"/>
            <a:r>
              <a:rPr lang="en-US" sz="2400" dirty="0"/>
              <a:t>Velocity at any point is </a:t>
            </a:r>
            <a:br>
              <a:rPr lang="en-US" sz="2400" dirty="0"/>
            </a:br>
            <a:r>
              <a:rPr lang="en-US" sz="2400" dirty="0"/>
              <a:t>computed with the </a:t>
            </a:r>
            <a:br>
              <a:rPr lang="en-US" sz="2400" dirty="0"/>
            </a:br>
            <a:r>
              <a:rPr lang="en-US" sz="2400" dirty="0"/>
              <a:t>Pythagorean theorem </a:t>
            </a:r>
            <a:br>
              <a:rPr lang="en-US" sz="2400" dirty="0"/>
            </a:br>
            <a:r>
              <a:rPr lang="en-US" sz="2400" dirty="0"/>
              <a:t>(diagonal of rectangle).</a:t>
            </a:r>
          </a:p>
          <a:p>
            <a:pPr lvl="1"/>
            <a:r>
              <a:rPr lang="en-US" sz="2400" dirty="0"/>
              <a:t>Angle of launch = angle as it hits ground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824" y="1194346"/>
            <a:ext cx="8681021" cy="4653915"/>
          </a:xfrm>
        </p:spPr>
        <p:txBody>
          <a:bodyPr/>
          <a:lstStyle/>
          <a:p>
            <a:r>
              <a:rPr lang="en-US" dirty="0"/>
              <a:t>Different horizontal distances</a:t>
            </a:r>
          </a:p>
          <a:p>
            <a:pPr lvl="1"/>
            <a:r>
              <a:rPr lang="en-US" dirty="0"/>
              <a:t>Same range is obtained from two different launching angles when the angles add up to 90</a:t>
            </a:r>
            <a:r>
              <a:rPr lang="en-US" spc="-2000" dirty="0"/>
              <a:t> °</a:t>
            </a:r>
            <a:r>
              <a:rPr lang="en-US" dirty="0"/>
              <a:t>.</a:t>
            </a:r>
            <a:endParaRPr lang="en-US" spc="-1800" dirty="0"/>
          </a:p>
          <a:p>
            <a:pPr lvl="2"/>
            <a:r>
              <a:rPr lang="en-US" dirty="0"/>
              <a:t>Object thrown at an angle of 60</a:t>
            </a:r>
            <a:r>
              <a:rPr lang="en-US" spc="-2000" dirty="0"/>
              <a:t>°</a:t>
            </a:r>
            <a:r>
              <a:rPr lang="en-US" dirty="0">
                <a:sym typeface="Symbol" charset="0"/>
              </a:rPr>
              <a:t>  has the same range as if it were thrown at an angle of 30</a:t>
            </a:r>
            <a:r>
              <a:rPr lang="en-US" spc="-2000" dirty="0"/>
              <a:t> °</a:t>
            </a:r>
            <a:r>
              <a:rPr lang="en-US" dirty="0">
                <a:sym typeface="Symbol" charset="0"/>
              </a:rPr>
              <a:t> .</a:t>
            </a:r>
          </a:p>
          <a:p>
            <a:pPr lvl="2"/>
            <a:r>
              <a:rPr lang="en-US" dirty="0">
                <a:sym typeface="Symbol" charset="0"/>
              </a:rPr>
              <a:t>If you’ve played a sport with a ball you know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6" name="Picture 5" descr="10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>
          <a:xfrm>
            <a:off x="1944922" y="3868025"/>
            <a:ext cx="5597266" cy="25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horizontal distances </a:t>
            </a:r>
          </a:p>
          <a:p>
            <a:pPr lvl="1"/>
            <a:r>
              <a:rPr lang="en-US" dirty="0"/>
              <a:t>Maximum range occurs for ideal launch at </a:t>
            </a:r>
            <a:br>
              <a:rPr lang="en-US" dirty="0"/>
            </a:br>
            <a:r>
              <a:rPr lang="en-US" dirty="0"/>
              <a:t>45</a:t>
            </a:r>
            <a:r>
              <a:rPr lang="en-US" spc="-2000" dirty="0"/>
              <a:t> °</a:t>
            </a:r>
            <a:endParaRPr lang="en-US" dirty="0">
              <a:sym typeface="Symbol" charset="0"/>
            </a:endParaRPr>
          </a:p>
          <a:p>
            <a:pPr lvl="1"/>
            <a:r>
              <a:rPr lang="en-US" b="1" i="1" dirty="0">
                <a:sym typeface="Symbol" charset="0"/>
              </a:rPr>
              <a:t>With air resistance</a:t>
            </a:r>
            <a:r>
              <a:rPr lang="en-US" dirty="0">
                <a:sym typeface="Symbol" charset="0"/>
              </a:rPr>
              <a:t>, maximum range for a baseball is at a smaller angle, ~25</a:t>
            </a:r>
            <a:r>
              <a:rPr lang="en-US" spc="-2000" dirty="0"/>
              <a:t> °</a:t>
            </a:r>
            <a:r>
              <a:rPr lang="en-US" dirty="0">
                <a:sym typeface="Symbol" charset="0"/>
              </a:rPr>
              <a:t>−34</a:t>
            </a:r>
            <a:r>
              <a:rPr lang="en-US" spc="-2000" dirty="0"/>
              <a:t> °</a:t>
            </a:r>
            <a:r>
              <a:rPr lang="en-US" dirty="0">
                <a:sym typeface="Symbol" charset="0"/>
              </a:rPr>
              <a:t> above horizontal</a:t>
            </a:r>
          </a:p>
          <a:p>
            <a:pPr lvl="1"/>
            <a:r>
              <a:rPr lang="en-US" b="1" i="1" dirty="0">
                <a:sym typeface="Symbol" charset="0"/>
              </a:rPr>
              <a:t>With air resistance, </a:t>
            </a:r>
            <a:r>
              <a:rPr lang="en-US" dirty="0">
                <a:sym typeface="Symbol" charset="0"/>
              </a:rPr>
              <a:t>for a golf ball the optimal angle is less than 38</a:t>
            </a:r>
            <a:r>
              <a:rPr lang="en-US" spc="-2000" dirty="0"/>
              <a:t> 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335B-FD9D-1947-B430-0789FF0D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43D68-9C75-E44A-BBC8-8D435E22EE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580AC-D5B5-8843-9179-D9F126B0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0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29E7CD-5111-D945-AFA4-7B0330D2734C}"/>
              </a:ext>
            </a:extLst>
          </p:cNvPr>
          <p:cNvSpPr txBox="1"/>
          <p:nvPr/>
        </p:nvSpPr>
        <p:spPr>
          <a:xfrm>
            <a:off x="5322790" y="6437661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should have asked us</a:t>
            </a:r>
          </a:p>
        </p:txBody>
      </p:sp>
    </p:spTree>
    <p:extLst>
      <p:ext uri="{BB962C8B-B14F-4D97-AF65-F5344CB8AC3E}">
        <p14:creationId xmlns:p14="http://schemas.microsoft.com/office/powerpoint/2010/main" val="20983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71D0-F299-E141-844F-F888D073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Astros-Rays ALDS gm4</a:t>
            </a:r>
            <a:br>
              <a:rPr lang="en-US" dirty="0"/>
            </a:br>
            <a:r>
              <a:rPr lang="en-US" dirty="0"/>
              <a:t>8 Oct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7292-FE18-E349-837B-614C8CF3E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Three examples with good velocity &amp; angle</a:t>
            </a:r>
          </a:p>
          <a:p>
            <a:r>
              <a:rPr lang="en-US" sz="1600" dirty="0"/>
              <a:t>There were faster hits, but not at good angles!</a:t>
            </a:r>
          </a:p>
          <a:p>
            <a:pPr lvl="1"/>
            <a:r>
              <a:rPr lang="en-US" sz="1600" dirty="0"/>
              <a:t>(park is asymmetric, </a:t>
            </a:r>
            <a:r>
              <a:rPr lang="en-US" sz="1600" dirty="0">
                <a:solidFill>
                  <a:srgbClr val="FFC000"/>
                </a:solidFill>
              </a:rPr>
              <a:t>location matters</a:t>
            </a:r>
            <a:r>
              <a:rPr lang="en-US" sz="1600" dirty="0"/>
              <a:t>)</a:t>
            </a:r>
          </a:p>
          <a:p>
            <a:r>
              <a:rPr lang="en-US" sz="1600" dirty="0">
                <a:hlinkClick r:id="rId2"/>
              </a:rPr>
              <a:t>https://baseballsavant.mlb.com/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Baseball stats are </a:t>
            </a:r>
            <a:r>
              <a:rPr lang="en-US" sz="1600" i="1" dirty="0"/>
              <a:t>extensive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B1DDF-04CF-0641-9751-39F391C39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DD155-7730-6945-974B-C9858F8AA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21"/>
          <a:stretch/>
        </p:blipFill>
        <p:spPr>
          <a:xfrm>
            <a:off x="5231757" y="0"/>
            <a:ext cx="3912243" cy="4123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D6A4D-4C15-7C4C-95CB-1E9A92137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0168"/>
            <a:ext cx="9144000" cy="25278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04D60-B528-CA44-A48E-6F1E3D0F076E}"/>
              </a:ext>
            </a:extLst>
          </p:cNvPr>
          <p:cNvSpPr/>
          <p:nvPr/>
        </p:nvSpPr>
        <p:spPr bwMode="auto">
          <a:xfrm>
            <a:off x="5672510" y="6584569"/>
            <a:ext cx="2037144" cy="208344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F633D-09FD-4340-959F-67D36FDB5BF7}"/>
              </a:ext>
            </a:extLst>
          </p:cNvPr>
          <p:cNvSpPr/>
          <p:nvPr/>
        </p:nvSpPr>
        <p:spPr bwMode="auto">
          <a:xfrm>
            <a:off x="5672510" y="6034748"/>
            <a:ext cx="2037144" cy="208344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60105-68F0-EB48-847E-995A9EBF3CC9}"/>
              </a:ext>
            </a:extLst>
          </p:cNvPr>
          <p:cNvSpPr/>
          <p:nvPr/>
        </p:nvSpPr>
        <p:spPr bwMode="auto">
          <a:xfrm>
            <a:off x="5672510" y="5748832"/>
            <a:ext cx="2037144" cy="208344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8855A2-7E83-0243-839C-B2A62C8BCDA7}"/>
              </a:ext>
            </a:extLst>
          </p:cNvPr>
          <p:cNvSpPr/>
          <p:nvPr/>
        </p:nvSpPr>
        <p:spPr bwMode="auto">
          <a:xfrm>
            <a:off x="5672510" y="5232226"/>
            <a:ext cx="2037144" cy="20834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423222" y="941541"/>
            <a:ext cx="3512748" cy="568871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5399087" cy="4653915"/>
          </a:xfrm>
        </p:spPr>
        <p:txBody>
          <a:bodyPr/>
          <a:lstStyle/>
          <a:p>
            <a:r>
              <a:rPr lang="en-US" dirty="0"/>
              <a:t>Without air resistance, the </a:t>
            </a:r>
            <a:br>
              <a:rPr lang="en-US" dirty="0"/>
            </a:br>
            <a:r>
              <a:rPr lang="en-US" dirty="0"/>
              <a:t>time for a projectile to reach </a:t>
            </a:r>
            <a:br>
              <a:rPr lang="en-US" dirty="0"/>
            </a:br>
            <a:r>
              <a:rPr lang="en-US" dirty="0"/>
              <a:t>maximum height is the same </a:t>
            </a:r>
            <a:br>
              <a:rPr lang="en-US" dirty="0"/>
            </a:br>
            <a:r>
              <a:rPr lang="en-US" dirty="0"/>
              <a:t>as the time for it to return to </a:t>
            </a:r>
            <a:br>
              <a:rPr lang="en-US" dirty="0"/>
            </a:br>
            <a:r>
              <a:rPr lang="en-US" dirty="0"/>
              <a:t>its initial level.</a:t>
            </a:r>
          </a:p>
          <a:p>
            <a:r>
              <a:rPr lang="en-US" dirty="0"/>
              <a:t>Hang time: just need to know max height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 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298299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velocity of a typical projectile can be represented by horizontal and vertical components. Assuming negligible air resistance, the horizontal component along the path of the projectile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increases.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decreases.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remains 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Not enough information.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 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298299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velocity of a typical projectile can be represented by horizontal and vertical components. Assuming negligible air resistance, the horizontal component along the path of the projectile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increases.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decreases.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remains 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Not enough information.</a:t>
            </a:r>
          </a:p>
          <a:p>
            <a:pPr marL="0" indent="0">
              <a:buNone/>
            </a:pPr>
            <a:r>
              <a:rPr lang="en-US" sz="2400" b="1" dirty="0"/>
              <a:t>Explanation:</a:t>
            </a:r>
          </a:p>
          <a:p>
            <a:pPr marL="0" indent="0">
              <a:buNone/>
            </a:pPr>
            <a:r>
              <a:rPr lang="en-US" sz="2400" dirty="0"/>
              <a:t>There is no force horizontally, thus no horizontal acceleration, so the horizontal component can’t change.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756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air resistance is negligible, a fast-moving baseball has acceleration that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downward,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combination of constant horizontal motion and accelerated downward motion.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opposite to the force of gravity.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centripetal.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Projectile Motion </a:t>
            </a:r>
          </a:p>
          <a:p>
            <a:r>
              <a:rPr lang="en-US" dirty="0"/>
              <a:t>Fast-Moving Projectiles – Satellites</a:t>
            </a:r>
          </a:p>
          <a:p>
            <a:pPr lvl="1"/>
            <a:r>
              <a:rPr lang="en-US" dirty="0"/>
              <a:t>Circular Satellite Orbits</a:t>
            </a:r>
          </a:p>
          <a:p>
            <a:pPr lvl="1"/>
            <a:r>
              <a:rPr lang="en-US" dirty="0"/>
              <a:t>Elliptical Orbits</a:t>
            </a:r>
          </a:p>
          <a:p>
            <a:r>
              <a:rPr lang="en-US" dirty="0"/>
              <a:t>Kepler</a:t>
            </a:r>
            <a:r>
              <a:rPr lang="fr-FR" altLang="ja-JP" dirty="0"/>
              <a:t>'</a:t>
            </a:r>
            <a:r>
              <a:rPr lang="en-US" dirty="0"/>
              <a:t>s Laws of Planetary Motion</a:t>
            </a:r>
          </a:p>
          <a:p>
            <a:r>
              <a:rPr lang="en-US" dirty="0"/>
              <a:t>Energy Conservation and Satellite Motion</a:t>
            </a:r>
          </a:p>
          <a:p>
            <a:r>
              <a:rPr lang="en-US" dirty="0"/>
              <a:t>Escape Speed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air resistance is negligible, a fast-moving baseball has acceleration that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downward, </a:t>
            </a:r>
            <a:r>
              <a:rPr lang="en-US" b="1" i="1" dirty="0"/>
              <a:t>g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combination of constant horizontal motion and accelerated downward motion.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opposite to the force of gravity.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centripetal.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271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34179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Neglecting air drag, a ball tossed at an angle of 30</a:t>
            </a:r>
            <a:r>
              <a:rPr lang="en-US" spc="-2000" dirty="0"/>
              <a:t> °</a:t>
            </a:r>
            <a:r>
              <a:rPr lang="en-US" dirty="0"/>
              <a:t> with the horizontal will go as far downrange as one that is tossed at the same speed at an angle of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45</a:t>
            </a:r>
            <a:r>
              <a:rPr lang="en-US" spc="-2000" dirty="0"/>
              <a:t> °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60</a:t>
            </a:r>
            <a:r>
              <a:rPr lang="en-US" spc="-2000" dirty="0"/>
              <a:t> °</a:t>
            </a:r>
            <a:r>
              <a:rPr lang="en-US" dirty="0">
                <a:sym typeface="Symbol" charset="0"/>
              </a:rPr>
              <a:t>.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75</a:t>
            </a:r>
            <a:r>
              <a:rPr lang="en-US" spc="-2000" dirty="0"/>
              <a:t> °</a:t>
            </a:r>
            <a:r>
              <a:rPr lang="en-US" dirty="0">
                <a:sym typeface="Symbol" charset="0"/>
              </a:rPr>
              <a:t>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34179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Neglecting air drag, a ball tossed at an angle of 30</a:t>
            </a:r>
            <a:r>
              <a:rPr lang="en-US" sz="2400" spc="-2000" dirty="0"/>
              <a:t> ° </a:t>
            </a:r>
            <a:r>
              <a:rPr lang="en-US" sz="2400" dirty="0"/>
              <a:t>  with the horizontal will go as far downrange as one that is tossed at the same speed at an angle of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</a:t>
            </a:r>
            <a:r>
              <a:rPr lang="en-US" sz="2400" spc="-1600" dirty="0"/>
              <a:t>°.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60</a:t>
            </a:r>
            <a:r>
              <a:rPr lang="en-US" sz="2400" spc="-2000" dirty="0"/>
              <a:t> </a:t>
            </a:r>
            <a:r>
              <a:rPr lang="en-US" sz="2400" spc="-1600" dirty="0"/>
              <a:t>°</a:t>
            </a:r>
            <a:r>
              <a:rPr lang="en-US" sz="2400" b="1" spc="-1600" dirty="0">
                <a:sym typeface="Symbol" charset="0"/>
              </a:rPr>
              <a:t>.</a:t>
            </a:r>
            <a:r>
              <a:rPr lang="en-US" sz="2400" b="1" dirty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75</a:t>
            </a:r>
            <a:r>
              <a:rPr lang="en-US" sz="2400" spc="-2000" dirty="0"/>
              <a:t> </a:t>
            </a:r>
            <a:r>
              <a:rPr lang="en-US" sz="2400" spc="-1600" dirty="0"/>
              <a:t>°</a:t>
            </a:r>
            <a:r>
              <a:rPr lang="en-US" sz="2400" spc="-1600" dirty="0">
                <a:sym typeface="Symbol" charset="0"/>
              </a:rPr>
              <a:t>.</a:t>
            </a:r>
            <a:endParaRPr lang="en-US" sz="2400" spc="-16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Same initial-speed projectiles have the same range when their launching angles add up to 90</a:t>
            </a:r>
            <a:r>
              <a:rPr lang="en-US" sz="2000" spc="-2000" dirty="0"/>
              <a:t>°</a:t>
            </a:r>
            <a:r>
              <a:rPr lang="en-US" sz="2000" dirty="0"/>
              <a:t> . Why this is true involves a bit of trigonometry—which, in the interest of time, we</a:t>
            </a:r>
            <a:r>
              <a:rPr lang="fr-FR" sz="2000" dirty="0"/>
              <a:t>'</a:t>
            </a:r>
            <a:r>
              <a:rPr lang="en-US" sz="2000" dirty="0"/>
              <a:t>ll not pursue here.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355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Fast-Moving Projectiles—Satellites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Satellite motion is an example of a high-speed projectile.</a:t>
            </a:r>
          </a:p>
          <a:p>
            <a:r>
              <a:rPr lang="en-US" dirty="0"/>
              <a:t>A satellite is simply a projectile that falls around Earth rather than into it.</a:t>
            </a:r>
          </a:p>
          <a:p>
            <a:pPr lvl="1"/>
            <a:r>
              <a:rPr lang="en-US" dirty="0"/>
              <a:t>Sufficient tangential velocity needed for orbit.</a:t>
            </a:r>
          </a:p>
          <a:p>
            <a:pPr lvl="1"/>
            <a:r>
              <a:rPr lang="en-US" dirty="0"/>
              <a:t>With no resistance to reduce speed, a satellite goes around Earth indefinitely.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"/>
          <a:stretch/>
        </p:blipFill>
        <p:spPr>
          <a:xfrm>
            <a:off x="919526" y="4896883"/>
            <a:ext cx="6460786" cy="1909388"/>
          </a:xfrm>
          <a:prstGeom prst="rect">
            <a:avLst/>
          </a:prstGeom>
        </p:spPr>
      </p:pic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 the ball leaves the girl</a:t>
            </a:r>
            <a:r>
              <a:rPr lang="fr-FR" sz="2400" dirty="0"/>
              <a:t>'</a:t>
            </a:r>
            <a:r>
              <a:rPr lang="en-US" sz="2400" dirty="0"/>
              <a:t>s hand, 1 second later it will have fallen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5 meters below the dashed line.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less than 5 meters below the straight-line path.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 the ball leaves the girl</a:t>
            </a:r>
            <a:r>
              <a:rPr lang="fr-FR" sz="2400" dirty="0"/>
              <a:t>'</a:t>
            </a:r>
            <a:r>
              <a:rPr lang="en-US" sz="2400" dirty="0"/>
              <a:t>s hand, 1 second later it will have fallen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5 meters below the dashed line.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less than 5 meters below the straight-line path.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Comment:</a:t>
            </a:r>
          </a:p>
          <a:p>
            <a:pPr marL="0" indent="0">
              <a:buNone/>
            </a:pPr>
            <a:r>
              <a:rPr lang="en-US" sz="2400" dirty="0"/>
              <a:t>Whatever the speed, the ball will fall a vertical distance of 5 meters below the dashed line: d = ½gt</a:t>
            </a:r>
            <a:r>
              <a:rPr lang="en-US" sz="2400" baseline="30000" dirty="0"/>
              <a:t>2</a:t>
            </a:r>
            <a:r>
              <a:rPr lang="en-US" sz="2400" dirty="0"/>
              <a:t> = 5gt</a:t>
            </a:r>
            <a:r>
              <a:rPr lang="en-US" sz="2400" baseline="30000" dirty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466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45"/>
          <a:stretch/>
        </p:blipFill>
        <p:spPr>
          <a:xfrm>
            <a:off x="4117898" y="2871028"/>
            <a:ext cx="4726244" cy="3095004"/>
          </a:xfrm>
          <a:prstGeom prst="rect">
            <a:avLst/>
          </a:prstGeom>
        </p:spPr>
      </p:pic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Satellite Orbits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43796"/>
            <a:ext cx="8229600" cy="4653915"/>
          </a:xfrm>
        </p:spPr>
        <p:txBody>
          <a:bodyPr/>
          <a:lstStyle/>
          <a:p>
            <a:r>
              <a:rPr lang="en-US" dirty="0"/>
              <a:t>Satellite in circular orbit</a:t>
            </a:r>
          </a:p>
          <a:p>
            <a:pPr lvl="1"/>
            <a:r>
              <a:rPr lang="en-US" dirty="0"/>
              <a:t>Speed</a:t>
            </a:r>
          </a:p>
          <a:p>
            <a:pPr lvl="2"/>
            <a:r>
              <a:rPr lang="en-US" dirty="0"/>
              <a:t>must be great enough to ensure that its falling distance matches Earth</a:t>
            </a:r>
            <a:r>
              <a:rPr lang="fr-FR" altLang="ja-JP" dirty="0"/>
              <a:t>'</a:t>
            </a:r>
            <a:r>
              <a:rPr lang="en-US" dirty="0"/>
              <a:t>s curvature.</a:t>
            </a:r>
          </a:p>
          <a:p>
            <a:pPr lvl="2"/>
            <a:r>
              <a:rPr lang="en-US" dirty="0"/>
              <a:t>is constant—only </a:t>
            </a:r>
            <a:br>
              <a:rPr lang="en-US" dirty="0"/>
            </a:br>
            <a:r>
              <a:rPr lang="en-US" dirty="0"/>
              <a:t>direction changes.</a:t>
            </a:r>
          </a:p>
          <a:p>
            <a:pPr lvl="2"/>
            <a:r>
              <a:rPr lang="en-US" dirty="0"/>
              <a:t>is unchanged by </a:t>
            </a:r>
            <a:br>
              <a:rPr lang="en-US" dirty="0"/>
            </a:br>
            <a:r>
              <a:rPr lang="en-US" dirty="0"/>
              <a:t>gravity.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BD05FC-861F-9047-AD5F-55F129441729}"/>
              </a:ext>
            </a:extLst>
          </p:cNvPr>
          <p:cNvSpPr/>
          <p:nvPr/>
        </p:nvSpPr>
        <p:spPr>
          <a:xfrm>
            <a:off x="115708" y="6054058"/>
            <a:ext cx="8728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</a:t>
            </a:r>
            <a:r>
              <a:rPr lang="en-US" sz="1400" i="1" dirty="0"/>
              <a:t>There is an art to flying, or rather a knack. The knack lies in learning how to throw yourself at the ground and miss. ... Clearly, it is this second part, the missing, that presents the difficulties.</a:t>
            </a:r>
            <a:r>
              <a:rPr lang="en-US" sz="1400" dirty="0"/>
              <a:t>”</a:t>
            </a:r>
          </a:p>
          <a:p>
            <a:r>
              <a:rPr lang="en-US" sz="1400" dirty="0"/>
              <a:t>					- Hitchhiker’s Guide to the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42" y="3245314"/>
            <a:ext cx="3318464" cy="3285250"/>
          </a:xfrm>
          <a:prstGeom prst="rect">
            <a:avLst/>
          </a:prstGeom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Satellite Orbits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Positioning:</a:t>
            </a:r>
          </a:p>
          <a:p>
            <a:pPr lvl="1"/>
            <a:r>
              <a:rPr lang="en-US" sz="2400" dirty="0"/>
              <a:t>beyond Earth</a:t>
            </a:r>
            <a:r>
              <a:rPr lang="fr-FR" altLang="ja-JP" sz="2400" dirty="0"/>
              <a:t>'</a:t>
            </a:r>
            <a:r>
              <a:rPr lang="en-US" sz="2400" dirty="0"/>
              <a:t>s atmosphere, where air resistance is almost totally absent</a:t>
            </a:r>
          </a:p>
          <a:p>
            <a:pPr lvl="1"/>
            <a:r>
              <a:rPr lang="en-US" sz="2400" dirty="0"/>
              <a:t>Example: Space shuttles </a:t>
            </a:r>
            <a:br>
              <a:rPr lang="en-US" sz="2400" dirty="0"/>
            </a:br>
            <a:r>
              <a:rPr lang="en-US" sz="2400" dirty="0"/>
              <a:t>were launched to altitudes </a:t>
            </a:r>
            <a:br>
              <a:rPr lang="en-US" sz="2400" dirty="0"/>
            </a:br>
            <a:r>
              <a:rPr lang="en-US" sz="2400" dirty="0"/>
              <a:t>of 150 kilometers or more, </a:t>
            </a:r>
            <a:br>
              <a:rPr lang="en-US" sz="2400" dirty="0"/>
            </a:br>
            <a:r>
              <a:rPr lang="en-US" sz="2400" dirty="0"/>
              <a:t>to be above air drag </a:t>
            </a:r>
          </a:p>
          <a:p>
            <a:pPr lvl="1"/>
            <a:r>
              <a:rPr lang="en-US" sz="2400" dirty="0"/>
              <a:t>Even the ISS experiences </a:t>
            </a:r>
            <a:r>
              <a:rPr lang="en-US" sz="2400" i="1" dirty="0"/>
              <a:t>some</a:t>
            </a:r>
            <a:br>
              <a:rPr lang="en-US" sz="2400" i="1" dirty="0"/>
            </a:br>
            <a:r>
              <a:rPr lang="en-US" sz="2400" dirty="0"/>
              <a:t>air drag, which is compensated </a:t>
            </a:r>
            <a:br>
              <a:rPr lang="en-US" sz="2400" dirty="0"/>
            </a:br>
            <a:r>
              <a:rPr lang="en-US" sz="2400" dirty="0"/>
              <a:t>for with periodic upward boosts.</a:t>
            </a:r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8296275" y="5524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Satellite Orbits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957254"/>
            <a:ext cx="8477933" cy="4653915"/>
          </a:xfrm>
        </p:spPr>
        <p:txBody>
          <a:bodyPr/>
          <a:lstStyle/>
          <a:p>
            <a:r>
              <a:rPr lang="en-US" dirty="0"/>
              <a:t>Motion</a:t>
            </a:r>
          </a:p>
          <a:p>
            <a:pPr lvl="1"/>
            <a:r>
              <a:rPr lang="en-US" dirty="0"/>
              <a:t>moves in a direction perpendicular to the force of gravity acting on it</a:t>
            </a:r>
          </a:p>
          <a:p>
            <a:r>
              <a:rPr lang="en-US" dirty="0"/>
              <a:t>Period for complete orbit about Earth</a:t>
            </a:r>
          </a:p>
          <a:p>
            <a:pPr lvl="2"/>
            <a:r>
              <a:rPr lang="en-US" dirty="0"/>
              <a:t>for satellites close to Earth—about 90 minutes</a:t>
            </a:r>
          </a:p>
          <a:p>
            <a:pPr lvl="3"/>
            <a:r>
              <a:rPr lang="en-US" dirty="0"/>
              <a:t>(Hubble telescope, 96 min)</a:t>
            </a:r>
          </a:p>
          <a:p>
            <a:pPr lvl="2"/>
            <a:r>
              <a:rPr lang="en-US" dirty="0"/>
              <a:t>for satellites at higher altitudes—longer periods</a:t>
            </a:r>
          </a:p>
          <a:p>
            <a:pPr lvl="3"/>
            <a:r>
              <a:rPr lang="en-US" dirty="0"/>
              <a:t>GPS / geosynchronous – 24 hours to match earth rotation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Satellite Orbits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844" y="1320647"/>
            <a:ext cx="8229600" cy="4653915"/>
          </a:xfrm>
        </p:spPr>
        <p:txBody>
          <a:bodyPr/>
          <a:lstStyle/>
          <a:p>
            <a:r>
              <a:rPr lang="en-US" dirty="0"/>
              <a:t>Curvature of Earth</a:t>
            </a:r>
          </a:p>
          <a:p>
            <a:pPr lvl="1"/>
            <a:r>
              <a:rPr lang="en-US" dirty="0"/>
              <a:t>Earth surface drops a vertical distance of 5 meters for every 8000 meters tangent to the surface</a:t>
            </a:r>
          </a:p>
          <a:p>
            <a:pPr lvl="1"/>
            <a:r>
              <a:rPr lang="en-US" dirty="0"/>
              <a:t>So you need to go 8000 meters in the time it takes to fall 5m!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5" name="Picture 4" descr="10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>
          <a:xfrm>
            <a:off x="266700" y="4327278"/>
            <a:ext cx="8601456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gravity, a tossed object follows a straight-line path.</a:t>
            </a:r>
          </a:p>
          <a:p>
            <a:r>
              <a:rPr lang="en-US" dirty="0"/>
              <a:t>With gravity, the same object tossed at an angle follows a curved path.</a:t>
            </a:r>
          </a:p>
          <a:p>
            <a:r>
              <a:rPr lang="en-US" dirty="0"/>
              <a:t>Projectile:</a:t>
            </a:r>
          </a:p>
          <a:p>
            <a:pPr lvl="1"/>
            <a:r>
              <a:rPr lang="en-US" dirty="0"/>
              <a:t>Any object that moves through the air or space under the influence of gravity, continuing in motion by its own inertia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281021" y="1236375"/>
            <a:ext cx="4479736" cy="4577122"/>
          </a:xfrm>
          <a:prstGeom prst="rect">
            <a:avLst/>
          </a:prstGeom>
        </p:spPr>
      </p:pic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Satellite Orbits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5863063"/>
            <a:ext cx="8229600" cy="748106"/>
          </a:xfrm>
        </p:spPr>
        <p:txBody>
          <a:bodyPr/>
          <a:lstStyle/>
          <a:p>
            <a:r>
              <a:rPr lang="en-US" dirty="0"/>
              <a:t>What speed will allow the ball to clear the gap?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toss a projectile sideways, it curves as it falls. It will be an Earth satellite if the curve it makes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matches the curved surface of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results in a straight line.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spirals out indefinitely.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550" y="1825868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When you toss a projectile sideways, it curves as it falls. It will be an Earth satellite if the curve it makes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matches the curved surface of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results in a straight line.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spirals out indefinitely.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Explanation:</a:t>
            </a:r>
          </a:p>
          <a:p>
            <a:r>
              <a:rPr lang="en-US" sz="2400" dirty="0"/>
              <a:t>For an 8-km tangent, Earth curves downward 5 m.</a:t>
            </a:r>
          </a:p>
          <a:p>
            <a:r>
              <a:rPr lang="en-US" sz="2400" dirty="0"/>
              <a:t>It takes 1sec to fall 5m (</a:t>
            </a:r>
            <a:r>
              <a:rPr lang="en-US" sz="2400" dirty="0" err="1"/>
              <a:t>Δx</a:t>
            </a:r>
            <a:r>
              <a:rPr lang="en-US" sz="2400" dirty="0"/>
              <a:t> = ½gt</a:t>
            </a:r>
            <a:r>
              <a:rPr lang="en-US" sz="2400" baseline="30000" dirty="0"/>
              <a:t>2</a:t>
            </a:r>
            <a:r>
              <a:rPr lang="en-US" sz="2400" dirty="0"/>
              <a:t>=5t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</a:p>
          <a:p>
            <a:r>
              <a:rPr lang="en-US" sz="2400" dirty="0"/>
              <a:t>Therefore, a projectile traveling horizontally at 8 km/s will fall 5 m in that time, and follow the curve of Earth.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5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satellite travels at a constant speed, the shape of its path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ellipse.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oval that is almost elliptical.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circle with a square corner, as seen throughout your book.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satellite travels at a constant speed, the shape of its path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a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ellipse.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oval that is almost elliptical.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circle with a square corner, as seen throughout your book.</a:t>
            </a:r>
          </a:p>
          <a:p>
            <a:pPr marL="0" indent="0">
              <a:buNone/>
            </a:pP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Circular motion: constant speed, only direction changes</a:t>
            </a:r>
          </a:p>
          <a:p>
            <a:pPr marL="0" indent="0">
              <a:buNone/>
            </a:pPr>
            <a:r>
              <a:rPr lang="en-US" sz="2000" dirty="0"/>
              <a:t>Changing </a:t>
            </a:r>
            <a:r>
              <a:rPr lang="en-US" sz="2000" i="1" dirty="0"/>
              <a:t>curvature</a:t>
            </a:r>
            <a:r>
              <a:rPr lang="en-US" sz="2000" dirty="0"/>
              <a:t> or </a:t>
            </a:r>
            <a:r>
              <a:rPr lang="en-US" sz="2000" i="1" dirty="0"/>
              <a:t>radius </a:t>
            </a:r>
            <a:r>
              <a:rPr lang="en-US" sz="2000" dirty="0"/>
              <a:t>requires changing speed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97944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>
          <a:xfrm>
            <a:off x="2551916" y="4717956"/>
            <a:ext cx="3787472" cy="2113844"/>
          </a:xfrm>
          <a:prstGeom prst="rect">
            <a:avLst/>
          </a:prstGeom>
        </p:spPr>
      </p:pic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Satellite Orbits 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852" y="1494267"/>
            <a:ext cx="8229600" cy="4653915"/>
          </a:xfrm>
        </p:spPr>
        <p:txBody>
          <a:bodyPr/>
          <a:lstStyle/>
          <a:p>
            <a:r>
              <a:rPr lang="en-US" sz="2400" dirty="0"/>
              <a:t>For satellites at relatively low altitude (ISS, Hubble)</a:t>
            </a:r>
          </a:p>
          <a:p>
            <a:r>
              <a:rPr lang="en-US" sz="2400" dirty="0"/>
              <a:t>A payload into orbit requires control over direction</a:t>
            </a:r>
          </a:p>
          <a:p>
            <a:pPr lvl="1"/>
            <a:r>
              <a:rPr lang="en-US" sz="2000" dirty="0"/>
              <a:t>Initially, rocket is fired vertically, then tipped.</a:t>
            </a:r>
          </a:p>
          <a:p>
            <a:pPr lvl="2"/>
            <a:r>
              <a:rPr lang="en-US" sz="1600" dirty="0"/>
              <a:t>(Variety of reasons, including who’s land you’re over.)</a:t>
            </a:r>
          </a:p>
          <a:p>
            <a:pPr lvl="1"/>
            <a:r>
              <a:rPr lang="en-US" sz="2000" dirty="0"/>
              <a:t>Once above the atmosphere, the rocket is aimed horizontally.</a:t>
            </a:r>
          </a:p>
          <a:p>
            <a:r>
              <a:rPr lang="en-US" sz="2400" dirty="0"/>
              <a:t>speed of rocket</a:t>
            </a:r>
          </a:p>
          <a:p>
            <a:pPr lvl="1"/>
            <a:r>
              <a:rPr lang="en-US" sz="2000" dirty="0"/>
              <a:t>Payload is given a final thrust to orbital speed of 8 km/s to fall around Earth and become an Earth satellite.</a:t>
            </a:r>
            <a:br>
              <a:rPr lang="en-US" sz="2000" dirty="0"/>
            </a:b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Orbits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projectile just above the atmosphere will follow an </a:t>
            </a:r>
            <a:r>
              <a:rPr lang="en-US" b="1" i="1" dirty="0"/>
              <a:t>elliptical</a:t>
            </a:r>
            <a:r>
              <a:rPr lang="en-US" dirty="0"/>
              <a:t> path if given a horizontal speed greater than 8 km/s.</a:t>
            </a:r>
          </a:p>
          <a:p>
            <a:r>
              <a:rPr lang="en-US" dirty="0"/>
              <a:t>Ellipse</a:t>
            </a:r>
          </a:p>
          <a:p>
            <a:pPr lvl="1"/>
            <a:r>
              <a:rPr lang="en-US" dirty="0"/>
              <a:t>specific curve, an oval path</a:t>
            </a:r>
          </a:p>
          <a:p>
            <a:pPr lvl="2"/>
            <a:r>
              <a:rPr lang="en-US" dirty="0"/>
              <a:t>Example: A circle is a special </a:t>
            </a:r>
            <a:br>
              <a:rPr lang="en-US" dirty="0"/>
            </a:br>
            <a:r>
              <a:rPr lang="en-US" dirty="0"/>
              <a:t>case of an ellipse when its two </a:t>
            </a:r>
            <a:br>
              <a:rPr lang="en-US" dirty="0"/>
            </a:br>
            <a:r>
              <a:rPr lang="en-US" dirty="0"/>
              <a:t>foci coincide.</a:t>
            </a:r>
          </a:p>
          <a:p>
            <a:pPr lvl="1"/>
            <a:r>
              <a:rPr lang="en-US" sz="2000" dirty="0"/>
              <a:t>All that stuff about conic sections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5" name="Picture 4" descr="10_2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57" y="3865880"/>
            <a:ext cx="3332232" cy="239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Orbits</a:t>
            </a:r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5474" y="1223026"/>
            <a:ext cx="8229600" cy="4653915"/>
          </a:xfrm>
        </p:spPr>
        <p:txBody>
          <a:bodyPr/>
          <a:lstStyle/>
          <a:p>
            <a:r>
              <a:rPr lang="en-US" dirty="0"/>
              <a:t>Speed of satellite varies during orbit.</a:t>
            </a:r>
          </a:p>
          <a:p>
            <a:pPr lvl="1"/>
            <a:r>
              <a:rPr lang="en-US" sz="2400" dirty="0"/>
              <a:t>Initially, if speed is greater than needed for circular orbit, satellite overshoots a circular path and moves away from Earth.</a:t>
            </a:r>
          </a:p>
          <a:p>
            <a:pPr lvl="1"/>
            <a:r>
              <a:rPr lang="en-US" sz="2400" dirty="0"/>
              <a:t>Satellite loses speed and then regains it as it falls back toward Earth.</a:t>
            </a:r>
          </a:p>
          <a:p>
            <a:pPr lvl="1"/>
            <a:r>
              <a:rPr lang="en-US" sz="2400" dirty="0"/>
              <a:t>It rejoins its original path </a:t>
            </a:r>
            <a:br>
              <a:rPr lang="en-US" sz="2400" dirty="0"/>
            </a:br>
            <a:r>
              <a:rPr lang="en-US" sz="2400" dirty="0"/>
              <a:t>with the same speed it </a:t>
            </a:r>
            <a:br>
              <a:rPr lang="en-US" sz="2400" dirty="0"/>
            </a:br>
            <a:r>
              <a:rPr lang="en-US" sz="2400" dirty="0"/>
              <a:t>had initially.</a:t>
            </a:r>
          </a:p>
          <a:p>
            <a:pPr lvl="1"/>
            <a:r>
              <a:rPr lang="en-US" sz="2400" dirty="0"/>
              <a:t>Procedure is repeated.</a:t>
            </a:r>
          </a:p>
          <a:p>
            <a:pPr lvl="1"/>
            <a:r>
              <a:rPr lang="en-US" sz="2400" i="1" dirty="0"/>
              <a:t>Too fast? Hyperbola</a:t>
            </a:r>
          </a:p>
          <a:p>
            <a:pPr lvl="2"/>
            <a:r>
              <a:rPr lang="en-US" sz="2000" i="1" dirty="0"/>
              <a:t>(satellite escapes)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5" name="Picture 4" descr="10_2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/>
        </p:blipFill>
        <p:spPr>
          <a:xfrm>
            <a:off x="4613727" y="4627039"/>
            <a:ext cx="4343496" cy="195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Kepler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s Laws of Planetary Motion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Kepler was assistant to the famous astronomer Brahe, who directed the world</a:t>
            </a:r>
            <a:r>
              <a:rPr lang="fr-FR" altLang="ja-JP" sz="2800" dirty="0">
                <a:latin typeface="Arial" charset="0"/>
              </a:rPr>
              <a:t>'</a:t>
            </a:r>
            <a:r>
              <a:rPr lang="en-US" sz="2800" dirty="0">
                <a:latin typeface="Arial" charset="0"/>
              </a:rPr>
              <a:t>s first observatory.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He used data his mentor Brahe had collected on planetary motion to figure out the motion of planets.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He found that the motion of planets was not circular; rather, it was elliptical.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2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6675169" y="1927087"/>
            <a:ext cx="2141446" cy="3230498"/>
          </a:xfrm>
          <a:prstGeom prst="rect">
            <a:avLst/>
          </a:prstGeom>
        </p:spPr>
      </p:pic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Kepler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s Laws of Planetary Motion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1st Law: The path of each planet </a:t>
            </a:r>
            <a:br>
              <a:rPr lang="en-US" dirty="0"/>
            </a:br>
            <a:r>
              <a:rPr lang="en-US" dirty="0"/>
              <a:t>around the Sun is an ellipse with </a:t>
            </a:r>
            <a:br>
              <a:rPr lang="en-US" dirty="0"/>
            </a:br>
            <a:r>
              <a:rPr lang="en-US" dirty="0"/>
              <a:t>the Sun at one focus.</a:t>
            </a:r>
          </a:p>
          <a:p>
            <a:pPr>
              <a:defRPr/>
            </a:pPr>
            <a:r>
              <a:rPr lang="en-US" dirty="0"/>
              <a:t>2nd Law: The line from the Sun to </a:t>
            </a:r>
            <a:br>
              <a:rPr lang="en-US" dirty="0"/>
            </a:br>
            <a:r>
              <a:rPr lang="en-US" dirty="0"/>
              <a:t>any planet sweeps out equal areas </a:t>
            </a:r>
            <a:br>
              <a:rPr lang="en-US" dirty="0"/>
            </a:br>
            <a:r>
              <a:rPr lang="en-US" dirty="0"/>
              <a:t>of space in equal time intervals.</a:t>
            </a:r>
          </a:p>
          <a:p>
            <a:pPr>
              <a:defRPr/>
            </a:pPr>
            <a:r>
              <a:rPr lang="en-US" dirty="0"/>
              <a:t>3rd Law: The square of the orbital </a:t>
            </a:r>
            <a:br>
              <a:rPr lang="en-US" dirty="0"/>
            </a:br>
            <a:r>
              <a:rPr lang="en-US" dirty="0"/>
              <a:t>period (T) of a planet is proportional to the cube of the average distance of the planet from the Sun (r) for all planets. T</a:t>
            </a:r>
            <a:r>
              <a:rPr lang="en-US" baseline="30000" dirty="0"/>
              <a:t>2</a:t>
            </a:r>
            <a:r>
              <a:rPr lang="en-US" dirty="0"/>
              <a:t>~r</a:t>
            </a:r>
            <a:r>
              <a:rPr lang="en-US" baseline="30000" dirty="0"/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_01_Figu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8" y="2627556"/>
            <a:ext cx="6389958" cy="1517040"/>
          </a:xfrm>
          <a:prstGeom prst="rect">
            <a:avLst/>
          </a:prstGeom>
        </p:spPr>
      </p:pic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Projectile motion is a combination of</a:t>
            </a:r>
          </a:p>
          <a:p>
            <a:pPr lvl="1"/>
            <a:r>
              <a:rPr lang="en-US" dirty="0"/>
              <a:t>a horizontal component …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… and a vertical component.</a:t>
            </a:r>
          </a:p>
          <a:p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9" name="Picture 8" descr="10_01_Figur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99" y="861842"/>
            <a:ext cx="112533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CB71-8145-7845-908F-B9B72311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Kepler’s Laws of Planetary motion (1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D7F6-F9F4-E94D-8D6C-1BE69FEA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3" y="1237277"/>
            <a:ext cx="8229600" cy="4653915"/>
          </a:xfrm>
        </p:spPr>
        <p:txBody>
          <a:bodyPr/>
          <a:lstStyle/>
          <a:p>
            <a:r>
              <a:rPr lang="en-US" dirty="0"/>
              <a:t>Via </a:t>
            </a:r>
            <a:r>
              <a:rPr lang="en-US" dirty="0" err="1"/>
              <a:t>oneminuteastronomer.com</a:t>
            </a:r>
            <a:endParaRPr lang="en-US" dirty="0"/>
          </a:p>
          <a:p>
            <a:pPr lvl="1"/>
            <a:r>
              <a:rPr lang="en-US" dirty="0"/>
              <a:t>Ellipse has 2 focal points</a:t>
            </a:r>
          </a:p>
          <a:p>
            <a:pPr lvl="1"/>
            <a:r>
              <a:rPr lang="en-US" dirty="0"/>
              <a:t>When they coincide, you have a circle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13F0D-0D3A-0242-8801-AC2D0B9C5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BB456-A657-834C-9A6B-2592D602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69" y="3177693"/>
            <a:ext cx="5168686" cy="34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1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CB71-8145-7845-908F-B9B72311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Kepler’s Laws of Planetary motion (2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D7F6-F9F4-E94D-8D6C-1BE69FEA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2" y="1237277"/>
            <a:ext cx="9056687" cy="4653915"/>
          </a:xfrm>
        </p:spPr>
        <p:txBody>
          <a:bodyPr/>
          <a:lstStyle/>
          <a:p>
            <a:r>
              <a:rPr lang="en-US" sz="2400" dirty="0"/>
              <a:t>Via </a:t>
            </a:r>
            <a:r>
              <a:rPr lang="en-US" sz="2400" dirty="0" err="1"/>
              <a:t>wicktionary.com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shaded areas all equal</a:t>
            </a:r>
          </a:p>
          <a:p>
            <a:pPr lvl="1"/>
            <a:r>
              <a:rPr lang="en-US" sz="2400" dirty="0"/>
              <a:t>Implies velocity is higher on right side – covers longer arc length in same time!</a:t>
            </a:r>
          </a:p>
          <a:p>
            <a:pPr lvl="1"/>
            <a:r>
              <a:rPr lang="en-US" sz="2400" dirty="0"/>
              <a:t>Planet’s orbits are </a:t>
            </a:r>
            <a:r>
              <a:rPr lang="en-US" sz="2400" i="1" dirty="0"/>
              <a:t>very very </a:t>
            </a:r>
            <a:r>
              <a:rPr lang="en-US" sz="2400" dirty="0"/>
              <a:t>nearly circular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13F0D-0D3A-0242-8801-AC2D0B9C5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350F1-6909-5A48-A75D-592E8916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83" y="3634948"/>
            <a:ext cx="4646733" cy="32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6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8543-25BD-B347-B8EB-89E1E1F0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5"/>
          </a:xfrm>
        </p:spPr>
        <p:txBody>
          <a:bodyPr/>
          <a:lstStyle/>
          <a:p>
            <a:r>
              <a:rPr lang="en-US" dirty="0"/>
              <a:t>Kepler’s Laws of Planetary Motion (3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5199-ED76-0F44-B6F2-9F66F385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26" y="1390095"/>
            <a:ext cx="8229600" cy="4653915"/>
          </a:xfrm>
        </p:spPr>
        <p:txBody>
          <a:bodyPr/>
          <a:lstStyle/>
          <a:p>
            <a:r>
              <a:rPr lang="en-US" sz="1800" dirty="0"/>
              <a:t>Via </a:t>
            </a:r>
            <a:r>
              <a:rPr lang="en-US" sz="1800" dirty="0">
                <a:hlinkClick r:id="rId2"/>
              </a:rPr>
              <a:t>https://www.learnodo-newtonic.com</a:t>
            </a:r>
            <a:r>
              <a:rPr lang="en-US" sz="1800" dirty="0"/>
              <a:t>: it works</a:t>
            </a:r>
          </a:p>
          <a:p>
            <a:r>
              <a:rPr lang="en-US" sz="1800" dirty="0"/>
              <a:t>(as it must, since it is derived from empirical data – but theory backs it up)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9F04D-D0A4-E746-AA88-BE21FCE4C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DDC6C-DDE6-B04D-BC34-7F456A69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1" y="2483062"/>
            <a:ext cx="6086998" cy="41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7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 and Satellite Motion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the following:</a:t>
            </a:r>
          </a:p>
          <a:p>
            <a:pPr lvl="1"/>
            <a:r>
              <a:rPr lang="en-US" dirty="0"/>
              <a:t>Object in motion possesses KE due to its motion.</a:t>
            </a:r>
          </a:p>
          <a:p>
            <a:pPr lvl="1"/>
            <a:r>
              <a:rPr lang="en-US" dirty="0"/>
              <a:t>Object above Earth</a:t>
            </a:r>
            <a:r>
              <a:rPr lang="fr-FR" altLang="ja-JP" dirty="0"/>
              <a:t>'</a:t>
            </a:r>
            <a:r>
              <a:rPr lang="en-US" dirty="0"/>
              <a:t>s surface possesses PE by virtue of its position.</a:t>
            </a:r>
          </a:p>
          <a:p>
            <a:pPr lvl="1"/>
            <a:r>
              <a:rPr lang="en-US" dirty="0"/>
              <a:t>Satellite in orbit possesses KE and PE.</a:t>
            </a:r>
          </a:p>
          <a:p>
            <a:pPr lvl="2"/>
            <a:r>
              <a:rPr lang="en-US" dirty="0"/>
              <a:t>Sum of KE and PE is constant at all points in the orbit.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3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"/>
          <a:stretch/>
        </p:blipFill>
        <p:spPr>
          <a:xfrm>
            <a:off x="5329117" y="2564904"/>
            <a:ext cx="3750454" cy="2563652"/>
          </a:xfrm>
          <a:prstGeom prst="rect">
            <a:avLst/>
          </a:prstGeom>
        </p:spPr>
      </p:pic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PE, KE, and speed in </a:t>
            </a:r>
            <a:r>
              <a:rPr lang="en-US" b="1" dirty="0"/>
              <a:t>circular</a:t>
            </a:r>
            <a:r>
              <a:rPr lang="en-US" dirty="0"/>
              <a:t> orbit:</a:t>
            </a:r>
          </a:p>
          <a:p>
            <a:pPr lvl="1"/>
            <a:r>
              <a:rPr lang="en-US" dirty="0"/>
              <a:t>Unchanged.</a:t>
            </a:r>
          </a:p>
          <a:p>
            <a:pPr lvl="1"/>
            <a:r>
              <a:rPr lang="en-US" dirty="0"/>
              <a:t>distance between the </a:t>
            </a:r>
            <a:br>
              <a:rPr lang="en-US" dirty="0"/>
            </a:br>
            <a:r>
              <a:rPr lang="en-US" dirty="0"/>
              <a:t>satellite and center of </a:t>
            </a:r>
            <a:br>
              <a:rPr lang="en-US" dirty="0"/>
            </a:br>
            <a:r>
              <a:rPr lang="en-US" dirty="0"/>
              <a:t>the attracting body </a:t>
            </a:r>
            <a:br>
              <a:rPr lang="en-US" dirty="0"/>
            </a:br>
            <a:r>
              <a:rPr lang="en-US" dirty="0"/>
              <a:t>does not change, so PE is </a:t>
            </a:r>
            <a:br>
              <a:rPr lang="en-US" dirty="0"/>
            </a:br>
            <a:r>
              <a:rPr lang="en-US" dirty="0"/>
              <a:t>the same everywhere.</a:t>
            </a:r>
          </a:p>
          <a:p>
            <a:pPr lvl="1"/>
            <a:r>
              <a:rPr lang="en-US" dirty="0"/>
              <a:t>no component of force acts </a:t>
            </a:r>
            <a:br>
              <a:rPr lang="en-US" dirty="0"/>
            </a:br>
            <a:r>
              <a:rPr lang="en-US" dirty="0"/>
              <a:t>along the direction of motion, so no change in speed and KE.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 and Satellite Motion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3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652378" y="2493799"/>
            <a:ext cx="3465528" cy="3454096"/>
          </a:xfrm>
          <a:prstGeom prst="rect">
            <a:avLst/>
          </a:prstGeom>
        </p:spPr>
      </p:pic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 and Satellite Motion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Elliptical Orbit: energy balance varies.</a:t>
            </a:r>
          </a:p>
          <a:p>
            <a:pPr lvl="1"/>
            <a:r>
              <a:rPr lang="en-US" dirty="0"/>
              <a:t>PE is greatest when the satellite </a:t>
            </a:r>
            <a:br>
              <a:rPr lang="en-US" dirty="0"/>
            </a:br>
            <a:r>
              <a:rPr lang="en-US" dirty="0"/>
              <a:t>is farthest away (apogee).</a:t>
            </a:r>
          </a:p>
          <a:p>
            <a:pPr lvl="1"/>
            <a:r>
              <a:rPr lang="en-US" dirty="0"/>
              <a:t>PE is least when the satellite </a:t>
            </a:r>
            <a:br>
              <a:rPr lang="en-US" dirty="0"/>
            </a:br>
            <a:r>
              <a:rPr lang="en-US" dirty="0"/>
              <a:t>is closest (perigee).</a:t>
            </a:r>
          </a:p>
          <a:p>
            <a:pPr lvl="1"/>
            <a:r>
              <a:rPr lang="en-US" dirty="0"/>
              <a:t>KE is least when PE is the </a:t>
            </a:r>
            <a:br>
              <a:rPr lang="en-US" dirty="0"/>
            </a:br>
            <a:r>
              <a:rPr lang="en-US" dirty="0"/>
              <a:t>most and vice versa.</a:t>
            </a:r>
          </a:p>
          <a:p>
            <a:pPr lvl="1"/>
            <a:r>
              <a:rPr lang="en-US" dirty="0"/>
              <a:t>At every point in the orbit, </a:t>
            </a:r>
            <a:br>
              <a:rPr lang="en-US" dirty="0"/>
            </a:br>
            <a:r>
              <a:rPr lang="en-US" dirty="0"/>
              <a:t>sum of KE and PE is the same.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3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6482395" y="3425864"/>
            <a:ext cx="2268482" cy="3364544"/>
          </a:xfrm>
          <a:prstGeom prst="rect">
            <a:avLst/>
          </a:prstGeom>
        </p:spPr>
      </p:pic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 and Satellite Motion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satellite gains altitude and moves against gravitational force, its speed and KE decrease and decrease continues to the apogee.</a:t>
            </a:r>
          </a:p>
          <a:p>
            <a:r>
              <a:rPr lang="en-US" dirty="0"/>
              <a:t>Past the apogee, satellite moves </a:t>
            </a:r>
            <a:br>
              <a:rPr lang="en-US" dirty="0"/>
            </a:br>
            <a:r>
              <a:rPr lang="en-US" dirty="0"/>
              <a:t>in the same direction as the force</a:t>
            </a:r>
            <a:br>
              <a:rPr lang="en-US" dirty="0"/>
            </a:br>
            <a:r>
              <a:rPr lang="en-US" dirty="0"/>
              <a:t>component and speed and KE </a:t>
            </a:r>
            <a:br>
              <a:rPr lang="en-US" dirty="0"/>
            </a:br>
            <a:r>
              <a:rPr lang="en-US" dirty="0"/>
              <a:t>increase. </a:t>
            </a:r>
          </a:p>
          <a:p>
            <a:r>
              <a:rPr lang="en-US" dirty="0"/>
              <a:t>Increase continues </a:t>
            </a:r>
            <a:br>
              <a:rPr lang="en-US" dirty="0"/>
            </a:br>
            <a:r>
              <a:rPr lang="en-US" dirty="0"/>
              <a:t>until past the perigee and cycle </a:t>
            </a:r>
            <a:br>
              <a:rPr lang="en-US" dirty="0"/>
            </a:br>
            <a:r>
              <a:rPr lang="en-US" dirty="0"/>
              <a:t>repeats.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Speed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probe to escape the solar system was </a:t>
            </a:r>
            <a:r>
              <a:rPr lang="en-US" i="1" dirty="0"/>
              <a:t>Pioneer 10</a:t>
            </a:r>
            <a:r>
              <a:rPr lang="en-US" dirty="0"/>
              <a:t>, launched from Earth in 1972.</a:t>
            </a:r>
          </a:p>
          <a:p>
            <a:pPr lvl="1"/>
            <a:r>
              <a:rPr lang="en-US" dirty="0"/>
              <a:t>Accomplished by directing the probe into the path of oncoming Jupiter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5" name="Picture 4" descr="10_3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06" y="3944648"/>
            <a:ext cx="3723610" cy="278413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Escape Speed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projectile achieves escape speed from Earth,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forever leaves Earth</a:t>
            </a:r>
            <a:r>
              <a:rPr lang="fr-FR" altLang="ja-JP" dirty="0"/>
              <a:t>'</a:t>
            </a:r>
            <a:r>
              <a:rPr lang="en-US" dirty="0"/>
              <a:t>s gravitational field.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outruns the influence of Earth</a:t>
            </a:r>
            <a:r>
              <a:rPr lang="fr-FR" altLang="ja-JP" dirty="0"/>
              <a:t>'</a:t>
            </a:r>
            <a:r>
              <a:rPr lang="en-US" dirty="0"/>
              <a:t>s gravity, but </a:t>
            </a:r>
            <a:br>
              <a:rPr lang="en-US" dirty="0"/>
            </a:br>
            <a:r>
              <a:rPr lang="en-US" dirty="0"/>
              <a:t>is never beyond it.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comes to an eventual stop, returning to Earth at some future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Escape Speed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projectile achieves escape speed from Earth,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forever leaves Earth</a:t>
            </a:r>
            <a:r>
              <a:rPr lang="fr-FR" altLang="ja-JP" dirty="0"/>
              <a:t>'</a:t>
            </a:r>
            <a:r>
              <a:rPr lang="en-US" dirty="0"/>
              <a:t>s gravitational field.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outruns the influence of Earth</a:t>
            </a:r>
            <a:r>
              <a:rPr lang="fr-FR" altLang="ja-JP" b="1" dirty="0"/>
              <a:t>'</a:t>
            </a:r>
            <a:r>
              <a:rPr lang="en-US" b="1" dirty="0"/>
              <a:t>s gravity, but is never beyond it.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comes to an eventual stop, returning to Earth at some future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709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4755814" y="3279272"/>
            <a:ext cx="4324172" cy="2969612"/>
          </a:xfrm>
          <a:prstGeom prst="rect">
            <a:avLst/>
          </a:prstGeom>
        </p:spPr>
      </p:pic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1669"/>
            <a:ext cx="8229600" cy="4653915"/>
          </a:xfrm>
        </p:spPr>
        <p:txBody>
          <a:bodyPr/>
          <a:lstStyle/>
          <a:p>
            <a:r>
              <a:rPr lang="en-US" dirty="0"/>
              <a:t>Projectiles launched horizontally</a:t>
            </a:r>
          </a:p>
          <a:p>
            <a:endParaRPr lang="en-US" dirty="0"/>
          </a:p>
          <a:p>
            <a:r>
              <a:rPr lang="en-US" dirty="0"/>
              <a:t>Important points: </a:t>
            </a:r>
          </a:p>
          <a:p>
            <a:r>
              <a:rPr lang="en-US" dirty="0"/>
              <a:t>Horizontal component of velocity doesn</a:t>
            </a:r>
            <a:r>
              <a:rPr lang="fr-FR" altLang="ja-JP" dirty="0"/>
              <a:t>'</a:t>
            </a:r>
            <a:r>
              <a:rPr lang="en-US" dirty="0"/>
              <a:t>t change (when air drag is negligible).</a:t>
            </a:r>
          </a:p>
          <a:p>
            <a:pPr lvl="1"/>
            <a:r>
              <a:rPr lang="en-US" dirty="0"/>
              <a:t>travels the same horizontal </a:t>
            </a:r>
            <a:br>
              <a:rPr lang="en-US" dirty="0"/>
            </a:br>
            <a:r>
              <a:rPr lang="en-US" dirty="0"/>
              <a:t>distance in equal times </a:t>
            </a:r>
            <a:br>
              <a:rPr lang="en-US" dirty="0"/>
            </a:br>
            <a:r>
              <a:rPr lang="en-US" dirty="0"/>
              <a:t>(no horizontal force!).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1184A3-7E60-BC42-ABB0-D398293DD321}"/>
              </a:ext>
            </a:extLst>
          </p:cNvPr>
          <p:cNvGrpSpPr/>
          <p:nvPr/>
        </p:nvGrpSpPr>
        <p:grpSpPr>
          <a:xfrm>
            <a:off x="5254906" y="6278063"/>
            <a:ext cx="1203767" cy="467695"/>
            <a:chOff x="5254906" y="6278063"/>
            <a:chExt cx="1203767" cy="46769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25CB094-0A55-0541-883A-4E61416F8DA7}"/>
                </a:ext>
              </a:extLst>
            </p:cNvPr>
            <p:cNvCxnSpPr/>
            <p:nvPr/>
          </p:nvCxnSpPr>
          <p:spPr bwMode="auto">
            <a:xfrm>
              <a:off x="5254906" y="6278063"/>
              <a:ext cx="12037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98BB72-4F04-6D4B-81DD-E5DA32D63853}"/>
                </a:ext>
              </a:extLst>
            </p:cNvPr>
            <p:cNvSpPr txBox="1"/>
            <p:nvPr/>
          </p:nvSpPr>
          <p:spPr>
            <a:xfrm>
              <a:off x="5601751" y="6284093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1405B9-D966-A54B-BC67-EDEF55DB9DAD}"/>
              </a:ext>
            </a:extLst>
          </p:cNvPr>
          <p:cNvGrpSpPr/>
          <p:nvPr/>
        </p:nvGrpSpPr>
        <p:grpSpPr>
          <a:xfrm>
            <a:off x="6458673" y="6278063"/>
            <a:ext cx="1203767" cy="467695"/>
            <a:chOff x="6458673" y="6278063"/>
            <a:chExt cx="1203767" cy="46769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9D87CD-8D21-2641-9CA6-88A159952236}"/>
                </a:ext>
              </a:extLst>
            </p:cNvPr>
            <p:cNvCxnSpPr/>
            <p:nvPr/>
          </p:nvCxnSpPr>
          <p:spPr bwMode="auto">
            <a:xfrm>
              <a:off x="6458673" y="6278063"/>
              <a:ext cx="12037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D6E636-7125-6F46-8016-762774F4D8F4}"/>
                </a:ext>
              </a:extLst>
            </p:cNvPr>
            <p:cNvSpPr txBox="1"/>
            <p:nvPr/>
          </p:nvSpPr>
          <p:spPr>
            <a:xfrm>
              <a:off x="6782958" y="6284093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5E75A2-74C8-0C40-A9AC-B16E50E06BBC}"/>
              </a:ext>
            </a:extLst>
          </p:cNvPr>
          <p:cNvGrpSpPr/>
          <p:nvPr/>
        </p:nvGrpSpPr>
        <p:grpSpPr>
          <a:xfrm>
            <a:off x="7662440" y="6278063"/>
            <a:ext cx="1203767" cy="467695"/>
            <a:chOff x="7662440" y="6278063"/>
            <a:chExt cx="1203767" cy="46769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67E31D7-3365-434A-B5AF-D6969493F947}"/>
                </a:ext>
              </a:extLst>
            </p:cNvPr>
            <p:cNvCxnSpPr/>
            <p:nvPr/>
          </p:nvCxnSpPr>
          <p:spPr bwMode="auto">
            <a:xfrm>
              <a:off x="7662440" y="6278063"/>
              <a:ext cx="12037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1BA94-636B-D44E-8839-6FA37FFB94C3}"/>
                </a:ext>
              </a:extLst>
            </p:cNvPr>
            <p:cNvSpPr txBox="1"/>
            <p:nvPr/>
          </p:nvSpPr>
          <p:spPr>
            <a:xfrm>
              <a:off x="7883933" y="6284093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Speed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Voyages to the Moon, Mars, and beyond begin with launches that exceed escape speed from Earth.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5" name="Picture 4" descr="10_3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3" y="3219258"/>
            <a:ext cx="5200868" cy="3405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42654"/>
            <a:ext cx="8229600" cy="5368516"/>
          </a:xfrm>
        </p:spPr>
        <p:txBody>
          <a:bodyPr/>
          <a:lstStyle/>
          <a:p>
            <a:r>
              <a:rPr lang="en-US" dirty="0"/>
              <a:t>Vertical positions become farther apart with time.</a:t>
            </a:r>
          </a:p>
          <a:p>
            <a:pPr lvl="1"/>
            <a:r>
              <a:rPr lang="en-US" dirty="0"/>
              <a:t>Gravity acts downward, ball accelerates downward.</a:t>
            </a:r>
          </a:p>
          <a:p>
            <a:r>
              <a:rPr lang="en-US" i="1" dirty="0"/>
              <a:t>Vertical part same as for any falling object</a:t>
            </a:r>
          </a:p>
          <a:p>
            <a:r>
              <a:rPr lang="en-US" dirty="0"/>
              <a:t>Curvature of path is the combination of horizontal and vertical components of motion.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5" name="Picture 4" descr="10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683568" y="4804262"/>
            <a:ext cx="7776864" cy="17609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C34CDC-436E-4B4F-ACD5-4D642DAA8D07}"/>
              </a:ext>
            </a:extLst>
          </p:cNvPr>
          <p:cNvSpPr/>
          <p:nvPr/>
        </p:nvSpPr>
        <p:spPr bwMode="auto">
          <a:xfrm>
            <a:off x="2604304" y="4804262"/>
            <a:ext cx="1967696" cy="1760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B8BBA-1C9F-764E-B2D4-D884C8E75E97}"/>
              </a:ext>
            </a:extLst>
          </p:cNvPr>
          <p:cNvSpPr/>
          <p:nvPr/>
        </p:nvSpPr>
        <p:spPr bwMode="auto">
          <a:xfrm>
            <a:off x="4479925" y="4734868"/>
            <a:ext cx="1967696" cy="1760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95512-9448-4E49-9927-70EEE88F7166}"/>
              </a:ext>
            </a:extLst>
          </p:cNvPr>
          <p:cNvSpPr/>
          <p:nvPr/>
        </p:nvSpPr>
        <p:spPr bwMode="auto">
          <a:xfrm>
            <a:off x="6649586" y="4792743"/>
            <a:ext cx="1967696" cy="1760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F0C47-268A-5E4C-A18F-734A418DB86C}"/>
              </a:ext>
            </a:extLst>
          </p:cNvPr>
          <p:cNvSpPr/>
          <p:nvPr/>
        </p:nvSpPr>
        <p:spPr bwMode="auto">
          <a:xfrm>
            <a:off x="549275" y="4794312"/>
            <a:ext cx="1967696" cy="1760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/>
        </p:blipFill>
        <p:spPr>
          <a:xfrm>
            <a:off x="1069975" y="3909984"/>
            <a:ext cx="7004050" cy="2658164"/>
          </a:xfrm>
          <a:prstGeom prst="rect">
            <a:avLst/>
          </a:prstGeom>
        </p:spPr>
      </p:pic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60628"/>
            <a:ext cx="8229600" cy="4653915"/>
          </a:xfrm>
        </p:spPr>
        <p:txBody>
          <a:bodyPr/>
          <a:lstStyle/>
          <a:p>
            <a:r>
              <a:rPr lang="en-US" dirty="0"/>
              <a:t>Parabola:</a:t>
            </a:r>
          </a:p>
          <a:p>
            <a:pPr lvl="1"/>
            <a:r>
              <a:rPr lang="en-US" dirty="0"/>
              <a:t>Path you get when </a:t>
            </a:r>
            <a:r>
              <a:rPr lang="en-US" b="1" dirty="0"/>
              <a:t>acceleration</a:t>
            </a:r>
            <a:r>
              <a:rPr lang="en-US" dirty="0"/>
              <a:t> is purely </a:t>
            </a:r>
            <a:r>
              <a:rPr lang="en-US" b="1" dirty="0"/>
              <a:t>vertical</a:t>
            </a:r>
          </a:p>
          <a:p>
            <a:pPr lvl="1"/>
            <a:r>
              <a:rPr lang="en-US" dirty="0"/>
              <a:t>Horizontal speed is constant</a:t>
            </a:r>
          </a:p>
          <a:p>
            <a:pPr lvl="1"/>
            <a:r>
              <a:rPr lang="en-US" dirty="0"/>
              <a:t>Net velocity vector changes size &amp; direction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1889-AEEA-A14F-98DC-BB7A5157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215F-E1C4-B749-93AE-3C26A33C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https://www.wired.com/story/5-of-the-best-demos-of-projectile-motion-and-its-quirks/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166F1-8EF1-1742-8F4E-A179C0093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28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683066" y="3105385"/>
            <a:ext cx="3999236" cy="3337958"/>
          </a:xfrm>
          <a:prstGeom prst="rect">
            <a:avLst/>
          </a:prstGeom>
        </p:spPr>
      </p:pic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313" y="1576978"/>
            <a:ext cx="8229600" cy="4653915"/>
          </a:xfrm>
        </p:spPr>
        <p:txBody>
          <a:bodyPr/>
          <a:lstStyle/>
          <a:p>
            <a:r>
              <a:rPr lang="en-US" dirty="0"/>
              <a:t>Projectiles launched at an angle:</a:t>
            </a:r>
          </a:p>
          <a:p>
            <a:pPr lvl="1"/>
            <a:r>
              <a:rPr lang="en-US" dirty="0"/>
              <a:t>Paths of stone thrown at an angle upward and downward</a:t>
            </a:r>
          </a:p>
          <a:p>
            <a:pPr lvl="2"/>
            <a:r>
              <a:rPr lang="en-US" dirty="0"/>
              <a:t>Vertical and horizontal </a:t>
            </a:r>
            <a:br>
              <a:rPr lang="en-US" dirty="0"/>
            </a:br>
            <a:r>
              <a:rPr lang="en-US" dirty="0"/>
              <a:t>components are </a:t>
            </a:r>
            <a:br>
              <a:rPr lang="en-US" dirty="0"/>
            </a:br>
            <a:r>
              <a:rPr lang="en-US" dirty="0"/>
              <a:t>independent of each </a:t>
            </a:r>
            <a:br>
              <a:rPr lang="en-US" dirty="0"/>
            </a:br>
            <a:r>
              <a:rPr lang="en-US" dirty="0"/>
              <a:t>other.</a:t>
            </a:r>
          </a:p>
          <a:p>
            <a:pPr lvl="2"/>
            <a:r>
              <a:rPr lang="en-US" dirty="0"/>
              <a:t>Horizontal speed same!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1468</TotalTime>
  <Words>2433</Words>
  <Application>Microsoft Macintosh PowerPoint</Application>
  <PresentationFormat>On-screen Show (4:3)</PresentationFormat>
  <Paragraphs>340</Paragraphs>
  <Slides>50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Arial</vt:lpstr>
      <vt:lpstr>HA5Lect_template</vt:lpstr>
      <vt:lpstr>Chapter 10: Projectile and Satellite Motion</vt:lpstr>
      <vt:lpstr>Topics</vt:lpstr>
      <vt:lpstr>Projectile Motion</vt:lpstr>
      <vt:lpstr>Projectile Motion</vt:lpstr>
      <vt:lpstr>Projectile Motion</vt:lpstr>
      <vt:lpstr>Projectile Motion</vt:lpstr>
      <vt:lpstr>Projectile Motion</vt:lpstr>
      <vt:lpstr>Demos</vt:lpstr>
      <vt:lpstr>Projectile Motion</vt:lpstr>
      <vt:lpstr>Projectile Motion</vt:lpstr>
      <vt:lpstr>Projectile Motion</vt:lpstr>
      <vt:lpstr>Projectile Motion</vt:lpstr>
      <vt:lpstr>Projectile Motion</vt:lpstr>
      <vt:lpstr>PowerPoint Presentation</vt:lpstr>
      <vt:lpstr>Astros-Rays ALDS gm4 8 Oct 2019</vt:lpstr>
      <vt:lpstr>Projectile Motion</vt:lpstr>
      <vt:lpstr>Projectile Motion  CHECK YOUR NEIGHBOR </vt:lpstr>
      <vt:lpstr>Projectile Motion  CHECK YOUR ANSWER</vt:lpstr>
      <vt:lpstr>Projectile Motion CHECK YOUR NEIGHBOR</vt:lpstr>
      <vt:lpstr>Projectile Motion CHECK YOUR ANSWER</vt:lpstr>
      <vt:lpstr>Projectile Motion CHECK YOUR NEIGHBOR </vt:lpstr>
      <vt:lpstr>Projectile Motion CHECK YOUR ANSWER</vt:lpstr>
      <vt:lpstr>Fast-Moving Projectiles—Satellites</vt:lpstr>
      <vt:lpstr>Fast-Moving Projectiles—Satellites CHECK YOUR NEIGHBOR </vt:lpstr>
      <vt:lpstr>Fast-Moving Projectiles—Satellites CHECK YOUR ANSWER</vt:lpstr>
      <vt:lpstr>Circular Satellite Orbits</vt:lpstr>
      <vt:lpstr>Circular Satellite Orbits</vt:lpstr>
      <vt:lpstr>Circular Satellite Orbits</vt:lpstr>
      <vt:lpstr>Circular Satellite Orbits</vt:lpstr>
      <vt:lpstr>Circular Satellite Orbits</vt:lpstr>
      <vt:lpstr>Circular Satellite Orbits CHECK YOUR NEIGHBOR </vt:lpstr>
      <vt:lpstr>Circular Satellite Orbits CHECK YOUR ANSWER</vt:lpstr>
      <vt:lpstr>Circular Satellite Orbits CHECK YOUR NEIGHBOR</vt:lpstr>
      <vt:lpstr>Circular Satellite Orbits CHECK YOUR ANSWER</vt:lpstr>
      <vt:lpstr>Circular Satellite Orbits </vt:lpstr>
      <vt:lpstr>Elliptical Orbits</vt:lpstr>
      <vt:lpstr>Elliptical Orbits</vt:lpstr>
      <vt:lpstr>Kepler's Laws of Planetary Motion</vt:lpstr>
      <vt:lpstr>Kepler's Laws of Planetary Motion</vt:lpstr>
      <vt:lpstr>Kepler’s Laws of Planetary motion (1st)</vt:lpstr>
      <vt:lpstr>Kepler’s Laws of Planetary motion (2nd)</vt:lpstr>
      <vt:lpstr>Kepler’s Laws of Planetary Motion (3rd)</vt:lpstr>
      <vt:lpstr>Energy Conservation and Satellite Motion</vt:lpstr>
      <vt:lpstr>Energy Conservation and Satellite Motion</vt:lpstr>
      <vt:lpstr>Energy Conservation and Satellite Motion</vt:lpstr>
      <vt:lpstr>Energy Conservation and Satellite Motion</vt:lpstr>
      <vt:lpstr>Escape Speed</vt:lpstr>
      <vt:lpstr>Escape Speed CHECK YOUR NEIGHBOR</vt:lpstr>
      <vt:lpstr>Escape Speed CHECK YOUR ANSWER</vt:lpstr>
      <vt:lpstr>Escape Speed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Leclair, Patrick</cp:lastModifiedBy>
  <cp:revision>211</cp:revision>
  <dcterms:created xsi:type="dcterms:W3CDTF">2007-09-26T05:29:17Z</dcterms:created>
  <dcterms:modified xsi:type="dcterms:W3CDTF">2019-10-09T05:17:58Z</dcterms:modified>
</cp:coreProperties>
</file>