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3"/>
  </p:notesMasterIdLst>
  <p:handoutMasterIdLst>
    <p:handoutMasterId r:id="rId44"/>
  </p:handoutMasterIdLst>
  <p:sldIdLst>
    <p:sldId id="256" r:id="rId2"/>
    <p:sldId id="260" r:id="rId3"/>
    <p:sldId id="261" r:id="rId4"/>
    <p:sldId id="262" r:id="rId5"/>
    <p:sldId id="263" r:id="rId6"/>
    <p:sldId id="264" r:id="rId7"/>
    <p:sldId id="265" r:id="rId8"/>
    <p:sldId id="300" r:id="rId9"/>
    <p:sldId id="267" r:id="rId10"/>
    <p:sldId id="301" r:id="rId11"/>
    <p:sldId id="269" r:id="rId12"/>
    <p:sldId id="270" r:id="rId13"/>
    <p:sldId id="302" r:id="rId14"/>
    <p:sldId id="272" r:id="rId15"/>
    <p:sldId id="273" r:id="rId16"/>
    <p:sldId id="274" r:id="rId17"/>
    <p:sldId id="303" r:id="rId18"/>
    <p:sldId id="276" r:id="rId19"/>
    <p:sldId id="304" r:id="rId20"/>
    <p:sldId id="278" r:id="rId21"/>
    <p:sldId id="279" r:id="rId22"/>
    <p:sldId id="280" r:id="rId23"/>
    <p:sldId id="281" r:id="rId24"/>
    <p:sldId id="282" r:id="rId25"/>
    <p:sldId id="283" r:id="rId26"/>
    <p:sldId id="284" r:id="rId27"/>
    <p:sldId id="305" r:id="rId28"/>
    <p:sldId id="286" r:id="rId29"/>
    <p:sldId id="287" r:id="rId30"/>
    <p:sldId id="288" r:id="rId31"/>
    <p:sldId id="289" r:id="rId32"/>
    <p:sldId id="306" r:id="rId33"/>
    <p:sldId id="291" r:id="rId34"/>
    <p:sldId id="292" r:id="rId35"/>
    <p:sldId id="293" r:id="rId36"/>
    <p:sldId id="294" r:id="rId37"/>
    <p:sldId id="295" r:id="rId38"/>
    <p:sldId id="296" r:id="rId39"/>
    <p:sldId id="307" r:id="rId40"/>
    <p:sldId id="298" r:id="rId41"/>
    <p:sldId id="308" r:id="rId42"/>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autoAdjust="0"/>
    <p:restoredTop sz="95928" autoAdjust="0"/>
  </p:normalViewPr>
  <p:slideViewPr>
    <p:cSldViewPr snapToGrid="0">
      <p:cViewPr varScale="1">
        <p:scale>
          <a:sx n="54" d="100"/>
          <a:sy n="54" d="100"/>
        </p:scale>
        <p:origin x="608" y="20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4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1D5E3A-0688-AC44-9551-70FB80B2E6B1}" type="slidenum">
              <a:rPr lang="en-US"/>
              <a:pPr eaLnBrk="1" hangingPunct="1"/>
              <a:t>18</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t>2</a:t>
            </a:r>
            <a:r>
              <a:rPr lang="en-US" sz="1200" dirty="0">
                <a:cs typeface="Arial"/>
              </a:rPr>
              <a:t>º</a:t>
            </a:r>
            <a:r>
              <a:rPr lang="en-US" dirty="0">
                <a:sym typeface="Symbol" charset="0"/>
              </a:rPr>
              <a:t>C.</a:t>
            </a:r>
            <a:r>
              <a:rPr lang="en-US" dirty="0">
                <a:ea typeface="Batang" charset="0"/>
                <a:cs typeface="Batang" charset="0"/>
              </a:rPr>
              <a:t> </a:t>
            </a:r>
          </a:p>
          <a:p>
            <a:endParaRPr lang="en-US" dirty="0"/>
          </a:p>
        </p:txBody>
      </p:sp>
    </p:spTree>
    <p:extLst>
      <p:ext uri="{BB962C8B-B14F-4D97-AF65-F5344CB8AC3E}">
        <p14:creationId xmlns:p14="http://schemas.microsoft.com/office/powerpoint/2010/main" val="217983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1D5E3A-0688-AC44-9551-70FB80B2E6B1}" type="slidenum">
              <a:rPr lang="en-US"/>
              <a:pPr eaLnBrk="1" hangingPunct="1"/>
              <a:t>19</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t>2</a:t>
            </a:r>
            <a:r>
              <a:rPr lang="en-US" sz="1200" dirty="0">
                <a:cs typeface="Arial"/>
              </a:rPr>
              <a:t>º</a:t>
            </a:r>
            <a:r>
              <a:rPr lang="en-US" dirty="0">
                <a:sym typeface="Symbol" charset="0"/>
              </a:rPr>
              <a:t>C.</a:t>
            </a:r>
            <a:r>
              <a:rPr lang="en-US" dirty="0">
                <a:ea typeface="Batang" charset="0"/>
                <a:cs typeface="Batang" charset="0"/>
              </a:rPr>
              <a:t> </a:t>
            </a:r>
          </a:p>
          <a:p>
            <a:endParaRPr lang="en-US" dirty="0"/>
          </a:p>
        </p:txBody>
      </p:sp>
    </p:spTree>
    <p:extLst>
      <p:ext uri="{BB962C8B-B14F-4D97-AF65-F5344CB8AC3E}">
        <p14:creationId xmlns:p14="http://schemas.microsoft.com/office/powerpoint/2010/main" val="9185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F9A2C4-AA62-8F4A-BC9E-DB1FDEBF5553}" type="slidenum">
              <a:rPr lang="en-US"/>
              <a:pPr eaLnBrk="1" hangingPunct="1"/>
              <a:t>26</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Water</a:t>
            </a:r>
          </a:p>
          <a:p>
            <a:endParaRPr lang="en-US" dirty="0"/>
          </a:p>
        </p:txBody>
      </p:sp>
    </p:spTree>
    <p:extLst>
      <p:ext uri="{BB962C8B-B14F-4D97-AF65-F5344CB8AC3E}">
        <p14:creationId xmlns:p14="http://schemas.microsoft.com/office/powerpoint/2010/main" val="115034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F9A2C4-AA62-8F4A-BC9E-DB1FDEBF5553}" type="slidenum">
              <a:rPr lang="en-US"/>
              <a:pPr eaLnBrk="1" hangingPunct="1"/>
              <a:t>27</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Water</a:t>
            </a:r>
          </a:p>
          <a:p>
            <a:endParaRPr lang="en-US" dirty="0"/>
          </a:p>
        </p:txBody>
      </p:sp>
    </p:spTree>
    <p:extLst>
      <p:ext uri="{BB962C8B-B14F-4D97-AF65-F5344CB8AC3E}">
        <p14:creationId xmlns:p14="http://schemas.microsoft.com/office/powerpoint/2010/main" val="10285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6844A4-17FA-8440-800A-F165CD81720C}" type="slidenum">
              <a:rPr lang="en-US"/>
              <a:pPr eaLnBrk="1" hangingPunct="1"/>
              <a:t>31</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sag.</a:t>
            </a:r>
          </a:p>
          <a:p>
            <a:endParaRPr lang="en-US" dirty="0"/>
          </a:p>
        </p:txBody>
      </p:sp>
    </p:spTree>
    <p:extLst>
      <p:ext uri="{BB962C8B-B14F-4D97-AF65-F5344CB8AC3E}">
        <p14:creationId xmlns:p14="http://schemas.microsoft.com/office/powerpoint/2010/main" val="346284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6844A4-17FA-8440-800A-F165CD81720C}" type="slidenum">
              <a:rPr lang="en-US"/>
              <a:pPr eaLnBrk="1" hangingPunct="1"/>
              <a:t>32</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A.</a:t>
            </a:r>
            <a:r>
              <a:rPr lang="en-US" baseline="0">
                <a:ea typeface="Batang" charset="0"/>
                <a:cs typeface="Batang" charset="0"/>
              </a:rPr>
              <a:t> </a:t>
            </a:r>
            <a:r>
              <a:rPr lang="en-US">
                <a:ea typeface="Batang" charset="0"/>
                <a:cs typeface="Batang" charset="0"/>
              </a:rPr>
              <a:t>sag</a:t>
            </a:r>
            <a:r>
              <a:rPr lang="en-US" dirty="0">
                <a:ea typeface="Batang" charset="0"/>
                <a:cs typeface="Batang" charset="0"/>
              </a:rPr>
              <a:t>.</a:t>
            </a:r>
          </a:p>
          <a:p>
            <a:endParaRPr lang="en-US" dirty="0"/>
          </a:p>
        </p:txBody>
      </p:sp>
    </p:spTree>
    <p:extLst>
      <p:ext uri="{BB962C8B-B14F-4D97-AF65-F5344CB8AC3E}">
        <p14:creationId xmlns:p14="http://schemas.microsoft.com/office/powerpoint/2010/main" val="352117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ED111F-9BDD-EE4E-A06C-35128EAA6457}" type="slidenum">
              <a:rPr lang="en-US"/>
              <a:pPr eaLnBrk="1" hangingPunct="1"/>
              <a:t>38</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contracts.</a:t>
            </a:r>
          </a:p>
          <a:p>
            <a:endParaRPr lang="en-US" dirty="0"/>
          </a:p>
        </p:txBody>
      </p:sp>
    </p:spTree>
    <p:extLst>
      <p:ext uri="{BB962C8B-B14F-4D97-AF65-F5344CB8AC3E}">
        <p14:creationId xmlns:p14="http://schemas.microsoft.com/office/powerpoint/2010/main" val="36674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ED111F-9BDD-EE4E-A06C-35128EAA6457}" type="slidenum">
              <a:rPr lang="en-US"/>
              <a:pPr eaLnBrk="1" hangingPunct="1"/>
              <a:t>39</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B.</a:t>
            </a:r>
            <a:r>
              <a:rPr lang="en-US" baseline="0">
                <a:ea typeface="Batang" charset="0"/>
                <a:cs typeface="Batang" charset="0"/>
              </a:rPr>
              <a:t> </a:t>
            </a:r>
            <a:r>
              <a:rPr lang="en-US">
                <a:ea typeface="Batang" charset="0"/>
                <a:cs typeface="Batang" charset="0"/>
              </a:rPr>
              <a:t>contracts</a:t>
            </a:r>
            <a:r>
              <a:rPr lang="en-US" dirty="0">
                <a:ea typeface="Batang" charset="0"/>
                <a:cs typeface="Batang" charset="0"/>
              </a:rPr>
              <a:t>.</a:t>
            </a:r>
          </a:p>
          <a:p>
            <a:endParaRPr lang="en-US" dirty="0"/>
          </a:p>
        </p:txBody>
      </p:sp>
    </p:spTree>
    <p:extLst>
      <p:ext uri="{BB962C8B-B14F-4D97-AF65-F5344CB8AC3E}">
        <p14:creationId xmlns:p14="http://schemas.microsoft.com/office/powerpoint/2010/main" val="291844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02BBAF-8978-E742-B4F7-92145AA08606}" type="slidenum">
              <a:rPr lang="en-US"/>
              <a:pPr eaLnBrk="1" hangingPunct="1"/>
              <a:t>40</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expands.</a:t>
            </a:r>
          </a:p>
          <a:p>
            <a:endParaRPr lang="en-US" dirty="0"/>
          </a:p>
        </p:txBody>
      </p:sp>
    </p:spTree>
    <p:extLst>
      <p:ext uri="{BB962C8B-B14F-4D97-AF65-F5344CB8AC3E}">
        <p14:creationId xmlns:p14="http://schemas.microsoft.com/office/powerpoint/2010/main" val="63165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02BBAF-8978-E742-B4F7-92145AA08606}" type="slidenum">
              <a:rPr lang="en-US"/>
              <a:pPr eaLnBrk="1" hangingPunct="1"/>
              <a:t>41</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A.</a:t>
            </a:r>
            <a:r>
              <a:rPr lang="en-US" baseline="0">
                <a:ea typeface="Batang" charset="0"/>
                <a:cs typeface="Batang" charset="0"/>
              </a:rPr>
              <a:t> </a:t>
            </a:r>
            <a:r>
              <a:rPr lang="en-US">
                <a:ea typeface="Batang" charset="0"/>
                <a:cs typeface="Batang" charset="0"/>
              </a:rPr>
              <a:t>expands</a:t>
            </a:r>
            <a:r>
              <a:rPr lang="en-US" dirty="0">
                <a:ea typeface="Batang" charset="0"/>
                <a:cs typeface="Batang" charset="0"/>
              </a:rPr>
              <a:t>.</a:t>
            </a:r>
          </a:p>
          <a:p>
            <a:endParaRPr lang="en-US" dirty="0"/>
          </a:p>
        </p:txBody>
      </p:sp>
    </p:spTree>
    <p:extLst>
      <p:ext uri="{BB962C8B-B14F-4D97-AF65-F5344CB8AC3E}">
        <p14:creationId xmlns:p14="http://schemas.microsoft.com/office/powerpoint/2010/main" val="395376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91DAE-C4E2-014D-946E-554FEC74F570}" type="slidenum">
              <a:rPr lang="en-US"/>
              <a:pPr eaLnBrk="1" hangingPunct="1"/>
              <a:t>7</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 Temperature</a:t>
            </a:r>
          </a:p>
          <a:p>
            <a:endParaRPr lang="en-US" dirty="0"/>
          </a:p>
        </p:txBody>
      </p:sp>
    </p:spTree>
    <p:extLst>
      <p:ext uri="{BB962C8B-B14F-4D97-AF65-F5344CB8AC3E}">
        <p14:creationId xmlns:p14="http://schemas.microsoft.com/office/powerpoint/2010/main" val="196154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91DAE-C4E2-014D-946E-554FEC74F570}" type="slidenum">
              <a:rPr lang="en-US"/>
              <a:pPr eaLnBrk="1" hangingPunct="1"/>
              <a:t>8</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 Temperature</a:t>
            </a:r>
          </a:p>
          <a:p>
            <a:endParaRPr lang="en-US" dirty="0"/>
          </a:p>
        </p:txBody>
      </p:sp>
    </p:spTree>
    <p:extLst>
      <p:ext uri="{BB962C8B-B14F-4D97-AF65-F5344CB8AC3E}">
        <p14:creationId xmlns:p14="http://schemas.microsoft.com/office/powerpoint/2010/main" val="320747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EDCE34-5934-E443-B61E-284A6AD588C3}" type="slidenum">
              <a:rPr lang="en-US"/>
              <a:pPr eaLnBrk="1" hangingPunct="1"/>
              <a:t>9</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kinetic energy per particle.</a:t>
            </a:r>
          </a:p>
          <a:p>
            <a:endParaRPr lang="en-US" dirty="0"/>
          </a:p>
        </p:txBody>
      </p:sp>
    </p:spTree>
    <p:extLst>
      <p:ext uri="{BB962C8B-B14F-4D97-AF65-F5344CB8AC3E}">
        <p14:creationId xmlns:p14="http://schemas.microsoft.com/office/powerpoint/2010/main" val="37922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EDCE34-5934-E443-B61E-284A6AD588C3}" type="slidenum">
              <a:rPr lang="en-US"/>
              <a:pPr eaLnBrk="1" hangingPunct="1"/>
              <a:t>10</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C.</a:t>
            </a:r>
            <a:r>
              <a:rPr lang="en-US" baseline="0">
                <a:ea typeface="Batang" charset="0"/>
                <a:cs typeface="Batang" charset="0"/>
              </a:rPr>
              <a:t> </a:t>
            </a:r>
            <a:r>
              <a:rPr lang="en-US">
                <a:ea typeface="Batang" charset="0"/>
                <a:cs typeface="Batang" charset="0"/>
              </a:rPr>
              <a:t>kinetic </a:t>
            </a:r>
            <a:r>
              <a:rPr lang="en-US" dirty="0">
                <a:ea typeface="Batang" charset="0"/>
                <a:cs typeface="Batang" charset="0"/>
              </a:rPr>
              <a:t>energy per particle.</a:t>
            </a:r>
          </a:p>
          <a:p>
            <a:endParaRPr lang="en-US" dirty="0"/>
          </a:p>
        </p:txBody>
      </p:sp>
    </p:spTree>
    <p:extLst>
      <p:ext uri="{BB962C8B-B14F-4D97-AF65-F5344CB8AC3E}">
        <p14:creationId xmlns:p14="http://schemas.microsoft.com/office/powerpoint/2010/main" val="128926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0AB6B1-9365-5944-90DE-318302B893DC}" type="slidenum">
              <a:rPr lang="en-US"/>
              <a:pPr eaLnBrk="1" hangingPunct="1"/>
              <a:t>12</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 red-hot thumbtack to the warm water.</a:t>
            </a:r>
          </a:p>
          <a:p>
            <a:endParaRPr lang="en-US" dirty="0"/>
          </a:p>
        </p:txBody>
      </p:sp>
    </p:spTree>
    <p:extLst>
      <p:ext uri="{BB962C8B-B14F-4D97-AF65-F5344CB8AC3E}">
        <p14:creationId xmlns:p14="http://schemas.microsoft.com/office/powerpoint/2010/main" val="1424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0AB6B1-9365-5944-90DE-318302B893DC}" type="slidenum">
              <a:rPr lang="en-US"/>
              <a:pPr eaLnBrk="1" hangingPunct="1"/>
              <a:t>13</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 red-hot thumbtack to the warm water.</a:t>
            </a:r>
          </a:p>
          <a:p>
            <a:endParaRPr lang="en-US" dirty="0"/>
          </a:p>
        </p:txBody>
      </p:sp>
    </p:spTree>
    <p:extLst>
      <p:ext uri="{BB962C8B-B14F-4D97-AF65-F5344CB8AC3E}">
        <p14:creationId xmlns:p14="http://schemas.microsoft.com/office/powerpoint/2010/main" val="32811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0C5858-B5ED-044D-A212-485C81066884}" type="slidenum">
              <a:rPr lang="en-US"/>
              <a:pPr eaLnBrk="1" hangingPunct="1"/>
              <a:t>16</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 increases more.</a:t>
            </a:r>
          </a:p>
          <a:p>
            <a:endParaRPr lang="en-US" dirty="0"/>
          </a:p>
        </p:txBody>
      </p:sp>
    </p:spTree>
    <p:extLst>
      <p:ext uri="{BB962C8B-B14F-4D97-AF65-F5344CB8AC3E}">
        <p14:creationId xmlns:p14="http://schemas.microsoft.com/office/powerpoint/2010/main" val="426575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0C5858-B5ED-044D-A212-485C81066884}" type="slidenum">
              <a:rPr lang="en-US"/>
              <a:pPr eaLnBrk="1" hangingPunct="1"/>
              <a:t>17</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B. increases </a:t>
            </a:r>
            <a:r>
              <a:rPr lang="en-US" dirty="0">
                <a:ea typeface="Batang" charset="0"/>
                <a:cs typeface="Batang" charset="0"/>
              </a:rPr>
              <a:t>more.</a:t>
            </a:r>
          </a:p>
          <a:p>
            <a:endParaRPr lang="en-US" dirty="0"/>
          </a:p>
        </p:txBody>
      </p:sp>
    </p:spTree>
    <p:extLst>
      <p:ext uri="{BB962C8B-B14F-4D97-AF65-F5344CB8AC3E}">
        <p14:creationId xmlns:p14="http://schemas.microsoft.com/office/powerpoint/2010/main" val="257514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2062103"/>
          </a:xfrm>
        </p:spPr>
        <p:txBody>
          <a:bodyPr/>
          <a:lstStyle/>
          <a:p>
            <a:r>
              <a:rPr lang="en-US" dirty="0"/>
              <a:t>Chapter 15: Temperature, Heat, and Expansion</a:t>
            </a:r>
          </a:p>
        </p:txBody>
      </p:sp>
      <p:sp>
        <p:nvSpPr>
          <p:cNvPr id="5" name="Rectangle 17"/>
          <p:cNvSpPr>
            <a:spLocks noGrp="1" noChangeArrowheads="1"/>
          </p:cNvSpPr>
          <p:nvPr>
            <p:ph type="ftr" sz="quarter" idx="3"/>
          </p:nvPr>
        </p:nvSpPr>
        <p:spPr/>
        <p:txBody>
          <a:bodyPr/>
          <a:lstStyle/>
          <a:p>
            <a:r>
              <a:rPr lang="en-GB"/>
              <a:t>© 2015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14908"/>
            <a:ext cx="9144000" cy="1077218"/>
          </a:xfrm>
        </p:spPr>
        <p:txBody>
          <a:bodyPr/>
          <a:lstStyle/>
          <a:p>
            <a:r>
              <a:rPr lang="en-US" dirty="0"/>
              <a:t>Temperature </a:t>
            </a:r>
            <a:br>
              <a:rPr lang="en-US" dirty="0"/>
            </a:br>
            <a:r>
              <a:rPr lang="en-US" dirty="0"/>
              <a:t>CHECK YOUR ANSWER</a:t>
            </a:r>
          </a:p>
        </p:txBody>
      </p:sp>
      <p:sp>
        <p:nvSpPr>
          <p:cNvPr id="11267" name="Rectangle 3"/>
          <p:cNvSpPr>
            <a:spLocks noGrp="1" noChangeArrowheads="1"/>
          </p:cNvSpPr>
          <p:nvPr>
            <p:ph idx="1"/>
          </p:nvPr>
        </p:nvSpPr>
        <p:spPr/>
        <p:txBody>
          <a:bodyPr/>
          <a:lstStyle/>
          <a:p>
            <a:pPr marL="0" indent="0">
              <a:buNone/>
            </a:pPr>
            <a:r>
              <a:rPr lang="en-US" dirty="0"/>
              <a:t>To say that body A has a higher temperature than body B is to say that body A has more</a:t>
            </a:r>
          </a:p>
          <a:p>
            <a:pPr marL="0" indent="0">
              <a:buNone/>
            </a:pPr>
            <a:endParaRPr lang="en-US" dirty="0"/>
          </a:p>
          <a:p>
            <a:pPr marL="514350" indent="-514350">
              <a:buFont typeface="+mj-lt"/>
              <a:buAutoNum type="alphaUcPeriod"/>
            </a:pPr>
            <a:r>
              <a:rPr lang="en-US" dirty="0"/>
              <a:t>internal energy.</a:t>
            </a:r>
          </a:p>
          <a:p>
            <a:pPr marL="514350" indent="-514350">
              <a:buFont typeface="+mj-lt"/>
              <a:buAutoNum type="alphaUcPeriod"/>
            </a:pPr>
            <a:r>
              <a:rPr lang="en-US" dirty="0"/>
              <a:t>mass. </a:t>
            </a:r>
          </a:p>
          <a:p>
            <a:pPr marL="514350" indent="-514350">
              <a:buFont typeface="+mj-lt"/>
              <a:buAutoNum type="alphaUcPeriod"/>
            </a:pPr>
            <a:r>
              <a:rPr lang="en-US" b="1" dirty="0"/>
              <a:t>kinetic energy per particle.</a:t>
            </a:r>
          </a:p>
          <a:p>
            <a:pPr marL="514350" indent="-514350">
              <a:buFont typeface="+mj-lt"/>
              <a:buAutoNum type="alphaUcPeriod"/>
            </a:pPr>
            <a:r>
              <a:rPr lang="en-US" dirty="0"/>
              <a:t>potential energy.	</a:t>
            </a:r>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15388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Heat</a:t>
            </a:r>
          </a:p>
        </p:txBody>
      </p:sp>
      <p:sp>
        <p:nvSpPr>
          <p:cNvPr id="13315" name="Rectangle 3"/>
          <p:cNvSpPr>
            <a:spLocks noGrp="1" noChangeArrowheads="1"/>
          </p:cNvSpPr>
          <p:nvPr>
            <p:ph idx="1"/>
          </p:nvPr>
        </p:nvSpPr>
        <p:spPr/>
        <p:txBody>
          <a:bodyPr/>
          <a:lstStyle/>
          <a:p>
            <a:r>
              <a:rPr lang="en-US" sz="2400" dirty="0"/>
              <a:t>Heat</a:t>
            </a:r>
          </a:p>
          <a:p>
            <a:pPr lvl="1"/>
            <a:r>
              <a:rPr lang="en-US" sz="2400" dirty="0"/>
              <a:t>Internal energy transferred from one thing to another due to a temperature difference</a:t>
            </a:r>
          </a:p>
          <a:p>
            <a:pPr lvl="1"/>
            <a:r>
              <a:rPr lang="en-US" sz="2400" dirty="0"/>
              <a:t>Internal energy in transit</a:t>
            </a:r>
          </a:p>
          <a:p>
            <a:r>
              <a:rPr lang="en-US" sz="2400" dirty="0"/>
              <a:t>Flow of internal energy</a:t>
            </a:r>
          </a:p>
          <a:p>
            <a:pPr lvl="1"/>
            <a:r>
              <a:rPr lang="en-US" sz="2400" dirty="0"/>
              <a:t>From a high-temperature substance to a low-temperature substance until thermal equilibrium is reached</a:t>
            </a:r>
          </a:p>
          <a:p>
            <a:pPr lvl="1"/>
            <a:r>
              <a:rPr lang="en-US" sz="2400" dirty="0"/>
              <a:t>Internal energy never flows unassisted from a low-temperature to a high-temperature substance</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Heat</a:t>
            </a:r>
            <a:br>
              <a:rPr lang="en-US" dirty="0"/>
            </a:br>
            <a:r>
              <a:rPr lang="en-US" dirty="0"/>
              <a:t>CHECK YOUR NEIGHBOR </a:t>
            </a:r>
          </a:p>
        </p:txBody>
      </p:sp>
      <p:sp>
        <p:nvSpPr>
          <p:cNvPr id="14339" name="Rectangle 3"/>
          <p:cNvSpPr>
            <a:spLocks noGrp="1" noChangeArrowheads="1"/>
          </p:cNvSpPr>
          <p:nvPr>
            <p:ph idx="1"/>
          </p:nvPr>
        </p:nvSpPr>
        <p:spPr/>
        <p:txBody>
          <a:bodyPr/>
          <a:lstStyle/>
          <a:p>
            <a:pPr marL="0" indent="0">
              <a:buNone/>
            </a:pPr>
            <a:r>
              <a:rPr lang="en-US" dirty="0"/>
              <a:t>If a red-hot thumbtack is immersed in warm water, the direction of heat flow will be from the</a:t>
            </a:r>
          </a:p>
          <a:p>
            <a:pPr marL="0" indent="0">
              <a:buNone/>
            </a:pPr>
            <a:endParaRPr lang="en-US" dirty="0"/>
          </a:p>
          <a:p>
            <a:pPr marL="514350" indent="-514350">
              <a:buFont typeface="+mj-lt"/>
              <a:buAutoNum type="alphaUcPeriod"/>
            </a:pPr>
            <a:r>
              <a:rPr lang="en-US" dirty="0"/>
              <a:t>warm water to the red-hot thumbtack.</a:t>
            </a:r>
          </a:p>
          <a:p>
            <a:pPr marL="514350" indent="-514350">
              <a:buFont typeface="+mj-lt"/>
              <a:buAutoNum type="alphaUcPeriod"/>
            </a:pPr>
            <a:r>
              <a:rPr lang="en-US" dirty="0"/>
              <a:t>red-hot thumbtack to the warm water. </a:t>
            </a:r>
          </a:p>
          <a:p>
            <a:pPr marL="514350" indent="-514350">
              <a:buFont typeface="+mj-lt"/>
              <a:buAutoNum type="alphaUcPeriod"/>
            </a:pPr>
            <a:r>
              <a:rPr lang="en-US" dirty="0"/>
              <a:t>There will be no heat flow.</a:t>
            </a:r>
          </a:p>
          <a:p>
            <a:pPr marL="514350" indent="-514350">
              <a:buFont typeface="+mj-lt"/>
              <a:buAutoNum type="alphaUcPeriod"/>
            </a:pPr>
            <a:r>
              <a:rPr lang="en-US" dirty="0"/>
              <a:t>Not enough information. </a:t>
            </a:r>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Heat</a:t>
            </a:r>
            <a:br>
              <a:rPr lang="en-US" dirty="0"/>
            </a:br>
            <a:r>
              <a:rPr lang="en-US" dirty="0"/>
              <a:t>CHECK YOUR ANSWER </a:t>
            </a:r>
          </a:p>
        </p:txBody>
      </p:sp>
      <p:sp>
        <p:nvSpPr>
          <p:cNvPr id="14339" name="Rectangle 3"/>
          <p:cNvSpPr>
            <a:spLocks noGrp="1" noChangeArrowheads="1"/>
          </p:cNvSpPr>
          <p:nvPr>
            <p:ph idx="1"/>
          </p:nvPr>
        </p:nvSpPr>
        <p:spPr/>
        <p:txBody>
          <a:bodyPr/>
          <a:lstStyle/>
          <a:p>
            <a:pPr marL="0" indent="0">
              <a:buNone/>
            </a:pPr>
            <a:r>
              <a:rPr lang="en-US" dirty="0"/>
              <a:t>If a red-hot thumbtack is immersed in warm water, the direction of heat flow will be from the</a:t>
            </a:r>
          </a:p>
          <a:p>
            <a:pPr marL="0" indent="0">
              <a:buNone/>
            </a:pPr>
            <a:endParaRPr lang="en-US" dirty="0"/>
          </a:p>
          <a:p>
            <a:pPr marL="514350" indent="-514350">
              <a:buFont typeface="+mj-lt"/>
              <a:buAutoNum type="alphaUcPeriod"/>
            </a:pPr>
            <a:r>
              <a:rPr lang="en-US" dirty="0"/>
              <a:t>warm water to the red-hot thumbtack.</a:t>
            </a:r>
          </a:p>
          <a:p>
            <a:pPr marL="514350" indent="-514350">
              <a:buFont typeface="+mj-lt"/>
              <a:buAutoNum type="alphaUcPeriod"/>
            </a:pPr>
            <a:r>
              <a:rPr lang="en-US" b="1" dirty="0"/>
              <a:t>red-hot thumbtack to the warm water. </a:t>
            </a:r>
          </a:p>
          <a:p>
            <a:pPr marL="514350" indent="-514350">
              <a:buFont typeface="+mj-lt"/>
              <a:buAutoNum type="alphaUcPeriod"/>
            </a:pPr>
            <a:r>
              <a:rPr lang="en-US" dirty="0"/>
              <a:t>There will be no heat flow.</a:t>
            </a:r>
          </a:p>
          <a:p>
            <a:pPr marL="514350" indent="-514350">
              <a:buFont typeface="+mj-lt"/>
              <a:buAutoNum type="alphaUcPeriod"/>
            </a:pPr>
            <a:r>
              <a:rPr lang="en-US" dirty="0"/>
              <a:t>Not enough information. </a:t>
            </a:r>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275001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Quantity of Heat</a:t>
            </a:r>
          </a:p>
        </p:txBody>
      </p:sp>
      <p:sp>
        <p:nvSpPr>
          <p:cNvPr id="16387" name="Rectangle 3"/>
          <p:cNvSpPr>
            <a:spLocks noGrp="1" noChangeArrowheads="1"/>
          </p:cNvSpPr>
          <p:nvPr>
            <p:ph idx="1"/>
          </p:nvPr>
        </p:nvSpPr>
        <p:spPr/>
        <p:txBody>
          <a:bodyPr/>
          <a:lstStyle/>
          <a:p>
            <a:r>
              <a:rPr lang="en-US" dirty="0"/>
              <a:t>Quantity of heat</a:t>
            </a:r>
          </a:p>
          <a:p>
            <a:pPr lvl="1"/>
            <a:r>
              <a:rPr lang="en-US" dirty="0"/>
              <a:t>Measured in joules or calories</a:t>
            </a:r>
          </a:p>
          <a:p>
            <a:pPr lvl="1"/>
            <a:r>
              <a:rPr lang="en-US" dirty="0"/>
              <a:t>4.18 joules of heat are required to change the temperature of 1 gram of water by 1 Celsius degree</a:t>
            </a:r>
          </a:p>
          <a:p>
            <a:pPr lvl="1"/>
            <a:r>
              <a:rPr lang="en-US" dirty="0"/>
              <a:t>4.18 joules = 1 calorie</a:t>
            </a:r>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Quantity of Heat</a:t>
            </a:r>
          </a:p>
        </p:txBody>
      </p:sp>
      <p:sp>
        <p:nvSpPr>
          <p:cNvPr id="17411" name="Rectangle 3"/>
          <p:cNvSpPr>
            <a:spLocks noGrp="1" noChangeArrowheads="1"/>
          </p:cNvSpPr>
          <p:nvPr>
            <p:ph idx="1"/>
          </p:nvPr>
        </p:nvSpPr>
        <p:spPr/>
        <p:txBody>
          <a:bodyPr/>
          <a:lstStyle/>
          <a:p>
            <a:r>
              <a:rPr lang="en-US" dirty="0"/>
              <a:t>Energy ratings of foods and fuels are determined from energy released when they are burned.</a:t>
            </a:r>
          </a:p>
          <a:p>
            <a:r>
              <a:rPr lang="en-US" dirty="0"/>
              <a:t>Unit of energy, the Calorie, is common for foods.</a:t>
            </a:r>
          </a:p>
          <a:p>
            <a:r>
              <a:rPr lang="en-US" dirty="0"/>
              <a:t>Heat unit for labeling food</a:t>
            </a:r>
          </a:p>
          <a:p>
            <a:pPr lvl="1"/>
            <a:r>
              <a:rPr lang="en-US" dirty="0"/>
              <a:t>kilocalorie or 1000 calories</a:t>
            </a:r>
            <a:br>
              <a:rPr lang="en-US" dirty="0"/>
            </a:br>
            <a:r>
              <a:rPr lang="en-US" dirty="0"/>
              <a:t>called a Calorie</a:t>
            </a:r>
          </a:p>
          <a:p>
            <a:pPr lvl="1"/>
            <a:r>
              <a:rPr lang="en-US" dirty="0"/>
              <a:t>heat needed to change the</a:t>
            </a:r>
            <a:br>
              <a:rPr lang="en-US" dirty="0"/>
            </a:br>
            <a:r>
              <a:rPr lang="en-US" dirty="0"/>
              <a:t>temperature of 1 kg of water</a:t>
            </a:r>
            <a:br>
              <a:rPr lang="en-US" dirty="0"/>
            </a:br>
            <a:r>
              <a:rPr lang="en-US" dirty="0"/>
              <a:t>by 1</a:t>
            </a:r>
            <a:r>
              <a:rPr lang="en-US" dirty="0">
                <a:cs typeface="Arial"/>
              </a:rPr>
              <a:t>º</a:t>
            </a:r>
            <a:r>
              <a:rPr lang="en-US" dirty="0">
                <a:sym typeface="Symbol" charset="0"/>
              </a:rPr>
              <a:t>C</a:t>
            </a:r>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pic>
        <p:nvPicPr>
          <p:cNvPr id="5" name="Picture 4" descr="15_07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6249510" y="3768781"/>
            <a:ext cx="1596042" cy="28423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NEIGHBOR </a:t>
            </a:r>
          </a:p>
        </p:txBody>
      </p:sp>
      <p:sp>
        <p:nvSpPr>
          <p:cNvPr id="18435" name="Rectangle 3"/>
          <p:cNvSpPr>
            <a:spLocks noGrp="1" noChangeArrowheads="1"/>
          </p:cNvSpPr>
          <p:nvPr>
            <p:ph idx="1"/>
          </p:nvPr>
        </p:nvSpPr>
        <p:spPr/>
        <p:txBody>
          <a:bodyPr/>
          <a:lstStyle/>
          <a:p>
            <a:pPr marL="0" indent="0">
              <a:buNone/>
            </a:pPr>
            <a:r>
              <a:rPr lang="en-US" dirty="0"/>
              <a:t>The same quantity of heat is added to different amounts of water in two equal-size containers. The temperature of the smaller amount of water</a:t>
            </a:r>
          </a:p>
          <a:p>
            <a:pPr marL="0" indent="0">
              <a:buNone/>
            </a:pPr>
            <a:endParaRPr lang="en-US" dirty="0"/>
          </a:p>
          <a:p>
            <a:pPr marL="514350" indent="-514350">
              <a:buFont typeface="+mj-lt"/>
              <a:buAutoNum type="alphaUcPeriod"/>
            </a:pPr>
            <a:r>
              <a:rPr lang="en-US" dirty="0"/>
              <a:t>decreases more.</a:t>
            </a:r>
          </a:p>
          <a:p>
            <a:pPr marL="514350" indent="-514350">
              <a:buFont typeface="+mj-lt"/>
              <a:buAutoNum type="alphaUcPeriod"/>
            </a:pPr>
            <a:r>
              <a:rPr lang="en-US" dirty="0"/>
              <a:t>increases more. </a:t>
            </a:r>
          </a:p>
          <a:p>
            <a:pPr marL="514350" indent="-514350">
              <a:buFont typeface="+mj-lt"/>
              <a:buAutoNum type="alphaUcPeriod"/>
            </a:pPr>
            <a:r>
              <a:rPr lang="en-US" dirty="0"/>
              <a:t>does not change.</a:t>
            </a:r>
          </a:p>
          <a:p>
            <a:pPr marL="514350" indent="-514350">
              <a:buFont typeface="+mj-lt"/>
              <a:buAutoNum type="alphaUcPeriod"/>
            </a:pPr>
            <a:r>
              <a:rPr lang="en-US" dirty="0"/>
              <a:t>Not enough information.</a:t>
            </a:r>
          </a:p>
          <a:p>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ANSWER </a:t>
            </a:r>
          </a:p>
        </p:txBody>
      </p:sp>
      <p:sp>
        <p:nvSpPr>
          <p:cNvPr id="18435" name="Rectangle 3"/>
          <p:cNvSpPr>
            <a:spLocks noGrp="1" noChangeArrowheads="1"/>
          </p:cNvSpPr>
          <p:nvPr>
            <p:ph idx="1"/>
          </p:nvPr>
        </p:nvSpPr>
        <p:spPr/>
        <p:txBody>
          <a:bodyPr/>
          <a:lstStyle/>
          <a:p>
            <a:pPr marL="0" indent="0">
              <a:buNone/>
            </a:pPr>
            <a:r>
              <a:rPr lang="en-US" dirty="0"/>
              <a:t>The same quantity of heat is added to different amounts of water in two equal-size containers. The temperature of the smaller amount of water</a:t>
            </a:r>
          </a:p>
          <a:p>
            <a:pPr marL="0" indent="0">
              <a:buNone/>
            </a:pPr>
            <a:endParaRPr lang="en-US" dirty="0"/>
          </a:p>
          <a:p>
            <a:pPr marL="514350" indent="-514350">
              <a:buFont typeface="+mj-lt"/>
              <a:buAutoNum type="alphaUcPeriod"/>
            </a:pPr>
            <a:r>
              <a:rPr lang="en-US" dirty="0"/>
              <a:t>decreases more.</a:t>
            </a:r>
          </a:p>
          <a:p>
            <a:pPr marL="514350" indent="-514350">
              <a:buFont typeface="+mj-lt"/>
              <a:buAutoNum type="alphaUcPeriod"/>
            </a:pPr>
            <a:r>
              <a:rPr lang="en-US" b="1" dirty="0"/>
              <a:t>increases more. </a:t>
            </a:r>
          </a:p>
          <a:p>
            <a:pPr marL="514350" indent="-514350">
              <a:buFont typeface="+mj-lt"/>
              <a:buAutoNum type="alphaUcPeriod"/>
            </a:pPr>
            <a:r>
              <a:rPr lang="en-US" dirty="0"/>
              <a:t>does not change.</a:t>
            </a:r>
          </a:p>
          <a:p>
            <a:pPr marL="514350" indent="-514350">
              <a:buFont typeface="+mj-lt"/>
              <a:buAutoNum type="alphaUcPeriod"/>
            </a:pPr>
            <a:r>
              <a:rPr lang="en-US" dirty="0"/>
              <a:t>Not enough information.</a:t>
            </a:r>
          </a:p>
          <a:p>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34561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NEIGHBOR </a:t>
            </a:r>
          </a:p>
        </p:txBody>
      </p:sp>
      <p:sp>
        <p:nvSpPr>
          <p:cNvPr id="20483" name="Rectangle 3"/>
          <p:cNvSpPr>
            <a:spLocks noGrp="1" noChangeArrowheads="1"/>
          </p:cNvSpPr>
          <p:nvPr>
            <p:ph idx="1"/>
          </p:nvPr>
        </p:nvSpPr>
        <p:spPr>
          <a:xfrm>
            <a:off x="365124" y="1957254"/>
            <a:ext cx="8455347" cy="4653915"/>
          </a:xfrm>
        </p:spPr>
        <p:txBody>
          <a:bodyPr/>
          <a:lstStyle/>
          <a:p>
            <a:pPr marL="0" indent="0">
              <a:buNone/>
            </a:pPr>
            <a:r>
              <a:rPr lang="en-US" dirty="0"/>
              <a:t>You heat a half-cup of tea and its temperature rises by 4</a:t>
            </a:r>
            <a:r>
              <a:rPr lang="en-US" dirty="0">
                <a:cs typeface="Arial"/>
              </a:rPr>
              <a:t>º</a:t>
            </a:r>
            <a:r>
              <a:rPr lang="en-US" dirty="0">
                <a:sym typeface="Symbol" charset="0"/>
              </a:rPr>
              <a:t>C. How much will the temperature rise if you add the same amount of heat to a full cup of tea?</a:t>
            </a:r>
          </a:p>
          <a:p>
            <a:pPr marL="0" indent="0">
              <a:buNone/>
            </a:pPr>
            <a:endParaRPr lang="en-US" dirty="0"/>
          </a:p>
          <a:p>
            <a:pPr marL="514350" indent="-514350">
              <a:buFont typeface="+mj-lt"/>
              <a:buAutoNum type="alphaUcPeriod"/>
            </a:pPr>
            <a:r>
              <a:rPr lang="en-US" dirty="0"/>
              <a:t>0</a:t>
            </a:r>
            <a:r>
              <a:rPr lang="en-US" dirty="0">
                <a:cs typeface="Arial"/>
              </a:rPr>
              <a:t>º</a:t>
            </a:r>
            <a:r>
              <a:rPr lang="en-US" dirty="0">
                <a:sym typeface="Symbol" charset="0"/>
              </a:rPr>
              <a:t>C</a:t>
            </a:r>
            <a:endParaRPr lang="en-US" dirty="0"/>
          </a:p>
          <a:p>
            <a:pPr marL="514350" indent="-514350">
              <a:buFont typeface="+mj-lt"/>
              <a:buAutoNum type="alphaUcPeriod"/>
            </a:pPr>
            <a:r>
              <a:rPr lang="en-US" dirty="0"/>
              <a:t>2</a:t>
            </a:r>
            <a:r>
              <a:rPr lang="en-US" dirty="0">
                <a:cs typeface="Arial"/>
              </a:rPr>
              <a:t>º</a:t>
            </a:r>
            <a:r>
              <a:rPr lang="en-US" dirty="0">
                <a:sym typeface="Symbol" charset="0"/>
              </a:rPr>
              <a:t>C</a:t>
            </a:r>
          </a:p>
          <a:p>
            <a:pPr marL="514350" indent="-514350">
              <a:buFont typeface="+mj-lt"/>
              <a:buAutoNum type="alphaUcPeriod"/>
            </a:pPr>
            <a:r>
              <a:rPr lang="en-US" dirty="0">
                <a:sym typeface="Symbol" charset="0"/>
              </a:rPr>
              <a:t>4</a:t>
            </a:r>
            <a:r>
              <a:rPr lang="en-US" dirty="0">
                <a:cs typeface="Arial"/>
              </a:rPr>
              <a:t>º</a:t>
            </a:r>
            <a:r>
              <a:rPr lang="en-US" dirty="0">
                <a:sym typeface="Symbol" charset="0"/>
              </a:rPr>
              <a:t>C</a:t>
            </a:r>
            <a:endParaRPr lang="en-US" dirty="0"/>
          </a:p>
          <a:p>
            <a:pPr marL="514350" indent="-514350">
              <a:buFont typeface="+mj-lt"/>
              <a:buAutoNum type="alphaUcPeriod"/>
            </a:pPr>
            <a:r>
              <a:rPr lang="en-US" dirty="0"/>
              <a:t>8</a:t>
            </a:r>
            <a:r>
              <a:rPr lang="en-US" dirty="0">
                <a:cs typeface="Arial"/>
              </a:rPr>
              <a:t>º</a:t>
            </a:r>
            <a:r>
              <a:rPr lang="en-US" dirty="0">
                <a:sym typeface="Symbol" charset="0"/>
              </a:rPr>
              <a:t>C</a:t>
            </a:r>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ANSWER </a:t>
            </a:r>
          </a:p>
        </p:txBody>
      </p:sp>
      <p:sp>
        <p:nvSpPr>
          <p:cNvPr id="20483" name="Rectangle 3"/>
          <p:cNvSpPr>
            <a:spLocks noGrp="1" noChangeArrowheads="1"/>
          </p:cNvSpPr>
          <p:nvPr>
            <p:ph idx="1"/>
          </p:nvPr>
        </p:nvSpPr>
        <p:spPr>
          <a:xfrm>
            <a:off x="365124" y="1957254"/>
            <a:ext cx="8455347" cy="4653915"/>
          </a:xfrm>
        </p:spPr>
        <p:txBody>
          <a:bodyPr/>
          <a:lstStyle/>
          <a:p>
            <a:pPr marL="0" indent="0">
              <a:buNone/>
            </a:pPr>
            <a:r>
              <a:rPr lang="en-US" dirty="0"/>
              <a:t>You heat a half-cup of tea and its temperature rises by 4</a:t>
            </a:r>
            <a:r>
              <a:rPr lang="en-US" dirty="0">
                <a:cs typeface="Arial"/>
              </a:rPr>
              <a:t>º</a:t>
            </a:r>
            <a:r>
              <a:rPr lang="en-US" dirty="0">
                <a:sym typeface="Symbol" charset="0"/>
              </a:rPr>
              <a:t>C. How much will the temperature rise if you add the same amount of heat to a full cup of tea?</a:t>
            </a:r>
          </a:p>
          <a:p>
            <a:pPr marL="0" indent="0">
              <a:buNone/>
            </a:pPr>
            <a:endParaRPr lang="en-US" dirty="0"/>
          </a:p>
          <a:p>
            <a:pPr marL="514350" indent="-514350">
              <a:buFont typeface="+mj-lt"/>
              <a:buAutoNum type="alphaUcPeriod"/>
            </a:pPr>
            <a:r>
              <a:rPr lang="en-US" dirty="0"/>
              <a:t>0</a:t>
            </a:r>
            <a:r>
              <a:rPr lang="en-US" dirty="0">
                <a:cs typeface="Arial"/>
              </a:rPr>
              <a:t>º</a:t>
            </a:r>
            <a:r>
              <a:rPr lang="en-US" dirty="0">
                <a:sym typeface="Symbol" charset="0"/>
              </a:rPr>
              <a:t>C</a:t>
            </a:r>
            <a:endParaRPr lang="en-US" dirty="0"/>
          </a:p>
          <a:p>
            <a:pPr marL="514350" indent="-514350">
              <a:buFont typeface="+mj-lt"/>
              <a:buAutoNum type="alphaUcPeriod"/>
            </a:pPr>
            <a:r>
              <a:rPr lang="en-US" b="1" dirty="0"/>
              <a:t>2</a:t>
            </a:r>
            <a:r>
              <a:rPr lang="en-US" b="1" dirty="0">
                <a:cs typeface="Arial"/>
              </a:rPr>
              <a:t>º</a:t>
            </a:r>
            <a:r>
              <a:rPr lang="en-US" b="1" dirty="0">
                <a:sym typeface="Symbol" charset="0"/>
              </a:rPr>
              <a:t>C</a:t>
            </a:r>
          </a:p>
          <a:p>
            <a:pPr marL="514350" indent="-514350">
              <a:buFont typeface="+mj-lt"/>
              <a:buAutoNum type="alphaUcPeriod"/>
            </a:pPr>
            <a:r>
              <a:rPr lang="en-US" dirty="0">
                <a:sym typeface="Symbol" charset="0"/>
              </a:rPr>
              <a:t>4</a:t>
            </a:r>
            <a:r>
              <a:rPr lang="en-US" dirty="0">
                <a:cs typeface="Arial"/>
              </a:rPr>
              <a:t>º</a:t>
            </a:r>
            <a:r>
              <a:rPr lang="en-US" dirty="0">
                <a:sym typeface="Symbol" charset="0"/>
              </a:rPr>
              <a:t>C</a:t>
            </a:r>
            <a:endParaRPr lang="en-US" dirty="0"/>
          </a:p>
          <a:p>
            <a:pPr marL="514350" indent="-514350">
              <a:buFont typeface="+mj-lt"/>
              <a:buAutoNum type="alphaUcPeriod"/>
            </a:pPr>
            <a:r>
              <a:rPr lang="en-US" dirty="0"/>
              <a:t>8</a:t>
            </a:r>
            <a:r>
              <a:rPr lang="en-US" dirty="0">
                <a:cs typeface="Arial"/>
              </a:rPr>
              <a:t>º</a:t>
            </a:r>
            <a:r>
              <a:rPr lang="en-US" dirty="0">
                <a:sym typeface="Symbol" charset="0"/>
              </a:rPr>
              <a:t>C</a:t>
            </a:r>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316977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This lecture will help you understand:</a:t>
            </a:r>
          </a:p>
        </p:txBody>
      </p:sp>
      <p:sp>
        <p:nvSpPr>
          <p:cNvPr id="4099" name="Rectangle 3"/>
          <p:cNvSpPr>
            <a:spLocks noGrp="1" noChangeArrowheads="1"/>
          </p:cNvSpPr>
          <p:nvPr>
            <p:ph idx="1"/>
          </p:nvPr>
        </p:nvSpPr>
        <p:spPr/>
        <p:txBody>
          <a:bodyPr/>
          <a:lstStyle/>
          <a:p>
            <a:r>
              <a:rPr lang="en-US" dirty="0"/>
              <a:t>Temperature</a:t>
            </a:r>
          </a:p>
          <a:p>
            <a:r>
              <a:rPr lang="en-US" dirty="0"/>
              <a:t>Heat</a:t>
            </a:r>
          </a:p>
          <a:p>
            <a:r>
              <a:rPr lang="en-US" dirty="0"/>
              <a:t>Specific Heat Capacity</a:t>
            </a:r>
          </a:p>
          <a:p>
            <a:r>
              <a:rPr lang="en-US" dirty="0"/>
              <a:t>Thermal Expansion</a:t>
            </a:r>
          </a:p>
          <a:p>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Specific Heat Capacity</a:t>
            </a:r>
          </a:p>
        </p:txBody>
      </p:sp>
      <p:sp>
        <p:nvSpPr>
          <p:cNvPr id="22531" name="Rectangle 3"/>
          <p:cNvSpPr>
            <a:spLocks noGrp="1" noChangeArrowheads="1"/>
          </p:cNvSpPr>
          <p:nvPr>
            <p:ph idx="1"/>
          </p:nvPr>
        </p:nvSpPr>
        <p:spPr/>
        <p:txBody>
          <a:bodyPr/>
          <a:lstStyle/>
          <a:p>
            <a:r>
              <a:rPr lang="en-US" dirty="0"/>
              <a:t>Specific heat capacity</a:t>
            </a:r>
          </a:p>
          <a:p>
            <a:pPr lvl="1"/>
            <a:r>
              <a:rPr lang="en-US" dirty="0"/>
              <a:t>Defined as the quantity of heat required to change the temperature of a unit mass of the substance by 1 degree Celsius</a:t>
            </a:r>
          </a:p>
          <a:p>
            <a:pPr lvl="1"/>
            <a:r>
              <a:rPr lang="en-US" dirty="0"/>
              <a:t>Like thermal inertia—resistance of a substance to a change in temperature</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Specific Heat Capacity</a:t>
            </a:r>
          </a:p>
        </p:txBody>
      </p:sp>
      <p:sp>
        <p:nvSpPr>
          <p:cNvPr id="23555" name="Rectangle 3"/>
          <p:cNvSpPr>
            <a:spLocks noGrp="1" noChangeArrowheads="1"/>
          </p:cNvSpPr>
          <p:nvPr>
            <p:ph idx="1"/>
          </p:nvPr>
        </p:nvSpPr>
        <p:spPr/>
        <p:txBody>
          <a:bodyPr/>
          <a:lstStyle/>
          <a:p>
            <a:r>
              <a:rPr lang="en-US"/>
              <a:t>Different substances have different thermal capacities for storing energy.</a:t>
            </a:r>
          </a:p>
          <a:p>
            <a:r>
              <a:rPr lang="en-US"/>
              <a:t>Example:</a:t>
            </a:r>
          </a:p>
          <a:p>
            <a:pPr lvl="1"/>
            <a:r>
              <a:rPr lang="en-US"/>
              <a:t>Takes about 2 minutes to raise the temperature of an iron pot of water to boiling temperature </a:t>
            </a:r>
          </a:p>
          <a:p>
            <a:pPr lvl="1"/>
            <a:r>
              <a:rPr lang="en-US"/>
              <a:t>Takes less than 1 minute to raise the temperature of the same quantity of water in a silver pot to boiling temperature</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Specific Heat Capacity</a:t>
            </a:r>
          </a:p>
        </p:txBody>
      </p:sp>
      <p:sp>
        <p:nvSpPr>
          <p:cNvPr id="24579" name="Rectangle 3"/>
          <p:cNvSpPr>
            <a:spLocks noGrp="1" noChangeArrowheads="1"/>
          </p:cNvSpPr>
          <p:nvPr>
            <p:ph idx="1"/>
          </p:nvPr>
        </p:nvSpPr>
        <p:spPr>
          <a:xfrm>
            <a:off x="365125" y="1957254"/>
            <a:ext cx="8289600" cy="4653915"/>
          </a:xfrm>
        </p:spPr>
        <p:txBody>
          <a:bodyPr/>
          <a:lstStyle/>
          <a:p>
            <a:r>
              <a:rPr lang="en-US" dirty="0"/>
              <a:t>Equal masses of different materials required different quantities of heat to change their temperatures by a specified number of degrees.</a:t>
            </a:r>
          </a:p>
          <a:p>
            <a:pPr lvl="1"/>
            <a:r>
              <a:rPr lang="en-US" dirty="0"/>
              <a:t>1 gram of water requires 1 calorie of energy to raise the temperature 1 degree Celsius.</a:t>
            </a:r>
          </a:p>
          <a:p>
            <a:pPr lvl="1"/>
            <a:r>
              <a:rPr lang="en-US" dirty="0"/>
              <a:t>1 gram of iron requires 1/8 as much energy for the same temperature increase. Therefore, water absorbs more heat than iron for the same change in temperature. Water has a higher specific heat.</a:t>
            </a:r>
          </a:p>
          <a:p>
            <a:pPr lvl="1"/>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Specific Heat Capacity</a:t>
            </a:r>
          </a:p>
        </p:txBody>
      </p:sp>
      <p:sp>
        <p:nvSpPr>
          <p:cNvPr id="25603" name="Rectangle 3"/>
          <p:cNvSpPr>
            <a:spLocks noGrp="1" noChangeArrowheads="1"/>
          </p:cNvSpPr>
          <p:nvPr>
            <p:ph idx="1"/>
          </p:nvPr>
        </p:nvSpPr>
        <p:spPr/>
        <p:txBody>
          <a:bodyPr/>
          <a:lstStyle/>
          <a:p>
            <a:r>
              <a:rPr lang="en-US" sz="2400" dirty="0"/>
              <a:t>The high specific heat capacity of water</a:t>
            </a:r>
          </a:p>
          <a:p>
            <a:pPr lvl="1"/>
            <a:r>
              <a:rPr lang="en-US" sz="2400" dirty="0"/>
              <a:t>has higher capacity for storing energy than almost any other substance.</a:t>
            </a:r>
          </a:p>
          <a:p>
            <a:pPr lvl="1"/>
            <a:r>
              <a:rPr lang="en-US" sz="2400" dirty="0"/>
              <a:t>involves various ways that energy can be absorbed.</a:t>
            </a:r>
          </a:p>
          <a:p>
            <a:pPr lvl="2"/>
            <a:r>
              <a:rPr lang="en-US" sz="2000" dirty="0"/>
              <a:t>increases the jiggling motion of molecules, which raises the temperature</a:t>
            </a:r>
          </a:p>
          <a:p>
            <a:pPr lvl="2"/>
            <a:r>
              <a:rPr lang="en-US" sz="2000" dirty="0"/>
              <a:t>increases the amount of internal vibration or rotation within the molecules, which becomes potential energy and </a:t>
            </a:r>
            <a:r>
              <a:rPr lang="en-US" sz="2000" dirty="0" err="1"/>
              <a:t>doesn</a:t>
            </a:r>
            <a:r>
              <a:rPr lang="fr-FR" altLang="ja-JP" sz="2000" dirty="0"/>
              <a:t>'</a:t>
            </a:r>
            <a:r>
              <a:rPr lang="en-US" sz="2000" dirty="0"/>
              <a:t>t raise temperature</a:t>
            </a:r>
          </a:p>
          <a:p>
            <a:pPr lvl="2"/>
            <a:r>
              <a:rPr lang="en-US" sz="2000" dirty="0"/>
              <a:t>water molecules can absorb energy without increasing translational kinetic energy</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Specific Heat Capacity</a:t>
            </a:r>
          </a:p>
        </p:txBody>
      </p:sp>
      <p:sp>
        <p:nvSpPr>
          <p:cNvPr id="26627" name="Rectangle 3"/>
          <p:cNvSpPr>
            <a:spLocks noGrp="1" noChangeArrowheads="1"/>
          </p:cNvSpPr>
          <p:nvPr>
            <p:ph idx="1"/>
          </p:nvPr>
        </p:nvSpPr>
        <p:spPr/>
        <p:txBody>
          <a:bodyPr/>
          <a:lstStyle/>
          <a:p>
            <a:r>
              <a:rPr lang="en-US" sz="2000" dirty="0"/>
              <a:t>Specific heat affects climate</a:t>
            </a:r>
          </a:p>
          <a:p>
            <a:pPr lvl="1"/>
            <a:r>
              <a:rPr lang="en-US" sz="2000" dirty="0"/>
              <a:t>For Europeans, the Atlantic Ocean current carries warm water northeast from the Caribbean regions and retains much of its internal energy long enough to reach the North Atlantic Ocean. Energy released is carried by westerly winds over the European continent.</a:t>
            </a:r>
          </a:p>
        </p:txBody>
      </p:sp>
      <p:sp>
        <p:nvSpPr>
          <p:cNvPr id="4" name="Footer Placeholder 3"/>
          <p:cNvSpPr>
            <a:spLocks noGrp="1"/>
          </p:cNvSpPr>
          <p:nvPr>
            <p:ph type="ftr" sz="quarter" idx="10"/>
          </p:nvPr>
        </p:nvSpPr>
        <p:spPr/>
        <p:txBody>
          <a:bodyPr/>
          <a:lstStyle/>
          <a:p>
            <a:r>
              <a:rPr lang="en-GB"/>
              <a:t>© 2015 Pearson Education, Inc.</a:t>
            </a:r>
          </a:p>
        </p:txBody>
      </p:sp>
      <p:pic>
        <p:nvPicPr>
          <p:cNvPr id="5" name="Picture 4" descr="15_10_Figure.jpg"/>
          <p:cNvPicPr>
            <a:picLocks noChangeAspect="1"/>
          </p:cNvPicPr>
          <p:nvPr/>
        </p:nvPicPr>
        <p:blipFill rotWithShape="1">
          <a:blip r:embed="rId2">
            <a:extLst>
              <a:ext uri="{28A0092B-C50C-407E-A947-70E740481C1C}">
                <a14:useLocalDpi xmlns:a14="http://schemas.microsoft.com/office/drawing/2010/main" val="0"/>
              </a:ext>
            </a:extLst>
          </a:blip>
          <a:srcRect b="3464"/>
          <a:stretch/>
        </p:blipFill>
        <p:spPr>
          <a:xfrm>
            <a:off x="2550306" y="3804213"/>
            <a:ext cx="4382172" cy="2848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Specific Heat Capacity</a:t>
            </a:r>
          </a:p>
        </p:txBody>
      </p:sp>
      <p:sp>
        <p:nvSpPr>
          <p:cNvPr id="27651" name="Rectangle 3"/>
          <p:cNvSpPr>
            <a:spLocks noGrp="1" noChangeArrowheads="1"/>
          </p:cNvSpPr>
          <p:nvPr>
            <p:ph idx="1"/>
          </p:nvPr>
        </p:nvSpPr>
        <p:spPr/>
        <p:txBody>
          <a:bodyPr/>
          <a:lstStyle/>
          <a:p>
            <a:r>
              <a:rPr lang="en-US" sz="2400" dirty="0"/>
              <a:t>Specific heat affects climate (continued)</a:t>
            </a:r>
          </a:p>
          <a:p>
            <a:pPr lvl="1"/>
            <a:r>
              <a:rPr lang="en-US" sz="2400" dirty="0"/>
              <a:t>In the United States, winds in North America are mostly westerly. On the West Coast, air moves from the Pacific Ocean to the land. In winter months, the ocean water is warmer than the air. Air blows over the warm water and then moves over the coastal regions. This produces a warm climate.</a:t>
            </a:r>
          </a:p>
          <a:p>
            <a:pPr lvl="1"/>
            <a:r>
              <a:rPr lang="en-US" sz="2400" dirty="0"/>
              <a:t>On the East Coast, air moves from the land to the Atlantic Ocean. Land with lower specific heat capacity gets hot in the summer and cool in the winter.</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09_Figure.jpg"/>
          <p:cNvPicPr>
            <a:picLocks noChangeAspect="1"/>
          </p:cNvPicPr>
          <p:nvPr/>
        </p:nvPicPr>
        <p:blipFill rotWithShape="1">
          <a:blip r:embed="rId3">
            <a:extLst>
              <a:ext uri="{28A0092B-C50C-407E-A947-70E740481C1C}">
                <a14:useLocalDpi xmlns:a14="http://schemas.microsoft.com/office/drawing/2010/main" val="0"/>
              </a:ext>
            </a:extLst>
          </a:blip>
          <a:srcRect b="3253"/>
          <a:stretch/>
        </p:blipFill>
        <p:spPr>
          <a:xfrm>
            <a:off x="4296886" y="3630387"/>
            <a:ext cx="4470915" cy="3068613"/>
          </a:xfrm>
          <a:prstGeom prst="rect">
            <a:avLst/>
          </a:prstGeom>
        </p:spPr>
      </p:pic>
      <p:sp>
        <p:nvSpPr>
          <p:cNvPr id="28674" name="Rectangle 2"/>
          <p:cNvSpPr>
            <a:spLocks noGrp="1" noChangeArrowheads="1"/>
          </p:cNvSpPr>
          <p:nvPr>
            <p:ph type="title"/>
          </p:nvPr>
        </p:nvSpPr>
        <p:spPr>
          <a:xfrm>
            <a:off x="0" y="614908"/>
            <a:ext cx="9144000" cy="1077218"/>
          </a:xfrm>
        </p:spPr>
        <p:txBody>
          <a:bodyPr/>
          <a:lstStyle/>
          <a:p>
            <a:r>
              <a:rPr lang="en-US" dirty="0"/>
              <a:t>Specific Heat Capacity</a:t>
            </a:r>
            <a:br>
              <a:rPr lang="en-US" dirty="0"/>
            </a:br>
            <a:r>
              <a:rPr lang="en-US" dirty="0"/>
              <a:t>CHECK YOUR NEIGHBOR </a:t>
            </a:r>
          </a:p>
        </p:txBody>
      </p:sp>
      <p:sp>
        <p:nvSpPr>
          <p:cNvPr id="28682" name="Text Box 10"/>
          <p:cNvSpPr txBox="1">
            <a:spLocks noChangeArrowheads="1"/>
          </p:cNvSpPr>
          <p:nvPr/>
        </p:nvSpPr>
        <p:spPr bwMode="auto">
          <a:xfrm>
            <a:off x="6383338" y="4881563"/>
            <a:ext cx="1779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 name="Footer Placeholder 3"/>
          <p:cNvSpPr>
            <a:spLocks noGrp="1"/>
          </p:cNvSpPr>
          <p:nvPr>
            <p:ph type="ftr" sz="quarter" idx="10"/>
          </p:nvPr>
        </p:nvSpPr>
        <p:spPr/>
        <p:txBody>
          <a:bodyPr/>
          <a:lstStyle/>
          <a:p>
            <a:r>
              <a:rPr lang="en-GB"/>
              <a:t>© 2015 Pearson Education, Inc.</a:t>
            </a:r>
          </a:p>
        </p:txBody>
      </p:sp>
      <p:sp>
        <p:nvSpPr>
          <p:cNvPr id="8" name="Rectangle 3"/>
          <p:cNvSpPr>
            <a:spLocks noGrp="1" noChangeArrowheads="1"/>
          </p:cNvSpPr>
          <p:nvPr>
            <p:ph idx="1"/>
          </p:nvPr>
        </p:nvSpPr>
        <p:spPr>
          <a:xfrm>
            <a:off x="365125" y="1796788"/>
            <a:ext cx="8229600" cy="4933475"/>
          </a:xfrm>
        </p:spPr>
        <p:txBody>
          <a:bodyPr/>
          <a:lstStyle/>
          <a:p>
            <a:pPr marL="0" indent="0">
              <a:buNone/>
            </a:pPr>
            <a:r>
              <a:rPr lang="en-US" sz="2400" dirty="0"/>
              <a:t>Which has the higher specific heat capacity, water or land?</a:t>
            </a:r>
          </a:p>
          <a:p>
            <a:pPr marL="0" indent="0">
              <a:buNone/>
            </a:pPr>
            <a:endParaRPr lang="en-US" sz="1500" dirty="0"/>
          </a:p>
          <a:p>
            <a:pPr marL="514350" indent="-514350">
              <a:buFont typeface="+mj-lt"/>
              <a:buAutoNum type="alphaUcPeriod"/>
            </a:pPr>
            <a:r>
              <a:rPr lang="en-US" sz="2400" dirty="0"/>
              <a:t>Water</a:t>
            </a:r>
          </a:p>
          <a:p>
            <a:pPr marL="514350" indent="-514350">
              <a:buFont typeface="+mj-lt"/>
              <a:buAutoNum type="alphaUcPeriod"/>
            </a:pPr>
            <a:r>
              <a:rPr lang="en-US" sz="2400" dirty="0"/>
              <a:t>Land </a:t>
            </a:r>
          </a:p>
          <a:p>
            <a:pPr marL="514350" indent="-514350">
              <a:buFont typeface="+mj-lt"/>
              <a:buAutoNum type="alphaUcPeriod"/>
            </a:pPr>
            <a:r>
              <a:rPr lang="en-US" sz="2400" dirty="0"/>
              <a:t>Both of the above are the same.</a:t>
            </a:r>
          </a:p>
          <a:p>
            <a:pPr marL="514350" indent="-514350">
              <a:buFont typeface="+mj-lt"/>
              <a:buAutoNum type="alphaUcPeriod"/>
            </a:pPr>
            <a:r>
              <a:rPr lang="en-US" sz="2400" dirty="0"/>
              <a:t>None of the above.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14908"/>
            <a:ext cx="9144000" cy="1077218"/>
          </a:xfrm>
        </p:spPr>
        <p:txBody>
          <a:bodyPr/>
          <a:lstStyle/>
          <a:p>
            <a:r>
              <a:rPr lang="en-US" dirty="0"/>
              <a:t>Specific Heat Capacity</a:t>
            </a:r>
            <a:br>
              <a:rPr lang="en-US" dirty="0"/>
            </a:br>
            <a:r>
              <a:rPr lang="en-US" dirty="0"/>
              <a:t>CHECK YOUR ANSWER </a:t>
            </a:r>
          </a:p>
        </p:txBody>
      </p:sp>
      <p:sp>
        <p:nvSpPr>
          <p:cNvPr id="28675" name="Rectangle 3"/>
          <p:cNvSpPr>
            <a:spLocks noGrp="1" noChangeArrowheads="1"/>
          </p:cNvSpPr>
          <p:nvPr>
            <p:ph idx="1"/>
          </p:nvPr>
        </p:nvSpPr>
        <p:spPr>
          <a:xfrm>
            <a:off x="365125" y="1796788"/>
            <a:ext cx="8229600" cy="4933475"/>
          </a:xfrm>
        </p:spPr>
        <p:txBody>
          <a:bodyPr/>
          <a:lstStyle/>
          <a:p>
            <a:pPr marL="0" indent="0">
              <a:buNone/>
            </a:pPr>
            <a:r>
              <a:rPr lang="en-US" sz="2400" dirty="0"/>
              <a:t>Which has the higher specific heat capacity, water or land?</a:t>
            </a:r>
          </a:p>
          <a:p>
            <a:pPr marL="0" indent="0">
              <a:buNone/>
            </a:pPr>
            <a:endParaRPr lang="en-US" sz="1500" dirty="0"/>
          </a:p>
          <a:p>
            <a:pPr marL="514350" indent="-514350">
              <a:buFont typeface="+mj-lt"/>
              <a:buAutoNum type="alphaUcPeriod"/>
            </a:pPr>
            <a:r>
              <a:rPr lang="en-US" sz="2400" b="1" dirty="0"/>
              <a:t>Water</a:t>
            </a:r>
          </a:p>
          <a:p>
            <a:pPr marL="514350" indent="-514350">
              <a:buFont typeface="+mj-lt"/>
              <a:buAutoNum type="alphaUcPeriod"/>
            </a:pPr>
            <a:r>
              <a:rPr lang="en-US" sz="2400" dirty="0"/>
              <a:t>Land </a:t>
            </a:r>
          </a:p>
          <a:p>
            <a:pPr marL="514350" indent="-514350">
              <a:buFont typeface="+mj-lt"/>
              <a:buAutoNum type="alphaUcPeriod"/>
            </a:pPr>
            <a:r>
              <a:rPr lang="en-US" sz="2400" dirty="0"/>
              <a:t>Both of the above are the same.</a:t>
            </a:r>
          </a:p>
          <a:p>
            <a:pPr marL="514350" indent="-514350">
              <a:buFont typeface="+mj-lt"/>
              <a:buAutoNum type="alphaUcPeriod"/>
            </a:pPr>
            <a:r>
              <a:rPr lang="en-US" sz="2400" dirty="0"/>
              <a:t>None of the above.</a:t>
            </a:r>
          </a:p>
          <a:p>
            <a:pPr marL="0" indent="0">
              <a:buNone/>
            </a:pPr>
            <a:endParaRPr lang="en-US" sz="1500" dirty="0"/>
          </a:p>
          <a:p>
            <a:pPr marL="0" indent="0">
              <a:buNone/>
            </a:pPr>
            <a:r>
              <a:rPr lang="en-US" sz="2400" b="1" dirty="0"/>
              <a:t>Explanation:</a:t>
            </a:r>
          </a:p>
          <a:p>
            <a:pPr marL="0" indent="0">
              <a:buNone/>
            </a:pPr>
            <a:r>
              <a:rPr lang="en-US" sz="2400" dirty="0"/>
              <a:t>A substance with small temperature changes for large heat changes has a high specific heat capacity. Water takes much longer to heat up in the sunshine than does land. This difference is a major influence on climate.</a:t>
            </a:r>
          </a:p>
        </p:txBody>
      </p:sp>
      <p:sp>
        <p:nvSpPr>
          <p:cNvPr id="28682" name="Text Box 10"/>
          <p:cNvSpPr txBox="1">
            <a:spLocks noChangeArrowheads="1"/>
          </p:cNvSpPr>
          <p:nvPr/>
        </p:nvSpPr>
        <p:spPr bwMode="auto">
          <a:xfrm>
            <a:off x="6383338" y="4881563"/>
            <a:ext cx="1779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49313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Thermal Expansion</a:t>
            </a:r>
          </a:p>
        </p:txBody>
      </p:sp>
      <p:sp>
        <p:nvSpPr>
          <p:cNvPr id="30723" name="Rectangle 3"/>
          <p:cNvSpPr>
            <a:spLocks noGrp="1" noChangeArrowheads="1"/>
          </p:cNvSpPr>
          <p:nvPr>
            <p:ph idx="1"/>
          </p:nvPr>
        </p:nvSpPr>
        <p:spPr/>
        <p:txBody>
          <a:bodyPr/>
          <a:lstStyle/>
          <a:p>
            <a:r>
              <a:rPr lang="en-US" sz="2400" dirty="0"/>
              <a:t>Thermal expansion</a:t>
            </a:r>
          </a:p>
          <a:p>
            <a:pPr lvl="1"/>
            <a:r>
              <a:rPr lang="en-US" sz="2400" dirty="0"/>
              <a:t>Due to rise in temperature of a substance, molecules jiggle faster and move farther apart.</a:t>
            </a:r>
          </a:p>
          <a:p>
            <a:pPr lvl="1"/>
            <a:r>
              <a:rPr lang="en-US" sz="2400" dirty="0"/>
              <a:t>Most substances expand when heated and contract when cooled.</a:t>
            </a:r>
          </a:p>
          <a:p>
            <a:pPr lvl="2"/>
            <a:r>
              <a:rPr lang="en-US" sz="2000" dirty="0"/>
              <a:t>Railroad tracks laid on winter days expand and can buckle in hot summer.</a:t>
            </a:r>
          </a:p>
          <a:p>
            <a:pPr lvl="2"/>
            <a:r>
              <a:rPr lang="en-US" sz="2000" dirty="0"/>
              <a:t>Warming metal lids on glass jars under hot water loosens the lid by more expansion of the lid than the jar.</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Thermal Expansion</a:t>
            </a:r>
          </a:p>
        </p:txBody>
      </p:sp>
      <p:sp>
        <p:nvSpPr>
          <p:cNvPr id="31747" name="Rectangle 3"/>
          <p:cNvSpPr>
            <a:spLocks noGrp="1" noChangeArrowheads="1"/>
          </p:cNvSpPr>
          <p:nvPr>
            <p:ph idx="1"/>
          </p:nvPr>
        </p:nvSpPr>
        <p:spPr>
          <a:xfrm>
            <a:off x="365126" y="1957254"/>
            <a:ext cx="5123449" cy="4653915"/>
          </a:xfrm>
        </p:spPr>
        <p:txBody>
          <a:bodyPr/>
          <a:lstStyle/>
          <a:p>
            <a:r>
              <a:rPr lang="en-US" sz="2400" dirty="0"/>
              <a:t>Thermal expansion (continued)</a:t>
            </a:r>
          </a:p>
          <a:p>
            <a:pPr lvl="1"/>
            <a:r>
              <a:rPr lang="en-US" sz="2400" dirty="0"/>
              <a:t>Plays a role in construction and devices.</a:t>
            </a:r>
          </a:p>
          <a:p>
            <a:pPr lvl="1"/>
            <a:r>
              <a:rPr lang="en-US" sz="2400" dirty="0"/>
              <a:t>Example:</a:t>
            </a:r>
          </a:p>
          <a:p>
            <a:pPr lvl="2"/>
            <a:r>
              <a:rPr lang="en-US" sz="2000" dirty="0"/>
              <a:t>Use of reinforcing steel with the same rate of expansion as concrete—expansion joints on bridges.</a:t>
            </a:r>
          </a:p>
          <a:p>
            <a:pPr lvl="2"/>
            <a:r>
              <a:rPr lang="en-US" sz="2000" dirty="0"/>
              <a:t>Gaps on concrete roadways and sidewalks allow for concrete expansion in the summer and contraction in the winter.</a:t>
            </a:r>
            <a:endParaRPr lang="en-US" dirty="0"/>
          </a:p>
        </p:txBody>
      </p:sp>
      <p:sp>
        <p:nvSpPr>
          <p:cNvPr id="4" name="Footer Placeholder 3"/>
          <p:cNvSpPr>
            <a:spLocks noGrp="1"/>
          </p:cNvSpPr>
          <p:nvPr>
            <p:ph type="ftr" sz="quarter" idx="10"/>
          </p:nvPr>
        </p:nvSpPr>
        <p:spPr/>
        <p:txBody>
          <a:bodyPr/>
          <a:lstStyle/>
          <a:p>
            <a:r>
              <a:rPr lang="en-GB"/>
              <a:t>© 2015 Pearson Education, Inc.</a:t>
            </a:r>
          </a:p>
        </p:txBody>
      </p:sp>
      <p:pic>
        <p:nvPicPr>
          <p:cNvPr id="5" name="Picture 4" descr="15_1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317" y="2067553"/>
            <a:ext cx="3152999" cy="44725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_01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424611" y="3033122"/>
            <a:ext cx="3516872" cy="2795144"/>
          </a:xfrm>
          <a:prstGeom prst="rect">
            <a:avLst/>
          </a:prstGeom>
        </p:spPr>
      </p:pic>
      <p:sp>
        <p:nvSpPr>
          <p:cNvPr id="5122" name="Rectangle 2"/>
          <p:cNvSpPr>
            <a:spLocks noGrp="1" noChangeArrowheads="1"/>
          </p:cNvSpPr>
          <p:nvPr>
            <p:ph type="title"/>
          </p:nvPr>
        </p:nvSpPr>
        <p:spPr/>
        <p:txBody>
          <a:bodyPr/>
          <a:lstStyle/>
          <a:p>
            <a:r>
              <a:rPr lang="en-US"/>
              <a:t>Temperature</a:t>
            </a:r>
          </a:p>
        </p:txBody>
      </p:sp>
      <p:sp>
        <p:nvSpPr>
          <p:cNvPr id="5123" name="Rectangle 3"/>
          <p:cNvSpPr>
            <a:spLocks noGrp="1" noChangeArrowheads="1"/>
          </p:cNvSpPr>
          <p:nvPr>
            <p:ph idx="1"/>
          </p:nvPr>
        </p:nvSpPr>
        <p:spPr/>
        <p:txBody>
          <a:bodyPr/>
          <a:lstStyle/>
          <a:p>
            <a:r>
              <a:rPr lang="en-US" dirty="0"/>
              <a:t>Temperature</a:t>
            </a:r>
          </a:p>
          <a:p>
            <a:pPr lvl="1"/>
            <a:r>
              <a:rPr lang="en-US" dirty="0"/>
              <a:t>A number that corresponds to the warmth or coldness of an object</a:t>
            </a:r>
          </a:p>
          <a:p>
            <a:pPr lvl="1"/>
            <a:r>
              <a:rPr lang="en-US" dirty="0"/>
              <a:t>Measured by a thermometer</a:t>
            </a:r>
          </a:p>
          <a:p>
            <a:pPr lvl="1"/>
            <a:r>
              <a:rPr lang="en-US" dirty="0"/>
              <a:t>Is a per-particle property</a:t>
            </a:r>
          </a:p>
          <a:p>
            <a:pPr lvl="1"/>
            <a:r>
              <a:rPr lang="en-US" dirty="0"/>
              <a:t>No upper limit</a:t>
            </a:r>
          </a:p>
          <a:p>
            <a:pPr lvl="1"/>
            <a:r>
              <a:rPr lang="en-US" dirty="0"/>
              <a:t>Definite limit on lower end</a:t>
            </a:r>
          </a:p>
          <a:p>
            <a:endParaRPr lang="en-US" dirty="0"/>
          </a:p>
        </p:txBody>
      </p:sp>
      <p:sp>
        <p:nvSpPr>
          <p:cNvPr id="5" name="Footer Placeholder 4"/>
          <p:cNvSpPr>
            <a:spLocks noGrp="1"/>
          </p:cNvSpPr>
          <p:nvPr>
            <p:ph type="ftr" sz="quarter" idx="10"/>
          </p:nvPr>
        </p:nvSpPr>
        <p:spPr/>
        <p:txBody>
          <a:bodyPr/>
          <a:lstStyle/>
          <a:p>
            <a:r>
              <a:rPr lang="en-GB"/>
              <a:t>© 2015 Pearson Education, Inc.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Thermal Expansion</a:t>
            </a:r>
          </a:p>
        </p:txBody>
      </p:sp>
      <p:sp>
        <p:nvSpPr>
          <p:cNvPr id="32771" name="Rectangle 3"/>
          <p:cNvSpPr>
            <a:spLocks noGrp="1" noChangeArrowheads="1"/>
          </p:cNvSpPr>
          <p:nvPr>
            <p:ph idx="1"/>
          </p:nvPr>
        </p:nvSpPr>
        <p:spPr/>
        <p:txBody>
          <a:bodyPr/>
          <a:lstStyle/>
          <a:p>
            <a:r>
              <a:rPr lang="en-US" sz="2400" dirty="0"/>
              <a:t>Thermal expansion (continued)</a:t>
            </a:r>
          </a:p>
          <a:p>
            <a:pPr lvl="1"/>
            <a:r>
              <a:rPr lang="en-US" sz="2000" dirty="0"/>
              <a:t>Different substances expand at different rates.</a:t>
            </a:r>
          </a:p>
          <a:p>
            <a:r>
              <a:rPr lang="en-US" sz="2400" dirty="0"/>
              <a:t>Example:</a:t>
            </a:r>
          </a:p>
          <a:p>
            <a:pPr lvl="1"/>
            <a:r>
              <a:rPr lang="en-US" sz="2000" dirty="0"/>
              <a:t>When the temperature of a bimetallic strip of brass and iron is increased, greater expansion occurs for the brass strip, which bends to turn a pointer, to regulate a valve, or to close a switch.</a:t>
            </a:r>
          </a:p>
          <a:p>
            <a:r>
              <a:rPr lang="en-US" sz="2400" dirty="0"/>
              <a:t>Bimetallic strips are used in heaters, oven thermometers, refrigerators, and electric toasters.</a:t>
            </a:r>
          </a:p>
        </p:txBody>
      </p:sp>
      <p:sp>
        <p:nvSpPr>
          <p:cNvPr id="4" name="Footer Placeholder 3"/>
          <p:cNvSpPr>
            <a:spLocks noGrp="1"/>
          </p:cNvSpPr>
          <p:nvPr>
            <p:ph type="ftr" sz="quarter" idx="10"/>
          </p:nvPr>
        </p:nvSpPr>
        <p:spPr/>
        <p:txBody>
          <a:bodyPr/>
          <a:lstStyle/>
          <a:p>
            <a:r>
              <a:rPr lang="en-GB"/>
              <a:t>© 2015 Pearson Education, Inc.</a:t>
            </a:r>
          </a:p>
        </p:txBody>
      </p:sp>
      <p:pic>
        <p:nvPicPr>
          <p:cNvPr id="5" name="Picture 4" descr="15_15_Figure.jpg"/>
          <p:cNvPicPr>
            <a:picLocks noChangeAspect="1"/>
          </p:cNvPicPr>
          <p:nvPr/>
        </p:nvPicPr>
        <p:blipFill rotWithShape="1">
          <a:blip r:embed="rId2">
            <a:extLst>
              <a:ext uri="{28A0092B-C50C-407E-A947-70E740481C1C}">
                <a14:useLocalDpi xmlns:a14="http://schemas.microsoft.com/office/drawing/2010/main" val="0"/>
              </a:ext>
            </a:extLst>
          </a:blip>
          <a:srcRect b="12531"/>
          <a:stretch/>
        </p:blipFill>
        <p:spPr>
          <a:xfrm>
            <a:off x="670946" y="5115399"/>
            <a:ext cx="7792964" cy="11739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a:t>© 2015 Pearson Education, Inc.</a:t>
            </a:r>
          </a:p>
        </p:txBody>
      </p:sp>
      <p:sp>
        <p:nvSpPr>
          <p:cNvPr id="6" name="Rectangle 3"/>
          <p:cNvSpPr>
            <a:spLocks noGrp="1" noChangeArrowheads="1"/>
          </p:cNvSpPr>
          <p:nvPr>
            <p:ph idx="1"/>
          </p:nvPr>
        </p:nvSpPr>
        <p:spPr>
          <a:xfrm>
            <a:off x="365125" y="1721145"/>
            <a:ext cx="8229600" cy="4863362"/>
          </a:xfrm>
        </p:spPr>
        <p:txBody>
          <a:bodyPr/>
          <a:lstStyle/>
          <a:p>
            <a:pPr marL="0" indent="0">
              <a:buNone/>
            </a:pPr>
            <a:r>
              <a:rPr lang="en-US" sz="2400" dirty="0"/>
              <a:t>When stringing telephone lines between poles in the summer, it is advisable to allow the lines to</a:t>
            </a:r>
          </a:p>
          <a:p>
            <a:pPr marL="0" indent="0">
              <a:buNone/>
            </a:pPr>
            <a:endParaRPr lang="en-US" sz="1500" dirty="0"/>
          </a:p>
          <a:p>
            <a:pPr marL="514350" indent="-514350">
              <a:buFont typeface="+mj-lt"/>
              <a:buAutoNum type="alphaUcPeriod"/>
            </a:pPr>
            <a:r>
              <a:rPr lang="en-US" sz="2400" dirty="0"/>
              <a:t>sag.</a:t>
            </a:r>
          </a:p>
          <a:p>
            <a:pPr marL="514350" indent="-514350">
              <a:buFont typeface="+mj-lt"/>
              <a:buAutoNum type="alphaUcPeriod"/>
            </a:pPr>
            <a:r>
              <a:rPr lang="en-US" sz="2400" dirty="0"/>
              <a:t>be taut. </a:t>
            </a:r>
          </a:p>
          <a:p>
            <a:pPr marL="514350" indent="-514350">
              <a:buFont typeface="+mj-lt"/>
              <a:buAutoNum type="alphaUcPeriod"/>
            </a:pPr>
            <a:r>
              <a:rPr lang="en-US" sz="2400" dirty="0"/>
              <a:t>be close to the ground.</a:t>
            </a:r>
          </a:p>
          <a:p>
            <a:pPr marL="514350" indent="-514350">
              <a:buFont typeface="+mj-lt"/>
              <a:buAutoNum type="alphaUcPeriod"/>
            </a:pPr>
            <a:r>
              <a:rPr lang="en-US" sz="2400" dirty="0"/>
              <a:t>allow ample space for birds.</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ANSWER </a:t>
            </a:r>
          </a:p>
        </p:txBody>
      </p:sp>
      <p:sp>
        <p:nvSpPr>
          <p:cNvPr id="33795" name="Rectangle 3"/>
          <p:cNvSpPr>
            <a:spLocks noGrp="1" noChangeArrowheads="1"/>
          </p:cNvSpPr>
          <p:nvPr>
            <p:ph idx="1"/>
          </p:nvPr>
        </p:nvSpPr>
        <p:spPr>
          <a:xfrm>
            <a:off x="365125" y="1721145"/>
            <a:ext cx="8229600" cy="4863362"/>
          </a:xfrm>
        </p:spPr>
        <p:txBody>
          <a:bodyPr/>
          <a:lstStyle/>
          <a:p>
            <a:pPr marL="0" indent="0">
              <a:buNone/>
            </a:pPr>
            <a:r>
              <a:rPr lang="en-US" sz="2400" dirty="0"/>
              <a:t>When stringing telephone lines between poles in the summer, it is advisable to allow the lines to</a:t>
            </a:r>
          </a:p>
          <a:p>
            <a:pPr marL="0" indent="0">
              <a:buNone/>
            </a:pPr>
            <a:endParaRPr lang="en-US" sz="1500" dirty="0"/>
          </a:p>
          <a:p>
            <a:pPr marL="514350" indent="-514350">
              <a:buFont typeface="+mj-lt"/>
              <a:buAutoNum type="alphaUcPeriod"/>
            </a:pPr>
            <a:r>
              <a:rPr lang="en-US" sz="2400" b="1" dirty="0"/>
              <a:t>sag.</a:t>
            </a:r>
          </a:p>
          <a:p>
            <a:pPr marL="514350" indent="-514350">
              <a:buFont typeface="+mj-lt"/>
              <a:buAutoNum type="alphaUcPeriod"/>
            </a:pPr>
            <a:r>
              <a:rPr lang="en-US" sz="2400" dirty="0"/>
              <a:t>be taut. </a:t>
            </a:r>
          </a:p>
          <a:p>
            <a:pPr marL="514350" indent="-514350">
              <a:buFont typeface="+mj-lt"/>
              <a:buAutoNum type="alphaUcPeriod"/>
            </a:pPr>
            <a:r>
              <a:rPr lang="en-US" sz="2400" dirty="0"/>
              <a:t>be close to the ground.</a:t>
            </a:r>
          </a:p>
          <a:p>
            <a:pPr marL="514350" indent="-514350">
              <a:buFont typeface="+mj-lt"/>
              <a:buAutoNum type="alphaUcPeriod"/>
            </a:pPr>
            <a:r>
              <a:rPr lang="en-US" sz="2400" dirty="0"/>
              <a:t>allow ample space for birds.</a:t>
            </a:r>
          </a:p>
          <a:p>
            <a:pPr marL="0" indent="0">
              <a:buNone/>
            </a:pPr>
            <a:endParaRPr lang="en-US" sz="1500" dirty="0"/>
          </a:p>
          <a:p>
            <a:pPr marL="0" indent="0">
              <a:buNone/>
            </a:pPr>
            <a:r>
              <a:rPr lang="en-US" sz="2000" b="1" dirty="0"/>
              <a:t>Explanation:</a:t>
            </a:r>
          </a:p>
          <a:p>
            <a:pPr marL="0" indent="0">
              <a:buNone/>
            </a:pPr>
            <a:r>
              <a:rPr lang="en-US" sz="2000" dirty="0"/>
              <a:t>Telephone lines are longer in a warmer summer and shorter in a cold winter. Hence, they sag more on hot summer days than in winter. If the lines are not strung with enough sag in summer, they might contract too much and snap during the winter—especially when carrying ice.</a:t>
            </a:r>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263831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Thermal Expansion</a:t>
            </a:r>
          </a:p>
        </p:txBody>
      </p:sp>
      <p:sp>
        <p:nvSpPr>
          <p:cNvPr id="35843" name="Rectangle 3"/>
          <p:cNvSpPr>
            <a:spLocks noGrp="1" noChangeArrowheads="1"/>
          </p:cNvSpPr>
          <p:nvPr>
            <p:ph idx="1"/>
          </p:nvPr>
        </p:nvSpPr>
        <p:spPr/>
        <p:txBody>
          <a:bodyPr/>
          <a:lstStyle/>
          <a:p>
            <a:r>
              <a:rPr lang="en-US" dirty="0"/>
              <a:t>Increases in expansion are greater in liquids than in solids.</a:t>
            </a:r>
          </a:p>
          <a:p>
            <a:pPr lvl="1">
              <a:tabLst>
                <a:tab pos="2401888" algn="l"/>
              </a:tabLst>
            </a:pPr>
            <a:r>
              <a:rPr lang="en-US" dirty="0"/>
              <a:t>Example:</a:t>
            </a:r>
            <a:br>
              <a:rPr lang="en-US" dirty="0"/>
            </a:br>
            <a:endParaRPr lang="en-US" dirty="0"/>
          </a:p>
          <a:p>
            <a:pPr lvl="1">
              <a:tabLst>
                <a:tab pos="2401888" algn="l"/>
              </a:tabLst>
            </a:pPr>
            <a:r>
              <a:rPr lang="en-US" dirty="0"/>
              <a:t>Reason:</a:t>
            </a:r>
          </a:p>
        </p:txBody>
      </p:sp>
      <p:sp>
        <p:nvSpPr>
          <p:cNvPr id="4" name="Footer Placeholder 3"/>
          <p:cNvSpPr>
            <a:spLocks noGrp="1"/>
          </p:cNvSpPr>
          <p:nvPr>
            <p:ph type="ftr" sz="quarter" idx="10"/>
          </p:nvPr>
        </p:nvSpPr>
        <p:spPr/>
        <p:txBody>
          <a:bodyPr/>
          <a:lstStyle/>
          <a:p>
            <a:r>
              <a:rPr lang="en-GB"/>
              <a:t>© 2015 Pearson Education, Inc.</a:t>
            </a:r>
          </a:p>
        </p:txBody>
      </p:sp>
      <p:sp>
        <p:nvSpPr>
          <p:cNvPr id="5" name="TextBox 4"/>
          <p:cNvSpPr txBox="1"/>
          <p:nvPr/>
        </p:nvSpPr>
        <p:spPr>
          <a:xfrm>
            <a:off x="2552142" y="3833142"/>
            <a:ext cx="6059101" cy="1770933"/>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40188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t>Gasoline underground is cool, but when placed in the car</a:t>
            </a:r>
            <a:r>
              <a:rPr lang="fr-FR" altLang="ja-JP" dirty="0"/>
              <a:t>'</a:t>
            </a:r>
            <a:r>
              <a:rPr lang="en-US" dirty="0"/>
              <a:t>s tank, it warms and expands.</a:t>
            </a:r>
          </a:p>
        </p:txBody>
      </p:sp>
      <p:sp>
        <p:nvSpPr>
          <p:cNvPr id="6" name="TextBox 5"/>
          <p:cNvSpPr txBox="1"/>
          <p:nvPr/>
        </p:nvSpPr>
        <p:spPr>
          <a:xfrm>
            <a:off x="2703618" y="2889422"/>
            <a:ext cx="5883305" cy="920578"/>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40188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t>Overflow of gasoline from a car’s tank on a hot day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Thermal Expansion</a:t>
            </a:r>
          </a:p>
        </p:txBody>
      </p:sp>
      <p:sp>
        <p:nvSpPr>
          <p:cNvPr id="36867" name="Rectangle 3"/>
          <p:cNvSpPr>
            <a:spLocks noGrp="1" noChangeArrowheads="1"/>
          </p:cNvSpPr>
          <p:nvPr>
            <p:ph idx="1"/>
          </p:nvPr>
        </p:nvSpPr>
        <p:spPr/>
        <p:txBody>
          <a:bodyPr/>
          <a:lstStyle/>
          <a:p>
            <a:r>
              <a:rPr lang="en-US" dirty="0"/>
              <a:t>Expansion of water</a:t>
            </a:r>
          </a:p>
          <a:p>
            <a:pPr lvl="1"/>
            <a:r>
              <a:rPr lang="en-US" dirty="0"/>
              <a:t>When water becomes ice, it expands. Ice has open-structured crystals resulting from strong bonds at certain angles that increase its volume. This make ice less dense than water.</a:t>
            </a:r>
          </a:p>
        </p:txBody>
      </p:sp>
      <p:sp>
        <p:nvSpPr>
          <p:cNvPr id="4" name="Footer Placeholder 3"/>
          <p:cNvSpPr>
            <a:spLocks noGrp="1"/>
          </p:cNvSpPr>
          <p:nvPr>
            <p:ph type="ftr" sz="quarter" idx="10"/>
          </p:nvPr>
        </p:nvSpPr>
        <p:spPr/>
        <p:txBody>
          <a:bodyPr/>
          <a:lstStyle/>
          <a:p>
            <a:r>
              <a:rPr lang="en-GB"/>
              <a:t>© 2015 Pearson Education, Inc.</a:t>
            </a:r>
          </a:p>
        </p:txBody>
      </p:sp>
      <p:pic>
        <p:nvPicPr>
          <p:cNvPr id="6" name="Picture 5" descr="15_18_Figure.jpg"/>
          <p:cNvPicPr>
            <a:picLocks noChangeAspect="1"/>
          </p:cNvPicPr>
          <p:nvPr/>
        </p:nvPicPr>
        <p:blipFill rotWithShape="1">
          <a:blip r:embed="rId2">
            <a:extLst>
              <a:ext uri="{28A0092B-C50C-407E-A947-70E740481C1C}">
                <a14:useLocalDpi xmlns:a14="http://schemas.microsoft.com/office/drawing/2010/main" val="0"/>
              </a:ext>
            </a:extLst>
          </a:blip>
          <a:srcRect b="4328"/>
          <a:stretch/>
        </p:blipFill>
        <p:spPr>
          <a:xfrm>
            <a:off x="2061092" y="4293915"/>
            <a:ext cx="5021816" cy="244481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Thermal Expansion</a:t>
            </a:r>
          </a:p>
        </p:txBody>
      </p:sp>
      <p:sp>
        <p:nvSpPr>
          <p:cNvPr id="37891" name="Rectangle 3"/>
          <p:cNvSpPr>
            <a:spLocks noGrp="1" noChangeArrowheads="1"/>
          </p:cNvSpPr>
          <p:nvPr>
            <p:ph idx="1"/>
          </p:nvPr>
        </p:nvSpPr>
        <p:spPr/>
        <p:txBody>
          <a:bodyPr/>
          <a:lstStyle/>
          <a:p>
            <a:r>
              <a:rPr lang="en-US" sz="2400" dirty="0"/>
              <a:t>Thermal expansion of water</a:t>
            </a:r>
          </a:p>
          <a:p>
            <a:pPr lvl="1"/>
            <a:r>
              <a:rPr lang="en-US" sz="2400" dirty="0"/>
              <a:t>As temperature of water at 0</a:t>
            </a:r>
            <a:r>
              <a:rPr lang="en-US" sz="2400" dirty="0">
                <a:cs typeface="Arial"/>
              </a:rPr>
              <a:t>º</a:t>
            </a:r>
            <a:r>
              <a:rPr lang="en-US" sz="2400" dirty="0"/>
              <a:t>C increases, more of the remaining ice crystals collapse. The melting of these ice crystals further decrease the volume of the water. Two opposite processes occur at the same time—contraction and expansion. Volume decreases as ice crystals collapse, while volume increases due to greater molecular motion. The collapsing effect dominates until the temperature reaches 4</a:t>
            </a:r>
            <a:r>
              <a:rPr lang="en-US" sz="2400" dirty="0">
                <a:cs typeface="Arial"/>
              </a:rPr>
              <a:t>º</a:t>
            </a:r>
            <a:r>
              <a:rPr lang="en-US" sz="2400" dirty="0"/>
              <a:t>C. After that, expansion overrides contraction because most of the ice crystals have melted.</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21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3650719" y="1604310"/>
            <a:ext cx="5267134" cy="5056132"/>
          </a:xfrm>
          <a:prstGeom prst="rect">
            <a:avLst/>
          </a:prstGeom>
        </p:spPr>
      </p:pic>
      <p:sp>
        <p:nvSpPr>
          <p:cNvPr id="38914" name="Rectangle 2"/>
          <p:cNvSpPr>
            <a:spLocks noGrp="1" noChangeArrowheads="1"/>
          </p:cNvSpPr>
          <p:nvPr>
            <p:ph type="title"/>
          </p:nvPr>
        </p:nvSpPr>
        <p:spPr/>
        <p:txBody>
          <a:bodyPr/>
          <a:lstStyle/>
          <a:p>
            <a:r>
              <a:rPr lang="en-US"/>
              <a:t>Thermal Expansion</a:t>
            </a:r>
          </a:p>
        </p:txBody>
      </p:sp>
      <p:sp>
        <p:nvSpPr>
          <p:cNvPr id="38915" name="Rectangle 3"/>
          <p:cNvSpPr>
            <a:spLocks noGrp="1" noChangeArrowheads="1"/>
          </p:cNvSpPr>
          <p:nvPr>
            <p:ph idx="1"/>
          </p:nvPr>
        </p:nvSpPr>
        <p:spPr>
          <a:xfrm>
            <a:off x="365126" y="1957254"/>
            <a:ext cx="4340610" cy="4653915"/>
          </a:xfrm>
        </p:spPr>
        <p:txBody>
          <a:bodyPr/>
          <a:lstStyle/>
          <a:p>
            <a:r>
              <a:rPr lang="en-US" dirty="0"/>
              <a:t>Volume changes for a 1-gram sample of water.</a:t>
            </a:r>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Thermal Expansion</a:t>
            </a:r>
          </a:p>
        </p:txBody>
      </p:sp>
      <p:sp>
        <p:nvSpPr>
          <p:cNvPr id="39939" name="Rectangle 3"/>
          <p:cNvSpPr>
            <a:spLocks noGrp="1" noChangeArrowheads="1"/>
          </p:cNvSpPr>
          <p:nvPr>
            <p:ph idx="1"/>
          </p:nvPr>
        </p:nvSpPr>
        <p:spPr/>
        <p:txBody>
          <a:bodyPr/>
          <a:lstStyle/>
          <a:p>
            <a:r>
              <a:rPr lang="en-US" dirty="0"/>
              <a:t>Thermal expansion of water</a:t>
            </a:r>
          </a:p>
          <a:p>
            <a:pPr lvl="1"/>
            <a:r>
              <a:rPr lang="en-US" dirty="0"/>
              <a:t>When ice freezes to become solid ice, its volume increases tremendously. As solid ice cools further, it contracts. Density of ice at any temperature is much lower than the density of water, which is why ice floats on water. </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0963" name="Rectangle 3"/>
          <p:cNvSpPr>
            <a:spLocks noGrp="1" noChangeArrowheads="1"/>
          </p:cNvSpPr>
          <p:nvPr>
            <p:ph idx="1"/>
          </p:nvPr>
        </p:nvSpPr>
        <p:spPr>
          <a:xfrm>
            <a:off x="365125" y="1813470"/>
            <a:ext cx="8229600" cy="4653915"/>
          </a:xfrm>
        </p:spPr>
        <p:txBody>
          <a:bodyPr/>
          <a:lstStyle/>
          <a:p>
            <a:pPr marL="0" indent="0">
              <a:buNone/>
            </a:pPr>
            <a:r>
              <a:rPr lang="en-US" dirty="0"/>
              <a:t>When a sample of 0</a:t>
            </a:r>
            <a:r>
              <a:rPr lang="en-US" dirty="0">
                <a:cs typeface="Arial"/>
              </a:rPr>
              <a:t>º</a:t>
            </a:r>
            <a:r>
              <a:rPr lang="en-US" dirty="0">
                <a:sym typeface="Symbol" charset="0"/>
              </a:rPr>
              <a:t>C water is heated, it first</a:t>
            </a:r>
          </a:p>
          <a:p>
            <a:pPr marL="0" indent="0">
              <a:buNone/>
            </a:pPr>
            <a:endParaRPr lang="en-US" sz="1500" dirty="0"/>
          </a:p>
          <a:p>
            <a:pPr marL="514350" indent="-514350">
              <a:buFont typeface="+mj-lt"/>
              <a:buAutoNum type="alphaUcPeriod"/>
            </a:pPr>
            <a:r>
              <a:rPr lang="en-US" dirty="0"/>
              <a:t>expands.</a:t>
            </a:r>
          </a:p>
          <a:p>
            <a:pPr marL="514350" indent="-514350">
              <a:buFont typeface="+mj-lt"/>
              <a:buAutoNum type="alphaUcPeriod"/>
            </a:pPr>
            <a:r>
              <a:rPr lang="en-US" dirty="0"/>
              <a:t>contracts. </a:t>
            </a:r>
          </a:p>
          <a:p>
            <a:pPr marL="514350" indent="-514350">
              <a:buFont typeface="+mj-lt"/>
              <a:buAutoNum type="alphaUcPeriod"/>
            </a:pPr>
            <a:r>
              <a:rPr lang="en-US" dirty="0"/>
              <a:t>remains unchanged.</a:t>
            </a:r>
          </a:p>
          <a:p>
            <a:pPr marL="514350" indent="-514350">
              <a:buFont typeface="+mj-lt"/>
              <a:buAutoNum type="alphaUcPeriod"/>
            </a:pPr>
            <a:r>
              <a:rPr lang="en-US" dirty="0"/>
              <a:t>Not enough information. </a:t>
            </a:r>
          </a:p>
          <a:p>
            <a:endParaRPr lang="en-US" dirty="0"/>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ANSWER </a:t>
            </a:r>
          </a:p>
        </p:txBody>
      </p:sp>
      <p:sp>
        <p:nvSpPr>
          <p:cNvPr id="40963" name="Rectangle 3"/>
          <p:cNvSpPr>
            <a:spLocks noGrp="1" noChangeArrowheads="1"/>
          </p:cNvSpPr>
          <p:nvPr>
            <p:ph idx="1"/>
          </p:nvPr>
        </p:nvSpPr>
        <p:spPr>
          <a:xfrm>
            <a:off x="365125" y="1813470"/>
            <a:ext cx="8229600" cy="4775699"/>
          </a:xfrm>
        </p:spPr>
        <p:txBody>
          <a:bodyPr/>
          <a:lstStyle/>
          <a:p>
            <a:pPr marL="0" indent="0">
              <a:buNone/>
            </a:pPr>
            <a:r>
              <a:rPr lang="en-US" dirty="0"/>
              <a:t>When a sample of 0</a:t>
            </a:r>
            <a:r>
              <a:rPr lang="en-US" dirty="0">
                <a:cs typeface="Arial"/>
              </a:rPr>
              <a:t>º</a:t>
            </a:r>
            <a:r>
              <a:rPr lang="en-US" dirty="0">
                <a:sym typeface="Symbol" charset="0"/>
              </a:rPr>
              <a:t>C water is heated, it first</a:t>
            </a:r>
          </a:p>
          <a:p>
            <a:pPr marL="0" indent="0">
              <a:buNone/>
            </a:pPr>
            <a:endParaRPr lang="en-US" sz="1500" dirty="0"/>
          </a:p>
          <a:p>
            <a:pPr marL="514350" indent="-514350">
              <a:buFont typeface="+mj-lt"/>
              <a:buAutoNum type="alphaUcPeriod"/>
            </a:pPr>
            <a:r>
              <a:rPr lang="en-US" dirty="0"/>
              <a:t>expands.</a:t>
            </a:r>
          </a:p>
          <a:p>
            <a:pPr marL="514350" indent="-514350">
              <a:buFont typeface="+mj-lt"/>
              <a:buAutoNum type="alphaUcPeriod"/>
            </a:pPr>
            <a:r>
              <a:rPr lang="en-US" b="1" dirty="0"/>
              <a:t>contracts.</a:t>
            </a:r>
          </a:p>
          <a:p>
            <a:pPr marL="514350" indent="-514350">
              <a:buFont typeface="+mj-lt"/>
              <a:buAutoNum type="alphaUcPeriod"/>
            </a:pPr>
            <a:r>
              <a:rPr lang="en-US" dirty="0"/>
              <a:t>remains unchanged.</a:t>
            </a:r>
          </a:p>
          <a:p>
            <a:pPr marL="514350" indent="-514350">
              <a:buFont typeface="+mj-lt"/>
              <a:buAutoNum type="alphaUcPeriod"/>
            </a:pPr>
            <a:r>
              <a:rPr lang="en-US" dirty="0"/>
              <a:t>Not enough information.</a:t>
            </a:r>
          </a:p>
          <a:p>
            <a:pPr marL="0" indent="0">
              <a:buNone/>
            </a:pPr>
            <a:endParaRPr lang="en-US" sz="1500" dirty="0"/>
          </a:p>
          <a:p>
            <a:pPr marL="0" indent="0">
              <a:buNone/>
            </a:pPr>
            <a:r>
              <a:rPr lang="en-US" sz="2400" b="1" dirty="0"/>
              <a:t>Explanation:</a:t>
            </a:r>
          </a:p>
          <a:p>
            <a:pPr marL="0" indent="0">
              <a:buNone/>
            </a:pPr>
            <a:r>
              <a:rPr lang="en-US" sz="2400" dirty="0"/>
              <a:t>Water continues to contract until it reaches a temperature of 4</a:t>
            </a:r>
            <a:r>
              <a:rPr lang="en-US" sz="2400" dirty="0">
                <a:cs typeface="Arial"/>
              </a:rPr>
              <a:t>º</a:t>
            </a:r>
            <a:r>
              <a:rPr lang="en-US" sz="2400" dirty="0">
                <a:sym typeface="Symbol" charset="0"/>
              </a:rPr>
              <a:t>C. With further increase in temperature beyond 4</a:t>
            </a:r>
            <a:r>
              <a:rPr lang="en-US" sz="2400" dirty="0">
                <a:cs typeface="Arial"/>
              </a:rPr>
              <a:t>º</a:t>
            </a:r>
            <a:r>
              <a:rPr lang="en-US" sz="2400" dirty="0">
                <a:sym typeface="Symbol" charset="0"/>
              </a:rPr>
              <a:t>C, water then expands.</a:t>
            </a:r>
            <a:endParaRPr lang="en-US" sz="2400" dirty="0"/>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70583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a:t>Temperature</a:t>
            </a:r>
          </a:p>
        </p:txBody>
      </p:sp>
      <p:sp>
        <p:nvSpPr>
          <p:cNvPr id="6147" name="Rectangle 1027"/>
          <p:cNvSpPr>
            <a:spLocks noGrp="1" noChangeArrowheads="1"/>
          </p:cNvSpPr>
          <p:nvPr>
            <p:ph idx="1"/>
          </p:nvPr>
        </p:nvSpPr>
        <p:spPr/>
        <p:txBody>
          <a:bodyPr/>
          <a:lstStyle/>
          <a:p>
            <a:r>
              <a:rPr lang="en-US" dirty="0"/>
              <a:t>Temperature is proportional to the average translational kinetic energy per particle in a substance.</a:t>
            </a:r>
          </a:p>
          <a:p>
            <a:pPr lvl="1"/>
            <a:r>
              <a:rPr lang="en-US" dirty="0"/>
              <a:t>Gas—how fast the gas particles are bouncing to and fro</a:t>
            </a:r>
          </a:p>
          <a:p>
            <a:pPr lvl="1"/>
            <a:r>
              <a:rPr lang="en-US" dirty="0"/>
              <a:t>Liquid—how fast particles slide and jiggle past one another</a:t>
            </a:r>
          </a:p>
          <a:p>
            <a:pPr lvl="1"/>
            <a:r>
              <a:rPr lang="en-US" dirty="0"/>
              <a:t>Solid—how fast particles move as they vibrate and jiggle in place</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3011" name="Rectangle 3"/>
          <p:cNvSpPr>
            <a:spLocks noGrp="1" noChangeArrowheads="1"/>
          </p:cNvSpPr>
          <p:nvPr>
            <p:ph idx="1"/>
          </p:nvPr>
        </p:nvSpPr>
        <p:spPr>
          <a:xfrm>
            <a:off x="365125" y="1885362"/>
            <a:ext cx="8229600" cy="4653915"/>
          </a:xfrm>
        </p:spPr>
        <p:txBody>
          <a:bodyPr/>
          <a:lstStyle/>
          <a:p>
            <a:pPr marL="0" indent="0">
              <a:buNone/>
            </a:pPr>
            <a:r>
              <a:rPr lang="en-US" dirty="0"/>
              <a:t>When a sample of 4</a:t>
            </a:r>
            <a:r>
              <a:rPr lang="en-US" dirty="0">
                <a:cs typeface="Arial"/>
              </a:rPr>
              <a:t>º</a:t>
            </a:r>
            <a:r>
              <a:rPr lang="en-US" dirty="0">
                <a:sym typeface="Symbol" charset="0"/>
              </a:rPr>
              <a:t>C water is cooled, it</a:t>
            </a:r>
          </a:p>
          <a:p>
            <a:pPr marL="0" indent="0">
              <a:buNone/>
            </a:pPr>
            <a:endParaRPr lang="en-US" sz="1500" dirty="0"/>
          </a:p>
          <a:p>
            <a:pPr marL="514350" indent="-514350">
              <a:buFont typeface="+mj-lt"/>
              <a:buAutoNum type="alphaUcPeriod"/>
            </a:pPr>
            <a:r>
              <a:rPr lang="en-US" dirty="0"/>
              <a:t>expands.</a:t>
            </a:r>
          </a:p>
          <a:p>
            <a:pPr marL="514350" indent="-514350">
              <a:buFont typeface="+mj-lt"/>
              <a:buAutoNum type="alphaUcPeriod"/>
            </a:pPr>
            <a:r>
              <a:rPr lang="en-US" dirty="0"/>
              <a:t>contracts. </a:t>
            </a:r>
          </a:p>
          <a:p>
            <a:pPr marL="514350" indent="-514350">
              <a:buFont typeface="+mj-lt"/>
              <a:buAutoNum type="alphaUcPeriod"/>
            </a:pPr>
            <a:r>
              <a:rPr lang="en-US" dirty="0"/>
              <a:t>remains unchanged.</a:t>
            </a:r>
          </a:p>
          <a:p>
            <a:pPr marL="514350" indent="-514350">
              <a:buFont typeface="+mj-lt"/>
              <a:buAutoNum type="alphaUcPeriod"/>
            </a:pPr>
            <a:r>
              <a:rPr lang="en-US" dirty="0"/>
              <a:t>Not enough information.</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ANSWER </a:t>
            </a:r>
          </a:p>
        </p:txBody>
      </p:sp>
      <p:sp>
        <p:nvSpPr>
          <p:cNvPr id="43011" name="Rectangle 3"/>
          <p:cNvSpPr>
            <a:spLocks noGrp="1" noChangeArrowheads="1"/>
          </p:cNvSpPr>
          <p:nvPr>
            <p:ph idx="1"/>
          </p:nvPr>
        </p:nvSpPr>
        <p:spPr>
          <a:xfrm>
            <a:off x="365125" y="1885362"/>
            <a:ext cx="8229600" cy="4653915"/>
          </a:xfrm>
        </p:spPr>
        <p:txBody>
          <a:bodyPr/>
          <a:lstStyle/>
          <a:p>
            <a:pPr marL="0" indent="0">
              <a:buNone/>
            </a:pPr>
            <a:r>
              <a:rPr lang="en-US" dirty="0"/>
              <a:t>When a sample of 4</a:t>
            </a:r>
            <a:r>
              <a:rPr lang="en-US" dirty="0">
                <a:cs typeface="Arial"/>
              </a:rPr>
              <a:t>º</a:t>
            </a:r>
            <a:r>
              <a:rPr lang="en-US" dirty="0">
                <a:sym typeface="Symbol" charset="0"/>
              </a:rPr>
              <a:t>C water is cooled, it</a:t>
            </a:r>
          </a:p>
          <a:p>
            <a:pPr marL="0" indent="0">
              <a:buNone/>
            </a:pPr>
            <a:endParaRPr lang="en-US" sz="1500" dirty="0"/>
          </a:p>
          <a:p>
            <a:pPr marL="514350" indent="-514350">
              <a:buFont typeface="+mj-lt"/>
              <a:buAutoNum type="alphaUcPeriod"/>
            </a:pPr>
            <a:r>
              <a:rPr lang="en-US" b="1" dirty="0"/>
              <a:t>expands.</a:t>
            </a:r>
          </a:p>
          <a:p>
            <a:pPr marL="514350" indent="-514350">
              <a:buFont typeface="+mj-lt"/>
              <a:buAutoNum type="alphaUcPeriod"/>
            </a:pPr>
            <a:r>
              <a:rPr lang="en-US" dirty="0"/>
              <a:t>contracts. </a:t>
            </a:r>
          </a:p>
          <a:p>
            <a:pPr marL="514350" indent="-514350">
              <a:buFont typeface="+mj-lt"/>
              <a:buAutoNum type="alphaUcPeriod"/>
            </a:pPr>
            <a:r>
              <a:rPr lang="en-US" dirty="0"/>
              <a:t>remains unchanged.</a:t>
            </a:r>
          </a:p>
          <a:p>
            <a:pPr marL="514350" indent="-514350">
              <a:buFont typeface="+mj-lt"/>
              <a:buAutoNum type="alphaUcPeriod"/>
            </a:pPr>
            <a:r>
              <a:rPr lang="en-US" dirty="0"/>
              <a:t>Not enough information.</a:t>
            </a:r>
          </a:p>
          <a:p>
            <a:pPr marL="0" indent="0">
              <a:buNone/>
            </a:pPr>
            <a:endParaRPr lang="en-US" sz="1500" dirty="0"/>
          </a:p>
          <a:p>
            <a:pPr marL="0" indent="0">
              <a:buNone/>
            </a:pPr>
            <a:r>
              <a:rPr lang="en-US" b="1" dirty="0"/>
              <a:t>Explanation:</a:t>
            </a:r>
          </a:p>
          <a:p>
            <a:pPr marL="0" indent="0">
              <a:buNone/>
            </a:pPr>
            <a:r>
              <a:rPr lang="en-US" dirty="0"/>
              <a:t>Parts of the water will crystallize and occupy more space.</a:t>
            </a:r>
          </a:p>
        </p:txBody>
      </p:sp>
      <p:sp>
        <p:nvSpPr>
          <p:cNvPr id="4" name="Footer Placeholder 3"/>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val="345413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Temperature</a:t>
            </a:r>
          </a:p>
        </p:txBody>
      </p:sp>
      <p:sp>
        <p:nvSpPr>
          <p:cNvPr id="7171" name="Rectangle 3"/>
          <p:cNvSpPr>
            <a:spLocks noGrp="1" noChangeArrowheads="1"/>
          </p:cNvSpPr>
          <p:nvPr>
            <p:ph idx="1"/>
          </p:nvPr>
        </p:nvSpPr>
        <p:spPr/>
        <p:txBody>
          <a:bodyPr/>
          <a:lstStyle/>
          <a:p>
            <a:r>
              <a:rPr lang="en-US" dirty="0"/>
              <a:t>Thermometer</a:t>
            </a:r>
          </a:p>
          <a:p>
            <a:pPr lvl="1"/>
            <a:r>
              <a:rPr lang="en-US" dirty="0"/>
              <a:t>Measures temperature by expansion or contraction of a liquid (mercury or colored alcohol)</a:t>
            </a:r>
          </a:p>
          <a:p>
            <a:pPr lvl="1"/>
            <a:r>
              <a:rPr lang="en-US" dirty="0"/>
              <a:t>Reading occurs when the thermometer and the object reach thermal equilibrium (having the same average kinetic energy per particle)</a:t>
            </a:r>
          </a:p>
          <a:p>
            <a:pPr lvl="1"/>
            <a:r>
              <a:rPr lang="en-US" dirty="0"/>
              <a:t>Infrared thermometers operate by sensing IR radiation</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t>Temperature</a:t>
            </a:r>
          </a:p>
        </p:txBody>
      </p:sp>
      <p:sp>
        <p:nvSpPr>
          <p:cNvPr id="8196" name="Rectangle 3"/>
          <p:cNvSpPr>
            <a:spLocks noGrp="1" noChangeArrowheads="1"/>
          </p:cNvSpPr>
          <p:nvPr>
            <p:ph idx="1"/>
          </p:nvPr>
        </p:nvSpPr>
        <p:spPr>
          <a:xfrm>
            <a:off x="365125" y="1957254"/>
            <a:ext cx="7524157" cy="4653915"/>
          </a:xfrm>
        </p:spPr>
        <p:txBody>
          <a:bodyPr/>
          <a:lstStyle/>
          <a:p>
            <a:r>
              <a:rPr lang="en-US" sz="2400" dirty="0"/>
              <a:t>Temperature scale</a:t>
            </a:r>
          </a:p>
          <a:p>
            <a:pPr lvl="1"/>
            <a:r>
              <a:rPr lang="en-US" sz="2000" dirty="0"/>
              <a:t>Celsius scale named after Anders Celsius (1701–1744).</a:t>
            </a:r>
          </a:p>
          <a:p>
            <a:pPr lvl="2"/>
            <a:r>
              <a:rPr lang="en-US" sz="2000" dirty="0"/>
              <a:t>0</a:t>
            </a:r>
            <a:r>
              <a:rPr lang="en-US" sz="2000" dirty="0">
                <a:cs typeface="Arial"/>
              </a:rPr>
              <a:t>º</a:t>
            </a:r>
            <a:r>
              <a:rPr lang="en-US" sz="2000" dirty="0">
                <a:sym typeface="Symbol" charset="0"/>
              </a:rPr>
              <a:t>C </a:t>
            </a:r>
            <a:r>
              <a:rPr lang="en-US" sz="2000" dirty="0"/>
              <a:t>for freezing point of water to 100</a:t>
            </a:r>
            <a:r>
              <a:rPr lang="en-US" sz="2000" dirty="0">
                <a:cs typeface="Arial"/>
              </a:rPr>
              <a:t>º</a:t>
            </a:r>
            <a:r>
              <a:rPr lang="en-US" sz="2000" dirty="0">
                <a:sym typeface="Symbol" charset="0"/>
              </a:rPr>
              <a:t>C</a:t>
            </a:r>
            <a:r>
              <a:rPr lang="en-US" sz="2000" dirty="0"/>
              <a:t> for boiling point of water</a:t>
            </a:r>
          </a:p>
          <a:p>
            <a:pPr lvl="1"/>
            <a:r>
              <a:rPr lang="en-US" sz="2000" dirty="0"/>
              <a:t>Fahrenheit scale named after G. D. Fahrenheit </a:t>
            </a:r>
            <a:br>
              <a:rPr lang="en-US" sz="2000" dirty="0"/>
            </a:br>
            <a:r>
              <a:rPr lang="en-US" sz="2000" dirty="0"/>
              <a:t>(1686–1736).</a:t>
            </a:r>
          </a:p>
          <a:p>
            <a:pPr lvl="2"/>
            <a:r>
              <a:rPr lang="en-US" sz="2000" dirty="0"/>
              <a:t>32</a:t>
            </a:r>
            <a:r>
              <a:rPr lang="en-US" sz="2000" dirty="0">
                <a:cs typeface="Arial"/>
              </a:rPr>
              <a:t>º</a:t>
            </a:r>
            <a:r>
              <a:rPr lang="en-US" sz="2000" dirty="0">
                <a:sym typeface="Symbol" charset="0"/>
              </a:rPr>
              <a:t>F</a:t>
            </a:r>
            <a:r>
              <a:rPr lang="en-US" sz="2000" dirty="0"/>
              <a:t> for freezing point of water to 212</a:t>
            </a:r>
            <a:r>
              <a:rPr lang="en-US" sz="2000" dirty="0">
                <a:cs typeface="Arial"/>
              </a:rPr>
              <a:t>º</a:t>
            </a:r>
            <a:r>
              <a:rPr lang="en-US" sz="2000" dirty="0">
                <a:sym typeface="Symbol" charset="0"/>
              </a:rPr>
              <a:t>F</a:t>
            </a:r>
            <a:r>
              <a:rPr lang="en-US" sz="2000" dirty="0"/>
              <a:t> for boiling point of water</a:t>
            </a:r>
          </a:p>
          <a:p>
            <a:pPr lvl="1"/>
            <a:r>
              <a:rPr lang="en-US" sz="2000" dirty="0"/>
              <a:t>Kelvin scale named after Lord Kelvin (1824–1907).</a:t>
            </a:r>
          </a:p>
          <a:p>
            <a:pPr lvl="2"/>
            <a:r>
              <a:rPr lang="en-US" sz="2000" dirty="0"/>
              <a:t>0 K for freezing point of water to 373 K for boiling point of water</a:t>
            </a:r>
          </a:p>
          <a:p>
            <a:pPr lvl="2"/>
            <a:r>
              <a:rPr lang="en-US" sz="2000" dirty="0"/>
              <a:t>0 at absolute zero; same size degrees as Celsius scale</a:t>
            </a:r>
          </a:p>
          <a:p>
            <a:pPr lvl="2"/>
            <a:r>
              <a:rPr lang="en-US" sz="2000" dirty="0"/>
              <a:t>kelvins, rather than degrees, are used </a:t>
            </a:r>
          </a:p>
        </p:txBody>
      </p:sp>
      <p:sp>
        <p:nvSpPr>
          <p:cNvPr id="4" name="Footer Placeholder 3"/>
          <p:cNvSpPr>
            <a:spLocks noGrp="1"/>
          </p:cNvSpPr>
          <p:nvPr>
            <p:ph type="ftr" sz="quarter" idx="10"/>
          </p:nvPr>
        </p:nvSpPr>
        <p:spPr/>
        <p:txBody>
          <a:bodyPr/>
          <a:lstStyle/>
          <a:p>
            <a:r>
              <a:rPr lang="en-GB"/>
              <a:t>© 2015 Pearson Education, Inc.</a:t>
            </a:r>
          </a:p>
        </p:txBody>
      </p:sp>
      <p:pic>
        <p:nvPicPr>
          <p:cNvPr id="5" name="Picture 4" descr="15_02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7843729" y="1789188"/>
            <a:ext cx="1116174" cy="47610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Temperature</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a:t>© 2015 Pearson Education, Inc.</a:t>
            </a:r>
          </a:p>
        </p:txBody>
      </p:sp>
      <p:sp>
        <p:nvSpPr>
          <p:cNvPr id="7" name="Rectangle 3"/>
          <p:cNvSpPr>
            <a:spLocks noGrp="1" noChangeArrowheads="1"/>
          </p:cNvSpPr>
          <p:nvPr>
            <p:ph idx="1"/>
          </p:nvPr>
        </p:nvSpPr>
        <p:spPr>
          <a:xfrm>
            <a:off x="365125" y="1777765"/>
            <a:ext cx="8229600" cy="4965796"/>
          </a:xfrm>
        </p:spPr>
        <p:txBody>
          <a:bodyPr/>
          <a:lstStyle/>
          <a:p>
            <a:pPr marL="0" indent="0">
              <a:buNone/>
            </a:pPr>
            <a:r>
              <a:rPr lang="en-US" sz="2400" dirty="0"/>
              <a:t>There is twice as much molecular kinetic energy in 2 liters of boiling water as in 1 liter of boiling water. Which will be the same for both?</a:t>
            </a:r>
          </a:p>
          <a:p>
            <a:pPr marL="0" indent="0">
              <a:buNone/>
            </a:pPr>
            <a:endParaRPr lang="en-US" sz="1500" dirty="0"/>
          </a:p>
          <a:p>
            <a:pPr marL="514350" indent="-514350">
              <a:buFont typeface="+mj-lt"/>
              <a:buAutoNum type="alphaUcPeriod"/>
            </a:pPr>
            <a:r>
              <a:rPr lang="en-US" sz="2400" dirty="0"/>
              <a:t>Temperature </a:t>
            </a:r>
          </a:p>
          <a:p>
            <a:pPr marL="514350" indent="-514350">
              <a:buFont typeface="+mj-lt"/>
              <a:buAutoNum type="alphaUcPeriod"/>
            </a:pPr>
            <a:r>
              <a:rPr lang="en-US" sz="2400" dirty="0"/>
              <a:t>Thermal energy </a:t>
            </a:r>
          </a:p>
          <a:p>
            <a:pPr marL="514350" indent="-514350">
              <a:buFont typeface="+mj-lt"/>
              <a:buAutoNum type="alphaUcPeriod"/>
            </a:pPr>
            <a:r>
              <a:rPr lang="en-US" sz="2400" dirty="0"/>
              <a:t>Both A and B. </a:t>
            </a:r>
          </a:p>
          <a:p>
            <a:pPr marL="514350" indent="-514350">
              <a:buFont typeface="+mj-lt"/>
              <a:buAutoNum type="alphaUcPeriod"/>
            </a:pPr>
            <a:r>
              <a:rPr lang="en-US" sz="2400" dirty="0"/>
              <a:t>Neither A nor 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Temperature</a:t>
            </a:r>
            <a:br>
              <a:rPr lang="en-US" dirty="0"/>
            </a:br>
            <a:r>
              <a:rPr lang="en-US" dirty="0"/>
              <a:t>CHECK YOUR ANSWER </a:t>
            </a:r>
          </a:p>
        </p:txBody>
      </p:sp>
      <p:sp>
        <p:nvSpPr>
          <p:cNvPr id="9219" name="Rectangle 3"/>
          <p:cNvSpPr>
            <a:spLocks noGrp="1" noChangeArrowheads="1"/>
          </p:cNvSpPr>
          <p:nvPr>
            <p:ph idx="1"/>
          </p:nvPr>
        </p:nvSpPr>
        <p:spPr>
          <a:xfrm>
            <a:off x="365125" y="1777765"/>
            <a:ext cx="8229600" cy="4965796"/>
          </a:xfrm>
        </p:spPr>
        <p:txBody>
          <a:bodyPr/>
          <a:lstStyle/>
          <a:p>
            <a:pPr marL="0" indent="0">
              <a:buNone/>
            </a:pPr>
            <a:r>
              <a:rPr lang="en-US" sz="2400" dirty="0"/>
              <a:t>There is twice as much molecular kinetic energy in 2 liters of boiling water as in 1 liter of boiling water. Which will be the same for both?</a:t>
            </a:r>
          </a:p>
          <a:p>
            <a:pPr marL="0" indent="0">
              <a:buNone/>
            </a:pPr>
            <a:endParaRPr lang="en-US" sz="1500" dirty="0"/>
          </a:p>
          <a:p>
            <a:pPr marL="514350" indent="-514350">
              <a:buFont typeface="+mj-lt"/>
              <a:buAutoNum type="alphaUcPeriod"/>
            </a:pPr>
            <a:r>
              <a:rPr lang="en-US" sz="2400" b="1" dirty="0"/>
              <a:t>Temperature </a:t>
            </a:r>
          </a:p>
          <a:p>
            <a:pPr marL="514350" indent="-514350">
              <a:buFont typeface="+mj-lt"/>
              <a:buAutoNum type="alphaUcPeriod"/>
            </a:pPr>
            <a:r>
              <a:rPr lang="en-US" sz="2400" dirty="0"/>
              <a:t>Thermal energy </a:t>
            </a:r>
          </a:p>
          <a:p>
            <a:pPr marL="514350" indent="-514350">
              <a:buFont typeface="+mj-lt"/>
              <a:buAutoNum type="alphaUcPeriod"/>
            </a:pPr>
            <a:r>
              <a:rPr lang="en-US" sz="2400" dirty="0"/>
              <a:t>Both A and B. </a:t>
            </a:r>
          </a:p>
          <a:p>
            <a:pPr marL="514350" indent="-514350">
              <a:buFont typeface="+mj-lt"/>
              <a:buAutoNum type="alphaUcPeriod"/>
            </a:pPr>
            <a:r>
              <a:rPr lang="en-US" sz="2400" dirty="0"/>
              <a:t>Neither A nor B.</a:t>
            </a:r>
          </a:p>
          <a:p>
            <a:pPr marL="0" indent="0">
              <a:buNone/>
            </a:pPr>
            <a:endParaRPr lang="en-US" sz="1500" b="1" dirty="0"/>
          </a:p>
          <a:p>
            <a:pPr marL="0" indent="0">
              <a:buNone/>
            </a:pPr>
            <a:r>
              <a:rPr lang="en-US" sz="2400" b="1" dirty="0"/>
              <a:t>Explanation:</a:t>
            </a:r>
          </a:p>
          <a:p>
            <a:pPr marL="0" indent="0">
              <a:buNone/>
            </a:pPr>
            <a:r>
              <a:rPr lang="en-US" sz="2400" dirty="0"/>
              <a:t>Average kinetic energy of molecules is the same, which means temperature is the same for both.</a:t>
            </a:r>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42137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14908"/>
            <a:ext cx="9144000" cy="1077218"/>
          </a:xfrm>
        </p:spPr>
        <p:txBody>
          <a:bodyPr/>
          <a:lstStyle/>
          <a:p>
            <a:r>
              <a:rPr lang="en-US" dirty="0"/>
              <a:t>Temperature </a:t>
            </a:r>
            <a:br>
              <a:rPr lang="en-US" dirty="0"/>
            </a:br>
            <a:r>
              <a:rPr lang="en-US" dirty="0"/>
              <a:t>CHECK YOUR NEIGHBOR</a:t>
            </a:r>
          </a:p>
        </p:txBody>
      </p:sp>
      <p:sp>
        <p:nvSpPr>
          <p:cNvPr id="11267" name="Rectangle 3"/>
          <p:cNvSpPr>
            <a:spLocks noGrp="1" noChangeArrowheads="1"/>
          </p:cNvSpPr>
          <p:nvPr>
            <p:ph idx="1"/>
          </p:nvPr>
        </p:nvSpPr>
        <p:spPr/>
        <p:txBody>
          <a:bodyPr/>
          <a:lstStyle/>
          <a:p>
            <a:pPr marL="0" indent="0">
              <a:buNone/>
            </a:pPr>
            <a:r>
              <a:rPr lang="en-US" dirty="0"/>
              <a:t>To say that body A has a higher temperature than body B is to say that body A has more</a:t>
            </a:r>
          </a:p>
          <a:p>
            <a:pPr marL="0" indent="0">
              <a:buNone/>
            </a:pPr>
            <a:endParaRPr lang="en-US" dirty="0"/>
          </a:p>
          <a:p>
            <a:pPr marL="514350" indent="-514350">
              <a:buFont typeface="+mj-lt"/>
              <a:buAutoNum type="alphaUcPeriod"/>
            </a:pPr>
            <a:r>
              <a:rPr lang="en-US" dirty="0"/>
              <a:t>internal energy.</a:t>
            </a:r>
          </a:p>
          <a:p>
            <a:pPr marL="514350" indent="-514350">
              <a:buFont typeface="+mj-lt"/>
              <a:buAutoNum type="alphaUcPeriod"/>
            </a:pPr>
            <a:r>
              <a:rPr lang="en-US" dirty="0"/>
              <a:t>mass. </a:t>
            </a:r>
          </a:p>
          <a:p>
            <a:pPr marL="514350" indent="-514350">
              <a:buFont typeface="+mj-lt"/>
              <a:buAutoNum type="alphaUcPeriod"/>
            </a:pPr>
            <a:r>
              <a:rPr lang="en-US" dirty="0"/>
              <a:t>kinetic energy per particle.</a:t>
            </a:r>
          </a:p>
          <a:p>
            <a:pPr marL="514350" indent="-514350">
              <a:buFont typeface="+mj-lt"/>
              <a:buAutoNum type="alphaUcPeriod"/>
            </a:pPr>
            <a:r>
              <a:rPr lang="en-US" dirty="0"/>
              <a:t>potential energy.	</a:t>
            </a:r>
          </a:p>
        </p:txBody>
      </p:sp>
      <p:sp>
        <p:nvSpPr>
          <p:cNvPr id="4" name="Footer Placeholder 3"/>
          <p:cNvSpPr>
            <a:spLocks noGrp="1"/>
          </p:cNvSpPr>
          <p:nvPr>
            <p:ph type="ftr" sz="quarter" idx="10"/>
          </p:nvPr>
        </p:nvSpPr>
        <p:spPr/>
        <p:txBody>
          <a:bodyPr/>
          <a:lstStyle/>
          <a:p>
            <a:r>
              <a:rPr lang="en-GB"/>
              <a:t>© 2015 Pearson Education, Inc.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2038</TotalTime>
  <Words>2326</Words>
  <Application>Microsoft Macintosh PowerPoint</Application>
  <PresentationFormat>On-screen Show (4:3)</PresentationFormat>
  <Paragraphs>336</Paragraphs>
  <Slides>41</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HA5Lect_template</vt:lpstr>
      <vt:lpstr>Chapter 15: Temperature, Heat, and Expansion</vt:lpstr>
      <vt:lpstr>This lecture will help you understand:</vt:lpstr>
      <vt:lpstr>Temperature</vt:lpstr>
      <vt:lpstr>Temperature</vt:lpstr>
      <vt:lpstr>Temperature</vt:lpstr>
      <vt:lpstr>Temperature</vt:lpstr>
      <vt:lpstr>Temperature CHECK YOUR NEIGHBOR </vt:lpstr>
      <vt:lpstr>Temperature CHECK YOUR ANSWER </vt:lpstr>
      <vt:lpstr>Temperature  CHECK YOUR NEIGHBOR</vt:lpstr>
      <vt:lpstr>Temperature  CHECK YOUR ANSWER</vt:lpstr>
      <vt:lpstr>Heat</vt:lpstr>
      <vt:lpstr>Heat CHECK YOUR NEIGHBOR </vt:lpstr>
      <vt:lpstr>Heat CHECK YOUR ANSWER </vt:lpstr>
      <vt:lpstr>Quantity of Heat</vt:lpstr>
      <vt:lpstr>Quantity of Heat</vt:lpstr>
      <vt:lpstr>Quantity of Heat CHECK YOUR NEIGHBOR </vt:lpstr>
      <vt:lpstr>Quantity of Heat CHECK YOUR ANSWER </vt:lpstr>
      <vt:lpstr>Quantity of Heat CHECK YOUR NEIGHBOR </vt:lpstr>
      <vt:lpstr>Quantity of Heat CHECK YOUR ANSWER </vt:lpstr>
      <vt:lpstr>Specific Heat Capacity</vt:lpstr>
      <vt:lpstr>Specific Heat Capacity</vt:lpstr>
      <vt:lpstr>Specific Heat Capacity</vt:lpstr>
      <vt:lpstr>Specific Heat Capacity</vt:lpstr>
      <vt:lpstr>Specific Heat Capacity</vt:lpstr>
      <vt:lpstr>Specific Heat Capacity</vt:lpstr>
      <vt:lpstr>Specific Heat Capacity CHECK YOUR NEIGHBOR </vt:lpstr>
      <vt:lpstr>Specific Heat Capacity CHECK YOUR ANSWER </vt:lpstr>
      <vt:lpstr>Thermal Expansion</vt:lpstr>
      <vt:lpstr>Thermal Expansion</vt:lpstr>
      <vt:lpstr>Thermal Expansion</vt:lpstr>
      <vt:lpstr>Thermal Expansion CHECK YOUR NEIGHBOR </vt:lpstr>
      <vt:lpstr>Thermal Expansion CHECK YOUR ANSWER </vt:lpstr>
      <vt:lpstr>Thermal Expansion</vt:lpstr>
      <vt:lpstr>Thermal Expansion</vt:lpstr>
      <vt:lpstr>Thermal Expansion</vt:lpstr>
      <vt:lpstr>Thermal Expansion</vt:lpstr>
      <vt:lpstr>Thermal Expansion</vt:lpstr>
      <vt:lpstr>Thermal Expansion CHECK YOUR NEIGHBOR </vt:lpstr>
      <vt:lpstr>Thermal Expansion CHECK YOUR ANSWER </vt:lpstr>
      <vt:lpstr>Thermal Expansion CHECK YOUR NEIGHBOR </vt:lpstr>
      <vt:lpstr>Thermal Expansion CHECK YOUR ANSWER </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Leclair, Patrick</cp:lastModifiedBy>
  <cp:revision>142</cp:revision>
  <dcterms:created xsi:type="dcterms:W3CDTF">2007-09-26T05:29:17Z</dcterms:created>
  <dcterms:modified xsi:type="dcterms:W3CDTF">2019-10-16T20:19:21Z</dcterms:modified>
</cp:coreProperties>
</file>