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57"/>
  </p:notesMasterIdLst>
  <p:handoutMasterIdLst>
    <p:handoutMasterId r:id="rId58"/>
  </p:handoutMasterIdLst>
  <p:sldIdLst>
    <p:sldId id="256" r:id="rId2"/>
    <p:sldId id="260" r:id="rId3"/>
    <p:sldId id="261" r:id="rId4"/>
    <p:sldId id="262" r:id="rId5"/>
    <p:sldId id="263" r:id="rId6"/>
    <p:sldId id="264" r:id="rId7"/>
    <p:sldId id="265" r:id="rId8"/>
    <p:sldId id="309" r:id="rId9"/>
    <p:sldId id="267" r:id="rId10"/>
    <p:sldId id="268" r:id="rId11"/>
    <p:sldId id="319" r:id="rId12"/>
    <p:sldId id="269" r:id="rId13"/>
    <p:sldId id="270" r:id="rId14"/>
    <p:sldId id="271" r:id="rId15"/>
    <p:sldId id="272" r:id="rId16"/>
    <p:sldId id="310" r:id="rId17"/>
    <p:sldId id="274" r:id="rId18"/>
    <p:sldId id="275" r:id="rId19"/>
    <p:sldId id="276" r:id="rId20"/>
    <p:sldId id="311" r:id="rId21"/>
    <p:sldId id="278" r:id="rId22"/>
    <p:sldId id="312" r:id="rId23"/>
    <p:sldId id="280" r:id="rId24"/>
    <p:sldId id="281" r:id="rId25"/>
    <p:sldId id="282" r:id="rId26"/>
    <p:sldId id="283" r:id="rId27"/>
    <p:sldId id="284" r:id="rId28"/>
    <p:sldId id="320" r:id="rId29"/>
    <p:sldId id="321" r:id="rId30"/>
    <p:sldId id="285" r:id="rId31"/>
    <p:sldId id="286" r:id="rId32"/>
    <p:sldId id="287" r:id="rId33"/>
    <p:sldId id="313" r:id="rId34"/>
    <p:sldId id="289" r:id="rId35"/>
    <p:sldId id="314" r:id="rId36"/>
    <p:sldId id="291" r:id="rId37"/>
    <p:sldId id="315" r:id="rId38"/>
    <p:sldId id="293" r:id="rId39"/>
    <p:sldId id="322" r:id="rId40"/>
    <p:sldId id="323" r:id="rId41"/>
    <p:sldId id="294" r:id="rId42"/>
    <p:sldId id="295" r:id="rId43"/>
    <p:sldId id="316" r:id="rId44"/>
    <p:sldId id="297" r:id="rId45"/>
    <p:sldId id="298" r:id="rId46"/>
    <p:sldId id="299" r:id="rId47"/>
    <p:sldId id="317" r:id="rId48"/>
    <p:sldId id="301" r:id="rId49"/>
    <p:sldId id="302" r:id="rId50"/>
    <p:sldId id="303" r:id="rId51"/>
    <p:sldId id="304" r:id="rId52"/>
    <p:sldId id="305" r:id="rId53"/>
    <p:sldId id="306" r:id="rId54"/>
    <p:sldId id="318" r:id="rId55"/>
    <p:sldId id="308" r:id="rId5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orient="horz" pos="4032">
          <p15:clr>
            <a:srgbClr val="A4A3A4"/>
          </p15:clr>
        </p15:guide>
        <p15:guide id="3" pos="288">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4499"/>
    <a:srgbClr val="F44311"/>
    <a:srgbClr val="0063B1"/>
    <a:srgbClr val="232E5B"/>
    <a:srgbClr val="0064B2"/>
    <a:srgbClr val="000000"/>
    <a:srgbClr val="E5B73D"/>
    <a:srgbClr val="CD0044"/>
    <a:srgbClr val="4D92BC"/>
    <a:srgbClr val="6A73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397" autoAdjust="0"/>
    <p:restoredTop sz="95921" autoAdjust="0"/>
  </p:normalViewPr>
  <p:slideViewPr>
    <p:cSldViewPr snapToGrid="0">
      <p:cViewPr varScale="1">
        <p:scale>
          <a:sx n="26" d="100"/>
          <a:sy n="26" d="100"/>
        </p:scale>
        <p:origin x="192" y="800"/>
      </p:cViewPr>
      <p:guideLst>
        <p:guide orient="horz" pos="2160"/>
        <p:guide orient="horz" pos="4032"/>
        <p:guide pos="28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FCAE23-4D2E-2F4E-8AF9-A93C6DBEAC74}" type="datetimeFigureOut">
              <a:rPr lang="en-US" smtClean="0"/>
              <a:t>10/22/19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E44CFC-8BF9-2C4E-9289-81FEC5A72F21}" type="slidenum">
              <a:rPr lang="en-US" smtClean="0"/>
              <a:t>‹#›</a:t>
            </a:fld>
            <a:endParaRPr lang="en-US" dirty="0"/>
          </a:p>
        </p:txBody>
      </p:sp>
    </p:spTree>
    <p:extLst>
      <p:ext uri="{BB962C8B-B14F-4D97-AF65-F5344CB8AC3E}">
        <p14:creationId xmlns:p14="http://schemas.microsoft.com/office/powerpoint/2010/main" val="1393750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69116663-B372-3E48-9F73-B21AA219DBD6}" type="slidenum">
              <a:rPr lang="en-US"/>
              <a:pPr/>
              <a:t>‹#›</a:t>
            </a:fld>
            <a:endParaRPr lang="en-US" dirty="0"/>
          </a:p>
        </p:txBody>
      </p:sp>
    </p:spTree>
    <p:extLst>
      <p:ext uri="{BB962C8B-B14F-4D97-AF65-F5344CB8AC3E}">
        <p14:creationId xmlns:p14="http://schemas.microsoft.com/office/powerpoint/2010/main" val="349649774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E69F1-2C49-8541-A1A5-EFBA37142D8A}" type="slidenum">
              <a:rPr lang="en-US"/>
              <a:pPr/>
              <a:t>1</a:t>
            </a:fld>
            <a:endParaRPr lang="en-US" dirty="0"/>
          </a:p>
        </p:txBody>
      </p:sp>
      <p:sp>
        <p:nvSpPr>
          <p:cNvPr id="1423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xfrm>
            <a:off x="685800" y="4344025"/>
            <a:ext cx="5486400" cy="4114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Batang" charset="0"/>
                <a:cs typeface="Batang" charset="0"/>
              </a:rPr>
              <a:t>C.</a:t>
            </a:r>
            <a:r>
              <a:rPr lang="en-US" baseline="0" dirty="0">
                <a:ea typeface="Batang" charset="0"/>
                <a:cs typeface="Batang" charset="0"/>
              </a:rPr>
              <a:t> </a:t>
            </a:r>
            <a:r>
              <a:rPr lang="en-US" dirty="0"/>
              <a:t>Both A and B.</a:t>
            </a:r>
            <a:endParaRPr lang="en-US" dirty="0">
              <a:ea typeface="Batang" charset="0"/>
              <a:cs typeface="Batang" charset="0"/>
            </a:endParaRP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116663-B372-3E48-9F73-B21AA219DBD6}" type="slidenum">
              <a:rPr lang="en-US" smtClean="0"/>
              <a:pPr/>
              <a:t>24</a:t>
            </a:fld>
            <a:endParaRPr lang="en-US" dirty="0"/>
          </a:p>
        </p:txBody>
      </p:sp>
    </p:spTree>
    <p:extLst>
      <p:ext uri="{BB962C8B-B14F-4D97-AF65-F5344CB8AC3E}">
        <p14:creationId xmlns:p14="http://schemas.microsoft.com/office/powerpoint/2010/main" val="399461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116663-B372-3E48-9F73-B21AA219DBD6}" type="slidenum">
              <a:rPr lang="en-US" smtClean="0"/>
              <a:pPr/>
              <a:t>27</a:t>
            </a:fld>
            <a:endParaRPr lang="en-US" dirty="0"/>
          </a:p>
        </p:txBody>
      </p:sp>
    </p:spTree>
    <p:extLst>
      <p:ext uri="{BB962C8B-B14F-4D97-AF65-F5344CB8AC3E}">
        <p14:creationId xmlns:p14="http://schemas.microsoft.com/office/powerpoint/2010/main" val="1306082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685800" y="4344025"/>
            <a:ext cx="5486400" cy="4114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Batang" charset="0"/>
                <a:cs typeface="Batang" charset="0"/>
              </a:rPr>
              <a:t>B.</a:t>
            </a:r>
            <a:r>
              <a:rPr lang="en-US" baseline="0" dirty="0">
                <a:ea typeface="Batang" charset="0"/>
                <a:cs typeface="Batang" charset="0"/>
              </a:rPr>
              <a:t> </a:t>
            </a:r>
            <a:r>
              <a:rPr lang="en-US" dirty="0">
                <a:ea typeface="Batang" charset="0"/>
                <a:cs typeface="Batang" charset="0"/>
              </a:rPr>
              <a:t>higher.</a:t>
            </a: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685800" y="4344025"/>
            <a:ext cx="5486400" cy="4114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Batang" charset="0"/>
                <a:cs typeface="Batang" charset="0"/>
              </a:rPr>
              <a:t>B.</a:t>
            </a:r>
            <a:r>
              <a:rPr lang="en-US" baseline="0" dirty="0">
                <a:ea typeface="Batang" charset="0"/>
                <a:cs typeface="Batang" charset="0"/>
              </a:rPr>
              <a:t> </a:t>
            </a:r>
            <a:r>
              <a:rPr lang="en-US" dirty="0">
                <a:ea typeface="Batang" charset="0"/>
                <a:cs typeface="Batang" charset="0"/>
              </a:rPr>
              <a:t>higher.</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xfrm>
            <a:off x="685800" y="4344025"/>
            <a:ext cx="5486400" cy="4114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Batang" charset="0"/>
                <a:cs typeface="Batang" charset="0"/>
              </a:rPr>
              <a:t>B.</a:t>
            </a:r>
            <a:r>
              <a:rPr lang="en-US" baseline="0" dirty="0">
                <a:ea typeface="Batang" charset="0"/>
                <a:cs typeface="Batang" charset="0"/>
              </a:rPr>
              <a:t> </a:t>
            </a:r>
            <a:r>
              <a:rPr lang="en-US" dirty="0">
                <a:ea typeface="Batang" charset="0"/>
                <a:cs typeface="Batang" charset="0"/>
              </a:rPr>
              <a:t>emitter.</a:t>
            </a:r>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xfrm>
            <a:off x="685800" y="4344025"/>
            <a:ext cx="5486400" cy="4114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Batang" charset="0"/>
                <a:cs typeface="Batang" charset="0"/>
              </a:rPr>
              <a:t>B.</a:t>
            </a:r>
            <a:r>
              <a:rPr lang="en-US" baseline="0" dirty="0">
                <a:ea typeface="Batang" charset="0"/>
                <a:cs typeface="Batang" charset="0"/>
              </a:rPr>
              <a:t> </a:t>
            </a:r>
            <a:r>
              <a:rPr lang="en-US" dirty="0">
                <a:ea typeface="Batang" charset="0"/>
                <a:cs typeface="Batang" charset="0"/>
              </a:rPr>
              <a:t>emitter.</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xfrm>
            <a:off x="685800" y="4344025"/>
            <a:ext cx="5486400" cy="4114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Batang" charset="0"/>
                <a:cs typeface="Batang" charset="0"/>
              </a:rPr>
              <a:t>A.</a:t>
            </a:r>
            <a:r>
              <a:rPr lang="en-US" baseline="0" dirty="0">
                <a:ea typeface="Batang" charset="0"/>
                <a:cs typeface="Batang" charset="0"/>
              </a:rPr>
              <a:t> </a:t>
            </a:r>
            <a:r>
              <a:rPr lang="en-US" dirty="0">
                <a:ea typeface="Batang" charset="0"/>
                <a:cs typeface="Batang" charset="0"/>
              </a:rPr>
              <a:t>Dirty snow</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xfrm>
            <a:off x="685800" y="4344025"/>
            <a:ext cx="5486400" cy="4114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Batang" charset="0"/>
                <a:cs typeface="Batang" charset="0"/>
              </a:rPr>
              <a:t>A.</a:t>
            </a:r>
            <a:r>
              <a:rPr lang="en-US" baseline="0" dirty="0">
                <a:ea typeface="Batang" charset="0"/>
                <a:cs typeface="Batang" charset="0"/>
              </a:rPr>
              <a:t> </a:t>
            </a:r>
            <a:r>
              <a:rPr lang="en-US" dirty="0">
                <a:ea typeface="Batang" charset="0"/>
                <a:cs typeface="Batang" charset="0"/>
              </a:rPr>
              <a:t>Dirty snow</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xfrm>
            <a:off x="685800" y="4344025"/>
            <a:ext cx="5486400" cy="4114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Batang" charset="0"/>
                <a:cs typeface="Batang" charset="0"/>
              </a:rPr>
              <a:t>B.</a:t>
            </a:r>
            <a:r>
              <a:rPr lang="en-US" baseline="0" dirty="0">
                <a:ea typeface="Batang" charset="0"/>
                <a:cs typeface="Batang" charset="0"/>
              </a:rPr>
              <a:t> </a:t>
            </a:r>
            <a:r>
              <a:rPr lang="en-US" dirty="0">
                <a:ea typeface="Batang" charset="0"/>
                <a:cs typeface="Batang" charset="0"/>
              </a:rPr>
              <a:t>An object that absorbs energy well is black.</a:t>
            </a:r>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are insulators.</a:t>
            </a:r>
          </a:p>
          <a:p>
            <a:pPr lvl="2"/>
            <a:r>
              <a:rPr lang="en-US" dirty="0"/>
              <a:t>molecules with tightly held electrons in a substance vibrate in place and transfer energy slowly—these are good insulators (and poor conductors).</a:t>
            </a:r>
          </a:p>
          <a:p>
            <a:pPr lvl="2"/>
            <a:r>
              <a:rPr lang="en-US" dirty="0"/>
              <a:t>Example: Glass, wool, wood, paper, cork, plastic foam, air</a:t>
            </a:r>
          </a:p>
          <a:p>
            <a:pPr lvl="1"/>
            <a:r>
              <a:rPr lang="en-US" dirty="0"/>
              <a:t>Substances that trap air are good insulators.</a:t>
            </a:r>
          </a:p>
          <a:p>
            <a:pPr lvl="2"/>
            <a:r>
              <a:rPr lang="en-US" dirty="0"/>
              <a:t>Example: Wool, fur, feathers, and snow</a:t>
            </a:r>
          </a:p>
          <a:p>
            <a:pPr lvl="1"/>
            <a:endParaRPr lang="en-US" dirty="0"/>
          </a:p>
          <a:p>
            <a:endParaRPr lang="en-US" dirty="0"/>
          </a:p>
        </p:txBody>
      </p:sp>
      <p:sp>
        <p:nvSpPr>
          <p:cNvPr id="4" name="Slide Number Placeholder 3"/>
          <p:cNvSpPr>
            <a:spLocks noGrp="1"/>
          </p:cNvSpPr>
          <p:nvPr>
            <p:ph type="sldNum" sz="quarter" idx="10"/>
          </p:nvPr>
        </p:nvSpPr>
        <p:spPr/>
        <p:txBody>
          <a:bodyPr/>
          <a:lstStyle/>
          <a:p>
            <a:fld id="{69116663-B372-3E48-9F73-B21AA219DBD6}" type="slidenum">
              <a:rPr lang="en-US" smtClean="0"/>
              <a:pPr/>
              <a:t>6</a:t>
            </a:fld>
            <a:endParaRPr lang="en-US" dirty="0"/>
          </a:p>
        </p:txBody>
      </p:sp>
    </p:spTree>
    <p:extLst>
      <p:ext uri="{BB962C8B-B14F-4D97-AF65-F5344CB8AC3E}">
        <p14:creationId xmlns:p14="http://schemas.microsoft.com/office/powerpoint/2010/main" val="2295385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xfrm>
            <a:off x="685800" y="4344025"/>
            <a:ext cx="5486400" cy="4114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Batang" charset="0"/>
                <a:cs typeface="Batang" charset="0"/>
              </a:rPr>
              <a:t>B.</a:t>
            </a:r>
            <a:r>
              <a:rPr lang="en-US" baseline="0" dirty="0">
                <a:ea typeface="Batang" charset="0"/>
                <a:cs typeface="Batang" charset="0"/>
              </a:rPr>
              <a:t> </a:t>
            </a:r>
            <a:r>
              <a:rPr lang="en-US" dirty="0">
                <a:ea typeface="Batang" charset="0"/>
                <a:cs typeface="Batang" charset="0"/>
              </a:rPr>
              <a:t>An object that absorbs energy well is black.</a:t>
            </a:r>
          </a:p>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685800" y="4344025"/>
            <a:ext cx="5486400" cy="4114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Batang" charset="0"/>
                <a:cs typeface="Batang" charset="0"/>
              </a:rPr>
              <a:t>A.</a:t>
            </a:r>
            <a:r>
              <a:rPr lang="en-US" baseline="0" dirty="0">
                <a:ea typeface="Batang" charset="0"/>
                <a:cs typeface="Batang" charset="0"/>
              </a:rPr>
              <a:t> </a:t>
            </a:r>
            <a:r>
              <a:rPr lang="en-US" dirty="0">
                <a:ea typeface="Batang" charset="0"/>
                <a:cs typeface="Batang" charset="0"/>
              </a:rPr>
              <a:t>supports this knowledge.</a:t>
            </a:r>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685800" y="4344025"/>
            <a:ext cx="5486400" cy="4114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Batang" charset="0"/>
                <a:cs typeface="Batang" charset="0"/>
              </a:rPr>
              <a:t>A.</a:t>
            </a:r>
            <a:r>
              <a:rPr lang="en-US" baseline="0" dirty="0">
                <a:ea typeface="Batang" charset="0"/>
                <a:cs typeface="Batang" charset="0"/>
              </a:rPr>
              <a:t> </a:t>
            </a:r>
            <a:r>
              <a:rPr lang="en-US" dirty="0">
                <a:ea typeface="Batang" charset="0"/>
                <a:cs typeface="Batang" charset="0"/>
              </a:rPr>
              <a:t>supports this knowledge.</a:t>
            </a:r>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xfrm>
            <a:off x="685800" y="4344025"/>
            <a:ext cx="5486400" cy="4114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Batang" charset="0"/>
                <a:cs typeface="Batang" charset="0"/>
              </a:rPr>
              <a:t>B. more infrared radiation than visible.</a:t>
            </a:r>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xfrm>
            <a:off x="685800" y="4344025"/>
            <a:ext cx="5486400" cy="4114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Batang" charset="0"/>
                <a:cs typeface="Batang" charset="0"/>
              </a:rPr>
              <a:t>B. more infrared radiation than visible.</a:t>
            </a: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26"/>
          <p:cNvSpPr>
            <a:spLocks noGrp="1" noRot="1" noChangeAspect="1" noChangeArrowheads="1" noTextEdit="1"/>
          </p:cNvSpPr>
          <p:nvPr>
            <p:ph type="sldImg"/>
          </p:nvPr>
        </p:nvSpPr>
        <p:spPr>
          <a:ln/>
        </p:spPr>
      </p:sp>
      <p:sp>
        <p:nvSpPr>
          <p:cNvPr id="83971" name="Rectangle 1027"/>
          <p:cNvSpPr>
            <a:spLocks noGrp="1" noChangeArrowheads="1"/>
          </p:cNvSpPr>
          <p:nvPr>
            <p:ph type="body" idx="1"/>
          </p:nvPr>
        </p:nvSpPr>
        <p:spPr>
          <a:xfrm>
            <a:off x="685800" y="4344025"/>
            <a:ext cx="5486400" cy="4114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Batang" charset="0"/>
                <a:cs typeface="Batang" charset="0"/>
              </a:rPr>
              <a:t>C.</a:t>
            </a:r>
            <a:r>
              <a:rPr lang="en-US" baseline="0" dirty="0">
                <a:ea typeface="Batang" charset="0"/>
                <a:cs typeface="Batang" charset="0"/>
              </a:rPr>
              <a:t> </a:t>
            </a:r>
            <a:r>
              <a:rPr lang="en-US" dirty="0">
                <a:ea typeface="Batang" charset="0"/>
                <a:cs typeface="Batang" charset="0"/>
              </a:rPr>
              <a:t>No</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26"/>
          <p:cNvSpPr>
            <a:spLocks noGrp="1" noRot="1" noChangeAspect="1" noChangeArrowheads="1" noTextEdit="1"/>
          </p:cNvSpPr>
          <p:nvPr>
            <p:ph type="sldImg"/>
          </p:nvPr>
        </p:nvSpPr>
        <p:spPr>
          <a:ln/>
        </p:spPr>
      </p:sp>
      <p:sp>
        <p:nvSpPr>
          <p:cNvPr id="83971" name="Rectangle 1027"/>
          <p:cNvSpPr>
            <a:spLocks noGrp="1" noChangeArrowheads="1"/>
          </p:cNvSpPr>
          <p:nvPr>
            <p:ph type="body" idx="1"/>
          </p:nvPr>
        </p:nvSpPr>
        <p:spPr>
          <a:xfrm>
            <a:off x="685800" y="4344025"/>
            <a:ext cx="5486400" cy="4114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Batang" charset="0"/>
                <a:cs typeface="Batang" charset="0"/>
              </a:rPr>
              <a:t>C.</a:t>
            </a:r>
            <a:r>
              <a:rPr lang="en-US" baseline="0" dirty="0">
                <a:ea typeface="Batang" charset="0"/>
                <a:cs typeface="Batang" charset="0"/>
              </a:rPr>
              <a:t> </a:t>
            </a:r>
            <a:r>
              <a:rPr lang="en-US" dirty="0">
                <a:ea typeface="Batang" charset="0"/>
                <a:cs typeface="Batang" charset="0"/>
              </a:rPr>
              <a:t>No</a:t>
            </a: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xfrm>
            <a:off x="685800" y="4344025"/>
            <a:ext cx="5486400" cy="4114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Batang" charset="0"/>
                <a:cs typeface="Batang" charset="0"/>
              </a:rPr>
              <a:t>C.</a:t>
            </a:r>
            <a:r>
              <a:rPr lang="en-US" baseline="0" dirty="0">
                <a:ea typeface="Batang" charset="0"/>
                <a:cs typeface="Batang" charset="0"/>
              </a:rPr>
              <a:t> </a:t>
            </a:r>
            <a:r>
              <a:rPr lang="en-US" sz="1200" dirty="0"/>
              <a:t>Both A and B.</a:t>
            </a:r>
            <a:endParaRPr lang="en-US" dirty="0">
              <a:ea typeface="Batang" charset="0"/>
              <a:cs typeface="Batang" charset="0"/>
            </a:endParaRPr>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xfrm>
            <a:off x="685800" y="4344025"/>
            <a:ext cx="5486400" cy="4114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Batang" charset="0"/>
                <a:cs typeface="Batang" charset="0"/>
              </a:rPr>
              <a:t>C.</a:t>
            </a:r>
            <a:r>
              <a:rPr lang="en-US" baseline="0" dirty="0">
                <a:ea typeface="Batang" charset="0"/>
                <a:cs typeface="Batang" charset="0"/>
              </a:rPr>
              <a:t> </a:t>
            </a:r>
            <a:r>
              <a:rPr lang="en-US" sz="1200" dirty="0"/>
              <a:t>Both A and B.</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xfrm>
            <a:off x="685800" y="4344025"/>
            <a:ext cx="5486400" cy="4114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Batang" charset="0"/>
                <a:cs typeface="Batang" charset="0"/>
              </a:rPr>
              <a:t>C.</a:t>
            </a:r>
            <a:r>
              <a:rPr lang="en-US" baseline="0" dirty="0">
                <a:ea typeface="Batang" charset="0"/>
                <a:cs typeface="Batang" charset="0"/>
              </a:rPr>
              <a:t> </a:t>
            </a:r>
            <a:r>
              <a:rPr lang="en-US" dirty="0">
                <a:ea typeface="Batang" charset="0"/>
                <a:cs typeface="Batang" charset="0"/>
              </a:rPr>
              <a:t>radiation.</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xfrm>
            <a:off x="685800" y="4344025"/>
            <a:ext cx="5486400" cy="4114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Batang" charset="0"/>
                <a:cs typeface="Batang" charset="0"/>
              </a:rPr>
              <a:t>C.</a:t>
            </a:r>
            <a:r>
              <a:rPr lang="en-US" baseline="0" dirty="0">
                <a:ea typeface="Batang" charset="0"/>
                <a:cs typeface="Batang" charset="0"/>
              </a:rPr>
              <a:t> </a:t>
            </a:r>
            <a:r>
              <a:rPr lang="en-US" dirty="0">
                <a:ea typeface="Batang" charset="0"/>
                <a:cs typeface="Batang" charset="0"/>
              </a:rPr>
              <a:t>radiation.</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xfrm>
            <a:off x="685800" y="4344025"/>
            <a:ext cx="5486400" cy="4114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Batang" charset="0"/>
                <a:cs typeface="Batang" charset="0"/>
              </a:rPr>
              <a:t>C.</a:t>
            </a:r>
            <a:r>
              <a:rPr lang="en-US" baseline="0" dirty="0">
                <a:ea typeface="Batang" charset="0"/>
                <a:cs typeface="Batang" charset="0"/>
              </a:rPr>
              <a:t> </a:t>
            </a:r>
            <a:r>
              <a:rPr lang="en-US" dirty="0"/>
              <a:t>Both A and B.</a:t>
            </a:r>
            <a:endParaRPr lang="en-US" dirty="0">
              <a:ea typeface="Batang" charset="0"/>
              <a:cs typeface="Batang" charset="0"/>
            </a:endParaRP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hasCustomPrompt="1"/>
          </p:nvPr>
        </p:nvSpPr>
        <p:spPr>
          <a:xfrm>
            <a:off x="365126" y="3124200"/>
            <a:ext cx="3768147" cy="1077218"/>
          </a:xfrm>
          <a:extLst>
            <a:ext uri="{909E8E84-426E-40dd-AFC4-6F175D3DCCD1}">
              <a14:hiddenFill xmlns="" xmlns:a14="http://schemas.microsoft.com/office/drawing/2010/main">
                <a:solidFill>
                  <a:schemeClr val="accent1"/>
                </a:solidFill>
              </a14:hiddenFill>
            </a:ext>
          </a:extLst>
        </p:spPr>
        <p:txBody>
          <a:bodyPr lIns="91440"/>
          <a:lstStyle>
            <a:lvl1pPr>
              <a:defRPr>
                <a:solidFill>
                  <a:srgbClr val="F44311"/>
                </a:solidFill>
              </a:defRPr>
            </a:lvl1pPr>
          </a:lstStyle>
          <a:p>
            <a:pPr lvl="0"/>
            <a:r>
              <a:rPr lang="en-US" noProof="0" dirty="0"/>
              <a:t>Click to edit</a:t>
            </a:r>
            <a:br>
              <a:rPr lang="en-US" noProof="0" dirty="0"/>
            </a:br>
            <a:r>
              <a:rPr lang="en-US" noProof="0" dirty="0"/>
              <a:t>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solidFill>
                  <a:srgbClr val="F44311"/>
                </a:solidFill>
              </a:defRPr>
            </a:lvl1pPr>
          </a:lstStyle>
          <a:p>
            <a:pPr lvl="0"/>
            <a:endParaRPr lang="en-US" noProof="0" dirty="0"/>
          </a:p>
        </p:txBody>
      </p:sp>
      <p:sp>
        <p:nvSpPr>
          <p:cNvPr id="4101" name="Rectangle 5"/>
          <p:cNvSpPr>
            <a:spLocks noChangeArrowheads="1"/>
          </p:cNvSpPr>
          <p:nvPr/>
        </p:nvSpPr>
        <p:spPr bwMode="auto">
          <a:xfrm>
            <a:off x="-6350" y="0"/>
            <a:ext cx="9162288" cy="609600"/>
          </a:xfrm>
          <a:prstGeom prst="rect">
            <a:avLst/>
          </a:prstGeom>
          <a:solidFill>
            <a:srgbClr val="2E4499"/>
          </a:solidFill>
          <a:ln>
            <a:noFill/>
          </a:ln>
          <a:effectLst/>
        </p:spPr>
        <p:txBody>
          <a:bodyPr wrap="none" anchor="ctr"/>
          <a:lstStyle/>
          <a:p>
            <a:pPr algn="ctr"/>
            <a:endParaRPr lang="en-US" dirty="0">
              <a:solidFill>
                <a:schemeClr val="accent1"/>
              </a:solidFill>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800" dirty="0">
                <a:solidFill>
                  <a:schemeClr val="bg1"/>
                </a:solidFill>
              </a:rPr>
              <a:t>Lecture Outline</a:t>
            </a:r>
          </a:p>
        </p:txBody>
      </p:sp>
      <p:sp>
        <p:nvSpPr>
          <p:cNvPr id="4113" name="Rectangle 17"/>
          <p:cNvSpPr>
            <a:spLocks noGrp="1" noChangeArrowheads="1"/>
          </p:cNvSpPr>
          <p:nvPr>
            <p:ph type="ftr" sz="quarter" idx="3"/>
          </p:nvPr>
        </p:nvSpPr>
        <p:spPr/>
        <p:txBody>
          <a:bodyPr/>
          <a:lstStyle>
            <a:lvl1pPr>
              <a:defRPr/>
            </a:lvl1pPr>
          </a:lstStyle>
          <a:p>
            <a:r>
              <a:rPr lang="en-GB" dirty="0"/>
              <a:t>© 2015 Pearson Education, Inc.</a:t>
            </a:r>
          </a:p>
        </p:txBody>
      </p:sp>
      <p:pic>
        <p:nvPicPr>
          <p:cNvPr id="9" name="Picture 8" descr="HEWI9107_12_eca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57675" y="602537"/>
            <a:ext cx="4886325" cy="625449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GB" dirty="0"/>
              <a:t>© 2015 Pearson Education, Inc.</a:t>
            </a:r>
          </a:p>
        </p:txBody>
      </p:sp>
    </p:spTree>
    <p:extLst>
      <p:ext uri="{BB962C8B-B14F-4D97-AF65-F5344CB8AC3E}">
        <p14:creationId xmlns:p14="http://schemas.microsoft.com/office/powerpoint/2010/main" val="3070372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GB" dirty="0"/>
              <a:t>© 2015 Pearson Education, Inc.</a:t>
            </a:r>
          </a:p>
        </p:txBody>
      </p:sp>
    </p:spTree>
    <p:extLst>
      <p:ext uri="{BB962C8B-B14F-4D97-AF65-F5344CB8AC3E}">
        <p14:creationId xmlns:p14="http://schemas.microsoft.com/office/powerpoint/2010/main" val="15719076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a:spLocks noChangeArrowheads="1"/>
          </p:cNvSpPr>
          <p:nvPr userDrawn="1"/>
        </p:nvSpPr>
        <p:spPr bwMode="auto">
          <a:xfrm>
            <a:off x="-6350" y="0"/>
            <a:ext cx="9162288" cy="609600"/>
          </a:xfrm>
          <a:prstGeom prst="rect">
            <a:avLst/>
          </a:prstGeom>
          <a:solidFill>
            <a:srgbClr val="2E4499"/>
          </a:solidFill>
          <a:ln>
            <a:noFill/>
          </a:ln>
          <a:effectLst/>
        </p:spPr>
        <p:txBody>
          <a:bodyPr wrap="none" anchor="ctr"/>
          <a:lstStyle/>
          <a:p>
            <a:pPr algn="ctr"/>
            <a:endParaRPr lang="en-US" dirty="0">
              <a:solidFill>
                <a:schemeClr val="accent1"/>
              </a:solidFill>
            </a:endParaRPr>
          </a:p>
        </p:txBody>
      </p:sp>
      <p:sp>
        <p:nvSpPr>
          <p:cNvPr id="3075" name="Rectangle 3"/>
          <p:cNvSpPr>
            <a:spLocks noGrp="1" noChangeArrowheads="1"/>
          </p:cNvSpPr>
          <p:nvPr>
            <p:ph type="title"/>
          </p:nvPr>
        </p:nvSpPr>
        <p:spPr bwMode="auto">
          <a:xfrm>
            <a:off x="0" y="614908"/>
            <a:ext cx="9144000" cy="579438"/>
          </a:xfrm>
          <a:prstGeom prst="rect">
            <a:avLst/>
          </a:prstGeom>
          <a:noFill/>
          <a:ln>
            <a:noFill/>
          </a:ln>
          <a:effectLst/>
          <a:extLst>
            <a:ext uri="{909E8E84-426E-40dd-AFC4-6F175D3DCCD1}">
              <a14:hiddenFill xmlns="" xmlns:a14="http://schemas.microsoft.com/office/drawing/2010/main">
                <a:solidFill>
                  <a:srgbClr val="333399"/>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957254"/>
            <a:ext cx="8229600" cy="46539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dirty="0"/>
              <a:t>© 2015 Pearson Education, Inc.</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Lst>
  <p:hf sldNum="0" hdr="0" dt="0"/>
  <p:txStyles>
    <p:titleStyle>
      <a:lvl1pPr algn="l" rtl="0" fontAlgn="base">
        <a:spcBef>
          <a:spcPct val="50000"/>
        </a:spcBef>
        <a:spcAft>
          <a:spcPct val="0"/>
        </a:spcAft>
        <a:defRPr sz="3200" b="1">
          <a:solidFill>
            <a:srgbClr val="2E4499"/>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fontAlgn="base">
        <a:spcBef>
          <a:spcPct val="20000"/>
        </a:spcBef>
        <a:spcAft>
          <a:spcPct val="0"/>
        </a:spcAft>
        <a:buClr>
          <a:srgbClr val="2E4499"/>
        </a:buClr>
        <a:buChar char="•"/>
        <a:defRPr sz="2800">
          <a:solidFill>
            <a:srgbClr val="000000"/>
          </a:solidFill>
          <a:latin typeface="+mn-lt"/>
          <a:ea typeface="+mn-ea"/>
          <a:cs typeface="+mn-cs"/>
        </a:defRPr>
      </a:lvl1pPr>
      <a:lvl2pPr marL="800100" indent="-342900" algn="l" rtl="0" fontAlgn="base">
        <a:spcBef>
          <a:spcPct val="20000"/>
        </a:spcBef>
        <a:spcAft>
          <a:spcPct val="0"/>
        </a:spcAft>
        <a:buClr>
          <a:srgbClr val="2E4499"/>
        </a:buClr>
        <a:buChar char="–"/>
        <a:tabLst/>
        <a:defRPr sz="2800">
          <a:solidFill>
            <a:srgbClr val="000000"/>
          </a:solidFill>
          <a:latin typeface="+mn-lt"/>
          <a:ea typeface="+mn-ea"/>
        </a:defRPr>
      </a:lvl2pPr>
      <a:lvl3pPr marL="1143000" indent="-228600" algn="l" rtl="0" fontAlgn="base">
        <a:spcBef>
          <a:spcPct val="20000"/>
        </a:spcBef>
        <a:spcAft>
          <a:spcPct val="0"/>
        </a:spcAft>
        <a:buClr>
          <a:srgbClr val="2E4499"/>
        </a:buClr>
        <a:buChar char="•"/>
        <a:defRPr sz="2400">
          <a:solidFill>
            <a:srgbClr val="000000"/>
          </a:solidFill>
          <a:latin typeface="+mn-lt"/>
          <a:ea typeface="+mn-ea"/>
        </a:defRPr>
      </a:lvl3pPr>
      <a:lvl4pPr marL="1600200" indent="-228600" algn="l" rtl="0" fontAlgn="base">
        <a:spcBef>
          <a:spcPct val="20000"/>
        </a:spcBef>
        <a:spcAft>
          <a:spcPct val="0"/>
        </a:spcAft>
        <a:buClr>
          <a:srgbClr val="2E4499"/>
        </a:buClr>
        <a:buChar char="–"/>
        <a:defRPr sz="2000">
          <a:solidFill>
            <a:srgbClr val="000000"/>
          </a:solidFill>
          <a:latin typeface="+mn-lt"/>
          <a:ea typeface="+mn-ea"/>
        </a:defRPr>
      </a:lvl4pPr>
      <a:lvl5pPr marL="2057400" indent="-228600" algn="l" rtl="0" fontAlgn="base">
        <a:spcBef>
          <a:spcPct val="20000"/>
        </a:spcBef>
        <a:spcAft>
          <a:spcPct val="0"/>
        </a:spcAft>
        <a:buClr>
          <a:srgbClr val="2E4499"/>
        </a:buClr>
        <a:buChar char="»"/>
        <a:defRPr sz="2000">
          <a:solidFill>
            <a:srgbClr val="000000"/>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4.jpg"/><Relationship Id="rId4" Type="http://schemas.openxmlformats.org/officeDocument/2006/relationships/image" Target="../media/image13.emf"/></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3.emf"/><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 name="Rectangle 43"/>
          <p:cNvSpPr>
            <a:spLocks noGrp="1" noChangeArrowheads="1"/>
          </p:cNvSpPr>
          <p:nvPr>
            <p:ph type="ctrTitle"/>
          </p:nvPr>
        </p:nvSpPr>
        <p:spPr>
          <a:xfrm>
            <a:off x="365125" y="2890391"/>
            <a:ext cx="2865011" cy="1077218"/>
          </a:xfrm>
        </p:spPr>
        <p:txBody>
          <a:bodyPr/>
          <a:lstStyle/>
          <a:p>
            <a:r>
              <a:rPr lang="en-US" dirty="0"/>
              <a:t>Chapter 16: Heat Transfer</a:t>
            </a:r>
          </a:p>
        </p:txBody>
      </p:sp>
      <p:sp>
        <p:nvSpPr>
          <p:cNvPr id="5" name="Rectangle 17"/>
          <p:cNvSpPr>
            <a:spLocks noGrp="1" noChangeArrowheads="1"/>
          </p:cNvSpPr>
          <p:nvPr>
            <p:ph type="ftr" sz="quarter" idx="3"/>
          </p:nvPr>
        </p:nvSpPr>
        <p:spPr/>
        <p:txBody>
          <a:bodyPr/>
          <a:lstStyle/>
          <a:p>
            <a:r>
              <a:rPr lang="en-GB" dirty="0"/>
              <a:t>© 2015 Pearson Education, Inc.</a:t>
            </a:r>
          </a:p>
        </p:txBody>
      </p:sp>
      <p:sp>
        <p:nvSpPr>
          <p:cNvPr id="2061" name="Rectangle 13"/>
          <p:cNvSpPr>
            <a:spLocks noChangeArrowheads="1"/>
          </p:cNvSpPr>
          <p:nvPr/>
        </p:nvSpPr>
        <p:spPr bwMode="auto">
          <a:xfrm>
            <a:off x="5394325" y="873125"/>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dirty="0"/>
              <a:t>Conduction</a:t>
            </a:r>
          </a:p>
        </p:txBody>
      </p:sp>
      <p:sp>
        <p:nvSpPr>
          <p:cNvPr id="88067" name="Rectangle 3"/>
          <p:cNvSpPr>
            <a:spLocks noGrp="1" noChangeArrowheads="1"/>
          </p:cNvSpPr>
          <p:nvPr>
            <p:ph idx="1"/>
          </p:nvPr>
        </p:nvSpPr>
        <p:spPr/>
        <p:txBody>
          <a:bodyPr/>
          <a:lstStyle/>
          <a:p>
            <a:r>
              <a:rPr lang="en-US" dirty="0"/>
              <a:t>Insulation (continued)</a:t>
            </a:r>
          </a:p>
          <a:p>
            <a:pPr lvl="1">
              <a:tabLst>
                <a:tab pos="3887788" algn="l"/>
              </a:tabLst>
            </a:pPr>
            <a:r>
              <a:rPr lang="en-US" dirty="0"/>
              <a:t>Dramatic example:</a:t>
            </a:r>
          </a:p>
        </p:txBody>
      </p:sp>
      <p:sp>
        <p:nvSpPr>
          <p:cNvPr id="8" name="Footer Placeholder 7"/>
          <p:cNvSpPr>
            <a:spLocks noGrp="1"/>
          </p:cNvSpPr>
          <p:nvPr>
            <p:ph type="ftr" sz="quarter" idx="10"/>
          </p:nvPr>
        </p:nvSpPr>
        <p:spPr/>
        <p:txBody>
          <a:bodyPr/>
          <a:lstStyle/>
          <a:p>
            <a:r>
              <a:rPr lang="en-GB" dirty="0"/>
              <a:t>© 2015 Pearson Education, Inc.</a:t>
            </a:r>
          </a:p>
        </p:txBody>
      </p:sp>
      <p:pic>
        <p:nvPicPr>
          <p:cNvPr id="9" name="Picture 8" descr="17_00_C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704" y="3020322"/>
            <a:ext cx="2810468" cy="3538654"/>
          </a:xfrm>
          <a:prstGeom prst="rect">
            <a:avLst/>
          </a:prstGeom>
        </p:spPr>
      </p:pic>
      <p:sp>
        <p:nvSpPr>
          <p:cNvPr id="6" name="TextBox 5"/>
          <p:cNvSpPr txBox="1"/>
          <p:nvPr/>
        </p:nvSpPr>
        <p:spPr>
          <a:xfrm>
            <a:off x="4202489" y="2459525"/>
            <a:ext cx="4705980" cy="2000826"/>
          </a:xfrm>
          <a:prstGeom prst="rect">
            <a:avLst/>
          </a:prstGeo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spcBef>
                <a:spcPct val="20000"/>
              </a:spcBef>
              <a:buClr>
                <a:srgbClr val="2E4499"/>
              </a:buClr>
              <a:buChar char="•"/>
              <a:defRPr sz="2800">
                <a:solidFill>
                  <a:srgbClr val="000000"/>
                </a:solidFill>
                <a:latin typeface="+mn-lt"/>
                <a:ea typeface="+mn-ea"/>
              </a:defRPr>
            </a:lvl1pPr>
            <a:lvl2pPr marL="800100" lvl="1" indent="-342900">
              <a:spcBef>
                <a:spcPct val="20000"/>
              </a:spcBef>
              <a:buClr>
                <a:srgbClr val="2E4499"/>
              </a:buClr>
              <a:buChar char="–"/>
              <a:tabLst>
                <a:tab pos="3887788" algn="l"/>
              </a:tabLst>
              <a:defRPr sz="2800">
                <a:solidFill>
                  <a:srgbClr val="000000"/>
                </a:solidFill>
                <a:latin typeface="+mn-lt"/>
                <a:ea typeface="+mn-ea"/>
              </a:defRPr>
            </a:lvl2pPr>
            <a:lvl3pPr marL="1143000" indent="-228600">
              <a:spcBef>
                <a:spcPct val="20000"/>
              </a:spcBef>
              <a:buClr>
                <a:srgbClr val="2E4499"/>
              </a:buClr>
              <a:buChar char="•"/>
              <a:defRPr>
                <a:solidFill>
                  <a:srgbClr val="000000"/>
                </a:solidFill>
                <a:latin typeface="+mn-lt"/>
                <a:ea typeface="+mn-ea"/>
              </a:defRPr>
            </a:lvl3pPr>
            <a:lvl4pPr marL="1600200" indent="-228600">
              <a:spcBef>
                <a:spcPct val="20000"/>
              </a:spcBef>
              <a:buClr>
                <a:srgbClr val="2E4499"/>
              </a:buClr>
              <a:buChar char="–"/>
              <a:defRPr sz="2000">
                <a:solidFill>
                  <a:srgbClr val="000000"/>
                </a:solidFill>
                <a:latin typeface="+mn-lt"/>
                <a:ea typeface="+mn-ea"/>
              </a:defRPr>
            </a:lvl4pPr>
            <a:lvl5pPr marL="2057400" indent="-228600">
              <a:spcBef>
                <a:spcPct val="20000"/>
              </a:spcBef>
              <a:buClr>
                <a:srgbClr val="2E4499"/>
              </a:buClr>
              <a:buChar char="»"/>
              <a:defRPr sz="2000">
                <a:solidFill>
                  <a:srgbClr val="000000"/>
                </a:solidFill>
                <a:latin typeface="+mn-lt"/>
                <a:ea typeface="+mn-ea"/>
              </a:defRPr>
            </a:lvl5pPr>
            <a:lvl6pPr marL="2514600" indent="-228600" fontAlgn="base">
              <a:spcBef>
                <a:spcPct val="20000"/>
              </a:spcBef>
              <a:spcAft>
                <a:spcPct val="0"/>
              </a:spcAft>
              <a:buChar char="»"/>
              <a:defRPr sz="2000">
                <a:latin typeface="+mn-lt"/>
                <a:ea typeface="+mn-ea"/>
              </a:defRPr>
            </a:lvl6pPr>
            <a:lvl7pPr marL="2971800" indent="-228600" fontAlgn="base">
              <a:spcBef>
                <a:spcPct val="20000"/>
              </a:spcBef>
              <a:spcAft>
                <a:spcPct val="0"/>
              </a:spcAft>
              <a:buChar char="»"/>
              <a:defRPr sz="2000">
                <a:latin typeface="+mn-lt"/>
                <a:ea typeface="+mn-ea"/>
              </a:defRPr>
            </a:lvl7pPr>
            <a:lvl8pPr marL="3429000" indent="-228600" fontAlgn="base">
              <a:spcBef>
                <a:spcPct val="20000"/>
              </a:spcBef>
              <a:spcAft>
                <a:spcPct val="0"/>
              </a:spcAft>
              <a:buChar char="»"/>
              <a:defRPr sz="2000">
                <a:latin typeface="+mn-lt"/>
                <a:ea typeface="+mn-ea"/>
              </a:defRPr>
            </a:lvl8pPr>
            <a:lvl9pPr marL="3886200" indent="-228600" fontAlgn="base">
              <a:spcBef>
                <a:spcPct val="20000"/>
              </a:spcBef>
              <a:spcAft>
                <a:spcPct val="0"/>
              </a:spcAft>
              <a:buChar char="»"/>
              <a:defRPr sz="2000">
                <a:latin typeface="+mn-lt"/>
                <a:ea typeface="+mn-ea"/>
              </a:defRPr>
            </a:lvl9pPr>
          </a:lstStyle>
          <a:p>
            <a:pPr marL="0" indent="0">
              <a:buNone/>
            </a:pPr>
            <a:r>
              <a:rPr lang="en-US" dirty="0"/>
              <a:t>Walking barefoot without burning feet on red-hot coals is due to poor conduction between coals and feet.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dirty="0"/>
              <a:t>Conduction</a:t>
            </a:r>
          </a:p>
        </p:txBody>
      </p:sp>
      <p:sp>
        <p:nvSpPr>
          <p:cNvPr id="88067" name="Rectangle 3"/>
          <p:cNvSpPr>
            <a:spLocks noGrp="1" noChangeArrowheads="1"/>
          </p:cNvSpPr>
          <p:nvPr>
            <p:ph idx="1"/>
          </p:nvPr>
        </p:nvSpPr>
        <p:spPr/>
        <p:txBody>
          <a:bodyPr/>
          <a:lstStyle/>
          <a:p>
            <a:r>
              <a:rPr lang="en-US" dirty="0"/>
              <a:t>Insulation (continued)</a:t>
            </a:r>
          </a:p>
          <a:p>
            <a:pPr lvl="1">
              <a:tabLst>
                <a:tab pos="3887788" algn="l"/>
              </a:tabLst>
            </a:pPr>
            <a:r>
              <a:rPr lang="en-US" dirty="0" err="1"/>
              <a:t>Leidenfrost</a:t>
            </a:r>
            <a:r>
              <a:rPr lang="en-US" dirty="0"/>
              <a:t> effect – water drops on a hot pan</a:t>
            </a:r>
          </a:p>
          <a:p>
            <a:pPr lvl="2">
              <a:tabLst>
                <a:tab pos="3887788" algn="l"/>
              </a:tabLst>
            </a:pPr>
            <a:r>
              <a:rPr lang="en-US" dirty="0"/>
              <a:t>Liquid surrounded by pocket of gas, isolating it</a:t>
            </a:r>
          </a:p>
        </p:txBody>
      </p:sp>
      <p:sp>
        <p:nvSpPr>
          <p:cNvPr id="8" name="Footer Placeholder 7"/>
          <p:cNvSpPr>
            <a:spLocks noGrp="1"/>
          </p:cNvSpPr>
          <p:nvPr>
            <p:ph type="ftr" sz="quarter" idx="10"/>
          </p:nvPr>
        </p:nvSpPr>
        <p:spPr/>
        <p:txBody>
          <a:bodyPr/>
          <a:lstStyle/>
          <a:p>
            <a:r>
              <a:rPr lang="en-GB" dirty="0"/>
              <a:t>© 2015 Pearson Education, Inc.</a:t>
            </a:r>
          </a:p>
        </p:txBody>
      </p:sp>
      <p:pic>
        <p:nvPicPr>
          <p:cNvPr id="2" name="Picture 1">
            <a:extLst>
              <a:ext uri="{FF2B5EF4-FFF2-40B4-BE49-F238E27FC236}">
                <a16:creationId xmlns:a16="http://schemas.microsoft.com/office/drawing/2014/main" id="{126EA0A7-A6BC-F444-937C-EB084FF82F87}"/>
              </a:ext>
            </a:extLst>
          </p:cNvPr>
          <p:cNvPicPr>
            <a:picLocks noChangeAspect="1"/>
          </p:cNvPicPr>
          <p:nvPr/>
        </p:nvPicPr>
        <p:blipFill>
          <a:blip r:embed="rId2"/>
          <a:stretch>
            <a:fillRect/>
          </a:stretch>
        </p:blipFill>
        <p:spPr>
          <a:xfrm>
            <a:off x="3585729" y="3562522"/>
            <a:ext cx="4028225" cy="2966095"/>
          </a:xfrm>
          <a:prstGeom prst="rect">
            <a:avLst/>
          </a:prstGeom>
        </p:spPr>
      </p:pic>
    </p:spTree>
    <p:extLst>
      <p:ext uri="{BB962C8B-B14F-4D97-AF65-F5344CB8AC3E}">
        <p14:creationId xmlns:p14="http://schemas.microsoft.com/office/powerpoint/2010/main" val="3971648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dirty="0"/>
              <a:t>Convection</a:t>
            </a:r>
          </a:p>
        </p:txBody>
      </p:sp>
      <p:sp>
        <p:nvSpPr>
          <p:cNvPr id="89091" name="Rectangle 3"/>
          <p:cNvSpPr>
            <a:spLocks noGrp="1" noChangeArrowheads="1"/>
          </p:cNvSpPr>
          <p:nvPr>
            <p:ph idx="1"/>
          </p:nvPr>
        </p:nvSpPr>
        <p:spPr>
          <a:xfrm>
            <a:off x="365125" y="1957254"/>
            <a:ext cx="5453982" cy="4653915"/>
          </a:xfrm>
        </p:spPr>
        <p:txBody>
          <a:bodyPr/>
          <a:lstStyle/>
          <a:p>
            <a:r>
              <a:rPr lang="en-US" dirty="0"/>
              <a:t>Convection</a:t>
            </a:r>
          </a:p>
          <a:p>
            <a:pPr lvl="1"/>
            <a:r>
              <a:rPr lang="en-US" dirty="0"/>
              <a:t>Transfer of heat involving only bulk motion of fluids</a:t>
            </a:r>
          </a:p>
          <a:p>
            <a:pPr lvl="1"/>
            <a:r>
              <a:rPr lang="en-US" dirty="0"/>
              <a:t>Familiar from cooking</a:t>
            </a:r>
          </a:p>
          <a:p>
            <a:pPr lvl="1"/>
            <a:r>
              <a:rPr lang="en-US" dirty="0"/>
              <a:t>Example:</a:t>
            </a:r>
          </a:p>
          <a:p>
            <a:pPr lvl="2"/>
            <a:r>
              <a:rPr lang="en-US" dirty="0"/>
              <a:t>Visible shimmer of air above a hot stove or above asphalt on a hot day</a:t>
            </a:r>
          </a:p>
          <a:p>
            <a:pPr lvl="2"/>
            <a:r>
              <a:rPr lang="en-US" dirty="0"/>
              <a:t>Visible shimmers in water due to temperature difference</a:t>
            </a:r>
          </a:p>
        </p:txBody>
      </p:sp>
      <p:sp>
        <p:nvSpPr>
          <p:cNvPr id="8" name="Footer Placeholder 7"/>
          <p:cNvSpPr>
            <a:spLocks noGrp="1"/>
          </p:cNvSpPr>
          <p:nvPr>
            <p:ph type="ftr" sz="quarter" idx="10"/>
          </p:nvPr>
        </p:nvSpPr>
        <p:spPr/>
        <p:txBody>
          <a:bodyPr/>
          <a:lstStyle/>
          <a:p>
            <a:r>
              <a:rPr lang="en-GB" dirty="0"/>
              <a:t>© 2015 Pearson Education, Inc.</a:t>
            </a:r>
          </a:p>
        </p:txBody>
      </p:sp>
      <p:pic>
        <p:nvPicPr>
          <p:cNvPr id="9" name="Picture 8" descr="16_04_Figure.jpg"/>
          <p:cNvPicPr>
            <a:picLocks noChangeAspect="1"/>
          </p:cNvPicPr>
          <p:nvPr/>
        </p:nvPicPr>
        <p:blipFill rotWithShape="1">
          <a:blip r:embed="rId2">
            <a:extLst>
              <a:ext uri="{28A0092B-C50C-407E-A947-70E740481C1C}">
                <a14:useLocalDpi xmlns:a14="http://schemas.microsoft.com/office/drawing/2010/main" val="0"/>
              </a:ext>
            </a:extLst>
          </a:blip>
          <a:srcRect b="2771"/>
          <a:stretch/>
        </p:blipFill>
        <p:spPr>
          <a:xfrm>
            <a:off x="6628978" y="1041080"/>
            <a:ext cx="1652040" cy="2655952"/>
          </a:xfrm>
          <a:prstGeom prst="rect">
            <a:avLst/>
          </a:prstGeom>
        </p:spPr>
      </p:pic>
      <p:pic>
        <p:nvPicPr>
          <p:cNvPr id="10" name="Picture 9" descr="16_09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2699" y="3785593"/>
            <a:ext cx="1992408" cy="29941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9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091">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90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dirty="0"/>
              <a:t>Convection</a:t>
            </a:r>
          </a:p>
        </p:txBody>
      </p:sp>
      <p:sp>
        <p:nvSpPr>
          <p:cNvPr id="90115" name="Rectangle 3"/>
          <p:cNvSpPr>
            <a:spLocks noGrp="1" noChangeArrowheads="1"/>
          </p:cNvSpPr>
          <p:nvPr>
            <p:ph idx="1"/>
          </p:nvPr>
        </p:nvSpPr>
        <p:spPr/>
        <p:txBody>
          <a:bodyPr/>
          <a:lstStyle/>
          <a:p>
            <a:r>
              <a:rPr lang="en-US" dirty="0"/>
              <a:t>Reason warm air rises</a:t>
            </a:r>
          </a:p>
          <a:p>
            <a:pPr lvl="1"/>
            <a:r>
              <a:rPr lang="en-US" dirty="0"/>
              <a:t>Warm air expands, becomes less dense, and is buoyed upward.</a:t>
            </a:r>
          </a:p>
          <a:p>
            <a:pPr lvl="1"/>
            <a:r>
              <a:rPr lang="en-US" dirty="0"/>
              <a:t>It rises until its density equals that of the surrounding air.</a:t>
            </a:r>
          </a:p>
          <a:p>
            <a:pPr lvl="1">
              <a:tabLst>
                <a:tab pos="2400300" algn="l"/>
              </a:tabLst>
            </a:pPr>
            <a:r>
              <a:rPr lang="en-US" dirty="0"/>
              <a:t>Example: Smoke from a fire rises and blends 	with the surrounding cool air.</a:t>
            </a: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dirty="0"/>
              <a:t>Convection</a:t>
            </a:r>
          </a:p>
        </p:txBody>
      </p:sp>
      <p:sp>
        <p:nvSpPr>
          <p:cNvPr id="91139" name="Rectangle 3"/>
          <p:cNvSpPr>
            <a:spLocks noGrp="1" noChangeArrowheads="1"/>
          </p:cNvSpPr>
          <p:nvPr>
            <p:ph idx="1"/>
          </p:nvPr>
        </p:nvSpPr>
        <p:spPr/>
        <p:txBody>
          <a:bodyPr/>
          <a:lstStyle/>
          <a:p>
            <a:r>
              <a:rPr lang="en-US" dirty="0"/>
              <a:t>Cooling by expansion</a:t>
            </a:r>
          </a:p>
          <a:p>
            <a:pPr lvl="1"/>
            <a:r>
              <a:rPr lang="en-US" dirty="0"/>
              <a:t>Opposite to the warming that occurs when air is compressed</a:t>
            </a:r>
          </a:p>
          <a:p>
            <a:pPr lvl="7">
              <a:buClr>
                <a:srgbClr val="2E4499"/>
              </a:buClr>
              <a:buFont typeface="Arial"/>
              <a:buChar char="•"/>
            </a:pPr>
            <a:r>
              <a:rPr lang="en-US" dirty="0"/>
              <a:t>Example: The </a:t>
            </a:r>
            <a:r>
              <a:rPr lang="en-US" altLang="ja-JP" dirty="0"/>
              <a:t>"</a:t>
            </a:r>
            <a:r>
              <a:rPr lang="en-US" dirty="0"/>
              <a:t>cloudy</a:t>
            </a:r>
            <a:r>
              <a:rPr lang="en-US" altLang="ja-JP" dirty="0"/>
              <a:t>"</a:t>
            </a:r>
            <a:r>
              <a:rPr lang="en-US" dirty="0"/>
              <a:t> region above hot steam issuing from the nozzle of a pressure cooker is cool to the touch </a:t>
            </a:r>
            <a:br>
              <a:rPr lang="en-US" dirty="0"/>
            </a:br>
            <a:r>
              <a:rPr lang="en-US" dirty="0"/>
              <a:t>(a combination of air expansion and mixing with cooler surrounding air). Careful, the part at the nozzle that you can</a:t>
            </a:r>
            <a:r>
              <a:rPr lang="fr-FR" altLang="ja-JP" dirty="0"/>
              <a:t>'</a:t>
            </a:r>
            <a:r>
              <a:rPr lang="en-US" dirty="0"/>
              <a:t>t see is steam—ouch!</a:t>
            </a:r>
          </a:p>
        </p:txBody>
      </p:sp>
      <p:sp>
        <p:nvSpPr>
          <p:cNvPr id="8" name="Footer Placeholder 7"/>
          <p:cNvSpPr>
            <a:spLocks noGrp="1"/>
          </p:cNvSpPr>
          <p:nvPr>
            <p:ph type="ftr" sz="quarter" idx="10"/>
          </p:nvPr>
        </p:nvSpPr>
        <p:spPr/>
        <p:txBody>
          <a:bodyPr/>
          <a:lstStyle/>
          <a:p>
            <a:r>
              <a:rPr lang="en-GB" dirty="0"/>
              <a:t>© 2015 Pearson Education, Inc.</a:t>
            </a:r>
          </a:p>
        </p:txBody>
      </p:sp>
      <p:pic>
        <p:nvPicPr>
          <p:cNvPr id="9" name="Picture 8" descr="16_07_Fig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2206" y="3443076"/>
            <a:ext cx="2087502" cy="30985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1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0" y="614908"/>
            <a:ext cx="9144000" cy="1077218"/>
          </a:xfrm>
        </p:spPr>
        <p:txBody>
          <a:bodyPr/>
          <a:lstStyle/>
          <a:p>
            <a:r>
              <a:rPr lang="en-US" dirty="0"/>
              <a:t>Convection</a:t>
            </a:r>
            <a:br>
              <a:rPr lang="en-US" dirty="0"/>
            </a:br>
            <a:r>
              <a:rPr lang="en-US" dirty="0"/>
              <a:t>CHECK</a:t>
            </a:r>
          </a:p>
        </p:txBody>
      </p:sp>
      <p:sp>
        <p:nvSpPr>
          <p:cNvPr id="92163" name="Rectangle 3"/>
          <p:cNvSpPr>
            <a:spLocks noGrp="1" noChangeArrowheads="1"/>
          </p:cNvSpPr>
          <p:nvPr>
            <p:ph idx="1"/>
          </p:nvPr>
        </p:nvSpPr>
        <p:spPr>
          <a:xfrm>
            <a:off x="365125" y="1724234"/>
            <a:ext cx="8229600" cy="4653915"/>
          </a:xfrm>
        </p:spPr>
        <p:txBody>
          <a:bodyPr/>
          <a:lstStyle/>
          <a:p>
            <a:pPr marL="0" indent="0">
              <a:buNone/>
            </a:pPr>
            <a:r>
              <a:rPr lang="en-US" sz="2400" dirty="0"/>
              <a:t>Although warm air rises, why are mountaintops cold and snow covered, while the valleys below are relatively warm and green?</a:t>
            </a:r>
          </a:p>
          <a:p>
            <a:pPr marL="0" indent="0">
              <a:buNone/>
            </a:pPr>
            <a:endParaRPr lang="en-US" sz="1500" dirty="0"/>
          </a:p>
          <a:p>
            <a:pPr marL="514350" indent="-514350">
              <a:buFont typeface="+mj-lt"/>
              <a:buAutoNum type="alphaUcPeriod"/>
            </a:pPr>
            <a:r>
              <a:rPr lang="en-US" sz="2400" dirty="0"/>
              <a:t>Warm air cools when rising.</a:t>
            </a:r>
          </a:p>
          <a:p>
            <a:pPr marL="514350" indent="-514350">
              <a:buFont typeface="+mj-lt"/>
              <a:buAutoNum type="alphaUcPeriod"/>
            </a:pPr>
            <a:r>
              <a:rPr lang="en-US" sz="2400" dirty="0"/>
              <a:t>There is a thick insulating blanket of air above valleys. </a:t>
            </a:r>
          </a:p>
          <a:p>
            <a:pPr marL="514350" indent="-514350">
              <a:buFont typeface="+mj-lt"/>
              <a:buAutoNum type="alphaUcPeriod"/>
            </a:pPr>
            <a:r>
              <a:rPr lang="en-US" sz="2400" dirty="0"/>
              <a:t>Both A and B.</a:t>
            </a:r>
          </a:p>
          <a:p>
            <a:pPr marL="514350" indent="-514350">
              <a:buFont typeface="+mj-lt"/>
              <a:buAutoNum type="alphaUcPeriod"/>
            </a:pPr>
            <a:r>
              <a:rPr lang="en-US" sz="2400" dirty="0"/>
              <a:t>None of the above.</a:t>
            </a: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0" y="614908"/>
            <a:ext cx="9144000" cy="1077218"/>
          </a:xfrm>
        </p:spPr>
        <p:txBody>
          <a:bodyPr/>
          <a:lstStyle/>
          <a:p>
            <a:r>
              <a:rPr lang="en-US" dirty="0"/>
              <a:t>Convection</a:t>
            </a:r>
            <a:br>
              <a:rPr lang="en-US" dirty="0"/>
            </a:br>
            <a:r>
              <a:rPr lang="en-US" dirty="0"/>
              <a:t>CHECK YOUR ANSWER </a:t>
            </a:r>
          </a:p>
        </p:txBody>
      </p:sp>
      <p:sp>
        <p:nvSpPr>
          <p:cNvPr id="92163" name="Rectangle 3"/>
          <p:cNvSpPr>
            <a:spLocks noGrp="1" noChangeArrowheads="1"/>
          </p:cNvSpPr>
          <p:nvPr>
            <p:ph idx="1"/>
          </p:nvPr>
        </p:nvSpPr>
        <p:spPr>
          <a:xfrm>
            <a:off x="365125" y="1724234"/>
            <a:ext cx="8229600" cy="4801110"/>
          </a:xfrm>
        </p:spPr>
        <p:txBody>
          <a:bodyPr/>
          <a:lstStyle/>
          <a:p>
            <a:pPr marL="0" indent="0">
              <a:buNone/>
            </a:pPr>
            <a:r>
              <a:rPr lang="en-US" sz="2400" dirty="0"/>
              <a:t>Although warm air rises, why are mountaintops cold and snow covered, while the valleys below are relatively warm and green?</a:t>
            </a:r>
          </a:p>
          <a:p>
            <a:pPr marL="0" indent="0">
              <a:buNone/>
            </a:pPr>
            <a:endParaRPr lang="en-US" sz="1500" dirty="0"/>
          </a:p>
          <a:p>
            <a:pPr marL="514350" indent="-514350">
              <a:buFont typeface="+mj-lt"/>
              <a:buAutoNum type="alphaUcPeriod"/>
            </a:pPr>
            <a:r>
              <a:rPr lang="en-US" sz="2400" dirty="0"/>
              <a:t>Warm air cools when rising.</a:t>
            </a:r>
          </a:p>
          <a:p>
            <a:pPr marL="514350" indent="-514350">
              <a:buFont typeface="+mj-lt"/>
              <a:buAutoNum type="alphaUcPeriod"/>
            </a:pPr>
            <a:r>
              <a:rPr lang="en-US" sz="2400" dirty="0"/>
              <a:t>There is a thick insulating blanket of air above valleys. </a:t>
            </a:r>
          </a:p>
          <a:p>
            <a:pPr marL="514350" indent="-514350">
              <a:buFont typeface="+mj-lt"/>
              <a:buAutoNum type="alphaUcPeriod"/>
            </a:pPr>
            <a:r>
              <a:rPr lang="en-US" sz="2400" b="1" dirty="0"/>
              <a:t>Both A and B.</a:t>
            </a:r>
          </a:p>
          <a:p>
            <a:pPr marL="514350" indent="-514350">
              <a:buFont typeface="+mj-lt"/>
              <a:buAutoNum type="alphaUcPeriod"/>
            </a:pPr>
            <a:r>
              <a:rPr lang="en-US" sz="2400" dirty="0"/>
              <a:t>None of the above.</a:t>
            </a:r>
          </a:p>
          <a:p>
            <a:pPr marL="0" indent="0">
              <a:buNone/>
            </a:pPr>
            <a:endParaRPr lang="en-US" sz="1500" dirty="0"/>
          </a:p>
          <a:p>
            <a:pPr marL="0" indent="0">
              <a:buNone/>
            </a:pPr>
            <a:r>
              <a:rPr lang="en-US" sz="2400" b="1" dirty="0"/>
              <a:t>Explanation:</a:t>
            </a:r>
          </a:p>
          <a:p>
            <a:pPr marL="0" indent="0">
              <a:buNone/>
            </a:pPr>
            <a:r>
              <a:rPr lang="en-US" sz="2400" dirty="0"/>
              <a:t>Earth</a:t>
            </a:r>
            <a:r>
              <a:rPr lang="fr-FR" altLang="ja-JP" sz="2400" dirty="0"/>
              <a:t>'</a:t>
            </a:r>
            <a:r>
              <a:rPr lang="en-US" sz="2400" dirty="0"/>
              <a:t>s atmosphere acts as a blanket, which keeps the valleys from freezing at nighttime.</a:t>
            </a:r>
          </a:p>
        </p:txBody>
      </p:sp>
      <p:sp>
        <p:nvSpPr>
          <p:cNvPr id="8" name="Footer Placeholder 7"/>
          <p:cNvSpPr>
            <a:spLocks noGrp="1"/>
          </p:cNvSpPr>
          <p:nvPr>
            <p:ph type="ftr" sz="quarter" idx="10"/>
          </p:nvPr>
        </p:nvSpPr>
        <p:spPr/>
        <p:txBody>
          <a:bodyPr/>
          <a:lstStyle/>
          <a:p>
            <a:r>
              <a:rPr lang="en-GB" dirty="0"/>
              <a:t>© 2015 Pearson Education, Inc.</a:t>
            </a:r>
          </a:p>
        </p:txBody>
      </p:sp>
    </p:spTree>
    <p:extLst>
      <p:ext uri="{BB962C8B-B14F-4D97-AF65-F5344CB8AC3E}">
        <p14:creationId xmlns:p14="http://schemas.microsoft.com/office/powerpoint/2010/main" val="913627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dirty="0"/>
              <a:t>Convection</a:t>
            </a:r>
          </a:p>
        </p:txBody>
      </p:sp>
      <p:sp>
        <p:nvSpPr>
          <p:cNvPr id="96259" name="Rectangle 3"/>
          <p:cNvSpPr>
            <a:spLocks noGrp="1" noChangeArrowheads="1"/>
          </p:cNvSpPr>
          <p:nvPr>
            <p:ph idx="1"/>
          </p:nvPr>
        </p:nvSpPr>
        <p:spPr/>
        <p:txBody>
          <a:bodyPr/>
          <a:lstStyle/>
          <a:p>
            <a:r>
              <a:rPr lang="en-US" sz="2400" dirty="0"/>
              <a:t>Winds</a:t>
            </a:r>
          </a:p>
          <a:p>
            <a:pPr lvl="1"/>
            <a:r>
              <a:rPr lang="en-US" sz="2400" dirty="0"/>
              <a:t>Result of uneven heating of the air</a:t>
            </a:r>
            <a:br>
              <a:rPr lang="en-US" sz="2400" dirty="0"/>
            </a:br>
            <a:r>
              <a:rPr lang="en-US" sz="2400" dirty="0"/>
              <a:t>near the ground</a:t>
            </a:r>
          </a:p>
          <a:p>
            <a:pPr lvl="2"/>
            <a:r>
              <a:rPr lang="en-US" sz="2000" dirty="0"/>
              <a:t>Absorption of Sun</a:t>
            </a:r>
            <a:r>
              <a:rPr lang="fr-FR" altLang="ja-JP" sz="2000" dirty="0"/>
              <a:t>'</a:t>
            </a:r>
            <a:r>
              <a:rPr lang="en-US" sz="2000" dirty="0"/>
              <a:t>s energy occurs</a:t>
            </a:r>
            <a:br>
              <a:rPr lang="en-US" sz="2000" dirty="0"/>
            </a:br>
            <a:r>
              <a:rPr lang="en-US" sz="2000" dirty="0"/>
              <a:t>more readily on different parts of </a:t>
            </a:r>
            <a:br>
              <a:rPr lang="en-US" sz="2000" dirty="0"/>
            </a:br>
            <a:r>
              <a:rPr lang="en-US" sz="2000" dirty="0"/>
              <a:t>Earth</a:t>
            </a:r>
            <a:r>
              <a:rPr lang="fr-FR" altLang="ja-JP" sz="2000" dirty="0"/>
              <a:t>'</a:t>
            </a:r>
            <a:r>
              <a:rPr lang="en-US" sz="2000" dirty="0"/>
              <a:t>s surface.</a:t>
            </a:r>
          </a:p>
          <a:p>
            <a:pPr lvl="1"/>
            <a:r>
              <a:rPr lang="en-US" sz="2400" dirty="0"/>
              <a:t>Sea breeze</a:t>
            </a:r>
          </a:p>
          <a:p>
            <a:pPr lvl="2"/>
            <a:r>
              <a:rPr lang="en-US" sz="2000" dirty="0"/>
              <a:t>The ground warms more than water</a:t>
            </a:r>
            <a:br>
              <a:rPr lang="en-US" sz="2000" dirty="0"/>
            </a:br>
            <a:r>
              <a:rPr lang="en-US" sz="2000" dirty="0"/>
              <a:t> in the daytime.</a:t>
            </a:r>
          </a:p>
          <a:p>
            <a:pPr lvl="2"/>
            <a:r>
              <a:rPr lang="en-US" sz="2000" dirty="0"/>
              <a:t>Warm air close to the ground rises </a:t>
            </a:r>
            <a:br>
              <a:rPr lang="en-US" sz="2000" dirty="0"/>
            </a:br>
            <a:r>
              <a:rPr lang="en-US" sz="2000" dirty="0"/>
              <a:t>and is replaced by cooler air from </a:t>
            </a:r>
            <a:br>
              <a:rPr lang="en-US" sz="2000" dirty="0"/>
            </a:br>
            <a:r>
              <a:rPr lang="en-US" sz="2000" dirty="0"/>
              <a:t>above the water.</a:t>
            </a:r>
          </a:p>
        </p:txBody>
      </p:sp>
      <p:sp>
        <p:nvSpPr>
          <p:cNvPr id="8" name="Footer Placeholder 7"/>
          <p:cNvSpPr>
            <a:spLocks noGrp="1"/>
          </p:cNvSpPr>
          <p:nvPr>
            <p:ph type="ftr" sz="quarter" idx="10"/>
          </p:nvPr>
        </p:nvSpPr>
        <p:spPr/>
        <p:txBody>
          <a:bodyPr/>
          <a:lstStyle/>
          <a:p>
            <a:r>
              <a:rPr lang="en-GB" dirty="0"/>
              <a:t>© 2015 Pearson Education, Inc.</a:t>
            </a:r>
          </a:p>
        </p:txBody>
      </p:sp>
      <p:pic>
        <p:nvPicPr>
          <p:cNvPr id="9" name="Picture 8" descr="16_08_FigureA.jpg"/>
          <p:cNvPicPr>
            <a:picLocks noChangeAspect="1"/>
          </p:cNvPicPr>
          <p:nvPr/>
        </p:nvPicPr>
        <p:blipFill rotWithShape="1">
          <a:blip r:embed="rId2">
            <a:extLst>
              <a:ext uri="{28A0092B-C50C-407E-A947-70E740481C1C}">
                <a14:useLocalDpi xmlns:a14="http://schemas.microsoft.com/office/drawing/2010/main" val="0"/>
              </a:ext>
            </a:extLst>
          </a:blip>
          <a:srcRect b="2771"/>
          <a:stretch/>
        </p:blipFill>
        <p:spPr>
          <a:xfrm>
            <a:off x="6144278" y="2041456"/>
            <a:ext cx="2743200" cy="2274220"/>
          </a:xfrm>
          <a:prstGeom prst="rect">
            <a:avLst/>
          </a:prstGeom>
        </p:spPr>
      </p:pic>
      <p:pic>
        <p:nvPicPr>
          <p:cNvPr id="10" name="Picture 9" descr="16_08_FigureB.jpg"/>
          <p:cNvPicPr>
            <a:picLocks noChangeAspect="1"/>
          </p:cNvPicPr>
          <p:nvPr/>
        </p:nvPicPr>
        <p:blipFill rotWithShape="1">
          <a:blip r:embed="rId3">
            <a:extLst>
              <a:ext uri="{28A0092B-C50C-407E-A947-70E740481C1C}">
                <a14:useLocalDpi xmlns:a14="http://schemas.microsoft.com/office/drawing/2010/main" val="0"/>
              </a:ext>
            </a:extLst>
          </a:blip>
          <a:srcRect b="2902"/>
          <a:stretch/>
        </p:blipFill>
        <p:spPr>
          <a:xfrm>
            <a:off x="6144278" y="4555440"/>
            <a:ext cx="2743200" cy="21642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5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25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25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2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dirty="0"/>
              <a:t>Radiation</a:t>
            </a:r>
          </a:p>
        </p:txBody>
      </p:sp>
      <p:sp>
        <p:nvSpPr>
          <p:cNvPr id="97283" name="Rectangle 3"/>
          <p:cNvSpPr>
            <a:spLocks noGrp="1" noChangeArrowheads="1"/>
          </p:cNvSpPr>
          <p:nvPr>
            <p:ph idx="1"/>
          </p:nvPr>
        </p:nvSpPr>
        <p:spPr/>
        <p:txBody>
          <a:bodyPr/>
          <a:lstStyle/>
          <a:p>
            <a:r>
              <a:rPr lang="en-US" dirty="0"/>
              <a:t>Radiation</a:t>
            </a:r>
          </a:p>
          <a:p>
            <a:pPr lvl="1"/>
            <a:r>
              <a:rPr lang="en-US" dirty="0"/>
              <a:t>Transfer of energy from the Sun through empty space</a:t>
            </a:r>
          </a:p>
        </p:txBody>
      </p:sp>
      <p:sp>
        <p:nvSpPr>
          <p:cNvPr id="8" name="Footer Placeholder 7"/>
          <p:cNvSpPr>
            <a:spLocks noGrp="1"/>
          </p:cNvSpPr>
          <p:nvPr>
            <p:ph type="ftr" sz="quarter" idx="10"/>
          </p:nvPr>
        </p:nvSpPr>
        <p:spPr/>
        <p:txBody>
          <a:bodyPr/>
          <a:lstStyle/>
          <a:p>
            <a:r>
              <a:rPr lang="en-GB" dirty="0"/>
              <a:t>© 2015 Pearson Education, Inc.</a:t>
            </a:r>
          </a:p>
        </p:txBody>
      </p:sp>
      <p:pic>
        <p:nvPicPr>
          <p:cNvPr id="9" name="Picture 8" descr="16_10_Figure.jpg"/>
          <p:cNvPicPr>
            <a:picLocks noChangeAspect="1"/>
          </p:cNvPicPr>
          <p:nvPr/>
        </p:nvPicPr>
        <p:blipFill rotWithShape="1">
          <a:blip r:embed="rId2">
            <a:extLst>
              <a:ext uri="{28A0092B-C50C-407E-A947-70E740481C1C}">
                <a14:useLocalDpi xmlns:a14="http://schemas.microsoft.com/office/drawing/2010/main" val="0"/>
              </a:ext>
            </a:extLst>
          </a:blip>
          <a:srcRect b="8228"/>
          <a:stretch/>
        </p:blipFill>
        <p:spPr>
          <a:xfrm>
            <a:off x="583146" y="3814919"/>
            <a:ext cx="7977708" cy="181087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614908"/>
            <a:ext cx="9144000" cy="1077218"/>
          </a:xfrm>
        </p:spPr>
        <p:txBody>
          <a:bodyPr/>
          <a:lstStyle/>
          <a:p>
            <a:r>
              <a:rPr lang="en-US" dirty="0"/>
              <a:t>Radiation</a:t>
            </a:r>
            <a:br>
              <a:rPr lang="en-US" dirty="0"/>
            </a:br>
            <a:r>
              <a:rPr lang="en-US" dirty="0"/>
              <a:t>CHECK</a:t>
            </a:r>
          </a:p>
        </p:txBody>
      </p:sp>
      <p:sp>
        <p:nvSpPr>
          <p:cNvPr id="98307" name="Rectangle 3"/>
          <p:cNvSpPr>
            <a:spLocks noGrp="1" noChangeArrowheads="1"/>
          </p:cNvSpPr>
          <p:nvPr>
            <p:ph idx="1"/>
          </p:nvPr>
        </p:nvSpPr>
        <p:spPr>
          <a:xfrm>
            <a:off x="365125" y="1747538"/>
            <a:ext cx="8229600" cy="4653915"/>
          </a:xfrm>
        </p:spPr>
        <p:txBody>
          <a:bodyPr/>
          <a:lstStyle/>
          <a:p>
            <a:pPr marL="0" indent="0">
              <a:buNone/>
            </a:pPr>
            <a:r>
              <a:rPr lang="en-US" dirty="0"/>
              <a:t>The surface of Earth loses energy to outer space due mostly to</a:t>
            </a:r>
          </a:p>
          <a:p>
            <a:pPr marL="0" indent="0">
              <a:buNone/>
            </a:pPr>
            <a:endParaRPr lang="en-US" sz="1500" dirty="0"/>
          </a:p>
          <a:p>
            <a:pPr marL="514350" indent="-514350">
              <a:buFont typeface="+mj-lt"/>
              <a:buAutoNum type="alphaUcPeriod"/>
            </a:pPr>
            <a:r>
              <a:rPr lang="en-US" dirty="0"/>
              <a:t>conduction.</a:t>
            </a:r>
          </a:p>
          <a:p>
            <a:pPr marL="514350" indent="-514350">
              <a:buFont typeface="+mj-lt"/>
              <a:buAutoNum type="alphaUcPeriod"/>
            </a:pPr>
            <a:r>
              <a:rPr lang="en-US" dirty="0"/>
              <a:t>convection. </a:t>
            </a:r>
          </a:p>
          <a:p>
            <a:pPr marL="514350" indent="-514350">
              <a:buFont typeface="+mj-lt"/>
              <a:buAutoNum type="alphaUcPeriod"/>
            </a:pPr>
            <a:r>
              <a:rPr lang="en-US" dirty="0"/>
              <a:t>radiation.</a:t>
            </a:r>
          </a:p>
          <a:p>
            <a:pPr marL="514350" indent="-514350">
              <a:buFont typeface="+mj-lt"/>
              <a:buAutoNum type="alphaUcPeriod"/>
            </a:pPr>
            <a:r>
              <a:rPr lang="en-US" dirty="0"/>
              <a:t>radioactivity.</a:t>
            </a: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a:t>This lecture will help you understand:</a:t>
            </a:r>
          </a:p>
        </p:txBody>
      </p:sp>
      <p:sp>
        <p:nvSpPr>
          <p:cNvPr id="4099" name="Rectangle 3"/>
          <p:cNvSpPr>
            <a:spLocks noGrp="1" noChangeArrowheads="1"/>
          </p:cNvSpPr>
          <p:nvPr>
            <p:ph idx="1"/>
          </p:nvPr>
        </p:nvSpPr>
        <p:spPr/>
        <p:txBody>
          <a:bodyPr/>
          <a:lstStyle/>
          <a:p>
            <a:r>
              <a:rPr lang="en-US" dirty="0"/>
              <a:t>Conduction</a:t>
            </a:r>
          </a:p>
          <a:p>
            <a:r>
              <a:rPr lang="en-US" dirty="0"/>
              <a:t>Convection</a:t>
            </a:r>
          </a:p>
          <a:p>
            <a:r>
              <a:rPr lang="en-US" dirty="0"/>
              <a:t>Radiation</a:t>
            </a:r>
          </a:p>
          <a:p>
            <a:r>
              <a:rPr lang="en-US" dirty="0"/>
              <a:t>Newton</a:t>
            </a:r>
            <a:r>
              <a:rPr lang="fr-FR" altLang="ja-JP" dirty="0"/>
              <a:t>'</a:t>
            </a:r>
            <a:r>
              <a:rPr lang="en-US" dirty="0"/>
              <a:t>s Law of Cooling</a:t>
            </a:r>
          </a:p>
          <a:p>
            <a:r>
              <a:rPr lang="en-US" dirty="0"/>
              <a:t>Global Warming and Greenhouse Effect</a:t>
            </a: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614908"/>
            <a:ext cx="9144000" cy="1077218"/>
          </a:xfrm>
        </p:spPr>
        <p:txBody>
          <a:bodyPr/>
          <a:lstStyle/>
          <a:p>
            <a:r>
              <a:rPr lang="en-US" dirty="0"/>
              <a:t>Radiation</a:t>
            </a:r>
            <a:br>
              <a:rPr lang="en-US" dirty="0"/>
            </a:br>
            <a:r>
              <a:rPr lang="en-US" dirty="0"/>
              <a:t>CHECK YOUR ANSWER </a:t>
            </a:r>
          </a:p>
        </p:txBody>
      </p:sp>
      <p:sp>
        <p:nvSpPr>
          <p:cNvPr id="98307" name="Rectangle 3"/>
          <p:cNvSpPr>
            <a:spLocks noGrp="1" noChangeArrowheads="1"/>
          </p:cNvSpPr>
          <p:nvPr>
            <p:ph idx="1"/>
          </p:nvPr>
        </p:nvSpPr>
        <p:spPr>
          <a:xfrm>
            <a:off x="365126" y="1747536"/>
            <a:ext cx="8515754" cy="4810495"/>
          </a:xfrm>
        </p:spPr>
        <p:txBody>
          <a:bodyPr/>
          <a:lstStyle/>
          <a:p>
            <a:pPr marL="0" indent="0">
              <a:buNone/>
            </a:pPr>
            <a:r>
              <a:rPr lang="en-US" dirty="0"/>
              <a:t>The surface of Earth loses energy to outer space due mostly to</a:t>
            </a:r>
          </a:p>
          <a:p>
            <a:pPr marL="0" indent="0">
              <a:buNone/>
            </a:pPr>
            <a:endParaRPr lang="en-US" sz="1500" dirty="0"/>
          </a:p>
          <a:p>
            <a:pPr marL="514350" indent="-514350">
              <a:buFont typeface="+mj-lt"/>
              <a:buAutoNum type="alphaUcPeriod"/>
            </a:pPr>
            <a:r>
              <a:rPr lang="en-US" dirty="0"/>
              <a:t>conduction.</a:t>
            </a:r>
          </a:p>
          <a:p>
            <a:pPr marL="514350" indent="-514350">
              <a:buFont typeface="+mj-lt"/>
              <a:buAutoNum type="alphaUcPeriod"/>
            </a:pPr>
            <a:r>
              <a:rPr lang="en-US" dirty="0"/>
              <a:t>convection. </a:t>
            </a:r>
          </a:p>
          <a:p>
            <a:pPr marL="514350" indent="-514350">
              <a:buFont typeface="+mj-lt"/>
              <a:buAutoNum type="alphaUcPeriod"/>
            </a:pPr>
            <a:r>
              <a:rPr lang="en-US" b="1" dirty="0"/>
              <a:t>radiation.</a:t>
            </a:r>
          </a:p>
          <a:p>
            <a:pPr marL="514350" indent="-514350">
              <a:buFont typeface="+mj-lt"/>
              <a:buAutoNum type="alphaUcPeriod"/>
            </a:pPr>
            <a:r>
              <a:rPr lang="en-US" dirty="0"/>
              <a:t>radioactivity.</a:t>
            </a:r>
          </a:p>
          <a:p>
            <a:pPr marL="0" indent="0">
              <a:buNone/>
            </a:pPr>
            <a:endParaRPr lang="en-US" sz="1500" dirty="0"/>
          </a:p>
          <a:p>
            <a:pPr marL="0" indent="0">
              <a:buNone/>
            </a:pPr>
            <a:r>
              <a:rPr lang="en-US" sz="2400" b="1" dirty="0"/>
              <a:t>Explanation:</a:t>
            </a:r>
          </a:p>
          <a:p>
            <a:pPr marL="0" indent="0">
              <a:buNone/>
            </a:pPr>
            <a:r>
              <a:rPr lang="en-US" sz="2400" dirty="0"/>
              <a:t>Radiation is the only choice, given the vacuum of outer space.</a:t>
            </a:r>
            <a:endParaRPr lang="en-US" dirty="0"/>
          </a:p>
        </p:txBody>
      </p:sp>
      <p:sp>
        <p:nvSpPr>
          <p:cNvPr id="8" name="Footer Placeholder 7"/>
          <p:cNvSpPr>
            <a:spLocks noGrp="1"/>
          </p:cNvSpPr>
          <p:nvPr>
            <p:ph type="ftr" sz="quarter" idx="10"/>
          </p:nvPr>
        </p:nvSpPr>
        <p:spPr/>
        <p:txBody>
          <a:bodyPr/>
          <a:lstStyle/>
          <a:p>
            <a:r>
              <a:rPr lang="en-GB" dirty="0"/>
              <a:t>© 2015 Pearson Education, Inc.</a:t>
            </a:r>
          </a:p>
        </p:txBody>
      </p:sp>
    </p:spTree>
    <p:extLst>
      <p:ext uri="{BB962C8B-B14F-4D97-AF65-F5344CB8AC3E}">
        <p14:creationId xmlns:p14="http://schemas.microsoft.com/office/powerpoint/2010/main" val="159581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0" y="614908"/>
            <a:ext cx="9144000" cy="1077218"/>
          </a:xfrm>
        </p:spPr>
        <p:txBody>
          <a:bodyPr/>
          <a:lstStyle/>
          <a:p>
            <a:r>
              <a:rPr lang="en-US" dirty="0"/>
              <a:t>Radiation</a:t>
            </a:r>
            <a:br>
              <a:rPr lang="en-US" dirty="0"/>
            </a:br>
            <a:r>
              <a:rPr lang="en-US" dirty="0"/>
              <a:t>CHECK</a:t>
            </a:r>
          </a:p>
        </p:txBody>
      </p:sp>
      <p:sp>
        <p:nvSpPr>
          <p:cNvPr id="102403" name="Rectangle 3"/>
          <p:cNvSpPr>
            <a:spLocks noGrp="1" noChangeArrowheads="1"/>
          </p:cNvSpPr>
          <p:nvPr>
            <p:ph idx="1"/>
          </p:nvPr>
        </p:nvSpPr>
        <p:spPr/>
        <p:txBody>
          <a:bodyPr/>
          <a:lstStyle/>
          <a:p>
            <a:pPr marL="0" indent="0">
              <a:buNone/>
            </a:pPr>
            <a:r>
              <a:rPr lang="en-US" dirty="0"/>
              <a:t>Which body glows with electromagnetic waves?</a:t>
            </a:r>
          </a:p>
          <a:p>
            <a:pPr marL="0" indent="0">
              <a:buNone/>
            </a:pPr>
            <a:endParaRPr lang="en-US" sz="1500" dirty="0"/>
          </a:p>
          <a:p>
            <a:pPr marL="514350" indent="-514350">
              <a:buFont typeface="+mj-lt"/>
              <a:buAutoNum type="alphaUcPeriod"/>
            </a:pPr>
            <a:r>
              <a:rPr lang="en-US" dirty="0"/>
              <a:t>Sun</a:t>
            </a:r>
          </a:p>
          <a:p>
            <a:pPr marL="514350" indent="-514350">
              <a:buFont typeface="+mj-lt"/>
              <a:buAutoNum type="alphaUcPeriod"/>
            </a:pPr>
            <a:r>
              <a:rPr lang="en-US" dirty="0"/>
              <a:t>Earth</a:t>
            </a:r>
          </a:p>
          <a:p>
            <a:pPr marL="514350" indent="-514350">
              <a:buFont typeface="+mj-lt"/>
              <a:buAutoNum type="alphaUcPeriod"/>
            </a:pPr>
            <a:r>
              <a:rPr lang="en-US" dirty="0"/>
              <a:t>Both A and B.</a:t>
            </a:r>
          </a:p>
          <a:p>
            <a:pPr marL="514350" indent="-514350">
              <a:buFont typeface="+mj-lt"/>
              <a:buAutoNum type="alphaUcPeriod"/>
            </a:pPr>
            <a:r>
              <a:rPr lang="en-US" dirty="0"/>
              <a:t>None of the above.</a:t>
            </a: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0" y="614908"/>
            <a:ext cx="9144000" cy="1077218"/>
          </a:xfrm>
        </p:spPr>
        <p:txBody>
          <a:bodyPr/>
          <a:lstStyle/>
          <a:p>
            <a:r>
              <a:rPr lang="en-US" dirty="0"/>
              <a:t>Radiation</a:t>
            </a:r>
            <a:br>
              <a:rPr lang="en-US" dirty="0"/>
            </a:br>
            <a:r>
              <a:rPr lang="en-US" dirty="0"/>
              <a:t>CHECK YOUR ANSWER </a:t>
            </a:r>
          </a:p>
        </p:txBody>
      </p:sp>
      <p:sp>
        <p:nvSpPr>
          <p:cNvPr id="102403" name="Rectangle 3"/>
          <p:cNvSpPr>
            <a:spLocks noGrp="1" noChangeArrowheads="1"/>
          </p:cNvSpPr>
          <p:nvPr>
            <p:ph idx="1"/>
          </p:nvPr>
        </p:nvSpPr>
        <p:spPr/>
        <p:txBody>
          <a:bodyPr/>
          <a:lstStyle/>
          <a:p>
            <a:pPr marL="0" indent="0">
              <a:buNone/>
            </a:pPr>
            <a:r>
              <a:rPr lang="en-US" dirty="0"/>
              <a:t>Which body glows with electromagnetic waves?</a:t>
            </a:r>
          </a:p>
          <a:p>
            <a:pPr marL="0" indent="0">
              <a:buNone/>
            </a:pPr>
            <a:endParaRPr lang="en-US" sz="1500" dirty="0"/>
          </a:p>
          <a:p>
            <a:pPr marL="514350" indent="-514350">
              <a:buFont typeface="+mj-lt"/>
              <a:buAutoNum type="alphaUcPeriod"/>
            </a:pPr>
            <a:r>
              <a:rPr lang="en-US" dirty="0"/>
              <a:t>Sun</a:t>
            </a:r>
          </a:p>
          <a:p>
            <a:pPr marL="514350" indent="-514350">
              <a:buFont typeface="+mj-lt"/>
              <a:buAutoNum type="alphaUcPeriod"/>
            </a:pPr>
            <a:r>
              <a:rPr lang="en-US" dirty="0"/>
              <a:t>Earth</a:t>
            </a:r>
          </a:p>
          <a:p>
            <a:pPr marL="514350" indent="-514350">
              <a:buFont typeface="+mj-lt"/>
              <a:buAutoNum type="alphaUcPeriod"/>
            </a:pPr>
            <a:r>
              <a:rPr lang="en-US" b="1" dirty="0"/>
              <a:t>Both A and B.</a:t>
            </a:r>
          </a:p>
          <a:p>
            <a:pPr marL="514350" indent="-514350">
              <a:buFont typeface="+mj-lt"/>
              <a:buAutoNum type="alphaUcPeriod"/>
            </a:pPr>
            <a:r>
              <a:rPr lang="en-US" dirty="0"/>
              <a:t>None of the above.</a:t>
            </a:r>
          </a:p>
          <a:p>
            <a:pPr marL="0" indent="0">
              <a:buNone/>
            </a:pPr>
            <a:endParaRPr lang="en-US" sz="1500" dirty="0"/>
          </a:p>
          <a:p>
            <a:pPr marL="0" indent="0">
              <a:buNone/>
            </a:pPr>
            <a:r>
              <a:rPr lang="en-US" b="1" dirty="0"/>
              <a:t>Explanation:</a:t>
            </a:r>
            <a:r>
              <a:rPr lang="en-US" dirty="0"/>
              <a:t> </a:t>
            </a:r>
          </a:p>
          <a:p>
            <a:pPr marL="0" indent="0">
              <a:buNone/>
            </a:pPr>
            <a:r>
              <a:rPr lang="en-US" dirty="0"/>
              <a:t>Earth glows in long-wavelength radiation, while the Sun glows in shorter waves.</a:t>
            </a:r>
          </a:p>
        </p:txBody>
      </p:sp>
      <p:sp>
        <p:nvSpPr>
          <p:cNvPr id="8" name="Footer Placeholder 7"/>
          <p:cNvSpPr>
            <a:spLocks noGrp="1"/>
          </p:cNvSpPr>
          <p:nvPr>
            <p:ph type="ftr" sz="quarter" idx="10"/>
          </p:nvPr>
        </p:nvSpPr>
        <p:spPr/>
        <p:txBody>
          <a:bodyPr/>
          <a:lstStyle/>
          <a:p>
            <a:r>
              <a:rPr lang="en-GB" dirty="0"/>
              <a:t>© 2015 Pearson Education, Inc.</a:t>
            </a:r>
          </a:p>
        </p:txBody>
      </p:sp>
    </p:spTree>
    <p:extLst>
      <p:ext uri="{BB962C8B-B14F-4D97-AF65-F5344CB8AC3E}">
        <p14:creationId xmlns:p14="http://schemas.microsoft.com/office/powerpoint/2010/main" val="1677024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dirty="0"/>
              <a:t>Radiation</a:t>
            </a:r>
          </a:p>
        </p:txBody>
      </p:sp>
      <p:sp>
        <p:nvSpPr>
          <p:cNvPr id="106499" name="Rectangle 3"/>
          <p:cNvSpPr>
            <a:spLocks noGrp="1" noChangeArrowheads="1"/>
          </p:cNvSpPr>
          <p:nvPr>
            <p:ph idx="1"/>
          </p:nvPr>
        </p:nvSpPr>
        <p:spPr/>
        <p:txBody>
          <a:bodyPr/>
          <a:lstStyle/>
          <a:p>
            <a:r>
              <a:rPr lang="en-US" dirty="0"/>
              <a:t>Radiant energy</a:t>
            </a:r>
          </a:p>
          <a:p>
            <a:pPr lvl="1"/>
            <a:r>
              <a:rPr lang="en-US" dirty="0"/>
              <a:t>Transferred energy</a:t>
            </a:r>
          </a:p>
          <a:p>
            <a:pPr lvl="1"/>
            <a:r>
              <a:rPr lang="en-US" dirty="0"/>
              <a:t>Exists as electromagnetic waves ranging from long (radio waves) to short wavelengths </a:t>
            </a:r>
            <a:br>
              <a:rPr lang="en-US" dirty="0"/>
            </a:br>
            <a:r>
              <a:rPr lang="en-US" dirty="0"/>
              <a:t>(X-rays)</a:t>
            </a:r>
          </a:p>
          <a:p>
            <a:pPr lvl="1"/>
            <a:r>
              <a:rPr lang="en-US" dirty="0"/>
              <a:t>In visible region, ranges from long waves (red) to short waves (violet)</a:t>
            </a: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4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4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4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84" y="5047738"/>
            <a:ext cx="3645982" cy="1493840"/>
          </a:xfrm>
          <a:prstGeom prst="rect">
            <a:avLst/>
          </a:prstGeom>
        </p:spPr>
      </p:pic>
      <p:sp>
        <p:nvSpPr>
          <p:cNvPr id="107522" name="Rectangle 2"/>
          <p:cNvSpPr>
            <a:spLocks noGrp="1" noChangeArrowheads="1"/>
          </p:cNvSpPr>
          <p:nvPr>
            <p:ph type="title"/>
          </p:nvPr>
        </p:nvSpPr>
        <p:spPr/>
        <p:txBody>
          <a:bodyPr/>
          <a:lstStyle/>
          <a:p>
            <a:r>
              <a:rPr lang="en-US" dirty="0"/>
              <a:t>Radiation</a:t>
            </a:r>
          </a:p>
        </p:txBody>
      </p:sp>
      <p:sp>
        <p:nvSpPr>
          <p:cNvPr id="107523" name="Rectangle 3"/>
          <p:cNvSpPr>
            <a:spLocks noGrp="1" noChangeArrowheads="1"/>
          </p:cNvSpPr>
          <p:nvPr>
            <p:ph idx="1"/>
          </p:nvPr>
        </p:nvSpPr>
        <p:spPr/>
        <p:txBody>
          <a:bodyPr/>
          <a:lstStyle/>
          <a:p>
            <a:r>
              <a:rPr lang="en-US" dirty="0"/>
              <a:t>Wavelength of radiation</a:t>
            </a:r>
          </a:p>
          <a:p>
            <a:pPr lvl="1"/>
            <a:r>
              <a:rPr lang="en-US" dirty="0"/>
              <a:t>Related to frequency of vibration (rate of vibration of a wave source)</a:t>
            </a:r>
          </a:p>
          <a:p>
            <a:pPr lvl="2"/>
            <a:r>
              <a:rPr lang="en-US" dirty="0"/>
              <a:t>Low-frequency vibration produces long-wavelength waves.</a:t>
            </a:r>
          </a:p>
          <a:p>
            <a:pPr lvl="2"/>
            <a:r>
              <a:rPr lang="en-US" dirty="0"/>
              <a:t>High-frequency vibration produces short-wavelength waves.</a:t>
            </a:r>
          </a:p>
        </p:txBody>
      </p:sp>
      <p:sp>
        <p:nvSpPr>
          <p:cNvPr id="8" name="Footer Placeholder 7"/>
          <p:cNvSpPr>
            <a:spLocks noGrp="1"/>
          </p:cNvSpPr>
          <p:nvPr>
            <p:ph type="ftr" sz="quarter" idx="10"/>
          </p:nvPr>
        </p:nvSpPr>
        <p:spPr/>
        <p:txBody>
          <a:bodyPr/>
          <a:lstStyle/>
          <a:p>
            <a:r>
              <a:rPr lang="en-GB" dirty="0"/>
              <a:t>© 2015 Pearson Education, Inc.</a:t>
            </a:r>
          </a:p>
        </p:txBody>
      </p:sp>
      <p:pic>
        <p:nvPicPr>
          <p:cNvPr id="12" name="Picture 11" descr="2.jpg"/>
          <p:cNvPicPr>
            <a:picLocks noChangeAspect="1"/>
          </p:cNvPicPr>
          <p:nvPr/>
        </p:nvPicPr>
        <p:blipFill rotWithShape="1">
          <a:blip r:embed="rId4">
            <a:extLst>
              <a:ext uri="{28A0092B-C50C-407E-A947-70E740481C1C}">
                <a14:useLocalDpi xmlns:a14="http://schemas.microsoft.com/office/drawing/2010/main" val="0"/>
              </a:ext>
            </a:extLst>
          </a:blip>
          <a:srcRect b="4295"/>
          <a:stretch/>
        </p:blipFill>
        <p:spPr>
          <a:xfrm>
            <a:off x="4824753" y="5118192"/>
            <a:ext cx="3648456" cy="14233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2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5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dirty="0"/>
              <a:t>Radiation</a:t>
            </a:r>
          </a:p>
        </p:txBody>
      </p:sp>
      <p:sp>
        <p:nvSpPr>
          <p:cNvPr id="108547" name="Rectangle 3"/>
          <p:cNvSpPr>
            <a:spLocks noGrp="1" noChangeArrowheads="1"/>
          </p:cNvSpPr>
          <p:nvPr>
            <p:ph idx="1"/>
          </p:nvPr>
        </p:nvSpPr>
        <p:spPr/>
        <p:txBody>
          <a:bodyPr/>
          <a:lstStyle/>
          <a:p>
            <a:r>
              <a:rPr lang="en-US" dirty="0"/>
              <a:t>Emission of radiant energy</a:t>
            </a:r>
          </a:p>
          <a:p>
            <a:pPr lvl="1"/>
            <a:r>
              <a:rPr lang="en-US" dirty="0"/>
              <a:t>Every object above absolute zero radiates.</a:t>
            </a:r>
          </a:p>
          <a:p>
            <a:pPr lvl="1"/>
            <a:r>
              <a:rPr lang="en-US" dirty="0"/>
              <a:t>From the Sun</a:t>
            </a:r>
            <a:r>
              <a:rPr lang="fr-FR" altLang="ja-JP" dirty="0"/>
              <a:t>'</a:t>
            </a:r>
            <a:r>
              <a:rPr lang="en-US" dirty="0"/>
              <a:t>s surface comes light, called electromagnetic radiation, or solar radiation.</a:t>
            </a:r>
          </a:p>
          <a:p>
            <a:pPr lvl="1"/>
            <a:r>
              <a:rPr lang="en-US" dirty="0"/>
              <a:t>From the Earth</a:t>
            </a:r>
            <a:r>
              <a:rPr lang="fr-FR" altLang="ja-JP" dirty="0"/>
              <a:t>'</a:t>
            </a:r>
            <a:r>
              <a:rPr lang="en-US" dirty="0"/>
              <a:t>s surface comes terrestrial radiation in the form of infrared waves below our threshold of sight.</a:t>
            </a: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5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5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dirty="0"/>
              <a:t>Radiation</a:t>
            </a:r>
          </a:p>
        </p:txBody>
      </p:sp>
      <p:sp>
        <p:nvSpPr>
          <p:cNvPr id="109571" name="Rectangle 3"/>
          <p:cNvSpPr>
            <a:spLocks noGrp="1" noChangeArrowheads="1"/>
          </p:cNvSpPr>
          <p:nvPr>
            <p:ph idx="1"/>
          </p:nvPr>
        </p:nvSpPr>
        <p:spPr>
          <a:xfrm>
            <a:off x="365124" y="1957254"/>
            <a:ext cx="8607425" cy="4653915"/>
          </a:xfrm>
        </p:spPr>
        <p:txBody>
          <a:bodyPr/>
          <a:lstStyle/>
          <a:p>
            <a:r>
              <a:rPr lang="en-US" dirty="0"/>
              <a:t>Emission of radiant energy (continued)</a:t>
            </a:r>
          </a:p>
          <a:p>
            <a:pPr lvl="1"/>
            <a:r>
              <a:rPr lang="en-US" dirty="0"/>
              <a:t>Frequency (and energy) of radiation is proportional to the absolute temperature of the source (        </a:t>
            </a:r>
            <a:r>
              <a:rPr lang="en-US" dirty="0">
                <a:sym typeface="Symbol" charset="0"/>
              </a:rPr>
              <a:t>).</a:t>
            </a:r>
            <a:endParaRPr lang="en-US" dirty="0"/>
          </a:p>
        </p:txBody>
      </p:sp>
      <p:graphicFrame>
        <p:nvGraphicFramePr>
          <p:cNvPr id="109572" name="Object 4"/>
          <p:cNvGraphicFramePr>
            <a:graphicFrameLocks noChangeAspect="1"/>
          </p:cNvGraphicFramePr>
          <p:nvPr>
            <p:extLst>
              <p:ext uri="{D42A27DB-BD31-4B8C-83A1-F6EECF244321}">
                <p14:modId xmlns:p14="http://schemas.microsoft.com/office/powerpoint/2010/main" val="112870856"/>
              </p:ext>
            </p:extLst>
          </p:nvPr>
        </p:nvGraphicFramePr>
        <p:xfrm>
          <a:off x="2554620" y="3384823"/>
          <a:ext cx="812800" cy="355600"/>
        </p:xfrm>
        <a:graphic>
          <a:graphicData uri="http://schemas.openxmlformats.org/presentationml/2006/ole">
            <mc:AlternateContent xmlns:mc="http://schemas.openxmlformats.org/markup-compatibility/2006">
              <mc:Choice xmlns:v="urn:schemas-microsoft-com:vml" Requires="v">
                <p:oleObj spid="_x0000_s33880" name="Equation" r:id="rId3" imgW="812800" imgH="355600" progId="Equation.3">
                  <p:embed/>
                </p:oleObj>
              </mc:Choice>
              <mc:Fallback>
                <p:oleObj name="Equation" r:id="rId3" imgW="812800" imgH="355600" progId="Equation.3">
                  <p:embed/>
                  <p:pic>
                    <p:nvPicPr>
                      <p:cNvPr id="0" name=""/>
                      <p:cNvPicPr>
                        <a:picLocks noChangeAspect="1" noChangeArrowheads="1"/>
                      </p:cNvPicPr>
                      <p:nvPr/>
                    </p:nvPicPr>
                    <p:blipFill>
                      <a:blip r:embed="rId4"/>
                      <a:srcRect/>
                      <a:stretch>
                        <a:fillRect/>
                      </a:stretch>
                    </p:blipFill>
                    <p:spPr bwMode="auto">
                      <a:xfrm>
                        <a:off x="2554620" y="3384823"/>
                        <a:ext cx="812800" cy="35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 name="Footer Placeholder 7"/>
          <p:cNvSpPr>
            <a:spLocks noGrp="1"/>
          </p:cNvSpPr>
          <p:nvPr>
            <p:ph type="ftr" sz="quarter" idx="10"/>
          </p:nvPr>
        </p:nvSpPr>
        <p:spPr/>
        <p:txBody>
          <a:bodyPr/>
          <a:lstStyle/>
          <a:p>
            <a:r>
              <a:rPr lang="en-GB" dirty="0"/>
              <a:t>© 2015 Pearson Education, Inc.</a:t>
            </a:r>
          </a:p>
        </p:txBody>
      </p:sp>
      <p:pic>
        <p:nvPicPr>
          <p:cNvPr id="9" name="Picture 8" descr="16_12_Figure.jpg"/>
          <p:cNvPicPr>
            <a:picLocks noChangeAspect="1"/>
          </p:cNvPicPr>
          <p:nvPr/>
        </p:nvPicPr>
        <p:blipFill rotWithShape="1">
          <a:blip r:embed="rId5">
            <a:extLst>
              <a:ext uri="{28A0092B-C50C-407E-A947-70E740481C1C}">
                <a14:useLocalDpi xmlns:a14="http://schemas.microsoft.com/office/drawing/2010/main" val="0"/>
              </a:ext>
            </a:extLst>
          </a:blip>
          <a:srcRect b="3515"/>
          <a:stretch/>
        </p:blipFill>
        <p:spPr>
          <a:xfrm>
            <a:off x="2311411" y="3840852"/>
            <a:ext cx="4729152" cy="301714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dirty="0"/>
              <a:t>Radiation</a:t>
            </a:r>
          </a:p>
        </p:txBody>
      </p:sp>
      <p:sp>
        <p:nvSpPr>
          <p:cNvPr id="110595" name="Rectangle 3"/>
          <p:cNvSpPr>
            <a:spLocks noGrp="1" noChangeArrowheads="1"/>
          </p:cNvSpPr>
          <p:nvPr>
            <p:ph idx="1"/>
          </p:nvPr>
        </p:nvSpPr>
        <p:spPr/>
        <p:txBody>
          <a:bodyPr/>
          <a:lstStyle/>
          <a:p>
            <a:r>
              <a:rPr lang="en-US" sz="2400" dirty="0"/>
              <a:t>Range of temperatures of radiating objects</a:t>
            </a:r>
          </a:p>
          <a:p>
            <a:pPr lvl="1"/>
            <a:r>
              <a:rPr lang="en-US" sz="2400" dirty="0"/>
              <a:t>Room-temperature emission is in the infrared.</a:t>
            </a:r>
          </a:p>
          <a:p>
            <a:pPr lvl="1"/>
            <a:r>
              <a:rPr lang="en-US" sz="2400" dirty="0"/>
              <a:t>Temperature above 500</a:t>
            </a:r>
            <a:r>
              <a:rPr lang="en-US" sz="2400" dirty="0">
                <a:cs typeface="Arial"/>
              </a:rPr>
              <a:t>º</a:t>
            </a:r>
            <a:r>
              <a:rPr lang="en-US" sz="2400" dirty="0">
                <a:sym typeface="Symbol" charset="0"/>
              </a:rPr>
              <a:t>C,</a:t>
            </a:r>
            <a:br>
              <a:rPr lang="en-US" sz="2400" dirty="0">
                <a:sym typeface="Symbol" charset="0"/>
              </a:rPr>
            </a:br>
            <a:r>
              <a:rPr lang="en-US" sz="2400" dirty="0">
                <a:sym typeface="Symbol" charset="0"/>
              </a:rPr>
              <a:t>red light emitted, longest</a:t>
            </a:r>
            <a:br>
              <a:rPr lang="en-US" sz="2400" dirty="0">
                <a:sym typeface="Symbol" charset="0"/>
              </a:rPr>
            </a:br>
            <a:r>
              <a:rPr lang="en-US" sz="2400" dirty="0">
                <a:sym typeface="Symbol" charset="0"/>
              </a:rPr>
              <a:t>waves visible.</a:t>
            </a:r>
            <a:endParaRPr lang="en-US" sz="2400" dirty="0"/>
          </a:p>
          <a:p>
            <a:pPr lvl="1"/>
            <a:r>
              <a:rPr lang="en-US" sz="2400" dirty="0"/>
              <a:t>About 600</a:t>
            </a:r>
            <a:r>
              <a:rPr lang="en-US" sz="2400" dirty="0">
                <a:cs typeface="Arial"/>
              </a:rPr>
              <a:t>º</a:t>
            </a:r>
            <a:r>
              <a:rPr lang="en-US" sz="2400" dirty="0">
                <a:sym typeface="Symbol" charset="0"/>
              </a:rPr>
              <a:t>C, yellow light</a:t>
            </a:r>
            <a:br>
              <a:rPr lang="en-US" sz="2400" dirty="0">
                <a:sym typeface="Symbol" charset="0"/>
              </a:rPr>
            </a:br>
            <a:r>
              <a:rPr lang="en-US" sz="2400" dirty="0">
                <a:sym typeface="Symbol" charset="0"/>
              </a:rPr>
              <a:t>emitted.</a:t>
            </a:r>
          </a:p>
          <a:p>
            <a:pPr lvl="1"/>
            <a:r>
              <a:rPr lang="en-US" sz="2400" dirty="0">
                <a:sym typeface="Symbol" charset="0"/>
              </a:rPr>
              <a:t>At 1500</a:t>
            </a:r>
            <a:r>
              <a:rPr lang="en-US" sz="2400" dirty="0">
                <a:cs typeface="Arial"/>
              </a:rPr>
              <a:t>º</a:t>
            </a:r>
            <a:r>
              <a:rPr lang="en-US" sz="2400" dirty="0">
                <a:sym typeface="Symbol" charset="0"/>
              </a:rPr>
              <a:t>C, object emits</a:t>
            </a:r>
            <a:br>
              <a:rPr lang="en-US" sz="2400" dirty="0">
                <a:sym typeface="Symbol" charset="0"/>
              </a:rPr>
            </a:br>
            <a:r>
              <a:rPr lang="en-US" sz="2400" dirty="0">
                <a:sym typeface="Symbol" charset="0"/>
              </a:rPr>
              <a:t>white light (whole range</a:t>
            </a:r>
            <a:br>
              <a:rPr lang="en-US" sz="2400" dirty="0">
                <a:sym typeface="Symbol" charset="0"/>
              </a:rPr>
            </a:br>
            <a:r>
              <a:rPr lang="en-US" sz="2400" dirty="0">
                <a:sym typeface="Symbol" charset="0"/>
              </a:rPr>
              <a:t>of visible light).</a:t>
            </a:r>
            <a:endParaRPr lang="en-US" sz="2400" dirty="0"/>
          </a:p>
        </p:txBody>
      </p:sp>
      <p:sp>
        <p:nvSpPr>
          <p:cNvPr id="8" name="Footer Placeholder 7"/>
          <p:cNvSpPr>
            <a:spLocks noGrp="1"/>
          </p:cNvSpPr>
          <p:nvPr>
            <p:ph type="ftr" sz="quarter" idx="10"/>
          </p:nvPr>
        </p:nvSpPr>
        <p:spPr/>
        <p:txBody>
          <a:bodyPr/>
          <a:lstStyle/>
          <a:p>
            <a:r>
              <a:rPr lang="en-GB" dirty="0"/>
              <a:t>© 2015 Pearson Education, Inc.</a:t>
            </a:r>
          </a:p>
        </p:txBody>
      </p:sp>
      <p:pic>
        <p:nvPicPr>
          <p:cNvPr id="9" name="Picture 8" descr="16_14_Figure.jpg"/>
          <p:cNvPicPr>
            <a:picLocks noChangeAspect="1"/>
          </p:cNvPicPr>
          <p:nvPr/>
        </p:nvPicPr>
        <p:blipFill rotWithShape="1">
          <a:blip r:embed="rId3">
            <a:extLst>
              <a:ext uri="{28A0092B-C50C-407E-A947-70E740481C1C}">
                <a14:useLocalDpi xmlns:a14="http://schemas.microsoft.com/office/drawing/2010/main" val="0"/>
              </a:ext>
            </a:extLst>
          </a:blip>
          <a:srcRect b="2771"/>
          <a:stretch/>
        </p:blipFill>
        <p:spPr>
          <a:xfrm>
            <a:off x="5121834" y="2920041"/>
            <a:ext cx="3719620" cy="316049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426AB-854C-B949-A8EB-E15532D75597}"/>
              </a:ext>
            </a:extLst>
          </p:cNvPr>
          <p:cNvSpPr>
            <a:spLocks noGrp="1"/>
          </p:cNvSpPr>
          <p:nvPr>
            <p:ph type="title"/>
          </p:nvPr>
        </p:nvSpPr>
        <p:spPr/>
        <p:txBody>
          <a:bodyPr/>
          <a:lstStyle/>
          <a:p>
            <a:r>
              <a:rPr lang="en-US" dirty="0"/>
              <a:t>Radiation</a:t>
            </a:r>
          </a:p>
        </p:txBody>
      </p:sp>
      <p:sp>
        <p:nvSpPr>
          <p:cNvPr id="4" name="Footer Placeholder 3">
            <a:extLst>
              <a:ext uri="{FF2B5EF4-FFF2-40B4-BE49-F238E27FC236}">
                <a16:creationId xmlns:a16="http://schemas.microsoft.com/office/drawing/2014/main" id="{FD85C6D6-3C48-3442-88D9-1661D0111703}"/>
              </a:ext>
            </a:extLst>
          </p:cNvPr>
          <p:cNvSpPr>
            <a:spLocks noGrp="1"/>
          </p:cNvSpPr>
          <p:nvPr>
            <p:ph type="ftr" sz="quarter" idx="10"/>
          </p:nvPr>
        </p:nvSpPr>
        <p:spPr/>
        <p:txBody>
          <a:bodyPr/>
          <a:lstStyle/>
          <a:p>
            <a:r>
              <a:rPr lang="en-GB"/>
              <a:t>© 2015 Pearson Education, Inc.</a:t>
            </a:r>
            <a:endParaRPr lang="en-GB" dirty="0"/>
          </a:p>
        </p:txBody>
      </p:sp>
      <p:pic>
        <p:nvPicPr>
          <p:cNvPr id="5" name="Picture 4">
            <a:extLst>
              <a:ext uri="{FF2B5EF4-FFF2-40B4-BE49-F238E27FC236}">
                <a16:creationId xmlns:a16="http://schemas.microsoft.com/office/drawing/2014/main" id="{2BF097B8-FAAB-B344-8241-D21964901B70}"/>
              </a:ext>
            </a:extLst>
          </p:cNvPr>
          <p:cNvPicPr>
            <a:picLocks noChangeAspect="1"/>
          </p:cNvPicPr>
          <p:nvPr/>
        </p:nvPicPr>
        <p:blipFill>
          <a:blip r:embed="rId2"/>
          <a:stretch>
            <a:fillRect/>
          </a:stretch>
        </p:blipFill>
        <p:spPr>
          <a:xfrm>
            <a:off x="508000" y="1497285"/>
            <a:ext cx="8128000" cy="4813300"/>
          </a:xfrm>
          <a:prstGeom prst="rect">
            <a:avLst/>
          </a:prstGeom>
        </p:spPr>
      </p:pic>
    </p:spTree>
    <p:extLst>
      <p:ext uri="{BB962C8B-B14F-4D97-AF65-F5344CB8AC3E}">
        <p14:creationId xmlns:p14="http://schemas.microsoft.com/office/powerpoint/2010/main" val="1657806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426AB-854C-B949-A8EB-E15532D75597}"/>
              </a:ext>
            </a:extLst>
          </p:cNvPr>
          <p:cNvSpPr>
            <a:spLocks noGrp="1"/>
          </p:cNvSpPr>
          <p:nvPr>
            <p:ph type="title"/>
          </p:nvPr>
        </p:nvSpPr>
        <p:spPr/>
        <p:txBody>
          <a:bodyPr/>
          <a:lstStyle/>
          <a:p>
            <a:r>
              <a:rPr lang="en-US" dirty="0"/>
              <a:t>Radiation</a:t>
            </a:r>
          </a:p>
        </p:txBody>
      </p:sp>
      <p:sp>
        <p:nvSpPr>
          <p:cNvPr id="4" name="Footer Placeholder 3">
            <a:extLst>
              <a:ext uri="{FF2B5EF4-FFF2-40B4-BE49-F238E27FC236}">
                <a16:creationId xmlns:a16="http://schemas.microsoft.com/office/drawing/2014/main" id="{FD85C6D6-3C48-3442-88D9-1661D0111703}"/>
              </a:ext>
            </a:extLst>
          </p:cNvPr>
          <p:cNvSpPr>
            <a:spLocks noGrp="1"/>
          </p:cNvSpPr>
          <p:nvPr>
            <p:ph type="ftr" sz="quarter" idx="10"/>
          </p:nvPr>
        </p:nvSpPr>
        <p:spPr/>
        <p:txBody>
          <a:bodyPr/>
          <a:lstStyle/>
          <a:p>
            <a:r>
              <a:rPr lang="en-GB"/>
              <a:t>© 2015 Pearson Education, Inc.</a:t>
            </a:r>
            <a:endParaRPr lang="en-GB" dirty="0"/>
          </a:p>
        </p:txBody>
      </p:sp>
      <p:pic>
        <p:nvPicPr>
          <p:cNvPr id="3" name="Picture 2">
            <a:extLst>
              <a:ext uri="{FF2B5EF4-FFF2-40B4-BE49-F238E27FC236}">
                <a16:creationId xmlns:a16="http://schemas.microsoft.com/office/drawing/2014/main" id="{33F049C6-30CD-CF46-BBB0-44BF241C1152}"/>
              </a:ext>
            </a:extLst>
          </p:cNvPr>
          <p:cNvPicPr>
            <a:picLocks noChangeAspect="1"/>
          </p:cNvPicPr>
          <p:nvPr/>
        </p:nvPicPr>
        <p:blipFill>
          <a:blip r:embed="rId2"/>
          <a:stretch>
            <a:fillRect/>
          </a:stretch>
        </p:blipFill>
        <p:spPr>
          <a:xfrm>
            <a:off x="2490203" y="539746"/>
            <a:ext cx="4163594" cy="6318254"/>
          </a:xfrm>
          <a:prstGeom prst="rect">
            <a:avLst/>
          </a:prstGeom>
        </p:spPr>
      </p:pic>
    </p:spTree>
    <p:extLst>
      <p:ext uri="{BB962C8B-B14F-4D97-AF65-F5344CB8AC3E}">
        <p14:creationId xmlns:p14="http://schemas.microsoft.com/office/powerpoint/2010/main" val="2797010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ChangeArrowheads="1"/>
          </p:cNvSpPr>
          <p:nvPr>
            <p:ph type="title"/>
          </p:nvPr>
        </p:nvSpPr>
        <p:spPr/>
        <p:txBody>
          <a:bodyPr/>
          <a:lstStyle/>
          <a:p>
            <a:r>
              <a:rPr lang="en-US" dirty="0"/>
              <a:t>Heat Transfer and Change of Phase</a:t>
            </a:r>
          </a:p>
        </p:txBody>
      </p:sp>
      <p:sp>
        <p:nvSpPr>
          <p:cNvPr id="78851" name="Rectangle 1027"/>
          <p:cNvSpPr>
            <a:spLocks noGrp="1" noChangeArrowheads="1"/>
          </p:cNvSpPr>
          <p:nvPr>
            <p:ph idx="1"/>
          </p:nvPr>
        </p:nvSpPr>
        <p:spPr/>
        <p:txBody>
          <a:bodyPr/>
          <a:lstStyle/>
          <a:p>
            <a:r>
              <a:rPr lang="en-US" dirty="0"/>
              <a:t>Objects in thermal contact at different temperatures tend to reach a common temperature in three ways:</a:t>
            </a:r>
          </a:p>
          <a:p>
            <a:pPr lvl="1"/>
            <a:r>
              <a:rPr lang="en-US" dirty="0"/>
              <a:t>Conduction</a:t>
            </a:r>
          </a:p>
          <a:p>
            <a:pPr lvl="1"/>
            <a:r>
              <a:rPr lang="en-US" dirty="0"/>
              <a:t>Convection</a:t>
            </a:r>
          </a:p>
          <a:p>
            <a:pPr lvl="1"/>
            <a:r>
              <a:rPr lang="en-US" dirty="0"/>
              <a:t>Radiation</a:t>
            </a: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8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8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dirty="0"/>
              <a:t>Radiation</a:t>
            </a:r>
          </a:p>
        </p:txBody>
      </p:sp>
      <p:sp>
        <p:nvSpPr>
          <p:cNvPr id="111619" name="Rectangle 3"/>
          <p:cNvSpPr>
            <a:spLocks noGrp="1" noChangeArrowheads="1"/>
          </p:cNvSpPr>
          <p:nvPr>
            <p:ph idx="1"/>
          </p:nvPr>
        </p:nvSpPr>
        <p:spPr/>
        <p:txBody>
          <a:bodyPr/>
          <a:lstStyle/>
          <a:p>
            <a:r>
              <a:rPr lang="en-US" dirty="0"/>
              <a:t>Absorption of radiant energy</a:t>
            </a:r>
          </a:p>
          <a:p>
            <a:pPr lvl="1"/>
            <a:r>
              <a:rPr lang="en-US" dirty="0"/>
              <a:t>Occurs along with emission of radiant energy</a:t>
            </a:r>
          </a:p>
          <a:p>
            <a:pPr lvl="1"/>
            <a:r>
              <a:rPr lang="en-US" dirty="0"/>
              <a:t>Effects of surface of material on radiant energy</a:t>
            </a:r>
          </a:p>
          <a:p>
            <a:pPr lvl="2"/>
            <a:r>
              <a:rPr lang="en-US" dirty="0"/>
              <a:t>Any material that absorbs more than it emits is a net absorber.</a:t>
            </a:r>
          </a:p>
          <a:p>
            <a:pPr lvl="2"/>
            <a:r>
              <a:rPr lang="en-US" dirty="0"/>
              <a:t>Any material that emits more than it absorbs is a net emitter.</a:t>
            </a:r>
          </a:p>
          <a:p>
            <a:pPr lvl="2"/>
            <a:r>
              <a:rPr lang="en-US" dirty="0"/>
              <a:t>Net absorption or emission is relative to temperature of surroundings.</a:t>
            </a: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6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6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61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61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16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dirty="0"/>
              <a:t>Radiation</a:t>
            </a:r>
          </a:p>
        </p:txBody>
      </p:sp>
      <p:sp>
        <p:nvSpPr>
          <p:cNvPr id="112643" name="Rectangle 3"/>
          <p:cNvSpPr>
            <a:spLocks noGrp="1" noChangeArrowheads="1"/>
          </p:cNvSpPr>
          <p:nvPr>
            <p:ph idx="1"/>
          </p:nvPr>
        </p:nvSpPr>
        <p:spPr/>
        <p:txBody>
          <a:bodyPr/>
          <a:lstStyle/>
          <a:p>
            <a:r>
              <a:rPr lang="en-US" dirty="0"/>
              <a:t>Absorption of radiant energy (continued)</a:t>
            </a:r>
          </a:p>
          <a:p>
            <a:pPr lvl="1"/>
            <a:r>
              <a:rPr lang="en-US" dirty="0"/>
              <a:t>Occurs along with emission of radiant energy</a:t>
            </a:r>
          </a:p>
          <a:p>
            <a:pPr lvl="2"/>
            <a:r>
              <a:rPr lang="en-US" dirty="0"/>
              <a:t>Good absorbers are good emitters</a:t>
            </a:r>
          </a:p>
          <a:p>
            <a:pPr lvl="2"/>
            <a:r>
              <a:rPr lang="en-US" dirty="0"/>
              <a:t>Poor absorbers are poor emitters</a:t>
            </a:r>
          </a:p>
          <a:p>
            <a:pPr lvl="2">
              <a:tabLst>
                <a:tab pos="2514600" algn="l"/>
              </a:tabLst>
            </a:pPr>
            <a:r>
              <a:rPr lang="en-US" dirty="0"/>
              <a:t>Example: Radio dish antenna that is a good 	emitter is also a good receiver (by 	design, a poor transmitter is a poor 	absorber).</a:t>
            </a: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4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4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26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0" y="614908"/>
            <a:ext cx="9144000" cy="1077218"/>
          </a:xfrm>
        </p:spPr>
        <p:txBody>
          <a:bodyPr/>
          <a:lstStyle/>
          <a:p>
            <a:r>
              <a:rPr lang="en-US" dirty="0"/>
              <a:t>Radiation</a:t>
            </a:r>
            <a:br>
              <a:rPr lang="en-US" dirty="0"/>
            </a:br>
            <a:r>
              <a:rPr lang="en-US" dirty="0"/>
              <a:t>CHECK</a:t>
            </a:r>
          </a:p>
        </p:txBody>
      </p:sp>
      <p:sp>
        <p:nvSpPr>
          <p:cNvPr id="113667" name="Rectangle 3"/>
          <p:cNvSpPr>
            <a:spLocks noGrp="1" noChangeArrowheads="1"/>
          </p:cNvSpPr>
          <p:nvPr>
            <p:ph idx="1"/>
          </p:nvPr>
        </p:nvSpPr>
        <p:spPr>
          <a:xfrm>
            <a:off x="365125" y="1794142"/>
            <a:ext cx="8229600" cy="4653915"/>
          </a:xfrm>
        </p:spPr>
        <p:txBody>
          <a:bodyPr/>
          <a:lstStyle/>
          <a:p>
            <a:pPr marL="0" indent="0">
              <a:buNone/>
            </a:pPr>
            <a:r>
              <a:rPr lang="en-US" sz="2400" dirty="0"/>
              <a:t>If a good absorber of radiant energy were a poor emitter, its temperature compared with its surroundings would be</a:t>
            </a:r>
          </a:p>
          <a:p>
            <a:pPr marL="0" indent="0">
              <a:buNone/>
            </a:pPr>
            <a:endParaRPr lang="en-US" sz="1500" dirty="0"/>
          </a:p>
          <a:p>
            <a:pPr marL="514350" indent="-514350">
              <a:buFont typeface="+mj-lt"/>
              <a:buAutoNum type="alphaUcPeriod"/>
            </a:pPr>
            <a:r>
              <a:rPr lang="en-US" sz="2400" dirty="0"/>
              <a:t>lower.</a:t>
            </a:r>
          </a:p>
          <a:p>
            <a:pPr marL="514350" indent="-514350">
              <a:buFont typeface="+mj-lt"/>
              <a:buAutoNum type="alphaUcPeriod"/>
            </a:pPr>
            <a:r>
              <a:rPr lang="en-US" sz="2400" dirty="0"/>
              <a:t>higher. </a:t>
            </a:r>
          </a:p>
          <a:p>
            <a:pPr marL="514350" indent="-514350">
              <a:buFont typeface="+mj-lt"/>
              <a:buAutoNum type="alphaUcPeriod"/>
            </a:pPr>
            <a:r>
              <a:rPr lang="en-US" sz="2400" dirty="0"/>
              <a:t>unaffected.</a:t>
            </a:r>
          </a:p>
          <a:p>
            <a:pPr marL="514350" indent="-514350">
              <a:buFont typeface="+mj-lt"/>
              <a:buAutoNum type="alphaUcPeriod"/>
            </a:pPr>
            <a:r>
              <a:rPr lang="en-US" sz="2400" dirty="0"/>
              <a:t>None of the above. </a:t>
            </a: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0" y="614908"/>
            <a:ext cx="9144000" cy="1077218"/>
          </a:xfrm>
        </p:spPr>
        <p:txBody>
          <a:bodyPr/>
          <a:lstStyle/>
          <a:p>
            <a:r>
              <a:rPr lang="en-US" dirty="0"/>
              <a:t>Radiation</a:t>
            </a:r>
            <a:br>
              <a:rPr lang="en-US" dirty="0"/>
            </a:br>
            <a:r>
              <a:rPr lang="en-US" dirty="0"/>
              <a:t>CHECK YOUR ANSWER </a:t>
            </a:r>
          </a:p>
        </p:txBody>
      </p:sp>
      <p:sp>
        <p:nvSpPr>
          <p:cNvPr id="113667" name="Rectangle 3"/>
          <p:cNvSpPr>
            <a:spLocks noGrp="1" noChangeArrowheads="1"/>
          </p:cNvSpPr>
          <p:nvPr>
            <p:ph idx="1"/>
          </p:nvPr>
        </p:nvSpPr>
        <p:spPr>
          <a:xfrm>
            <a:off x="365125" y="1794142"/>
            <a:ext cx="8229600" cy="4653915"/>
          </a:xfrm>
        </p:spPr>
        <p:txBody>
          <a:bodyPr/>
          <a:lstStyle/>
          <a:p>
            <a:pPr marL="0" indent="0">
              <a:buNone/>
            </a:pPr>
            <a:r>
              <a:rPr lang="en-US" sz="2400" dirty="0"/>
              <a:t>If a good absorber of radiant energy were a poor emitter, its temperature compared with its surroundings would be</a:t>
            </a:r>
          </a:p>
          <a:p>
            <a:pPr marL="0" indent="0">
              <a:buNone/>
            </a:pPr>
            <a:endParaRPr lang="en-US" sz="1500" dirty="0"/>
          </a:p>
          <a:p>
            <a:pPr marL="514350" indent="-514350">
              <a:buFont typeface="+mj-lt"/>
              <a:buAutoNum type="alphaUcPeriod"/>
            </a:pPr>
            <a:r>
              <a:rPr lang="en-US" sz="2400" dirty="0"/>
              <a:t>lower.</a:t>
            </a:r>
          </a:p>
          <a:p>
            <a:pPr marL="514350" indent="-514350">
              <a:buFont typeface="+mj-lt"/>
              <a:buAutoNum type="alphaUcPeriod"/>
            </a:pPr>
            <a:r>
              <a:rPr lang="en-US" sz="2400" b="1" dirty="0"/>
              <a:t>higher.</a:t>
            </a:r>
            <a:r>
              <a:rPr lang="en-US" sz="2400" dirty="0"/>
              <a:t> </a:t>
            </a:r>
          </a:p>
          <a:p>
            <a:pPr marL="514350" indent="-514350">
              <a:buFont typeface="+mj-lt"/>
              <a:buAutoNum type="alphaUcPeriod"/>
            </a:pPr>
            <a:r>
              <a:rPr lang="en-US" sz="2400" dirty="0"/>
              <a:t>unaffected.</a:t>
            </a:r>
          </a:p>
          <a:p>
            <a:pPr marL="514350" indent="-514350">
              <a:buFont typeface="+mj-lt"/>
              <a:buAutoNum type="alphaUcPeriod"/>
            </a:pPr>
            <a:r>
              <a:rPr lang="en-US" sz="2400" dirty="0"/>
              <a:t>None of the above.</a:t>
            </a:r>
          </a:p>
          <a:p>
            <a:pPr marL="0" indent="0">
              <a:buNone/>
            </a:pPr>
            <a:endParaRPr lang="en-US" sz="1500" dirty="0"/>
          </a:p>
          <a:p>
            <a:pPr marL="0" indent="0">
              <a:buNone/>
            </a:pPr>
            <a:r>
              <a:rPr lang="en-US" sz="2000" b="1" dirty="0"/>
              <a:t>Explanation:</a:t>
            </a:r>
            <a:br>
              <a:rPr lang="en-US" sz="2000" b="1" dirty="0"/>
            </a:br>
            <a:r>
              <a:rPr lang="en-US" sz="2000" dirty="0"/>
              <a:t>If a good absorber were not also a good emitter, there would be a net absorption of radiant energy, and the temperature of a good absorber would remain higher than the temperature of the surroundings. Nature is not so!</a:t>
            </a:r>
            <a:endParaRPr lang="en-US" sz="2400" dirty="0"/>
          </a:p>
        </p:txBody>
      </p:sp>
      <p:sp>
        <p:nvSpPr>
          <p:cNvPr id="8" name="Footer Placeholder 7"/>
          <p:cNvSpPr>
            <a:spLocks noGrp="1"/>
          </p:cNvSpPr>
          <p:nvPr>
            <p:ph type="ftr" sz="quarter" idx="10"/>
          </p:nvPr>
        </p:nvSpPr>
        <p:spPr/>
        <p:txBody>
          <a:bodyPr/>
          <a:lstStyle/>
          <a:p>
            <a:r>
              <a:rPr lang="en-GB" dirty="0"/>
              <a:t>© 2015 Pearson Education, Inc.</a:t>
            </a:r>
          </a:p>
        </p:txBody>
      </p:sp>
    </p:spTree>
    <p:extLst>
      <p:ext uri="{BB962C8B-B14F-4D97-AF65-F5344CB8AC3E}">
        <p14:creationId xmlns:p14="http://schemas.microsoft.com/office/powerpoint/2010/main" val="1428091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0" y="614908"/>
            <a:ext cx="9144000" cy="1077218"/>
          </a:xfrm>
        </p:spPr>
        <p:txBody>
          <a:bodyPr/>
          <a:lstStyle/>
          <a:p>
            <a:r>
              <a:rPr lang="en-US" dirty="0"/>
              <a:t>Radiation</a:t>
            </a:r>
            <a:br>
              <a:rPr lang="en-US" dirty="0"/>
            </a:br>
            <a:r>
              <a:rPr lang="en-US" dirty="0"/>
              <a:t>CHECK</a:t>
            </a:r>
          </a:p>
        </p:txBody>
      </p:sp>
      <p:sp>
        <p:nvSpPr>
          <p:cNvPr id="117763" name="Rectangle 3"/>
          <p:cNvSpPr>
            <a:spLocks noGrp="1" noChangeArrowheads="1"/>
          </p:cNvSpPr>
          <p:nvPr>
            <p:ph idx="1"/>
          </p:nvPr>
        </p:nvSpPr>
        <p:spPr>
          <a:xfrm>
            <a:off x="365125" y="1864046"/>
            <a:ext cx="8229600" cy="4653915"/>
          </a:xfrm>
        </p:spPr>
        <p:txBody>
          <a:bodyPr/>
          <a:lstStyle/>
          <a:p>
            <a:pPr marL="0" indent="0">
              <a:buNone/>
            </a:pPr>
            <a:r>
              <a:rPr lang="en-US" dirty="0"/>
              <a:t>A hot pizza placed in the snow is a net</a:t>
            </a:r>
          </a:p>
          <a:p>
            <a:pPr marL="0" indent="0">
              <a:buNone/>
            </a:pPr>
            <a:endParaRPr lang="en-US" sz="1500" dirty="0"/>
          </a:p>
          <a:p>
            <a:pPr marL="514350" indent="-514350">
              <a:buFont typeface="+mj-lt"/>
              <a:buAutoNum type="alphaUcPeriod"/>
            </a:pPr>
            <a:r>
              <a:rPr lang="en-US" dirty="0"/>
              <a:t>absorber.</a:t>
            </a:r>
          </a:p>
          <a:p>
            <a:pPr marL="514350" indent="-514350">
              <a:buFont typeface="+mj-lt"/>
              <a:buAutoNum type="alphaUcPeriod"/>
            </a:pPr>
            <a:r>
              <a:rPr lang="en-US" dirty="0"/>
              <a:t>emitter.</a:t>
            </a:r>
          </a:p>
          <a:p>
            <a:pPr marL="514350" indent="-514350">
              <a:buFont typeface="+mj-lt"/>
              <a:buAutoNum type="alphaUcPeriod"/>
            </a:pPr>
            <a:r>
              <a:rPr lang="en-US" dirty="0"/>
              <a:t>Both A and B.</a:t>
            </a:r>
          </a:p>
          <a:p>
            <a:pPr marL="514350" indent="-514350">
              <a:buFont typeface="+mj-lt"/>
              <a:buAutoNum type="alphaUcPeriod"/>
            </a:pPr>
            <a:r>
              <a:rPr lang="en-US" dirty="0"/>
              <a:t>None of the above.</a:t>
            </a: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0" y="614908"/>
            <a:ext cx="9144000" cy="1077218"/>
          </a:xfrm>
        </p:spPr>
        <p:txBody>
          <a:bodyPr/>
          <a:lstStyle/>
          <a:p>
            <a:r>
              <a:rPr lang="en-US" dirty="0"/>
              <a:t>Radiation</a:t>
            </a:r>
            <a:br>
              <a:rPr lang="en-US" dirty="0"/>
            </a:br>
            <a:r>
              <a:rPr lang="en-US" dirty="0"/>
              <a:t>CHECK YOUR ANSWER </a:t>
            </a:r>
          </a:p>
        </p:txBody>
      </p:sp>
      <p:sp>
        <p:nvSpPr>
          <p:cNvPr id="117763" name="Rectangle 3"/>
          <p:cNvSpPr>
            <a:spLocks noGrp="1" noChangeArrowheads="1"/>
          </p:cNvSpPr>
          <p:nvPr>
            <p:ph idx="1"/>
          </p:nvPr>
        </p:nvSpPr>
        <p:spPr>
          <a:xfrm>
            <a:off x="365125" y="1864046"/>
            <a:ext cx="8229600" cy="4653915"/>
          </a:xfrm>
        </p:spPr>
        <p:txBody>
          <a:bodyPr/>
          <a:lstStyle/>
          <a:p>
            <a:pPr marL="0" indent="0">
              <a:buNone/>
            </a:pPr>
            <a:r>
              <a:rPr lang="en-US" dirty="0"/>
              <a:t>A hot pizza placed in the snow is a net</a:t>
            </a:r>
          </a:p>
          <a:p>
            <a:pPr marL="0" indent="0">
              <a:buNone/>
            </a:pPr>
            <a:endParaRPr lang="en-US" sz="1500" dirty="0"/>
          </a:p>
          <a:p>
            <a:pPr marL="514350" indent="-514350">
              <a:buFont typeface="+mj-lt"/>
              <a:buAutoNum type="alphaUcPeriod"/>
            </a:pPr>
            <a:r>
              <a:rPr lang="en-US" dirty="0"/>
              <a:t>absorber.</a:t>
            </a:r>
          </a:p>
          <a:p>
            <a:pPr marL="514350" indent="-514350">
              <a:buFont typeface="+mj-lt"/>
              <a:buAutoNum type="alphaUcPeriod"/>
            </a:pPr>
            <a:r>
              <a:rPr lang="en-US" b="1" dirty="0"/>
              <a:t>emitter.</a:t>
            </a:r>
          </a:p>
          <a:p>
            <a:pPr marL="514350" indent="-514350">
              <a:buFont typeface="+mj-lt"/>
              <a:buAutoNum type="alphaUcPeriod"/>
            </a:pPr>
            <a:r>
              <a:rPr lang="en-US" dirty="0"/>
              <a:t>Both A and B.</a:t>
            </a:r>
          </a:p>
          <a:p>
            <a:pPr marL="514350" indent="-514350">
              <a:buFont typeface="+mj-lt"/>
              <a:buAutoNum type="alphaUcPeriod"/>
            </a:pPr>
            <a:r>
              <a:rPr lang="en-US" dirty="0"/>
              <a:t>None of the above.</a:t>
            </a:r>
          </a:p>
          <a:p>
            <a:pPr marL="0" indent="0">
              <a:buNone/>
            </a:pPr>
            <a:endParaRPr lang="en-US" sz="1500" dirty="0"/>
          </a:p>
          <a:p>
            <a:pPr marL="0" indent="0">
              <a:buNone/>
            </a:pPr>
            <a:r>
              <a:rPr lang="en-US" sz="2400" b="1" dirty="0"/>
              <a:t>Explanation:</a:t>
            </a:r>
            <a:br>
              <a:rPr lang="en-US" sz="2400" b="1" dirty="0"/>
            </a:br>
            <a:r>
              <a:rPr lang="en-US" sz="2400" dirty="0"/>
              <a:t>Net energy flow (       ) goes from higher to lower temperature. Since the pizza is hotter than the snow, emission is greater than absorption, so it</a:t>
            </a:r>
            <a:r>
              <a:rPr lang="fr-FR" altLang="ja-JP" sz="2400" dirty="0"/>
              <a:t>'</a:t>
            </a:r>
            <a:r>
              <a:rPr lang="en-US" sz="2400" dirty="0"/>
              <a:t>s a net emitter.</a:t>
            </a:r>
            <a:endParaRPr lang="en-US" dirty="0"/>
          </a:p>
        </p:txBody>
      </p:sp>
      <p:sp>
        <p:nvSpPr>
          <p:cNvPr id="8" name="Footer Placeholder 7"/>
          <p:cNvSpPr>
            <a:spLocks noGrp="1"/>
          </p:cNvSpPr>
          <p:nvPr>
            <p:ph type="ftr" sz="quarter" idx="10"/>
          </p:nvPr>
        </p:nvSpPr>
        <p:spPr/>
        <p:txBody>
          <a:bodyPr/>
          <a:lstStyle/>
          <a:p>
            <a:r>
              <a:rPr lang="en-GB" dirty="0"/>
              <a:t>© 2015 Pearson Education, Inc.</a:t>
            </a:r>
          </a:p>
        </p:txBody>
      </p:sp>
      <p:graphicFrame>
        <p:nvGraphicFramePr>
          <p:cNvPr id="6" name="Object 4"/>
          <p:cNvGraphicFramePr>
            <a:graphicFrameLocks noChangeAspect="1"/>
          </p:cNvGraphicFramePr>
          <p:nvPr>
            <p:extLst>
              <p:ext uri="{D42A27DB-BD31-4B8C-83A1-F6EECF244321}">
                <p14:modId xmlns:p14="http://schemas.microsoft.com/office/powerpoint/2010/main" val="1759352749"/>
              </p:ext>
            </p:extLst>
          </p:nvPr>
        </p:nvGraphicFramePr>
        <p:xfrm>
          <a:off x="2763070" y="5448300"/>
          <a:ext cx="609420" cy="266622"/>
        </p:xfrm>
        <a:graphic>
          <a:graphicData uri="http://schemas.openxmlformats.org/presentationml/2006/ole">
            <mc:AlternateContent xmlns:mc="http://schemas.openxmlformats.org/markup-compatibility/2006">
              <mc:Choice xmlns:v="urn:schemas-microsoft-com:vml" Requires="v">
                <p:oleObj spid="_x0000_s81978" name="Equation" r:id="rId4" imgW="812800" imgH="355600" progId="Equation.3">
                  <p:embed/>
                </p:oleObj>
              </mc:Choice>
              <mc:Fallback>
                <p:oleObj name="Equation" r:id="rId4" imgW="812800" imgH="355600" progId="Equation.3">
                  <p:embed/>
                  <p:pic>
                    <p:nvPicPr>
                      <p:cNvPr id="0" name=""/>
                      <p:cNvPicPr>
                        <a:picLocks noChangeAspect="1" noChangeArrowheads="1"/>
                      </p:cNvPicPr>
                      <p:nvPr/>
                    </p:nvPicPr>
                    <p:blipFill>
                      <a:blip r:embed="rId5"/>
                      <a:srcRect/>
                      <a:stretch>
                        <a:fillRect/>
                      </a:stretch>
                    </p:blipFill>
                    <p:spPr bwMode="auto">
                      <a:xfrm>
                        <a:off x="2763070" y="5448300"/>
                        <a:ext cx="609420" cy="26662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788620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0" y="614908"/>
            <a:ext cx="9144000" cy="1077218"/>
          </a:xfrm>
        </p:spPr>
        <p:txBody>
          <a:bodyPr/>
          <a:lstStyle/>
          <a:p>
            <a:r>
              <a:rPr lang="en-US" dirty="0"/>
              <a:t>Radiation</a:t>
            </a:r>
            <a:br>
              <a:rPr lang="en-US" dirty="0"/>
            </a:br>
            <a:r>
              <a:rPr lang="en-US" dirty="0"/>
              <a:t>CHECK</a:t>
            </a:r>
          </a:p>
        </p:txBody>
      </p:sp>
      <p:sp>
        <p:nvSpPr>
          <p:cNvPr id="121859" name="Rectangle 3"/>
          <p:cNvSpPr>
            <a:spLocks noGrp="1" noChangeArrowheads="1"/>
          </p:cNvSpPr>
          <p:nvPr>
            <p:ph idx="1"/>
          </p:nvPr>
        </p:nvSpPr>
        <p:spPr>
          <a:xfrm>
            <a:off x="365125" y="1840744"/>
            <a:ext cx="8229600" cy="4653915"/>
          </a:xfrm>
        </p:spPr>
        <p:txBody>
          <a:bodyPr/>
          <a:lstStyle/>
          <a:p>
            <a:pPr marL="0" indent="0">
              <a:buNone/>
            </a:pPr>
            <a:r>
              <a:rPr lang="en-US" dirty="0"/>
              <a:t>Which melts faster in sunshine—dirty snow or clean snow?</a:t>
            </a:r>
          </a:p>
          <a:p>
            <a:pPr marL="0" indent="0">
              <a:buNone/>
            </a:pPr>
            <a:endParaRPr lang="en-US" sz="1500" dirty="0"/>
          </a:p>
          <a:p>
            <a:pPr marL="514350" indent="-514350">
              <a:buFont typeface="+mj-lt"/>
              <a:buAutoNum type="alphaUcPeriod"/>
            </a:pPr>
            <a:r>
              <a:rPr lang="en-US" dirty="0"/>
              <a:t>Dirty snow</a:t>
            </a:r>
          </a:p>
          <a:p>
            <a:pPr marL="514350" indent="-514350">
              <a:buFont typeface="+mj-lt"/>
              <a:buAutoNum type="alphaUcPeriod"/>
            </a:pPr>
            <a:r>
              <a:rPr lang="en-US" dirty="0"/>
              <a:t>Clean snow</a:t>
            </a:r>
          </a:p>
          <a:p>
            <a:pPr marL="514350" indent="-514350">
              <a:buFont typeface="+mj-lt"/>
              <a:buAutoNum type="alphaUcPeriod"/>
            </a:pPr>
            <a:r>
              <a:rPr lang="en-US" dirty="0"/>
              <a:t>Both A and B.</a:t>
            </a:r>
          </a:p>
          <a:p>
            <a:pPr marL="514350" indent="-514350">
              <a:buFont typeface="+mj-lt"/>
              <a:buAutoNum type="alphaUcPeriod"/>
            </a:pPr>
            <a:r>
              <a:rPr lang="en-US" dirty="0"/>
              <a:t>None of the above.</a:t>
            </a: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0" y="614908"/>
            <a:ext cx="9144000" cy="1077218"/>
          </a:xfrm>
        </p:spPr>
        <p:txBody>
          <a:bodyPr/>
          <a:lstStyle/>
          <a:p>
            <a:r>
              <a:rPr lang="en-US" dirty="0"/>
              <a:t>Radiation</a:t>
            </a:r>
            <a:br>
              <a:rPr lang="en-US" dirty="0"/>
            </a:br>
            <a:r>
              <a:rPr lang="en-US" dirty="0"/>
              <a:t>CHECK YOUR ANSWER </a:t>
            </a:r>
          </a:p>
        </p:txBody>
      </p:sp>
      <p:sp>
        <p:nvSpPr>
          <p:cNvPr id="121859" name="Rectangle 3"/>
          <p:cNvSpPr>
            <a:spLocks noGrp="1" noChangeArrowheads="1"/>
          </p:cNvSpPr>
          <p:nvPr>
            <p:ph idx="1"/>
          </p:nvPr>
        </p:nvSpPr>
        <p:spPr>
          <a:xfrm>
            <a:off x="365125" y="1840744"/>
            <a:ext cx="8229600" cy="4784398"/>
          </a:xfrm>
        </p:spPr>
        <p:txBody>
          <a:bodyPr/>
          <a:lstStyle/>
          <a:p>
            <a:pPr marL="0" indent="0">
              <a:buNone/>
            </a:pPr>
            <a:r>
              <a:rPr lang="en-US" dirty="0"/>
              <a:t>Which melts faster in sunshine—dirty snow or clean snow?</a:t>
            </a:r>
          </a:p>
          <a:p>
            <a:pPr marL="0" indent="0">
              <a:buNone/>
            </a:pPr>
            <a:endParaRPr lang="en-US" sz="1500" dirty="0"/>
          </a:p>
          <a:p>
            <a:pPr marL="514350" indent="-514350">
              <a:buFont typeface="+mj-lt"/>
              <a:buAutoNum type="alphaUcPeriod"/>
            </a:pPr>
            <a:r>
              <a:rPr lang="en-US" b="1" dirty="0"/>
              <a:t>Dirty snow</a:t>
            </a:r>
          </a:p>
          <a:p>
            <a:pPr marL="514350" indent="-514350">
              <a:buFont typeface="+mj-lt"/>
              <a:buAutoNum type="alphaUcPeriod"/>
            </a:pPr>
            <a:r>
              <a:rPr lang="en-US" dirty="0"/>
              <a:t>Clean snow</a:t>
            </a:r>
          </a:p>
          <a:p>
            <a:pPr marL="514350" indent="-514350">
              <a:buFont typeface="+mj-lt"/>
              <a:buAutoNum type="alphaUcPeriod"/>
            </a:pPr>
            <a:r>
              <a:rPr lang="en-US" dirty="0"/>
              <a:t>Both A and B.</a:t>
            </a:r>
          </a:p>
          <a:p>
            <a:pPr marL="514350" indent="-514350">
              <a:buFont typeface="+mj-lt"/>
              <a:buAutoNum type="alphaUcPeriod"/>
            </a:pPr>
            <a:r>
              <a:rPr lang="en-US" dirty="0"/>
              <a:t>None of the above.</a:t>
            </a:r>
          </a:p>
          <a:p>
            <a:pPr marL="0" indent="0">
              <a:buNone/>
            </a:pPr>
            <a:endParaRPr lang="en-US" sz="1500" b="1" dirty="0"/>
          </a:p>
          <a:p>
            <a:pPr marL="0" indent="0">
              <a:buNone/>
            </a:pPr>
            <a:r>
              <a:rPr lang="en-US" sz="2400" b="1" dirty="0"/>
              <a:t>Explanation:</a:t>
            </a:r>
            <a:br>
              <a:rPr lang="en-US" sz="2400" b="1" dirty="0"/>
            </a:br>
            <a:r>
              <a:rPr lang="en-US" sz="2400" dirty="0"/>
              <a:t>Dirty snow absorbs more sunlight, whereas clean snow reflects more.</a:t>
            </a:r>
            <a:endParaRPr lang="en-US" dirty="0"/>
          </a:p>
        </p:txBody>
      </p:sp>
      <p:sp>
        <p:nvSpPr>
          <p:cNvPr id="8" name="Footer Placeholder 7"/>
          <p:cNvSpPr>
            <a:spLocks noGrp="1"/>
          </p:cNvSpPr>
          <p:nvPr>
            <p:ph type="ftr" sz="quarter" idx="10"/>
          </p:nvPr>
        </p:nvSpPr>
        <p:spPr/>
        <p:txBody>
          <a:bodyPr/>
          <a:lstStyle/>
          <a:p>
            <a:r>
              <a:rPr lang="en-GB" dirty="0"/>
              <a:t>© 2015 Pearson Education, Inc.</a:t>
            </a:r>
          </a:p>
        </p:txBody>
      </p:sp>
    </p:spTree>
    <p:extLst>
      <p:ext uri="{BB962C8B-B14F-4D97-AF65-F5344CB8AC3E}">
        <p14:creationId xmlns:p14="http://schemas.microsoft.com/office/powerpoint/2010/main" val="1367699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US" dirty="0"/>
              <a:t>Radiation</a:t>
            </a:r>
          </a:p>
        </p:txBody>
      </p:sp>
      <p:sp>
        <p:nvSpPr>
          <p:cNvPr id="125955" name="Rectangle 3"/>
          <p:cNvSpPr>
            <a:spLocks noGrp="1" noChangeArrowheads="1"/>
          </p:cNvSpPr>
          <p:nvPr>
            <p:ph idx="1"/>
          </p:nvPr>
        </p:nvSpPr>
        <p:spPr/>
        <p:txBody>
          <a:bodyPr/>
          <a:lstStyle/>
          <a:p>
            <a:r>
              <a:rPr lang="en-US" dirty="0"/>
              <a:t>Reflection of radiant energy</a:t>
            </a:r>
          </a:p>
          <a:p>
            <a:pPr lvl="1"/>
            <a:r>
              <a:rPr lang="en-US" dirty="0"/>
              <a:t>Opposite to absorption of radiant energy</a:t>
            </a:r>
          </a:p>
          <a:p>
            <a:pPr lvl="1"/>
            <a:r>
              <a:rPr lang="en-US" dirty="0"/>
              <a:t>Any surface that reflects very little or no radiant energy looks dark</a:t>
            </a:r>
          </a:p>
          <a:p>
            <a:pPr lvl="1"/>
            <a:r>
              <a:rPr lang="en-US" dirty="0"/>
              <a:t>Examples of dark objects: eye pupils, open ends of pipes in a stack, open doorways or windows of distant houses in the daytime</a:t>
            </a: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9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59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59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D31CB-3C96-EF40-A0AC-3AB12851334B}"/>
              </a:ext>
            </a:extLst>
          </p:cNvPr>
          <p:cNvSpPr>
            <a:spLocks noGrp="1"/>
          </p:cNvSpPr>
          <p:nvPr>
            <p:ph type="title"/>
          </p:nvPr>
        </p:nvSpPr>
        <p:spPr/>
        <p:txBody>
          <a:bodyPr/>
          <a:lstStyle/>
          <a:p>
            <a:r>
              <a:rPr lang="en-US" dirty="0"/>
              <a:t>Reflection</a:t>
            </a:r>
          </a:p>
        </p:txBody>
      </p:sp>
      <p:sp>
        <p:nvSpPr>
          <p:cNvPr id="3" name="Content Placeholder 2">
            <a:extLst>
              <a:ext uri="{FF2B5EF4-FFF2-40B4-BE49-F238E27FC236}">
                <a16:creationId xmlns:a16="http://schemas.microsoft.com/office/drawing/2014/main" id="{1B48CEAC-D8A5-FD4B-BD82-CC7053A24C36}"/>
              </a:ext>
            </a:extLst>
          </p:cNvPr>
          <p:cNvSpPr>
            <a:spLocks noGrp="1"/>
          </p:cNvSpPr>
          <p:nvPr>
            <p:ph idx="1"/>
          </p:nvPr>
        </p:nvSpPr>
        <p:spPr>
          <a:xfrm>
            <a:off x="336550" y="1314317"/>
            <a:ext cx="8229600" cy="4653915"/>
          </a:xfrm>
        </p:spPr>
        <p:txBody>
          <a:bodyPr/>
          <a:lstStyle/>
          <a:p>
            <a:r>
              <a:rPr lang="en-US" dirty="0" err="1"/>
              <a:t>Vantablack</a:t>
            </a:r>
            <a:r>
              <a:rPr lang="en-US" dirty="0"/>
              <a:t>: </a:t>
            </a:r>
          </a:p>
          <a:p>
            <a:r>
              <a:rPr lang="en-US" sz="1800" dirty="0"/>
              <a:t>“It's like, how much more black could this be and the answer is none. None more black.” </a:t>
            </a:r>
            <a:endParaRPr lang="en-US" dirty="0"/>
          </a:p>
        </p:txBody>
      </p:sp>
      <p:sp>
        <p:nvSpPr>
          <p:cNvPr id="4" name="Footer Placeholder 3">
            <a:extLst>
              <a:ext uri="{FF2B5EF4-FFF2-40B4-BE49-F238E27FC236}">
                <a16:creationId xmlns:a16="http://schemas.microsoft.com/office/drawing/2014/main" id="{F130BD42-8F3A-464E-952E-69C143B84B4D}"/>
              </a:ext>
            </a:extLst>
          </p:cNvPr>
          <p:cNvSpPr>
            <a:spLocks noGrp="1"/>
          </p:cNvSpPr>
          <p:nvPr>
            <p:ph type="ftr" sz="quarter" idx="10"/>
          </p:nvPr>
        </p:nvSpPr>
        <p:spPr/>
        <p:txBody>
          <a:bodyPr/>
          <a:lstStyle/>
          <a:p>
            <a:r>
              <a:rPr lang="en-GB"/>
              <a:t>© 2015 Pearson Education, Inc.</a:t>
            </a:r>
            <a:endParaRPr lang="en-GB" dirty="0"/>
          </a:p>
        </p:txBody>
      </p:sp>
      <p:pic>
        <p:nvPicPr>
          <p:cNvPr id="7" name="Picture 6">
            <a:extLst>
              <a:ext uri="{FF2B5EF4-FFF2-40B4-BE49-F238E27FC236}">
                <a16:creationId xmlns:a16="http://schemas.microsoft.com/office/drawing/2014/main" id="{F7CC7A73-8F79-3049-B9E3-0F09627E0889}"/>
              </a:ext>
            </a:extLst>
          </p:cNvPr>
          <p:cNvPicPr>
            <a:picLocks noChangeAspect="1"/>
          </p:cNvPicPr>
          <p:nvPr/>
        </p:nvPicPr>
        <p:blipFill>
          <a:blip r:embed="rId2"/>
          <a:stretch>
            <a:fillRect/>
          </a:stretch>
        </p:blipFill>
        <p:spPr>
          <a:xfrm>
            <a:off x="87313" y="2967831"/>
            <a:ext cx="6481233" cy="3645694"/>
          </a:xfrm>
          <a:prstGeom prst="rect">
            <a:avLst/>
          </a:prstGeom>
        </p:spPr>
      </p:pic>
    </p:spTree>
    <p:extLst>
      <p:ext uri="{BB962C8B-B14F-4D97-AF65-F5344CB8AC3E}">
        <p14:creationId xmlns:p14="http://schemas.microsoft.com/office/powerpoint/2010/main" val="104348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026"/>
          <p:cNvSpPr>
            <a:spLocks noGrp="1" noChangeArrowheads="1"/>
          </p:cNvSpPr>
          <p:nvPr>
            <p:ph type="title"/>
          </p:nvPr>
        </p:nvSpPr>
        <p:spPr/>
        <p:txBody>
          <a:bodyPr/>
          <a:lstStyle/>
          <a:p>
            <a:r>
              <a:rPr lang="en-US" dirty="0"/>
              <a:t>Conduction</a:t>
            </a:r>
          </a:p>
        </p:txBody>
      </p:sp>
      <p:sp>
        <p:nvSpPr>
          <p:cNvPr id="79875" name="Rectangle 1027"/>
          <p:cNvSpPr>
            <a:spLocks noGrp="1" noChangeArrowheads="1"/>
          </p:cNvSpPr>
          <p:nvPr>
            <p:ph idx="1"/>
          </p:nvPr>
        </p:nvSpPr>
        <p:spPr/>
        <p:txBody>
          <a:bodyPr/>
          <a:lstStyle/>
          <a:p>
            <a:r>
              <a:rPr lang="en-US" dirty="0"/>
              <a:t>Conduction</a:t>
            </a:r>
          </a:p>
          <a:p>
            <a:pPr lvl="1"/>
            <a:r>
              <a:rPr lang="en-US" dirty="0"/>
              <a:t>Transfer of internal energy by electron and molecular collisions within a substance, especially a solid</a:t>
            </a:r>
          </a:p>
        </p:txBody>
      </p:sp>
      <p:pic>
        <p:nvPicPr>
          <p:cNvPr id="8" name="Picture 7" descr="16_02_Figure.jpg"/>
          <p:cNvPicPr>
            <a:picLocks noChangeAspect="1"/>
          </p:cNvPicPr>
          <p:nvPr/>
        </p:nvPicPr>
        <p:blipFill rotWithShape="1">
          <a:blip r:embed="rId2">
            <a:extLst>
              <a:ext uri="{28A0092B-C50C-407E-A947-70E740481C1C}">
                <a14:useLocalDpi xmlns:a14="http://schemas.microsoft.com/office/drawing/2010/main" val="0"/>
              </a:ext>
            </a:extLst>
          </a:blip>
          <a:srcRect b="2771"/>
          <a:stretch/>
        </p:blipFill>
        <p:spPr>
          <a:xfrm>
            <a:off x="3139636" y="3885624"/>
            <a:ext cx="3037676" cy="2725544"/>
          </a:xfrm>
          <a:prstGeom prst="rect">
            <a:avLst/>
          </a:prstGeom>
        </p:spPr>
      </p:pic>
      <p:sp>
        <p:nvSpPr>
          <p:cNvPr id="9" name="Footer Placeholder 8"/>
          <p:cNvSpPr>
            <a:spLocks noGrp="1"/>
          </p:cNvSpPr>
          <p:nvPr>
            <p:ph type="ftr" sz="quarter" idx="10"/>
          </p:nvPr>
        </p:nvSpPr>
        <p:spPr/>
        <p:txBody>
          <a:bodyPr/>
          <a:lstStyle/>
          <a:p>
            <a:r>
              <a:rPr lang="en-GB" dirty="0"/>
              <a:t>© 2015 Pearson Education, Inc.</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D31CB-3C96-EF40-A0AC-3AB12851334B}"/>
              </a:ext>
            </a:extLst>
          </p:cNvPr>
          <p:cNvSpPr>
            <a:spLocks noGrp="1"/>
          </p:cNvSpPr>
          <p:nvPr>
            <p:ph type="title"/>
          </p:nvPr>
        </p:nvSpPr>
        <p:spPr/>
        <p:txBody>
          <a:bodyPr/>
          <a:lstStyle/>
          <a:p>
            <a:r>
              <a:rPr lang="en-US" dirty="0"/>
              <a:t>Reflection</a:t>
            </a:r>
          </a:p>
        </p:txBody>
      </p:sp>
      <p:sp>
        <p:nvSpPr>
          <p:cNvPr id="3" name="Content Placeholder 2">
            <a:extLst>
              <a:ext uri="{FF2B5EF4-FFF2-40B4-BE49-F238E27FC236}">
                <a16:creationId xmlns:a16="http://schemas.microsoft.com/office/drawing/2014/main" id="{1B48CEAC-D8A5-FD4B-BD82-CC7053A24C36}"/>
              </a:ext>
            </a:extLst>
          </p:cNvPr>
          <p:cNvSpPr>
            <a:spLocks noGrp="1"/>
          </p:cNvSpPr>
          <p:nvPr>
            <p:ph idx="1"/>
          </p:nvPr>
        </p:nvSpPr>
        <p:spPr>
          <a:xfrm>
            <a:off x="336550" y="1314317"/>
            <a:ext cx="8229600" cy="4653915"/>
          </a:xfrm>
        </p:spPr>
        <p:txBody>
          <a:bodyPr/>
          <a:lstStyle/>
          <a:p>
            <a:r>
              <a:rPr lang="en-US" dirty="0" err="1"/>
              <a:t>Vantablack</a:t>
            </a:r>
            <a:r>
              <a:rPr lang="en-US" dirty="0"/>
              <a:t>: </a:t>
            </a:r>
          </a:p>
          <a:p>
            <a:r>
              <a:rPr lang="en-US" sz="1800" dirty="0"/>
              <a:t>“It's like, how much more black could this be and the answer is none. None more black.” </a:t>
            </a:r>
            <a:endParaRPr lang="en-US" dirty="0"/>
          </a:p>
        </p:txBody>
      </p:sp>
      <p:sp>
        <p:nvSpPr>
          <p:cNvPr id="4" name="Footer Placeholder 3">
            <a:extLst>
              <a:ext uri="{FF2B5EF4-FFF2-40B4-BE49-F238E27FC236}">
                <a16:creationId xmlns:a16="http://schemas.microsoft.com/office/drawing/2014/main" id="{F130BD42-8F3A-464E-952E-69C143B84B4D}"/>
              </a:ext>
            </a:extLst>
          </p:cNvPr>
          <p:cNvSpPr>
            <a:spLocks noGrp="1"/>
          </p:cNvSpPr>
          <p:nvPr>
            <p:ph type="ftr" sz="quarter" idx="10"/>
          </p:nvPr>
        </p:nvSpPr>
        <p:spPr/>
        <p:txBody>
          <a:bodyPr/>
          <a:lstStyle/>
          <a:p>
            <a:r>
              <a:rPr lang="en-GB"/>
              <a:t>© 2015 Pearson Education, Inc.</a:t>
            </a:r>
            <a:endParaRPr lang="en-GB" dirty="0"/>
          </a:p>
        </p:txBody>
      </p:sp>
      <p:pic>
        <p:nvPicPr>
          <p:cNvPr id="6" name="Picture 5">
            <a:extLst>
              <a:ext uri="{FF2B5EF4-FFF2-40B4-BE49-F238E27FC236}">
                <a16:creationId xmlns:a16="http://schemas.microsoft.com/office/drawing/2014/main" id="{ED50F264-0422-B44F-B24A-BC46FCCF5A18}"/>
              </a:ext>
            </a:extLst>
          </p:cNvPr>
          <p:cNvPicPr>
            <a:picLocks noChangeAspect="1"/>
          </p:cNvPicPr>
          <p:nvPr/>
        </p:nvPicPr>
        <p:blipFill>
          <a:blip r:embed="rId2"/>
          <a:stretch>
            <a:fillRect/>
          </a:stretch>
        </p:blipFill>
        <p:spPr>
          <a:xfrm>
            <a:off x="1935163" y="2347209"/>
            <a:ext cx="5637213" cy="4194879"/>
          </a:xfrm>
          <a:prstGeom prst="rect">
            <a:avLst/>
          </a:prstGeom>
        </p:spPr>
      </p:pic>
    </p:spTree>
    <p:extLst>
      <p:ext uri="{BB962C8B-B14F-4D97-AF65-F5344CB8AC3E}">
        <p14:creationId xmlns:p14="http://schemas.microsoft.com/office/powerpoint/2010/main" val="407934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dirty="0"/>
              <a:t>Radiation</a:t>
            </a:r>
          </a:p>
        </p:txBody>
      </p:sp>
      <p:sp>
        <p:nvSpPr>
          <p:cNvPr id="126979" name="Rectangle 3"/>
          <p:cNvSpPr>
            <a:spLocks noGrp="1" noChangeArrowheads="1"/>
          </p:cNvSpPr>
          <p:nvPr>
            <p:ph idx="1"/>
          </p:nvPr>
        </p:nvSpPr>
        <p:spPr/>
        <p:txBody>
          <a:bodyPr/>
          <a:lstStyle/>
          <a:p>
            <a:r>
              <a:rPr lang="en-US" dirty="0"/>
              <a:t>Reflection of radiant energy (continued)</a:t>
            </a:r>
          </a:p>
          <a:p>
            <a:pPr lvl="1"/>
            <a:r>
              <a:rPr lang="en-US" dirty="0"/>
              <a:t>Darkness often due to reflection of light back and forth many times partially absorbing with each reflection. </a:t>
            </a:r>
          </a:p>
          <a:p>
            <a:pPr lvl="1"/>
            <a:r>
              <a:rPr lang="en-US" dirty="0"/>
              <a:t>Or, make reflections spread out (stealth)</a:t>
            </a:r>
          </a:p>
          <a:p>
            <a:pPr lvl="1"/>
            <a:endParaRPr lang="en-US" dirty="0"/>
          </a:p>
          <a:p>
            <a:pPr lvl="1"/>
            <a:endParaRPr lang="en-US" dirty="0"/>
          </a:p>
          <a:p>
            <a:pPr marL="457200" lvl="1" indent="0">
              <a:buNone/>
            </a:pPr>
            <a:endParaRPr lang="en-US" dirty="0"/>
          </a:p>
          <a:p>
            <a:pPr lvl="1"/>
            <a:r>
              <a:rPr lang="en-US" dirty="0"/>
              <a:t>Good reflectors are poor absorbers.</a:t>
            </a:r>
          </a:p>
        </p:txBody>
      </p:sp>
      <p:sp>
        <p:nvSpPr>
          <p:cNvPr id="8" name="Footer Placeholder 7"/>
          <p:cNvSpPr>
            <a:spLocks noGrp="1"/>
          </p:cNvSpPr>
          <p:nvPr>
            <p:ph type="ftr" sz="quarter" idx="10"/>
          </p:nvPr>
        </p:nvSpPr>
        <p:spPr/>
        <p:txBody>
          <a:bodyPr/>
          <a:lstStyle/>
          <a:p>
            <a:r>
              <a:rPr lang="en-GB" dirty="0"/>
              <a:t>© 2015 Pearson Education, Inc.</a:t>
            </a:r>
          </a:p>
        </p:txBody>
      </p:sp>
      <p:pic>
        <p:nvPicPr>
          <p:cNvPr id="9" name="Picture 8" descr="16_18_Figure.jpg"/>
          <p:cNvPicPr>
            <a:picLocks noChangeAspect="1"/>
          </p:cNvPicPr>
          <p:nvPr/>
        </p:nvPicPr>
        <p:blipFill rotWithShape="1">
          <a:blip r:embed="rId2">
            <a:extLst>
              <a:ext uri="{28A0092B-C50C-407E-A947-70E740481C1C}">
                <a14:useLocalDpi xmlns:a14="http://schemas.microsoft.com/office/drawing/2010/main" val="0"/>
              </a:ext>
            </a:extLst>
          </a:blip>
          <a:srcRect b="3397"/>
          <a:stretch/>
        </p:blipFill>
        <p:spPr>
          <a:xfrm>
            <a:off x="1693388" y="4443413"/>
            <a:ext cx="2223560" cy="1397514"/>
          </a:xfrm>
          <a:prstGeom prst="rect">
            <a:avLst/>
          </a:prstGeom>
        </p:spPr>
      </p:pic>
      <p:pic>
        <p:nvPicPr>
          <p:cNvPr id="2" name="Picture 1">
            <a:extLst>
              <a:ext uri="{FF2B5EF4-FFF2-40B4-BE49-F238E27FC236}">
                <a16:creationId xmlns:a16="http://schemas.microsoft.com/office/drawing/2014/main" id="{2786D05D-F8DD-7949-B8D5-C497F464FD65}"/>
              </a:ext>
            </a:extLst>
          </p:cNvPr>
          <p:cNvPicPr>
            <a:picLocks noChangeAspect="1"/>
          </p:cNvPicPr>
          <p:nvPr/>
        </p:nvPicPr>
        <p:blipFill>
          <a:blip r:embed="rId3"/>
          <a:stretch>
            <a:fillRect/>
          </a:stretch>
        </p:blipFill>
        <p:spPr>
          <a:xfrm>
            <a:off x="4902311" y="4443413"/>
            <a:ext cx="2223560" cy="1487593"/>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0" y="614908"/>
            <a:ext cx="9144000" cy="1077218"/>
          </a:xfrm>
        </p:spPr>
        <p:txBody>
          <a:bodyPr/>
          <a:lstStyle/>
          <a:p>
            <a:r>
              <a:rPr lang="en-US" dirty="0"/>
              <a:t>Radiation</a:t>
            </a:r>
            <a:br>
              <a:rPr lang="en-US" dirty="0"/>
            </a:br>
            <a:r>
              <a:rPr lang="en-US" dirty="0"/>
              <a:t>CHECK</a:t>
            </a:r>
          </a:p>
        </p:txBody>
      </p:sp>
      <p:sp>
        <p:nvSpPr>
          <p:cNvPr id="128003" name="Rectangle 3"/>
          <p:cNvSpPr>
            <a:spLocks noGrp="1" noChangeArrowheads="1"/>
          </p:cNvSpPr>
          <p:nvPr>
            <p:ph idx="1"/>
          </p:nvPr>
        </p:nvSpPr>
        <p:spPr>
          <a:xfrm>
            <a:off x="365125" y="1782489"/>
            <a:ext cx="8229600" cy="4653915"/>
          </a:xfrm>
        </p:spPr>
        <p:txBody>
          <a:bodyPr/>
          <a:lstStyle/>
          <a:p>
            <a:pPr marL="0" indent="0">
              <a:buNone/>
            </a:pPr>
            <a:r>
              <a:rPr lang="en-US" sz="2400" dirty="0"/>
              <a:t>Which is the better statement?</a:t>
            </a:r>
          </a:p>
          <a:p>
            <a:pPr marL="0" indent="0">
              <a:buNone/>
            </a:pPr>
            <a:endParaRPr lang="en-US" sz="1500" dirty="0"/>
          </a:p>
          <a:p>
            <a:pPr marL="514350" indent="-514350">
              <a:buFont typeface="+mj-lt"/>
              <a:buAutoNum type="alphaUcPeriod"/>
            </a:pPr>
            <a:r>
              <a:rPr lang="en-US" sz="2400" dirty="0"/>
              <a:t>A black object absorbs energy well.</a:t>
            </a:r>
          </a:p>
          <a:p>
            <a:pPr marL="514350" indent="-514350">
              <a:buFont typeface="+mj-lt"/>
              <a:buAutoNum type="alphaUcPeriod"/>
            </a:pPr>
            <a:r>
              <a:rPr lang="en-US" sz="2400" dirty="0"/>
              <a:t>An object that absorbs energy well is black. </a:t>
            </a:r>
          </a:p>
          <a:p>
            <a:pPr marL="514350" indent="-514350">
              <a:buFont typeface="+mj-lt"/>
              <a:buAutoNum type="alphaUcPeriod"/>
            </a:pPr>
            <a:r>
              <a:rPr lang="en-US" sz="2400" dirty="0"/>
              <a:t>Both say the same thing, so both are equivalent.</a:t>
            </a:r>
          </a:p>
          <a:p>
            <a:pPr marL="514350" indent="-514350">
              <a:buFont typeface="+mj-lt"/>
              <a:buAutoNum type="alphaUcPeriod"/>
            </a:pPr>
            <a:r>
              <a:rPr lang="en-US" sz="2400" dirty="0"/>
              <a:t>Both are untrue.</a:t>
            </a:r>
            <a:endParaRPr lang="en-US" dirty="0"/>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0" y="614908"/>
            <a:ext cx="9144000" cy="1077218"/>
          </a:xfrm>
        </p:spPr>
        <p:txBody>
          <a:bodyPr/>
          <a:lstStyle/>
          <a:p>
            <a:r>
              <a:rPr lang="en-US" dirty="0"/>
              <a:t>Radiation</a:t>
            </a:r>
            <a:br>
              <a:rPr lang="en-US" dirty="0"/>
            </a:br>
            <a:r>
              <a:rPr lang="en-US" dirty="0"/>
              <a:t>CHECK YOUR ANSWER </a:t>
            </a:r>
          </a:p>
        </p:txBody>
      </p:sp>
      <p:sp>
        <p:nvSpPr>
          <p:cNvPr id="128003" name="Rectangle 3"/>
          <p:cNvSpPr>
            <a:spLocks noGrp="1" noChangeArrowheads="1"/>
          </p:cNvSpPr>
          <p:nvPr>
            <p:ph idx="1"/>
          </p:nvPr>
        </p:nvSpPr>
        <p:spPr>
          <a:xfrm>
            <a:off x="365125" y="1782489"/>
            <a:ext cx="8229600" cy="4828616"/>
          </a:xfrm>
        </p:spPr>
        <p:txBody>
          <a:bodyPr/>
          <a:lstStyle/>
          <a:p>
            <a:pPr marL="0" indent="0">
              <a:buNone/>
            </a:pPr>
            <a:r>
              <a:rPr lang="en-US" sz="2400" dirty="0"/>
              <a:t>Which is the better statement?</a:t>
            </a:r>
          </a:p>
          <a:p>
            <a:pPr marL="0" indent="0">
              <a:buNone/>
            </a:pPr>
            <a:endParaRPr lang="en-US" sz="1500" dirty="0"/>
          </a:p>
          <a:p>
            <a:pPr marL="514350" indent="-514350">
              <a:buFont typeface="+mj-lt"/>
              <a:buAutoNum type="alphaUcPeriod"/>
            </a:pPr>
            <a:r>
              <a:rPr lang="en-US" sz="2400" dirty="0"/>
              <a:t>A black object absorbs energy well.</a:t>
            </a:r>
          </a:p>
          <a:p>
            <a:pPr marL="514350" indent="-514350">
              <a:buFont typeface="+mj-lt"/>
              <a:buAutoNum type="alphaUcPeriod"/>
            </a:pPr>
            <a:r>
              <a:rPr lang="en-US" sz="2400" b="1" dirty="0"/>
              <a:t>An object that absorbs energy well is black. </a:t>
            </a:r>
          </a:p>
          <a:p>
            <a:pPr marL="514350" indent="-514350">
              <a:buFont typeface="+mj-lt"/>
              <a:buAutoNum type="alphaUcPeriod"/>
            </a:pPr>
            <a:r>
              <a:rPr lang="en-US" sz="2400" dirty="0"/>
              <a:t>Both say the same thing, so both are equivalent.</a:t>
            </a:r>
          </a:p>
          <a:p>
            <a:pPr marL="514350" indent="-514350">
              <a:buFont typeface="+mj-lt"/>
              <a:buAutoNum type="alphaUcPeriod"/>
            </a:pPr>
            <a:r>
              <a:rPr lang="en-US" sz="2400" dirty="0"/>
              <a:t>Both are untrue.</a:t>
            </a:r>
          </a:p>
          <a:p>
            <a:pPr marL="0" indent="0">
              <a:buNone/>
            </a:pPr>
            <a:endParaRPr lang="en-US" sz="1500" dirty="0"/>
          </a:p>
          <a:p>
            <a:pPr marL="0" indent="0">
              <a:buNone/>
            </a:pPr>
            <a:r>
              <a:rPr lang="en-US" sz="2400" b="1" dirty="0"/>
              <a:t>Explanation:</a:t>
            </a:r>
          </a:p>
          <a:p>
            <a:pPr marL="0" indent="0">
              <a:buNone/>
            </a:pPr>
            <a:r>
              <a:rPr lang="en-US" sz="2400" dirty="0"/>
              <a:t>This is a cause-and-effect question. The color black </a:t>
            </a:r>
            <a:r>
              <a:rPr lang="en-US" sz="2400" dirty="0" err="1"/>
              <a:t>doesn</a:t>
            </a:r>
            <a:r>
              <a:rPr lang="fr-FR" altLang="ja-JP" sz="2400" dirty="0"/>
              <a:t>'</a:t>
            </a:r>
            <a:r>
              <a:rPr lang="en-US" sz="2400" dirty="0"/>
              <a:t>t draw in and absorb energy. It</a:t>
            </a:r>
            <a:r>
              <a:rPr lang="fr-FR" altLang="ja-JP" sz="2400" dirty="0"/>
              <a:t>'</a:t>
            </a:r>
            <a:r>
              <a:rPr lang="en-US" sz="2400" dirty="0"/>
              <a:t>s the other way around—any object that does draw in and absorb energy, will, by consequence, be black in color.</a:t>
            </a:r>
            <a:endParaRPr lang="en-US" dirty="0"/>
          </a:p>
        </p:txBody>
      </p:sp>
      <p:sp>
        <p:nvSpPr>
          <p:cNvPr id="8" name="Footer Placeholder 7"/>
          <p:cNvSpPr>
            <a:spLocks noGrp="1"/>
          </p:cNvSpPr>
          <p:nvPr>
            <p:ph type="ftr" sz="quarter" idx="10"/>
          </p:nvPr>
        </p:nvSpPr>
        <p:spPr/>
        <p:txBody>
          <a:bodyPr/>
          <a:lstStyle/>
          <a:p>
            <a:r>
              <a:rPr lang="en-GB" dirty="0"/>
              <a:t>© 2015 Pearson Education, Inc.</a:t>
            </a:r>
          </a:p>
        </p:txBody>
      </p:sp>
    </p:spTree>
    <p:extLst>
      <p:ext uri="{BB962C8B-B14F-4D97-AF65-F5344CB8AC3E}">
        <p14:creationId xmlns:p14="http://schemas.microsoft.com/office/powerpoint/2010/main" val="14206099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a:t>Newton</a:t>
            </a:r>
            <a:r>
              <a:rPr lang="fr-FR" altLang="ja-JP" dirty="0"/>
              <a:t>'</a:t>
            </a:r>
            <a:r>
              <a:rPr lang="en-US" dirty="0"/>
              <a:t>s Law of Cooling</a:t>
            </a:r>
          </a:p>
        </p:txBody>
      </p:sp>
      <p:sp>
        <p:nvSpPr>
          <p:cNvPr id="132099" name="Rectangle 3"/>
          <p:cNvSpPr>
            <a:spLocks noGrp="1" noChangeArrowheads="1"/>
          </p:cNvSpPr>
          <p:nvPr>
            <p:ph idx="1"/>
          </p:nvPr>
        </p:nvSpPr>
        <p:spPr/>
        <p:txBody>
          <a:bodyPr/>
          <a:lstStyle/>
          <a:p>
            <a:r>
              <a:rPr lang="en-US" dirty="0"/>
              <a:t>Newton</a:t>
            </a:r>
            <a:r>
              <a:rPr lang="fr-FR" altLang="ja-JP" dirty="0"/>
              <a:t>'</a:t>
            </a:r>
            <a:r>
              <a:rPr lang="en-US" dirty="0"/>
              <a:t>s law of cooling</a:t>
            </a:r>
          </a:p>
          <a:p>
            <a:pPr lvl="1"/>
            <a:r>
              <a:rPr lang="en-US" dirty="0"/>
              <a:t>Approximately proportional to the temperature difference, </a:t>
            </a:r>
            <a:r>
              <a:rPr lang="en-US" dirty="0">
                <a:sym typeface="Symbol" charset="0"/>
              </a:rPr>
              <a:t>∆</a:t>
            </a:r>
            <a:r>
              <a:rPr lang="en-US" i="1" dirty="0">
                <a:sym typeface="Symbol" charset="0"/>
              </a:rPr>
              <a:t>T</a:t>
            </a:r>
            <a:r>
              <a:rPr lang="en-US" dirty="0">
                <a:sym typeface="Symbol" charset="0"/>
              </a:rPr>
              <a:t>, between the object and its surroundings</a:t>
            </a:r>
          </a:p>
          <a:p>
            <a:pPr lvl="1"/>
            <a:r>
              <a:rPr lang="en-US" dirty="0">
                <a:sym typeface="Symbol" charset="0"/>
              </a:rPr>
              <a:t>In short: rate of cooling ~ ∆</a:t>
            </a:r>
            <a:r>
              <a:rPr lang="en-US" i="1" dirty="0">
                <a:sym typeface="Symbol" charset="0"/>
              </a:rPr>
              <a:t>T</a:t>
            </a:r>
            <a:r>
              <a:rPr lang="en-US" dirty="0">
                <a:sym typeface="Symbol" charset="0"/>
              </a:rPr>
              <a:t> </a:t>
            </a:r>
          </a:p>
          <a:p>
            <a:pPr lvl="1"/>
            <a:r>
              <a:rPr lang="en-US" dirty="0">
                <a:sym typeface="Symbol" charset="0"/>
              </a:rPr>
              <a:t>Example:</a:t>
            </a:r>
          </a:p>
          <a:p>
            <a:pPr lvl="2"/>
            <a:r>
              <a:rPr lang="en-US" dirty="0">
                <a:sym typeface="Symbol" charset="0"/>
              </a:rPr>
              <a:t>Hot apple pie cools more each minute in a freezer than if left on the kitchen table.</a:t>
            </a:r>
          </a:p>
          <a:p>
            <a:pPr lvl="2"/>
            <a:r>
              <a:rPr lang="en-US" dirty="0">
                <a:sym typeface="Symbol" charset="0"/>
              </a:rPr>
              <a:t>Warmer house leaks more internal energy to the outside than a house that is less warm.</a:t>
            </a:r>
            <a:endParaRPr lang="en-US" dirty="0"/>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0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0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209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209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20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dirty="0"/>
              <a:t>Newton</a:t>
            </a:r>
            <a:r>
              <a:rPr lang="fr-FR" altLang="ja-JP" dirty="0"/>
              <a:t>'</a:t>
            </a:r>
            <a:r>
              <a:rPr lang="en-US" dirty="0"/>
              <a:t>s Law of Cooling</a:t>
            </a:r>
          </a:p>
        </p:txBody>
      </p:sp>
      <p:sp>
        <p:nvSpPr>
          <p:cNvPr id="133123" name="Rectangle 3"/>
          <p:cNvSpPr>
            <a:spLocks noGrp="1" noChangeArrowheads="1"/>
          </p:cNvSpPr>
          <p:nvPr>
            <p:ph idx="1"/>
          </p:nvPr>
        </p:nvSpPr>
        <p:spPr/>
        <p:txBody>
          <a:bodyPr/>
          <a:lstStyle/>
          <a:p>
            <a:r>
              <a:rPr lang="en-US" dirty="0"/>
              <a:t>Newton</a:t>
            </a:r>
            <a:r>
              <a:rPr lang="fr-FR" altLang="ja-JP" dirty="0"/>
              <a:t>'</a:t>
            </a:r>
            <a:r>
              <a:rPr lang="en-US" dirty="0"/>
              <a:t>s law of cooling (continued)</a:t>
            </a:r>
          </a:p>
          <a:p>
            <a:pPr lvl="1"/>
            <a:r>
              <a:rPr lang="en-US" dirty="0"/>
              <a:t>Applies to rate of warming</a:t>
            </a:r>
          </a:p>
          <a:p>
            <a:pPr lvl="2"/>
            <a:r>
              <a:rPr lang="en-US" dirty="0">
                <a:sym typeface="Symbol" charset="0"/>
              </a:rPr>
              <a:t>Object cooler than its surroundings warms up at a rate proportional to ∆</a:t>
            </a:r>
            <a:r>
              <a:rPr lang="en-US" i="1" dirty="0">
                <a:sym typeface="Symbol" charset="0"/>
              </a:rPr>
              <a:t>T</a:t>
            </a:r>
            <a:r>
              <a:rPr lang="en-US" dirty="0">
                <a:sym typeface="Symbol" charset="0"/>
              </a:rPr>
              <a:t>. </a:t>
            </a:r>
          </a:p>
          <a:p>
            <a:pPr lvl="2">
              <a:tabLst>
                <a:tab pos="2514600" algn="l"/>
              </a:tabLst>
            </a:pPr>
            <a:r>
              <a:rPr lang="en-US" dirty="0">
                <a:sym typeface="Symbol" charset="0"/>
              </a:rPr>
              <a:t>Example: Frozen food will warm faster in a warm 	room than in a cold room.</a:t>
            </a: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2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0" y="614908"/>
            <a:ext cx="9144000" cy="1077218"/>
          </a:xfrm>
        </p:spPr>
        <p:txBody>
          <a:bodyPr/>
          <a:lstStyle/>
          <a:p>
            <a:r>
              <a:rPr lang="en-US" dirty="0"/>
              <a:t>Newton</a:t>
            </a:r>
            <a:r>
              <a:rPr lang="fr-FR" dirty="0"/>
              <a:t>'</a:t>
            </a:r>
            <a:r>
              <a:rPr lang="en-US" dirty="0"/>
              <a:t>s Law of Cooling</a:t>
            </a:r>
            <a:br>
              <a:rPr lang="en-US" dirty="0"/>
            </a:br>
            <a:r>
              <a:rPr lang="en-US" dirty="0"/>
              <a:t>CHECK</a:t>
            </a:r>
          </a:p>
        </p:txBody>
      </p:sp>
      <p:sp>
        <p:nvSpPr>
          <p:cNvPr id="134147" name="Rectangle 3"/>
          <p:cNvSpPr>
            <a:spLocks noGrp="1" noChangeArrowheads="1"/>
          </p:cNvSpPr>
          <p:nvPr>
            <p:ph idx="1"/>
          </p:nvPr>
        </p:nvSpPr>
        <p:spPr>
          <a:xfrm>
            <a:off x="365125" y="1712583"/>
            <a:ext cx="8229600" cy="4653915"/>
          </a:xfrm>
        </p:spPr>
        <p:txBody>
          <a:bodyPr/>
          <a:lstStyle/>
          <a:p>
            <a:pPr marL="0" indent="0">
              <a:buNone/>
            </a:pPr>
            <a:r>
              <a:rPr lang="en-US" sz="2400" dirty="0"/>
              <a:t>It is commonly thought that a can of beverage will cool faster in the coldest part of a refrigerator. Knowledge of Newton</a:t>
            </a:r>
            <a:r>
              <a:rPr lang="fr-FR" altLang="ja-JP" sz="2400" dirty="0"/>
              <a:t>'</a:t>
            </a:r>
            <a:r>
              <a:rPr lang="en-US" sz="2400" dirty="0"/>
              <a:t>s law of cooling</a:t>
            </a:r>
          </a:p>
          <a:p>
            <a:pPr marL="0" indent="0">
              <a:buNone/>
            </a:pPr>
            <a:endParaRPr lang="en-US" sz="1500" dirty="0"/>
          </a:p>
          <a:p>
            <a:pPr marL="514350" indent="-514350">
              <a:buFont typeface="+mj-lt"/>
              <a:buAutoNum type="alphaUcPeriod"/>
            </a:pPr>
            <a:r>
              <a:rPr lang="en-US" sz="2400" dirty="0"/>
              <a:t>supports this knowledge.</a:t>
            </a:r>
          </a:p>
          <a:p>
            <a:pPr marL="514350" indent="-514350">
              <a:buFont typeface="+mj-lt"/>
              <a:buAutoNum type="alphaUcPeriod"/>
            </a:pPr>
            <a:r>
              <a:rPr lang="en-US" sz="2400" dirty="0"/>
              <a:t>shows this knowledge is false. </a:t>
            </a:r>
          </a:p>
          <a:p>
            <a:pPr marL="514350" indent="-514350">
              <a:buFont typeface="+mj-lt"/>
              <a:buAutoNum type="alphaUcPeriod"/>
            </a:pPr>
            <a:r>
              <a:rPr lang="en-US" sz="2400" dirty="0"/>
              <a:t>may or may not support this knowledge.</a:t>
            </a:r>
          </a:p>
          <a:p>
            <a:pPr marL="514350" indent="-514350">
              <a:buFont typeface="+mj-lt"/>
              <a:buAutoNum type="alphaUcPeriod"/>
            </a:pPr>
            <a:r>
              <a:rPr lang="en-US" sz="2400" dirty="0"/>
              <a:t>may or may not contradict this knowledge.</a:t>
            </a: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0" y="614908"/>
            <a:ext cx="9144000" cy="1077218"/>
          </a:xfrm>
        </p:spPr>
        <p:txBody>
          <a:bodyPr/>
          <a:lstStyle/>
          <a:p>
            <a:r>
              <a:rPr lang="en-US" dirty="0"/>
              <a:t>Newton</a:t>
            </a:r>
            <a:r>
              <a:rPr lang="fr-FR" dirty="0"/>
              <a:t>'</a:t>
            </a:r>
            <a:r>
              <a:rPr lang="en-US" dirty="0"/>
              <a:t>s Law of Cooling</a:t>
            </a:r>
            <a:br>
              <a:rPr lang="en-US" dirty="0"/>
            </a:br>
            <a:r>
              <a:rPr lang="en-US" dirty="0"/>
              <a:t>CHECK YOUR ANSWER </a:t>
            </a:r>
          </a:p>
        </p:txBody>
      </p:sp>
      <p:sp>
        <p:nvSpPr>
          <p:cNvPr id="134147" name="Rectangle 3"/>
          <p:cNvSpPr>
            <a:spLocks noGrp="1" noChangeArrowheads="1"/>
          </p:cNvSpPr>
          <p:nvPr>
            <p:ph idx="1"/>
          </p:nvPr>
        </p:nvSpPr>
        <p:spPr>
          <a:xfrm>
            <a:off x="365125" y="1712583"/>
            <a:ext cx="8229600" cy="4884769"/>
          </a:xfrm>
        </p:spPr>
        <p:txBody>
          <a:bodyPr/>
          <a:lstStyle/>
          <a:p>
            <a:pPr marL="0" indent="0">
              <a:buNone/>
            </a:pPr>
            <a:r>
              <a:rPr lang="en-US" sz="2400" dirty="0"/>
              <a:t>It is commonly thought that a can of beverage will cool faster in the coldest part of a refrigerator. Knowledge of Newton</a:t>
            </a:r>
            <a:r>
              <a:rPr lang="fr-FR" altLang="ja-JP" sz="2400" dirty="0"/>
              <a:t>'</a:t>
            </a:r>
            <a:r>
              <a:rPr lang="en-US" sz="2400" dirty="0"/>
              <a:t>s law of cooling</a:t>
            </a:r>
          </a:p>
          <a:p>
            <a:pPr marL="0" indent="0">
              <a:buNone/>
            </a:pPr>
            <a:endParaRPr lang="en-US" sz="1500" dirty="0"/>
          </a:p>
          <a:p>
            <a:pPr marL="514350" indent="-514350">
              <a:buFont typeface="+mj-lt"/>
              <a:buAutoNum type="alphaUcPeriod"/>
            </a:pPr>
            <a:r>
              <a:rPr lang="en-US" sz="2400" b="1" dirty="0"/>
              <a:t>supports this knowledge.</a:t>
            </a:r>
          </a:p>
          <a:p>
            <a:pPr marL="514350" indent="-514350">
              <a:buFont typeface="+mj-lt"/>
              <a:buAutoNum type="alphaUcPeriod"/>
            </a:pPr>
            <a:r>
              <a:rPr lang="en-US" sz="2400" dirty="0"/>
              <a:t>shows this knowledge is false. </a:t>
            </a:r>
          </a:p>
          <a:p>
            <a:pPr marL="514350" indent="-514350">
              <a:buFont typeface="+mj-lt"/>
              <a:buAutoNum type="alphaUcPeriod"/>
            </a:pPr>
            <a:r>
              <a:rPr lang="en-US" sz="2400" dirty="0"/>
              <a:t>may or may not support this knowledge.</a:t>
            </a:r>
          </a:p>
          <a:p>
            <a:pPr marL="514350" indent="-514350">
              <a:buFont typeface="+mj-lt"/>
              <a:buAutoNum type="alphaUcPeriod"/>
            </a:pPr>
            <a:r>
              <a:rPr lang="en-US" sz="2400" dirty="0"/>
              <a:t>may or may not contradict this knowledge.</a:t>
            </a:r>
          </a:p>
          <a:p>
            <a:pPr marL="0" indent="0">
              <a:buNone/>
            </a:pPr>
            <a:endParaRPr lang="en-US" sz="1500" dirty="0"/>
          </a:p>
          <a:p>
            <a:pPr marL="0" indent="0">
              <a:buNone/>
            </a:pPr>
            <a:r>
              <a:rPr lang="en-US" sz="2000" b="1" dirty="0"/>
              <a:t>Explanation:</a:t>
            </a:r>
          </a:p>
          <a:p>
            <a:pPr marL="0" indent="0">
              <a:buNone/>
            </a:pPr>
            <a:r>
              <a:rPr lang="en-US" sz="2000" dirty="0"/>
              <a:t>When placed in the coldest part of the refrigerator, the </a:t>
            </a:r>
            <a:r>
              <a:rPr lang="en-US" sz="2000" dirty="0">
                <a:sym typeface="Symbol" charset="0"/>
              </a:rPr>
              <a:t>∆</a:t>
            </a:r>
            <a:r>
              <a:rPr lang="en-US" sz="2000" i="1" dirty="0">
                <a:sym typeface="Symbol" charset="0"/>
              </a:rPr>
              <a:t>T</a:t>
            </a:r>
            <a:r>
              <a:rPr lang="en-US" sz="2000" dirty="0">
                <a:sym typeface="Symbol" charset="0"/>
              </a:rPr>
              <a:t> </a:t>
            </a:r>
            <a:r>
              <a:rPr lang="en-US" sz="2000" dirty="0"/>
              <a:t>(i.e., the difference in temperature between the can and its surroundings) </a:t>
            </a:r>
            <a:r>
              <a:rPr lang="en-US" sz="2000" dirty="0">
                <a:sym typeface="Symbol" charset="0"/>
              </a:rPr>
              <a:t>wi</a:t>
            </a:r>
            <a:r>
              <a:rPr lang="en-US" sz="2000" dirty="0"/>
              <a:t>ll be the largest, so it will cool the fastest.</a:t>
            </a:r>
          </a:p>
        </p:txBody>
      </p:sp>
      <p:sp>
        <p:nvSpPr>
          <p:cNvPr id="8" name="Footer Placeholder 7"/>
          <p:cNvSpPr>
            <a:spLocks noGrp="1"/>
          </p:cNvSpPr>
          <p:nvPr>
            <p:ph type="ftr" sz="quarter" idx="10"/>
          </p:nvPr>
        </p:nvSpPr>
        <p:spPr/>
        <p:txBody>
          <a:bodyPr/>
          <a:lstStyle/>
          <a:p>
            <a:r>
              <a:rPr lang="en-GB" dirty="0"/>
              <a:t>© 2015 Pearson Education, Inc.</a:t>
            </a:r>
          </a:p>
        </p:txBody>
      </p:sp>
    </p:spTree>
    <p:extLst>
      <p:ext uri="{BB962C8B-B14F-4D97-AF65-F5344CB8AC3E}">
        <p14:creationId xmlns:p14="http://schemas.microsoft.com/office/powerpoint/2010/main" val="1024604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6_22_Figure.jpg"/>
          <p:cNvPicPr>
            <a:picLocks noChangeAspect="1"/>
          </p:cNvPicPr>
          <p:nvPr/>
        </p:nvPicPr>
        <p:blipFill rotWithShape="1">
          <a:blip r:embed="rId2">
            <a:extLst>
              <a:ext uri="{28A0092B-C50C-407E-A947-70E740481C1C}">
                <a14:useLocalDpi xmlns:a14="http://schemas.microsoft.com/office/drawing/2010/main" val="0"/>
              </a:ext>
            </a:extLst>
          </a:blip>
          <a:srcRect b="3099"/>
          <a:stretch/>
        </p:blipFill>
        <p:spPr>
          <a:xfrm>
            <a:off x="2060057" y="3563047"/>
            <a:ext cx="5100086" cy="3082220"/>
          </a:xfrm>
          <a:prstGeom prst="rect">
            <a:avLst/>
          </a:prstGeom>
        </p:spPr>
      </p:pic>
      <p:sp>
        <p:nvSpPr>
          <p:cNvPr id="136194" name="Rectangle 2"/>
          <p:cNvSpPr>
            <a:spLocks noGrp="1" noChangeArrowheads="1"/>
          </p:cNvSpPr>
          <p:nvPr>
            <p:ph type="title"/>
          </p:nvPr>
        </p:nvSpPr>
        <p:spPr/>
        <p:txBody>
          <a:bodyPr/>
          <a:lstStyle/>
          <a:p>
            <a:r>
              <a:rPr lang="en-US" dirty="0"/>
              <a:t>Global Warming and the Greenhouse Effect</a:t>
            </a:r>
          </a:p>
        </p:txBody>
      </p:sp>
      <p:sp>
        <p:nvSpPr>
          <p:cNvPr id="136195" name="Rectangle 3"/>
          <p:cNvSpPr>
            <a:spLocks noGrp="1" noChangeArrowheads="1"/>
          </p:cNvSpPr>
          <p:nvPr>
            <p:ph idx="1"/>
          </p:nvPr>
        </p:nvSpPr>
        <p:spPr/>
        <p:txBody>
          <a:bodyPr/>
          <a:lstStyle/>
          <a:p>
            <a:r>
              <a:rPr lang="en-US" dirty="0"/>
              <a:t>Greenhouse effect</a:t>
            </a:r>
          </a:p>
          <a:p>
            <a:pPr lvl="1"/>
            <a:r>
              <a:rPr lang="en-US" dirty="0"/>
              <a:t>Named for a similar temperature-raising effect in florists</a:t>
            </a:r>
            <a:r>
              <a:rPr lang="fr-FR" altLang="ja-JP" dirty="0"/>
              <a:t>'</a:t>
            </a:r>
            <a:r>
              <a:rPr lang="en-US" dirty="0"/>
              <a:t> greenhouses</a:t>
            </a:r>
            <a:endParaRPr lang="en-US" dirty="0">
              <a:sym typeface="Symbol" charset="0"/>
            </a:endParaRP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dirty="0"/>
              <a:t>Global Warming and the Greenhouse Effect</a:t>
            </a:r>
          </a:p>
        </p:txBody>
      </p:sp>
      <p:sp>
        <p:nvSpPr>
          <p:cNvPr id="137219" name="Rectangle 3"/>
          <p:cNvSpPr>
            <a:spLocks noGrp="1" noChangeArrowheads="1"/>
          </p:cNvSpPr>
          <p:nvPr>
            <p:ph idx="1"/>
          </p:nvPr>
        </p:nvSpPr>
        <p:spPr/>
        <p:txBody>
          <a:bodyPr/>
          <a:lstStyle/>
          <a:p>
            <a:r>
              <a:rPr lang="en-US" dirty="0"/>
              <a:t>Understanding greenhouse effect requires two concepts:</a:t>
            </a:r>
          </a:p>
          <a:p>
            <a:pPr lvl="1"/>
            <a:r>
              <a:rPr lang="en-US" dirty="0"/>
              <a:t>All things radiate at a frequency (and therefore wavelength) that depends on the temperature of the emitting object.</a:t>
            </a:r>
          </a:p>
          <a:p>
            <a:pPr lvl="1"/>
            <a:r>
              <a:rPr lang="en-US" dirty="0"/>
              <a:t>Transparency of things depends on the wavelength of radiation.</a:t>
            </a:r>
            <a:endParaRPr lang="en-US" dirty="0">
              <a:sym typeface="Symbol" charset="0"/>
            </a:endParaRP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2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2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p:txBody>
          <a:bodyPr/>
          <a:lstStyle/>
          <a:p>
            <a:r>
              <a:rPr lang="en-US" dirty="0"/>
              <a:t>Conduction</a:t>
            </a:r>
          </a:p>
        </p:txBody>
      </p:sp>
      <p:sp>
        <p:nvSpPr>
          <p:cNvPr id="80899" name="Rectangle 1027"/>
          <p:cNvSpPr>
            <a:spLocks noGrp="1" noChangeArrowheads="1"/>
          </p:cNvSpPr>
          <p:nvPr>
            <p:ph idx="1"/>
          </p:nvPr>
        </p:nvSpPr>
        <p:spPr/>
        <p:txBody>
          <a:bodyPr/>
          <a:lstStyle/>
          <a:p>
            <a:r>
              <a:rPr lang="en-US" dirty="0"/>
              <a:t>Conductors</a:t>
            </a:r>
            <a:r>
              <a:rPr lang="en-US" sz="1800" dirty="0"/>
              <a:t>       (</a:t>
            </a:r>
            <a:r>
              <a:rPr lang="en-US" sz="1800" i="1" dirty="0"/>
              <a:t>thermal</a:t>
            </a:r>
            <a:r>
              <a:rPr lang="en-US" sz="1800" dirty="0"/>
              <a:t> conduction vs </a:t>
            </a:r>
            <a:r>
              <a:rPr lang="en-US" sz="1800" i="1" dirty="0"/>
              <a:t>electrical</a:t>
            </a:r>
            <a:r>
              <a:rPr lang="en-US" sz="1800" dirty="0"/>
              <a:t> conduction)</a:t>
            </a:r>
            <a:endParaRPr lang="en-US" dirty="0"/>
          </a:p>
          <a:p>
            <a:pPr lvl="1"/>
            <a:r>
              <a:rPr lang="en-US" dirty="0"/>
              <a:t>Good conductors conduct heat quickly.</a:t>
            </a:r>
          </a:p>
          <a:p>
            <a:pPr lvl="2"/>
            <a:r>
              <a:rPr lang="en-US" dirty="0"/>
              <a:t>Substances with loosely held electrons transfer energy quickly to other electrons throughout the solid.</a:t>
            </a:r>
          </a:p>
          <a:p>
            <a:pPr lvl="2"/>
            <a:r>
              <a:rPr lang="en-US" dirty="0"/>
              <a:t>Example: Silver, copper, and other solid metals</a:t>
            </a:r>
          </a:p>
          <a:p>
            <a:pPr lvl="2"/>
            <a:r>
              <a:rPr lang="en-US" dirty="0"/>
              <a:t>For the same reason, tend to conduct electricity well</a:t>
            </a: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89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89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8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dirty="0"/>
              <a:t>Global Warming and the Greenhouse Effect</a:t>
            </a:r>
          </a:p>
        </p:txBody>
      </p:sp>
      <p:sp>
        <p:nvSpPr>
          <p:cNvPr id="138243" name="Rectangle 3"/>
          <p:cNvSpPr>
            <a:spLocks noGrp="1" noChangeArrowheads="1"/>
          </p:cNvSpPr>
          <p:nvPr>
            <p:ph idx="1"/>
          </p:nvPr>
        </p:nvSpPr>
        <p:spPr/>
        <p:txBody>
          <a:bodyPr/>
          <a:lstStyle/>
          <a:p>
            <a:r>
              <a:rPr lang="en-US" sz="2400" dirty="0"/>
              <a:t>Understanding greenhouse effect requires two concepts (continued)</a:t>
            </a:r>
          </a:p>
          <a:p>
            <a:pPr lvl="1">
              <a:tabLst>
                <a:tab pos="2174875" algn="l"/>
              </a:tabLst>
            </a:pPr>
            <a:r>
              <a:rPr lang="en-US" sz="2400" dirty="0"/>
              <a:t>Example:</a:t>
            </a:r>
          </a:p>
        </p:txBody>
      </p:sp>
      <p:sp>
        <p:nvSpPr>
          <p:cNvPr id="8" name="Footer Placeholder 7"/>
          <p:cNvSpPr>
            <a:spLocks noGrp="1"/>
          </p:cNvSpPr>
          <p:nvPr>
            <p:ph type="ftr" sz="quarter" idx="10"/>
          </p:nvPr>
        </p:nvSpPr>
        <p:spPr/>
        <p:txBody>
          <a:bodyPr/>
          <a:lstStyle/>
          <a:p>
            <a:r>
              <a:rPr lang="en-GB" dirty="0"/>
              <a:t>© 2015 Pearson Education, Inc.</a:t>
            </a:r>
          </a:p>
        </p:txBody>
      </p:sp>
      <p:sp>
        <p:nvSpPr>
          <p:cNvPr id="2" name="TextBox 1"/>
          <p:cNvSpPr txBox="1"/>
          <p:nvPr/>
        </p:nvSpPr>
        <p:spPr>
          <a:xfrm>
            <a:off x="2503288" y="2754525"/>
            <a:ext cx="6247012" cy="3535844"/>
          </a:xfrm>
          <a:prstGeom prst="rect">
            <a:avLst/>
          </a:prstGeo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spcBef>
                <a:spcPct val="20000"/>
              </a:spcBef>
              <a:buClr>
                <a:srgbClr val="2E4499"/>
              </a:buClr>
              <a:buChar char="•"/>
              <a:defRPr>
                <a:solidFill>
                  <a:srgbClr val="000000"/>
                </a:solidFill>
                <a:latin typeface="+mn-lt"/>
                <a:ea typeface="+mn-ea"/>
              </a:defRPr>
            </a:lvl1pPr>
            <a:lvl2pPr marL="800100" lvl="1" indent="-342900">
              <a:spcBef>
                <a:spcPct val="20000"/>
              </a:spcBef>
              <a:buClr>
                <a:srgbClr val="2E4499"/>
              </a:buClr>
              <a:buChar char="–"/>
              <a:tabLst>
                <a:tab pos="2174875" algn="l"/>
              </a:tabLst>
              <a:defRPr>
                <a:solidFill>
                  <a:srgbClr val="000000"/>
                </a:solidFill>
                <a:latin typeface="+mn-lt"/>
                <a:ea typeface="+mn-ea"/>
              </a:defRPr>
            </a:lvl2pPr>
            <a:lvl3pPr marL="1143000" indent="-228600">
              <a:spcBef>
                <a:spcPct val="20000"/>
              </a:spcBef>
              <a:buClr>
                <a:srgbClr val="2E4499"/>
              </a:buClr>
              <a:buChar char="•"/>
              <a:defRPr>
                <a:solidFill>
                  <a:srgbClr val="000000"/>
                </a:solidFill>
                <a:latin typeface="+mn-lt"/>
                <a:ea typeface="+mn-ea"/>
              </a:defRPr>
            </a:lvl3pPr>
            <a:lvl4pPr marL="1600200" indent="-228600">
              <a:spcBef>
                <a:spcPct val="20000"/>
              </a:spcBef>
              <a:buClr>
                <a:srgbClr val="2E4499"/>
              </a:buClr>
              <a:buChar char="–"/>
              <a:defRPr sz="2000">
                <a:solidFill>
                  <a:srgbClr val="000000"/>
                </a:solidFill>
                <a:latin typeface="+mn-lt"/>
                <a:ea typeface="+mn-ea"/>
              </a:defRPr>
            </a:lvl4pPr>
            <a:lvl5pPr marL="2057400" indent="-228600">
              <a:spcBef>
                <a:spcPct val="20000"/>
              </a:spcBef>
              <a:buClr>
                <a:srgbClr val="2E4499"/>
              </a:buClr>
              <a:buChar char="»"/>
              <a:defRPr sz="2000">
                <a:solidFill>
                  <a:srgbClr val="000000"/>
                </a:solidFill>
                <a:latin typeface="+mn-lt"/>
                <a:ea typeface="+mn-ea"/>
              </a:defRPr>
            </a:lvl5pPr>
            <a:lvl6pPr marL="2514600" indent="-228600" fontAlgn="base">
              <a:spcBef>
                <a:spcPct val="20000"/>
              </a:spcBef>
              <a:spcAft>
                <a:spcPct val="0"/>
              </a:spcAft>
              <a:buChar char="»"/>
              <a:defRPr sz="2000">
                <a:latin typeface="+mn-lt"/>
                <a:ea typeface="+mn-ea"/>
              </a:defRPr>
            </a:lvl6pPr>
            <a:lvl7pPr marL="2971800" indent="-228600" fontAlgn="base">
              <a:spcBef>
                <a:spcPct val="20000"/>
              </a:spcBef>
              <a:spcAft>
                <a:spcPct val="0"/>
              </a:spcAft>
              <a:buChar char="»"/>
              <a:defRPr sz="2000">
                <a:latin typeface="+mn-lt"/>
                <a:ea typeface="+mn-ea"/>
              </a:defRPr>
            </a:lvl7pPr>
            <a:lvl8pPr marL="3429000" indent="-228600" fontAlgn="base">
              <a:spcBef>
                <a:spcPct val="20000"/>
              </a:spcBef>
              <a:spcAft>
                <a:spcPct val="0"/>
              </a:spcAft>
              <a:buChar char="»"/>
              <a:defRPr sz="2000">
                <a:latin typeface="+mn-lt"/>
                <a:ea typeface="+mn-ea"/>
              </a:defRPr>
            </a:lvl8pPr>
            <a:lvl9pPr marL="3886200" indent="-228600" fontAlgn="base">
              <a:spcBef>
                <a:spcPct val="20000"/>
              </a:spcBef>
              <a:spcAft>
                <a:spcPct val="0"/>
              </a:spcAft>
              <a:buChar char="»"/>
              <a:defRPr sz="2000">
                <a:latin typeface="+mn-lt"/>
                <a:ea typeface="+mn-ea"/>
              </a:defRPr>
            </a:lvl9pPr>
          </a:lstStyle>
          <a:p>
            <a:pPr marL="0" indent="0">
              <a:buNone/>
            </a:pPr>
            <a:r>
              <a:rPr lang="en-US" dirty="0"/>
              <a:t>Excessive warming of a car's interior when windows are closed on a hot sunny day. Sun's rays are very short and pass through the car's windows. Absorption of Sun's energy warms the car interior. Car interior radiates its own waves, which are longer and don't transmit through the windows. Car's radiated energy remains inside, making the car's interior very warm.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6_23_Figure.jpg"/>
          <p:cNvPicPr>
            <a:picLocks noChangeAspect="1"/>
          </p:cNvPicPr>
          <p:nvPr/>
        </p:nvPicPr>
        <p:blipFill rotWithShape="1">
          <a:blip r:embed="rId2">
            <a:extLst>
              <a:ext uri="{28A0092B-C50C-407E-A947-70E740481C1C}">
                <a14:useLocalDpi xmlns:a14="http://schemas.microsoft.com/office/drawing/2010/main" val="0"/>
              </a:ext>
            </a:extLst>
          </a:blip>
          <a:srcRect b="2640"/>
          <a:stretch/>
        </p:blipFill>
        <p:spPr>
          <a:xfrm>
            <a:off x="5286614" y="2198036"/>
            <a:ext cx="3596441" cy="3848121"/>
          </a:xfrm>
          <a:prstGeom prst="rect">
            <a:avLst/>
          </a:prstGeom>
        </p:spPr>
      </p:pic>
      <p:sp>
        <p:nvSpPr>
          <p:cNvPr id="139266" name="Rectangle 2"/>
          <p:cNvSpPr>
            <a:spLocks noGrp="1" noChangeArrowheads="1"/>
          </p:cNvSpPr>
          <p:nvPr>
            <p:ph type="title"/>
          </p:nvPr>
        </p:nvSpPr>
        <p:spPr/>
        <p:txBody>
          <a:bodyPr/>
          <a:lstStyle/>
          <a:p>
            <a:r>
              <a:rPr lang="en-US" dirty="0"/>
              <a:t>Global Warming and the Greenhouse Effect</a:t>
            </a:r>
          </a:p>
        </p:txBody>
      </p:sp>
      <p:sp>
        <p:nvSpPr>
          <p:cNvPr id="139267" name="Rectangle 3"/>
          <p:cNvSpPr>
            <a:spLocks noGrp="1" noChangeArrowheads="1"/>
          </p:cNvSpPr>
          <p:nvPr>
            <p:ph idx="1"/>
          </p:nvPr>
        </p:nvSpPr>
        <p:spPr>
          <a:xfrm>
            <a:off x="365126" y="1957254"/>
            <a:ext cx="5010372" cy="4653915"/>
          </a:xfrm>
        </p:spPr>
        <p:txBody>
          <a:bodyPr/>
          <a:lstStyle/>
          <a:p>
            <a:r>
              <a:rPr lang="en-US" dirty="0"/>
              <a:t>Global warming</a:t>
            </a:r>
          </a:p>
          <a:p>
            <a:pPr lvl="1"/>
            <a:r>
              <a:rPr lang="en-US" dirty="0"/>
              <a:t>Energy absorbed from the Sun</a:t>
            </a:r>
          </a:p>
          <a:p>
            <a:pPr lvl="1"/>
            <a:r>
              <a:rPr lang="en-US" dirty="0"/>
              <a:t>Part reradiated by Earth as longer-wavelength terrestrial radiation</a:t>
            </a:r>
            <a:endParaRPr lang="en-US" dirty="0">
              <a:sym typeface="Symbol" charset="0"/>
            </a:endParaRP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dirty="0"/>
              <a:t>Global Warming and the Greenhouse Effect</a:t>
            </a:r>
          </a:p>
        </p:txBody>
      </p:sp>
      <p:sp>
        <p:nvSpPr>
          <p:cNvPr id="140291" name="Rectangle 3"/>
          <p:cNvSpPr>
            <a:spLocks noGrp="1" noChangeArrowheads="1"/>
          </p:cNvSpPr>
          <p:nvPr>
            <p:ph idx="1"/>
          </p:nvPr>
        </p:nvSpPr>
        <p:spPr/>
        <p:txBody>
          <a:bodyPr/>
          <a:lstStyle/>
          <a:p>
            <a:r>
              <a:rPr lang="en-US" dirty="0"/>
              <a:t>Global warming (continued)</a:t>
            </a:r>
          </a:p>
          <a:p>
            <a:pPr lvl="1"/>
            <a:r>
              <a:rPr lang="en-US" dirty="0"/>
              <a:t>Terrestrial radiation absorbed by atmospheric gases and re-emitted as long-wavelength terrestrial radiation back to Earth.</a:t>
            </a:r>
          </a:p>
          <a:p>
            <a:pPr lvl="1"/>
            <a:r>
              <a:rPr lang="en-US" dirty="0"/>
              <a:t>Reradiated energy unable to escape, so warming of Earth occurs.</a:t>
            </a:r>
          </a:p>
          <a:p>
            <a:pPr lvl="1"/>
            <a:r>
              <a:rPr lang="en-US" dirty="0"/>
              <a:t>Long-term effects on climate are of present concern.</a:t>
            </a:r>
            <a:endParaRPr lang="en-US" dirty="0">
              <a:sym typeface="Symbol" charset="0"/>
            </a:endParaRP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0" y="614908"/>
            <a:ext cx="9144000" cy="1077218"/>
          </a:xfrm>
        </p:spPr>
        <p:txBody>
          <a:bodyPr/>
          <a:lstStyle/>
          <a:p>
            <a:r>
              <a:rPr lang="en-US" dirty="0"/>
              <a:t>Global Warming and the Greenhouse Effect</a:t>
            </a:r>
            <a:br>
              <a:rPr lang="en-US" dirty="0"/>
            </a:br>
            <a:r>
              <a:rPr lang="en-US" dirty="0"/>
              <a:t>CHECK</a:t>
            </a:r>
          </a:p>
        </p:txBody>
      </p:sp>
      <p:sp>
        <p:nvSpPr>
          <p:cNvPr id="141315" name="Rectangle 3"/>
          <p:cNvSpPr>
            <a:spLocks noGrp="1" noChangeArrowheads="1"/>
          </p:cNvSpPr>
          <p:nvPr>
            <p:ph idx="1"/>
          </p:nvPr>
        </p:nvSpPr>
        <p:spPr/>
        <p:txBody>
          <a:bodyPr/>
          <a:lstStyle/>
          <a:p>
            <a:pPr marL="0" indent="0">
              <a:buNone/>
            </a:pPr>
            <a:r>
              <a:rPr lang="en-US" sz="2400" dirty="0"/>
              <a:t>The </a:t>
            </a:r>
            <a:r>
              <a:rPr lang="en-US" altLang="ja-JP" sz="2400" dirty="0"/>
              <a:t>"</a:t>
            </a:r>
            <a:r>
              <a:rPr lang="en-US" sz="2400" dirty="0"/>
              <a:t>greenhouse gases</a:t>
            </a:r>
            <a:r>
              <a:rPr lang="en-US" altLang="ja-JP" sz="2400" dirty="0"/>
              <a:t>"</a:t>
            </a:r>
            <a:r>
              <a:rPr lang="en-US" sz="2400" dirty="0"/>
              <a:t> that contribute to global warming absorb</a:t>
            </a:r>
          </a:p>
          <a:p>
            <a:pPr marL="0" indent="0">
              <a:buNone/>
            </a:pPr>
            <a:endParaRPr lang="en-US" sz="1500" dirty="0"/>
          </a:p>
          <a:p>
            <a:pPr marL="514350" indent="-514350">
              <a:buFont typeface="+mj-lt"/>
              <a:buAutoNum type="alphaUcPeriod"/>
            </a:pPr>
            <a:r>
              <a:rPr lang="en-US" sz="2400" dirty="0"/>
              <a:t>more visible radiation than infrared.</a:t>
            </a:r>
          </a:p>
          <a:p>
            <a:pPr marL="514350" indent="-514350">
              <a:buFont typeface="+mj-lt"/>
              <a:buAutoNum type="alphaUcPeriod"/>
            </a:pPr>
            <a:r>
              <a:rPr lang="en-US" sz="2400" dirty="0"/>
              <a:t>more infrared radiation than visible. </a:t>
            </a:r>
          </a:p>
          <a:p>
            <a:pPr marL="514350" indent="-514350">
              <a:buFont typeface="+mj-lt"/>
              <a:buAutoNum type="alphaUcPeriod"/>
            </a:pPr>
            <a:r>
              <a:rPr lang="en-US" sz="2400" dirty="0"/>
              <a:t>visible and infrared radiation about equally.</a:t>
            </a:r>
          </a:p>
          <a:p>
            <a:pPr marL="514350" indent="-514350">
              <a:buFont typeface="+mj-lt"/>
              <a:buAutoNum type="alphaUcPeriod"/>
            </a:pPr>
            <a:r>
              <a:rPr lang="en-US" sz="2400" dirty="0"/>
              <a:t>very little radiation of any kind.</a:t>
            </a: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0" y="614908"/>
            <a:ext cx="9144000" cy="1077218"/>
          </a:xfrm>
        </p:spPr>
        <p:txBody>
          <a:bodyPr/>
          <a:lstStyle/>
          <a:p>
            <a:r>
              <a:rPr lang="en-US" dirty="0"/>
              <a:t>Global Warming and the Greenhouse Effect</a:t>
            </a:r>
            <a:br>
              <a:rPr lang="en-US" dirty="0"/>
            </a:br>
            <a:r>
              <a:rPr lang="en-US" dirty="0"/>
              <a:t>CHECK YOUR ANSWER </a:t>
            </a:r>
          </a:p>
        </p:txBody>
      </p:sp>
      <p:sp>
        <p:nvSpPr>
          <p:cNvPr id="141315" name="Rectangle 3"/>
          <p:cNvSpPr>
            <a:spLocks noGrp="1" noChangeArrowheads="1"/>
          </p:cNvSpPr>
          <p:nvPr>
            <p:ph idx="1"/>
          </p:nvPr>
        </p:nvSpPr>
        <p:spPr/>
        <p:txBody>
          <a:bodyPr/>
          <a:lstStyle/>
          <a:p>
            <a:pPr marL="0" indent="0">
              <a:buNone/>
            </a:pPr>
            <a:r>
              <a:rPr lang="en-US" sz="2400" dirty="0"/>
              <a:t>The </a:t>
            </a:r>
            <a:r>
              <a:rPr lang="en-US" altLang="ja-JP" sz="2400" dirty="0"/>
              <a:t>"</a:t>
            </a:r>
            <a:r>
              <a:rPr lang="en-US" sz="2400" dirty="0"/>
              <a:t>greenhouse gases</a:t>
            </a:r>
            <a:r>
              <a:rPr lang="en-US" altLang="ja-JP" sz="2400" dirty="0"/>
              <a:t>"</a:t>
            </a:r>
            <a:r>
              <a:rPr lang="en-US" sz="2400" dirty="0"/>
              <a:t> that contribute to global warming absorb</a:t>
            </a:r>
          </a:p>
          <a:p>
            <a:pPr marL="0" indent="0">
              <a:buNone/>
            </a:pPr>
            <a:endParaRPr lang="en-US" sz="1500" dirty="0"/>
          </a:p>
          <a:p>
            <a:pPr marL="514350" indent="-514350">
              <a:buFont typeface="+mj-lt"/>
              <a:buAutoNum type="alphaUcPeriod"/>
            </a:pPr>
            <a:r>
              <a:rPr lang="en-US" sz="2400" dirty="0"/>
              <a:t>more visible radiation than infrared.</a:t>
            </a:r>
          </a:p>
          <a:p>
            <a:pPr marL="514350" indent="-514350">
              <a:buFont typeface="+mj-lt"/>
              <a:buAutoNum type="alphaUcPeriod"/>
            </a:pPr>
            <a:r>
              <a:rPr lang="en-US" sz="2400" b="1" dirty="0"/>
              <a:t>more infrared radiation than visible. </a:t>
            </a:r>
          </a:p>
          <a:p>
            <a:pPr marL="514350" indent="-514350">
              <a:buFont typeface="+mj-lt"/>
              <a:buAutoNum type="alphaUcPeriod"/>
            </a:pPr>
            <a:r>
              <a:rPr lang="en-US" sz="2400" dirty="0"/>
              <a:t>visible and infrared radiation about equally.</a:t>
            </a:r>
          </a:p>
          <a:p>
            <a:pPr marL="514350" indent="-514350">
              <a:buFont typeface="+mj-lt"/>
              <a:buAutoNum type="alphaUcPeriod"/>
            </a:pPr>
            <a:r>
              <a:rPr lang="en-US" sz="2400" dirty="0"/>
              <a:t>very little radiation of any kind.</a:t>
            </a:r>
          </a:p>
          <a:p>
            <a:pPr marL="0" indent="0">
              <a:buNone/>
            </a:pPr>
            <a:endParaRPr lang="en-US" sz="1500" dirty="0"/>
          </a:p>
          <a:p>
            <a:pPr marL="0" indent="0">
              <a:buNone/>
            </a:pPr>
            <a:r>
              <a:rPr lang="en-US" sz="2400" b="1" dirty="0"/>
              <a:t>Explanation:</a:t>
            </a:r>
          </a:p>
          <a:p>
            <a:pPr marL="0" indent="0">
              <a:buNone/>
            </a:pPr>
            <a:r>
              <a:rPr lang="en-US" sz="2400" dirty="0"/>
              <a:t>Choice A has the facts backward. Choices C and D are without merit.</a:t>
            </a:r>
          </a:p>
        </p:txBody>
      </p:sp>
      <p:sp>
        <p:nvSpPr>
          <p:cNvPr id="8" name="Footer Placeholder 7"/>
          <p:cNvSpPr>
            <a:spLocks noGrp="1"/>
          </p:cNvSpPr>
          <p:nvPr>
            <p:ph type="ftr" sz="quarter" idx="10"/>
          </p:nvPr>
        </p:nvSpPr>
        <p:spPr/>
        <p:txBody>
          <a:bodyPr/>
          <a:lstStyle/>
          <a:p>
            <a:r>
              <a:rPr lang="en-GB" dirty="0"/>
              <a:t>© 2015 Pearson Education, Inc.</a:t>
            </a:r>
          </a:p>
        </p:txBody>
      </p:sp>
    </p:spTree>
    <p:extLst>
      <p:ext uri="{BB962C8B-B14F-4D97-AF65-F5344CB8AC3E}">
        <p14:creationId xmlns:p14="http://schemas.microsoft.com/office/powerpoint/2010/main" val="4107604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026"/>
          <p:cNvSpPr>
            <a:spLocks noGrp="1" noChangeArrowheads="1"/>
          </p:cNvSpPr>
          <p:nvPr>
            <p:ph type="title"/>
          </p:nvPr>
        </p:nvSpPr>
        <p:spPr/>
        <p:txBody>
          <a:bodyPr/>
          <a:lstStyle/>
          <a:p>
            <a:r>
              <a:rPr lang="en-US" dirty="0"/>
              <a:t>Solar Power</a:t>
            </a:r>
          </a:p>
        </p:txBody>
      </p:sp>
      <p:sp>
        <p:nvSpPr>
          <p:cNvPr id="8" name="Footer Placeholder 7"/>
          <p:cNvSpPr>
            <a:spLocks noGrp="1"/>
          </p:cNvSpPr>
          <p:nvPr>
            <p:ph type="ftr" sz="quarter" idx="10"/>
          </p:nvPr>
        </p:nvSpPr>
        <p:spPr/>
        <p:txBody>
          <a:bodyPr/>
          <a:lstStyle/>
          <a:p>
            <a:r>
              <a:rPr lang="en-GB" dirty="0"/>
              <a:t>© 2015 Pearson Education, Inc.</a:t>
            </a:r>
          </a:p>
        </p:txBody>
      </p:sp>
      <p:sp>
        <p:nvSpPr>
          <p:cNvPr id="14" name="Text Box 1029"/>
          <p:cNvSpPr txBox="1">
            <a:spLocks noGrp="1" noChangeArrowheads="1"/>
          </p:cNvSpPr>
          <p:nvPr>
            <p:ph idx="1"/>
          </p:nvPr>
        </p:nvSpPr>
        <p:spPr bwMode="auto">
          <a:xfrm>
            <a:off x="365125" y="4671317"/>
            <a:ext cx="8229600" cy="19389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dirty="0"/>
              <a:t>More energy from the sun hits Earth in 1 hour than all of the energy consumed by humans in an entire year.</a:t>
            </a:r>
          </a:p>
          <a:p>
            <a:pPr marL="0" indent="0" algn="ctr">
              <a:spcBef>
                <a:spcPct val="50000"/>
              </a:spcBef>
              <a:buNone/>
            </a:pPr>
            <a:r>
              <a:rPr lang="en-US" sz="2400" dirty="0">
                <a:solidFill>
                  <a:srgbClr val="2E4499"/>
                </a:solidFill>
              </a:rPr>
              <a:t> — </a:t>
            </a:r>
            <a:r>
              <a:rPr lang="en-US" sz="2000" dirty="0"/>
              <a:t>Nathan S. Lewis, California Institute of Technology</a:t>
            </a:r>
            <a:endParaRPr lang="en-US" sz="2400" b="1" dirty="0"/>
          </a:p>
        </p:txBody>
      </p:sp>
      <p:pic>
        <p:nvPicPr>
          <p:cNvPr id="10" name="Picture 9" descr="07_00_C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243" y="1213996"/>
            <a:ext cx="5111354" cy="341382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026"/>
          <p:cNvSpPr>
            <a:spLocks noGrp="1" noChangeArrowheads="1"/>
          </p:cNvSpPr>
          <p:nvPr>
            <p:ph type="title"/>
          </p:nvPr>
        </p:nvSpPr>
        <p:spPr/>
        <p:txBody>
          <a:bodyPr/>
          <a:lstStyle/>
          <a:p>
            <a:r>
              <a:rPr lang="en-US" dirty="0"/>
              <a:t>Conduction</a:t>
            </a:r>
          </a:p>
        </p:txBody>
      </p:sp>
      <p:sp>
        <p:nvSpPr>
          <p:cNvPr id="81923" name="Rectangle 1027"/>
          <p:cNvSpPr>
            <a:spLocks noGrp="1" noChangeArrowheads="1"/>
          </p:cNvSpPr>
          <p:nvPr>
            <p:ph idx="1"/>
          </p:nvPr>
        </p:nvSpPr>
        <p:spPr>
          <a:xfrm>
            <a:off x="265113" y="1428617"/>
            <a:ext cx="8229600" cy="4653915"/>
          </a:xfrm>
        </p:spPr>
        <p:txBody>
          <a:bodyPr/>
          <a:lstStyle/>
          <a:p>
            <a:r>
              <a:rPr lang="en-US" dirty="0"/>
              <a:t>Conductors (continued)</a:t>
            </a:r>
          </a:p>
          <a:p>
            <a:pPr lvl="1"/>
            <a:r>
              <a:rPr lang="en-US" dirty="0"/>
              <a:t>Poor conductors are insulators.</a:t>
            </a:r>
          </a:p>
          <a:p>
            <a:pPr lvl="2"/>
            <a:r>
              <a:rPr lang="en-US" dirty="0"/>
              <a:t>molecules with tightly held electrons in a substance vibrate in place and transfer energy slowly—these are good insulators (and poor conductors).</a:t>
            </a:r>
          </a:p>
          <a:p>
            <a:pPr lvl="2"/>
            <a:r>
              <a:rPr lang="en-US" dirty="0"/>
              <a:t>Example: Glass, wool, wood, paper, cork, plastic foam, air</a:t>
            </a:r>
          </a:p>
          <a:p>
            <a:pPr lvl="1"/>
            <a:r>
              <a:rPr lang="en-US" dirty="0"/>
              <a:t>Substances that trap air are good insulators.</a:t>
            </a:r>
          </a:p>
          <a:p>
            <a:pPr lvl="2"/>
            <a:r>
              <a:rPr lang="en-US" dirty="0"/>
              <a:t>Example: Wool, fur, feathers, and snow</a:t>
            </a:r>
          </a:p>
          <a:p>
            <a:pPr lvl="2"/>
            <a:r>
              <a:rPr lang="en-US" dirty="0"/>
              <a:t>This is why one layers</a:t>
            </a: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2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2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2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2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9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26"/>
          <p:cNvSpPr>
            <a:spLocks noGrp="1" noChangeArrowheads="1"/>
          </p:cNvSpPr>
          <p:nvPr>
            <p:ph type="title"/>
          </p:nvPr>
        </p:nvSpPr>
        <p:spPr>
          <a:xfrm>
            <a:off x="0" y="614908"/>
            <a:ext cx="9144000" cy="1077218"/>
          </a:xfrm>
        </p:spPr>
        <p:txBody>
          <a:bodyPr/>
          <a:lstStyle/>
          <a:p>
            <a:r>
              <a:rPr lang="en-US" dirty="0"/>
              <a:t>Conduction</a:t>
            </a:r>
            <a:br>
              <a:rPr lang="en-US" dirty="0"/>
            </a:br>
            <a:r>
              <a:rPr lang="en-US" dirty="0"/>
              <a:t>CHECK</a:t>
            </a:r>
          </a:p>
        </p:txBody>
      </p:sp>
      <p:sp>
        <p:nvSpPr>
          <p:cNvPr id="82947" name="Rectangle 1027"/>
          <p:cNvSpPr>
            <a:spLocks noGrp="1" noChangeArrowheads="1"/>
          </p:cNvSpPr>
          <p:nvPr>
            <p:ph idx="1"/>
          </p:nvPr>
        </p:nvSpPr>
        <p:spPr>
          <a:xfrm>
            <a:off x="365125" y="1724236"/>
            <a:ext cx="8229600" cy="4653915"/>
          </a:xfrm>
        </p:spPr>
        <p:txBody>
          <a:bodyPr/>
          <a:lstStyle/>
          <a:p>
            <a:pPr marL="0" indent="0">
              <a:buNone/>
            </a:pPr>
            <a:r>
              <a:rPr lang="en-US" sz="2400" dirty="0"/>
              <a:t>If you hold one end of a metal bar against a piece of ice, the end in your hand will soon become cold. Does cold flow from the ice to your hand?</a:t>
            </a:r>
          </a:p>
          <a:p>
            <a:pPr marL="0" indent="0">
              <a:buNone/>
            </a:pPr>
            <a:endParaRPr lang="en-US" sz="1500" dirty="0"/>
          </a:p>
          <a:p>
            <a:pPr marL="514350" indent="-514350">
              <a:buFont typeface="+mj-lt"/>
              <a:buAutoNum type="alphaUcPeriod"/>
            </a:pPr>
            <a:r>
              <a:rPr lang="en-US" sz="2400" dirty="0"/>
              <a:t>Yes</a:t>
            </a:r>
          </a:p>
          <a:p>
            <a:pPr marL="514350" indent="-514350">
              <a:buFont typeface="+mj-lt"/>
              <a:buAutoNum type="alphaUcPeriod"/>
            </a:pPr>
            <a:r>
              <a:rPr lang="en-US" sz="2400" dirty="0"/>
              <a:t>In some cases, yes</a:t>
            </a:r>
          </a:p>
          <a:p>
            <a:pPr marL="514350" indent="-514350">
              <a:buFont typeface="+mj-lt"/>
              <a:buAutoNum type="alphaUcPeriod"/>
            </a:pPr>
            <a:r>
              <a:rPr lang="en-US" sz="2400" dirty="0"/>
              <a:t>No</a:t>
            </a:r>
          </a:p>
          <a:p>
            <a:pPr marL="514350" indent="-514350">
              <a:buFont typeface="+mj-lt"/>
              <a:buAutoNum type="alphaUcPeriod"/>
            </a:pPr>
            <a:r>
              <a:rPr lang="en-US" sz="2400" dirty="0"/>
              <a:t>In some cases, no</a:t>
            </a: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26"/>
          <p:cNvSpPr>
            <a:spLocks noGrp="1" noChangeArrowheads="1"/>
          </p:cNvSpPr>
          <p:nvPr>
            <p:ph type="title"/>
          </p:nvPr>
        </p:nvSpPr>
        <p:spPr>
          <a:xfrm>
            <a:off x="0" y="614908"/>
            <a:ext cx="9144000" cy="1077218"/>
          </a:xfrm>
        </p:spPr>
        <p:txBody>
          <a:bodyPr/>
          <a:lstStyle/>
          <a:p>
            <a:r>
              <a:rPr lang="en-US" dirty="0"/>
              <a:t>Conduction</a:t>
            </a:r>
            <a:br>
              <a:rPr lang="en-US" dirty="0"/>
            </a:br>
            <a:r>
              <a:rPr lang="en-US" dirty="0"/>
              <a:t>CHECK YOUR ANSWER </a:t>
            </a:r>
          </a:p>
        </p:txBody>
      </p:sp>
      <p:sp>
        <p:nvSpPr>
          <p:cNvPr id="82947" name="Rectangle 1027"/>
          <p:cNvSpPr>
            <a:spLocks noGrp="1" noChangeArrowheads="1"/>
          </p:cNvSpPr>
          <p:nvPr>
            <p:ph idx="1"/>
          </p:nvPr>
        </p:nvSpPr>
        <p:spPr>
          <a:xfrm>
            <a:off x="365125" y="1724234"/>
            <a:ext cx="8229600" cy="4758301"/>
          </a:xfrm>
        </p:spPr>
        <p:txBody>
          <a:bodyPr/>
          <a:lstStyle/>
          <a:p>
            <a:pPr marL="0" indent="0">
              <a:buNone/>
            </a:pPr>
            <a:r>
              <a:rPr lang="en-US" sz="2400" dirty="0"/>
              <a:t>If you hold one end of a metal bar against a piece of ice, the end in your hand will soon become cold. Does cold flow from the ice to your hand?</a:t>
            </a:r>
          </a:p>
          <a:p>
            <a:pPr marL="0" indent="0">
              <a:buNone/>
            </a:pPr>
            <a:endParaRPr lang="en-US" sz="1500" dirty="0"/>
          </a:p>
          <a:p>
            <a:pPr marL="514350" indent="-514350">
              <a:buFont typeface="+mj-lt"/>
              <a:buAutoNum type="alphaUcPeriod"/>
            </a:pPr>
            <a:r>
              <a:rPr lang="en-US" sz="2400" dirty="0"/>
              <a:t>Yes</a:t>
            </a:r>
          </a:p>
          <a:p>
            <a:pPr marL="514350" indent="-514350">
              <a:buFont typeface="+mj-lt"/>
              <a:buAutoNum type="alphaUcPeriod"/>
            </a:pPr>
            <a:r>
              <a:rPr lang="en-US" sz="2400" dirty="0"/>
              <a:t>In some cases, yes</a:t>
            </a:r>
          </a:p>
          <a:p>
            <a:pPr marL="514350" indent="-514350">
              <a:buFont typeface="+mj-lt"/>
              <a:buAutoNum type="alphaUcPeriod"/>
            </a:pPr>
            <a:r>
              <a:rPr lang="en-US" sz="2400" b="1" dirty="0"/>
              <a:t>No</a:t>
            </a:r>
          </a:p>
          <a:p>
            <a:pPr marL="514350" indent="-514350">
              <a:buFont typeface="+mj-lt"/>
              <a:buAutoNum type="alphaUcPeriod"/>
            </a:pPr>
            <a:r>
              <a:rPr lang="en-US" sz="2400" dirty="0"/>
              <a:t>In some cases, no</a:t>
            </a:r>
          </a:p>
          <a:p>
            <a:pPr marL="0" indent="0">
              <a:buNone/>
            </a:pPr>
            <a:endParaRPr lang="en-US" sz="1500" dirty="0"/>
          </a:p>
          <a:p>
            <a:pPr marL="0" indent="0">
              <a:buNone/>
            </a:pPr>
            <a:r>
              <a:rPr lang="en-US" sz="2000" b="1" dirty="0"/>
              <a:t>Explanation:</a:t>
            </a:r>
          </a:p>
          <a:p>
            <a:pPr marL="0" indent="0">
              <a:buNone/>
            </a:pPr>
            <a:r>
              <a:rPr lang="en-US" sz="2000" dirty="0"/>
              <a:t>Cold does not flow from the ice to your hand. Heat flows from your hand to the ice. The metal is cold to your touch because you are transferring heat to the metal.</a:t>
            </a:r>
          </a:p>
          <a:p>
            <a:pPr marL="514350" indent="-514350">
              <a:buFont typeface="+mj-lt"/>
              <a:buAutoNum type="alphaUcPeriod"/>
            </a:pPr>
            <a:endParaRPr lang="en-US" sz="2400" dirty="0"/>
          </a:p>
        </p:txBody>
      </p:sp>
      <p:sp>
        <p:nvSpPr>
          <p:cNvPr id="8" name="Footer Placeholder 7"/>
          <p:cNvSpPr>
            <a:spLocks noGrp="1"/>
          </p:cNvSpPr>
          <p:nvPr>
            <p:ph type="ftr" sz="quarter" idx="10"/>
          </p:nvPr>
        </p:nvSpPr>
        <p:spPr/>
        <p:txBody>
          <a:bodyPr/>
          <a:lstStyle/>
          <a:p>
            <a:r>
              <a:rPr lang="en-GB" dirty="0"/>
              <a:t>© 2015 Pearson Education, Inc.</a:t>
            </a:r>
          </a:p>
        </p:txBody>
      </p:sp>
    </p:spTree>
    <p:extLst>
      <p:ext uri="{BB962C8B-B14F-4D97-AF65-F5344CB8AC3E}">
        <p14:creationId xmlns:p14="http://schemas.microsoft.com/office/powerpoint/2010/main" val="715555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dirty="0"/>
              <a:t>Conduction</a:t>
            </a:r>
          </a:p>
        </p:txBody>
      </p:sp>
      <p:sp>
        <p:nvSpPr>
          <p:cNvPr id="87043" name="Rectangle 3"/>
          <p:cNvSpPr>
            <a:spLocks noGrp="1" noChangeArrowheads="1"/>
          </p:cNvSpPr>
          <p:nvPr>
            <p:ph idx="1"/>
          </p:nvPr>
        </p:nvSpPr>
        <p:spPr/>
        <p:txBody>
          <a:bodyPr/>
          <a:lstStyle/>
          <a:p>
            <a:r>
              <a:rPr lang="en-US" dirty="0"/>
              <a:t>Insulation</a:t>
            </a:r>
          </a:p>
          <a:p>
            <a:pPr lvl="1"/>
            <a:r>
              <a:rPr lang="en-US" dirty="0"/>
              <a:t>Doesn</a:t>
            </a:r>
            <a:r>
              <a:rPr lang="fr-FR" altLang="ja-JP" dirty="0"/>
              <a:t>'</a:t>
            </a:r>
            <a:r>
              <a:rPr lang="en-US" dirty="0"/>
              <a:t>t </a:t>
            </a:r>
            <a:r>
              <a:rPr lang="en-US" i="1" dirty="0"/>
              <a:t>prevent</a:t>
            </a:r>
            <a:r>
              <a:rPr lang="en-US" dirty="0"/>
              <a:t> the flow of internal energy</a:t>
            </a:r>
          </a:p>
          <a:p>
            <a:pPr lvl="1"/>
            <a:r>
              <a:rPr lang="en-US" i="1" dirty="0"/>
              <a:t>Slows</a:t>
            </a:r>
            <a:r>
              <a:rPr lang="en-US" dirty="0"/>
              <a:t> the rate at which internal energy flows</a:t>
            </a:r>
          </a:p>
          <a:p>
            <a:pPr lvl="2"/>
            <a:r>
              <a:rPr lang="en-US" dirty="0"/>
              <a:t>Example: Rock wool or fiberglass between walls slows the transfer of internal energy from a warm house to a cool exterior in winter, and the reverse in summer.</a:t>
            </a:r>
          </a:p>
        </p:txBody>
      </p:sp>
      <p:sp>
        <p:nvSpPr>
          <p:cNvPr id="8" name="Footer Placeholder 7"/>
          <p:cNvSpPr>
            <a:spLocks noGrp="1"/>
          </p:cNvSpPr>
          <p:nvPr>
            <p:ph type="ftr" sz="quarter" idx="10"/>
          </p:nvPr>
        </p:nvSpPr>
        <p:spPr/>
        <p:txBody>
          <a:bodyPr/>
          <a:lstStyle/>
          <a:p>
            <a:r>
              <a:rPr lang="en-GB" dirty="0"/>
              <a:t>© 2015 Pearson Education, Inc.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gtk_01:Applications (Mac OS 9):Microsoft Office 2001:Templates:My Templates:HA5Lect_template.pot</Template>
  <TotalTime>2377</TotalTime>
  <Words>3006</Words>
  <Application>Microsoft Macintosh PowerPoint</Application>
  <PresentationFormat>On-screen Show (4:3)</PresentationFormat>
  <Paragraphs>412</Paragraphs>
  <Slides>55</Slides>
  <Notes>24</Notes>
  <HiddenSlides>0</HiddenSlides>
  <MMClips>0</MMClips>
  <ScaleCrop>false</ScaleCrop>
  <HeadingPairs>
    <vt:vector size="8" baseType="variant">
      <vt:variant>
        <vt:lpstr>Fonts Used</vt:lpstr>
      </vt:variant>
      <vt:variant>
        <vt:i4>1</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58" baseType="lpstr">
      <vt:lpstr>Arial</vt:lpstr>
      <vt:lpstr>HA5Lect_template</vt:lpstr>
      <vt:lpstr>Equation</vt:lpstr>
      <vt:lpstr>Chapter 16: Heat Transfer</vt:lpstr>
      <vt:lpstr>This lecture will help you understand:</vt:lpstr>
      <vt:lpstr>Heat Transfer and Change of Phase</vt:lpstr>
      <vt:lpstr>Conduction</vt:lpstr>
      <vt:lpstr>Conduction</vt:lpstr>
      <vt:lpstr>Conduction</vt:lpstr>
      <vt:lpstr>Conduction CHECK</vt:lpstr>
      <vt:lpstr>Conduction CHECK YOUR ANSWER </vt:lpstr>
      <vt:lpstr>Conduction</vt:lpstr>
      <vt:lpstr>Conduction</vt:lpstr>
      <vt:lpstr>Conduction</vt:lpstr>
      <vt:lpstr>Convection</vt:lpstr>
      <vt:lpstr>Convection</vt:lpstr>
      <vt:lpstr>Convection</vt:lpstr>
      <vt:lpstr>Convection CHECK</vt:lpstr>
      <vt:lpstr>Convection CHECK YOUR ANSWER </vt:lpstr>
      <vt:lpstr>Convection</vt:lpstr>
      <vt:lpstr>Radiation</vt:lpstr>
      <vt:lpstr>Radiation CHECK</vt:lpstr>
      <vt:lpstr>Radiation CHECK YOUR ANSWER </vt:lpstr>
      <vt:lpstr>Radiation CHECK</vt:lpstr>
      <vt:lpstr>Radiation CHECK YOUR ANSWER </vt:lpstr>
      <vt:lpstr>Radiation</vt:lpstr>
      <vt:lpstr>Radiation</vt:lpstr>
      <vt:lpstr>Radiation</vt:lpstr>
      <vt:lpstr>Radiation</vt:lpstr>
      <vt:lpstr>Radiation</vt:lpstr>
      <vt:lpstr>Radiation</vt:lpstr>
      <vt:lpstr>Radiation</vt:lpstr>
      <vt:lpstr>Radiation</vt:lpstr>
      <vt:lpstr>Radiation</vt:lpstr>
      <vt:lpstr>Radiation CHECK</vt:lpstr>
      <vt:lpstr>Radiation CHECK YOUR ANSWER </vt:lpstr>
      <vt:lpstr>Radiation CHECK</vt:lpstr>
      <vt:lpstr>Radiation CHECK YOUR ANSWER </vt:lpstr>
      <vt:lpstr>Radiation CHECK</vt:lpstr>
      <vt:lpstr>Radiation CHECK YOUR ANSWER </vt:lpstr>
      <vt:lpstr>Radiation</vt:lpstr>
      <vt:lpstr>Reflection</vt:lpstr>
      <vt:lpstr>Reflection</vt:lpstr>
      <vt:lpstr>Radiation</vt:lpstr>
      <vt:lpstr>Radiation CHECK</vt:lpstr>
      <vt:lpstr>Radiation CHECK YOUR ANSWER </vt:lpstr>
      <vt:lpstr>Newton's Law of Cooling</vt:lpstr>
      <vt:lpstr>Newton's Law of Cooling</vt:lpstr>
      <vt:lpstr>Newton's Law of Cooling CHECK</vt:lpstr>
      <vt:lpstr>Newton's Law of Cooling CHECK YOUR ANSWER </vt:lpstr>
      <vt:lpstr>Global Warming and the Greenhouse Effect</vt:lpstr>
      <vt:lpstr>Global Warming and the Greenhouse Effect</vt:lpstr>
      <vt:lpstr>Global Warming and the Greenhouse Effect</vt:lpstr>
      <vt:lpstr>Global Warming and the Greenhouse Effect</vt:lpstr>
      <vt:lpstr>Global Warming and the Greenhouse Effect</vt:lpstr>
      <vt:lpstr>Global Warming and the Greenhouse Effect CHECK</vt:lpstr>
      <vt:lpstr>Global Warming and the Greenhouse Effect CHECK YOUR ANSWER </vt:lpstr>
      <vt:lpstr>Solar Power</vt:lpstr>
    </vt:vector>
  </TitlesOfParts>
  <Company>뿿ˤʤ㏘뿿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U</dc:creator>
  <cp:lastModifiedBy>Leclair, Patrick</cp:lastModifiedBy>
  <cp:revision>161</cp:revision>
  <dcterms:created xsi:type="dcterms:W3CDTF">2007-09-26T05:29:17Z</dcterms:created>
  <dcterms:modified xsi:type="dcterms:W3CDTF">2019-10-23T18:41:17Z</dcterms:modified>
</cp:coreProperties>
</file>