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53"/>
  </p:notesMasterIdLst>
  <p:handoutMasterIdLst>
    <p:handoutMasterId r:id="rId54"/>
  </p:handoutMasterIdLst>
  <p:sldIdLst>
    <p:sldId id="256" r:id="rId2"/>
    <p:sldId id="260" r:id="rId3"/>
    <p:sldId id="261" r:id="rId4"/>
    <p:sldId id="262" r:id="rId5"/>
    <p:sldId id="263" r:id="rId6"/>
    <p:sldId id="264" r:id="rId7"/>
    <p:sldId id="265" r:id="rId8"/>
    <p:sldId id="310" r:id="rId9"/>
    <p:sldId id="267" r:id="rId10"/>
    <p:sldId id="311" r:id="rId11"/>
    <p:sldId id="269" r:id="rId12"/>
    <p:sldId id="270" r:id="rId13"/>
    <p:sldId id="271" r:id="rId14"/>
    <p:sldId id="272" r:id="rId15"/>
    <p:sldId id="273" r:id="rId16"/>
    <p:sldId id="319" r:id="rId17"/>
    <p:sldId id="275" r:id="rId18"/>
    <p:sldId id="276" r:id="rId19"/>
    <p:sldId id="312" r:id="rId20"/>
    <p:sldId id="278" r:id="rId21"/>
    <p:sldId id="313" r:id="rId22"/>
    <p:sldId id="280" r:id="rId23"/>
    <p:sldId id="281" r:id="rId24"/>
    <p:sldId id="283" r:id="rId25"/>
    <p:sldId id="320" r:id="rId26"/>
    <p:sldId id="284" r:id="rId27"/>
    <p:sldId id="285" r:id="rId28"/>
    <p:sldId id="286" r:id="rId29"/>
    <p:sldId id="315" r:id="rId30"/>
    <p:sldId id="288" r:id="rId31"/>
    <p:sldId id="316" r:id="rId32"/>
    <p:sldId id="290" r:id="rId33"/>
    <p:sldId id="291" r:id="rId34"/>
    <p:sldId id="292" r:id="rId35"/>
    <p:sldId id="317" r:id="rId36"/>
    <p:sldId id="294" r:id="rId37"/>
    <p:sldId id="295" r:id="rId38"/>
    <p:sldId id="296" r:id="rId39"/>
    <p:sldId id="297" r:id="rId40"/>
    <p:sldId id="298" r:id="rId41"/>
    <p:sldId id="299" r:id="rId42"/>
    <p:sldId id="300" r:id="rId43"/>
    <p:sldId id="301" r:id="rId44"/>
    <p:sldId id="302" r:id="rId45"/>
    <p:sldId id="303" r:id="rId46"/>
    <p:sldId id="318" r:id="rId47"/>
    <p:sldId id="305" r:id="rId48"/>
    <p:sldId id="306" r:id="rId49"/>
    <p:sldId id="307" r:id="rId50"/>
    <p:sldId id="308" r:id="rId51"/>
    <p:sldId id="309" r:id="rId5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orient="horz" pos="4032">
          <p15:clr>
            <a:srgbClr val="A4A3A4"/>
          </p15:clr>
        </p15:guide>
        <p15:guide id="3" pos="288">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4499"/>
    <a:srgbClr val="F44311"/>
    <a:srgbClr val="0063B1"/>
    <a:srgbClr val="232E5B"/>
    <a:srgbClr val="0064B2"/>
    <a:srgbClr val="000000"/>
    <a:srgbClr val="E5B73D"/>
    <a:srgbClr val="CD0044"/>
    <a:srgbClr val="4D92BC"/>
    <a:srgbClr val="6A73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92" autoAdjust="0"/>
    <p:restoredTop sz="92562" autoAdjust="0"/>
  </p:normalViewPr>
  <p:slideViewPr>
    <p:cSldViewPr snapToGrid="0">
      <p:cViewPr varScale="1">
        <p:scale>
          <a:sx n="26" d="100"/>
          <a:sy n="26" d="100"/>
        </p:scale>
        <p:origin x="200" y="808"/>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t>10/27/19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t>‹#›</a:t>
            </a:fld>
            <a:endParaRPr lang="en-US" dirty="0"/>
          </a:p>
        </p:txBody>
      </p:sp>
    </p:spTree>
    <p:extLst>
      <p:ext uri="{BB962C8B-B14F-4D97-AF65-F5344CB8AC3E}">
        <p14:creationId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dirty="0"/>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dirty="0"/>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2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Batang" charset="0"/>
                <a:cs typeface="Batang" charset="0"/>
              </a:rPr>
              <a:t>A. It will increase.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Batang" charset="0"/>
                <a:cs typeface="Batang" charset="0"/>
              </a:rPr>
              <a:t>C. </a:t>
            </a:r>
            <a:r>
              <a:rPr lang="en-US" dirty="0"/>
              <a:t>0.002 s</a:t>
            </a:r>
            <a:endParaRPr lang="en-US" dirty="0">
              <a:ea typeface="Batang" charset="0"/>
              <a:cs typeface="Batang" charset="0"/>
            </a:endParaRP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Batang" charset="0"/>
                <a:cs typeface="Batang" charset="0"/>
              </a:rPr>
              <a:t>C. </a:t>
            </a:r>
            <a:r>
              <a:rPr lang="en-US" dirty="0"/>
              <a:t>0.002 s</a:t>
            </a:r>
            <a:endParaRPr lang="en-US" dirty="0">
              <a:ea typeface="Batang" charset="0"/>
              <a:cs typeface="Batang" charset="0"/>
            </a:endParaRP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BCFFA85-22BB-2244-AE2F-61B9F1FC4DC0}" type="slidenum">
              <a:rPr lang="en-US"/>
              <a:pPr eaLnBrk="1" hangingPunct="1"/>
              <a:t>20</a:t>
            </a:fld>
            <a:endParaRPr lang="en-US" dirty="0"/>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ea typeface="Batang" charset="0"/>
                <a:cs typeface="Batang" charset="0"/>
              </a:rPr>
              <a:t>A. </a:t>
            </a:r>
            <a:r>
              <a:rPr lang="en-US" dirty="0"/>
              <a:t>1/20 second.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BCFFA85-22BB-2244-AE2F-61B9F1FC4DC0}" type="slidenum">
              <a:rPr lang="en-US"/>
              <a:pPr eaLnBrk="1" hangingPunct="1"/>
              <a:t>21</a:t>
            </a:fld>
            <a:endParaRPr lang="en-US" dirty="0"/>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ea typeface="Batang" charset="0"/>
                <a:cs typeface="Batang" charset="0"/>
              </a:rPr>
              <a:t>A. </a:t>
            </a:r>
            <a:r>
              <a:rPr lang="en-US" dirty="0"/>
              <a:t>1/20 second.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Batang" charset="0"/>
                <a:cs typeface="Batang" charset="0"/>
              </a:rPr>
              <a:t>D. </a:t>
            </a:r>
            <a:r>
              <a:rPr lang="en-US" dirty="0"/>
              <a:t>20 m/s</a:t>
            </a:r>
            <a:endParaRPr lang="en-US" dirty="0">
              <a:ea typeface="Batang" charset="0"/>
              <a:cs typeface="Batang" charset="0"/>
            </a:endParaRPr>
          </a:p>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Batang" charset="0"/>
                <a:cs typeface="Batang" charset="0"/>
              </a:rPr>
              <a:t>D. </a:t>
            </a:r>
            <a:r>
              <a:rPr lang="en-US" dirty="0"/>
              <a:t>20 m/s</a:t>
            </a:r>
            <a:endParaRPr lang="en-US" dirty="0">
              <a:ea typeface="Batang" charset="0"/>
              <a:cs typeface="Batang" charset="0"/>
            </a:endParaRPr>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Batang" charset="0"/>
                <a:cs typeface="Batang" charset="0"/>
              </a:rPr>
              <a:t>C.</a:t>
            </a:r>
            <a:r>
              <a:rPr lang="en-US" baseline="0" dirty="0">
                <a:ea typeface="Batang" charset="0"/>
                <a:cs typeface="Batang" charset="0"/>
              </a:rPr>
              <a:t> </a:t>
            </a:r>
            <a:r>
              <a:rPr lang="en-US" dirty="0">
                <a:ea typeface="Batang" charset="0"/>
                <a:cs typeface="Batang" charset="0"/>
              </a:rPr>
              <a:t>wavelength.</a:t>
            </a:r>
          </a:p>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Batang" charset="0"/>
                <a:cs typeface="Batang" charset="0"/>
              </a:rPr>
              <a:t>C.</a:t>
            </a:r>
            <a:r>
              <a:rPr lang="en-US" baseline="0" dirty="0">
                <a:ea typeface="Batang" charset="0"/>
                <a:cs typeface="Batang" charset="0"/>
              </a:rPr>
              <a:t> </a:t>
            </a:r>
            <a:r>
              <a:rPr lang="en-US" dirty="0">
                <a:ea typeface="Batang" charset="0"/>
                <a:cs typeface="Batang" charset="0"/>
              </a:rPr>
              <a:t>wavelength.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Batang" charset="0"/>
                <a:cs typeface="Batang" charset="0"/>
              </a:rPr>
              <a:t>B. perpendicular to the wave.</a:t>
            </a:r>
          </a:p>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Batang" charset="0"/>
                <a:cs typeface="Batang" charset="0"/>
              </a:rPr>
              <a:t>B. perpendicular to the wave.</a:t>
            </a:r>
          </a:p>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Batang" charset="0"/>
                <a:cs typeface="Batang" charset="0"/>
              </a:rPr>
              <a:t>C. </a:t>
            </a:r>
            <a:r>
              <a:rPr lang="en-US" dirty="0"/>
              <a:t>Both A and B.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Batang" charset="0"/>
                <a:cs typeface="Batang" charset="0"/>
              </a:rPr>
              <a:t>C. </a:t>
            </a:r>
            <a:r>
              <a:rPr lang="en-US" dirty="0"/>
              <a:t>Both A and B.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Batang" charset="0"/>
                <a:cs typeface="Batang" charset="0"/>
              </a:rPr>
              <a:t>C. Both A and B.</a:t>
            </a:r>
          </a:p>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Batang" charset="0"/>
                <a:cs typeface="Batang" charset="0"/>
              </a:rPr>
              <a:t>C. Both A and B.</a:t>
            </a:r>
          </a:p>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a:r>
              <a:rPr lang="en-US" dirty="0">
                <a:ea typeface="Batang" charset="0"/>
                <a:cs typeface="Batang" charset="0"/>
              </a:rPr>
              <a:t>C. </a:t>
            </a:r>
            <a:r>
              <a:rPr lang="en-US" dirty="0"/>
              <a:t>It will remain the same.</a:t>
            </a:r>
            <a:endParaRPr lang="en-US" dirty="0">
              <a:ea typeface="Batang" charset="0"/>
              <a:cs typeface="Batang" charset="0"/>
            </a:endParaRPr>
          </a:p>
          <a:p>
            <a:pPr marL="228600" indent="-228600"/>
            <a:endParaRPr lang="en-US" dirty="0">
              <a:ea typeface="Batang" charset="0"/>
              <a:cs typeface="Batang" charset="0"/>
            </a:endParaRPr>
          </a:p>
          <a:p>
            <a:pPr marL="228600" indent="-228600"/>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a:r>
              <a:rPr lang="en-US" dirty="0">
                <a:ea typeface="Batang" charset="0"/>
                <a:cs typeface="Batang" charset="0"/>
              </a:rPr>
              <a:t>C. </a:t>
            </a:r>
            <a:r>
              <a:rPr lang="en-US" dirty="0"/>
              <a:t>It will remain the same.</a:t>
            </a:r>
            <a:endParaRPr lang="en-US" dirty="0">
              <a:ea typeface="Batang" charset="0"/>
              <a:cs typeface="Batang" charset="0"/>
            </a:endParaRPr>
          </a:p>
          <a:p>
            <a:pPr marL="228600" indent="-228600"/>
            <a:endParaRPr lang="en-US" dirty="0">
              <a:ea typeface="Batang" charset="0"/>
              <a:cs typeface="Batang" charset="0"/>
            </a:endParaRPr>
          </a:p>
          <a:p>
            <a:pPr marL="228600" indent="-228600"/>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Batang" charset="0"/>
                <a:cs typeface="Batang" charset="0"/>
              </a:rPr>
              <a:t>A. It will increase.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hasCustomPrompt="1"/>
          </p:nvPr>
        </p:nvSpPr>
        <p:spPr>
          <a:xfrm>
            <a:off x="365126" y="3124200"/>
            <a:ext cx="3768147" cy="1077218"/>
          </a:xfrm>
          <a:extLst>
            <a:ext uri="{909E8E84-426E-40dd-AFC4-6F175D3DCCD1}">
              <a14:hiddenFill xmlns:a14="http://schemas.microsoft.com/office/drawing/2010/main" xmlns="">
                <a:solidFill>
                  <a:schemeClr val="accent1"/>
                </a:solidFill>
              </a14:hiddenFill>
            </a:ext>
          </a:extLst>
        </p:spPr>
        <p:txBody>
          <a:bodyPr lIns="91440"/>
          <a:lstStyle>
            <a:lvl1pPr>
              <a:defRPr>
                <a:solidFill>
                  <a:srgbClr val="F44311"/>
                </a:solidFill>
              </a:defRPr>
            </a:lvl1pPr>
          </a:lstStyle>
          <a:p>
            <a:pPr lvl="0"/>
            <a:r>
              <a:rPr lang="en-US" noProof="0" dirty="0"/>
              <a:t>Click to edit</a:t>
            </a:r>
            <a:br>
              <a:rPr lang="en-US" noProof="0" dirty="0"/>
            </a:br>
            <a:r>
              <a:rPr lang="en-US" noProof="0" dirty="0"/>
              <a:t>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solidFill>
                  <a:srgbClr val="F44311"/>
                </a:solidFill>
              </a:defRPr>
            </a:lvl1pPr>
          </a:lstStyle>
          <a:p>
            <a:pPr lvl="0"/>
            <a:endParaRPr lang="en-US" noProof="0" dirty="0"/>
          </a:p>
        </p:txBody>
      </p:sp>
      <p:sp>
        <p:nvSpPr>
          <p:cNvPr id="4101" name="Rectangle 5"/>
          <p:cNvSpPr>
            <a:spLocks noChangeArrowheads="1"/>
          </p:cNvSpPr>
          <p:nvPr/>
        </p:nvSpPr>
        <p:spPr bwMode="auto">
          <a:xfrm>
            <a:off x="-6350" y="0"/>
            <a:ext cx="9162288" cy="609600"/>
          </a:xfrm>
          <a:prstGeom prst="rect">
            <a:avLst/>
          </a:prstGeom>
          <a:solidFill>
            <a:srgbClr val="2E4499"/>
          </a:solidFill>
          <a:ln>
            <a:noFill/>
          </a:ln>
          <a:effectLst/>
        </p:spPr>
        <p:txBody>
          <a:bodyPr wrap="none" anchor="ctr"/>
          <a:lstStyle/>
          <a:p>
            <a:pPr algn="ctr"/>
            <a:endParaRPr lang="en-US" dirty="0">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bg1"/>
                </a:solidFill>
              </a:rPr>
              <a:t>Lecture Outline</a:t>
            </a:r>
          </a:p>
        </p:txBody>
      </p:sp>
      <p:sp>
        <p:nvSpPr>
          <p:cNvPr id="4113" name="Rectangle 17"/>
          <p:cNvSpPr>
            <a:spLocks noGrp="1" noChangeArrowheads="1"/>
          </p:cNvSpPr>
          <p:nvPr>
            <p:ph type="ftr" sz="quarter" idx="3"/>
          </p:nvPr>
        </p:nvSpPr>
        <p:spPr/>
        <p:txBody>
          <a:bodyPr/>
          <a:lstStyle>
            <a:lvl1pPr>
              <a:defRPr/>
            </a:lvl1pPr>
          </a:lstStyle>
          <a:p>
            <a:r>
              <a:rPr lang="en-GB" dirty="0"/>
              <a:t>© 2015 Pearson Education, Inc.</a:t>
            </a:r>
          </a:p>
        </p:txBody>
      </p:sp>
      <p:pic>
        <p:nvPicPr>
          <p:cNvPr id="9" name="Picture 8" descr="HEWI9107_12_eca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7675" y="602537"/>
            <a:ext cx="4886325" cy="625449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lvl1pPr>
              <a:defRPr/>
            </a:lvl1pPr>
          </a:lstStyle>
          <a:p>
            <a:r>
              <a:rPr lang="en-GB" dirty="0"/>
              <a:t>© 2015 Pearson Education, Inc.</a:t>
            </a:r>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56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GB" dirty="0"/>
              <a:t>© 2015 Pearson Education, Inc.</a:t>
            </a:r>
          </a:p>
        </p:txBody>
      </p:sp>
    </p:spTree>
    <p:extLst>
      <p:ext uri="{BB962C8B-B14F-4D97-AF65-F5344CB8AC3E}">
        <p14:creationId xmlns:p14="http://schemas.microsoft.com/office/powerpoint/2010/main" val="1571907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 2015 Pearson Education, Inc.</a:t>
            </a: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B0BB9C48-C01E-DD42-AB80-1A0B4FF07A21}" type="slidenum">
              <a:rPr lang="en-US"/>
              <a:pPr/>
              <a:t>‹#›</a:t>
            </a:fld>
            <a:endParaRPr lang="en-US" dirty="0"/>
          </a:p>
        </p:txBody>
      </p:sp>
    </p:spTree>
    <p:extLst>
      <p:ext uri="{BB962C8B-B14F-4D97-AF65-F5344CB8AC3E}">
        <p14:creationId xmlns:p14="http://schemas.microsoft.com/office/powerpoint/2010/main" val="19252929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6350" y="0"/>
            <a:ext cx="9162288" cy="609600"/>
          </a:xfrm>
          <a:prstGeom prst="rect">
            <a:avLst/>
          </a:prstGeom>
          <a:solidFill>
            <a:srgbClr val="2E4499"/>
          </a:solidFill>
          <a:ln>
            <a:noFill/>
          </a:ln>
          <a:effectLst/>
        </p:spPr>
        <p:txBody>
          <a:bodyPr wrap="none" anchor="ctr"/>
          <a:lstStyle/>
          <a:p>
            <a:pPr algn="ctr"/>
            <a:endParaRPr lang="en-US" dirty="0">
              <a:solidFill>
                <a:schemeClr val="accent1"/>
              </a:solidFill>
            </a:endParaRPr>
          </a:p>
        </p:txBody>
      </p:sp>
      <p:sp>
        <p:nvSpPr>
          <p:cNvPr id="3075" name="Rectangle 3"/>
          <p:cNvSpPr>
            <a:spLocks noGrp="1" noChangeArrowheads="1"/>
          </p:cNvSpPr>
          <p:nvPr>
            <p:ph type="title"/>
          </p:nvPr>
        </p:nvSpPr>
        <p:spPr bwMode="auto">
          <a:xfrm>
            <a:off x="0" y="614908"/>
            <a:ext cx="9144000" cy="579438"/>
          </a:xfrm>
          <a:prstGeom prst="rect">
            <a:avLst/>
          </a:prstGeom>
          <a:noFill/>
          <a:ln>
            <a:noFill/>
          </a:ln>
          <a:effectLst/>
          <a:extLst>
            <a:ext uri="{909E8E84-426E-40dd-AFC4-6F175D3DCCD1}">
              <a14:hiddenFill xmlns:a14="http://schemas.microsoft.com/office/drawing/2010/main" xmlns="">
                <a:solidFill>
                  <a:srgbClr val="333399"/>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957254"/>
            <a:ext cx="8229600" cy="46539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dirty="0"/>
              <a:t>© 2015 Pearson Education, Inc.</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654" r:id="rId4"/>
  </p:sldLayoutIdLst>
  <p:hf sldNum="0" hdr="0" dt="0"/>
  <p:txStyles>
    <p:titleStyle>
      <a:lvl1pPr algn="l" rtl="0" fontAlgn="base">
        <a:spcBef>
          <a:spcPct val="50000"/>
        </a:spcBef>
        <a:spcAft>
          <a:spcPct val="0"/>
        </a:spcAft>
        <a:defRPr sz="3200" b="1">
          <a:solidFill>
            <a:srgbClr val="2E4499"/>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2E4499"/>
        </a:buClr>
        <a:buChar char="•"/>
        <a:defRPr sz="2800">
          <a:solidFill>
            <a:srgbClr val="000000"/>
          </a:solidFill>
          <a:latin typeface="+mn-lt"/>
          <a:ea typeface="+mn-ea"/>
          <a:cs typeface="+mn-cs"/>
        </a:defRPr>
      </a:lvl1pPr>
      <a:lvl2pPr marL="800100" indent="-342900" algn="l" rtl="0" fontAlgn="base">
        <a:spcBef>
          <a:spcPct val="20000"/>
        </a:spcBef>
        <a:spcAft>
          <a:spcPct val="0"/>
        </a:spcAft>
        <a:buClr>
          <a:srgbClr val="2E4499"/>
        </a:buClr>
        <a:buChar char="–"/>
        <a:tabLst/>
        <a:defRPr sz="2800">
          <a:solidFill>
            <a:srgbClr val="000000"/>
          </a:solidFill>
          <a:latin typeface="+mn-lt"/>
          <a:ea typeface="+mn-ea"/>
        </a:defRPr>
      </a:lvl2pPr>
      <a:lvl3pPr marL="1143000" indent="-228600" algn="l" rtl="0" fontAlgn="base">
        <a:spcBef>
          <a:spcPct val="20000"/>
        </a:spcBef>
        <a:spcAft>
          <a:spcPct val="0"/>
        </a:spcAft>
        <a:buClr>
          <a:srgbClr val="2E4499"/>
        </a:buClr>
        <a:buChar char="•"/>
        <a:defRPr sz="2400">
          <a:solidFill>
            <a:srgbClr val="000000"/>
          </a:solidFill>
          <a:latin typeface="+mn-lt"/>
          <a:ea typeface="+mn-ea"/>
        </a:defRPr>
      </a:lvl3pPr>
      <a:lvl4pPr marL="1600200" indent="-228600" algn="l" rtl="0" fontAlgn="base">
        <a:spcBef>
          <a:spcPct val="20000"/>
        </a:spcBef>
        <a:spcAft>
          <a:spcPct val="0"/>
        </a:spcAft>
        <a:buClr>
          <a:srgbClr val="2E4499"/>
        </a:buClr>
        <a:buChar char="–"/>
        <a:defRPr sz="2000">
          <a:solidFill>
            <a:srgbClr val="000000"/>
          </a:solidFill>
          <a:latin typeface="+mn-lt"/>
          <a:ea typeface="+mn-ea"/>
        </a:defRPr>
      </a:lvl4pPr>
      <a:lvl5pPr marL="2057400" indent="-228600" algn="l" rtl="0" fontAlgn="base">
        <a:spcBef>
          <a:spcPct val="20000"/>
        </a:spcBef>
        <a:spcAft>
          <a:spcPct val="0"/>
        </a:spcAft>
        <a:buClr>
          <a:srgbClr val="2E4499"/>
        </a:buClr>
        <a:buChar char="»"/>
        <a:defRPr sz="2000">
          <a:solidFill>
            <a:srgbClr val="00000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5" y="2890391"/>
            <a:ext cx="2865011" cy="1569660"/>
          </a:xfrm>
        </p:spPr>
        <p:txBody>
          <a:bodyPr/>
          <a:lstStyle/>
          <a:p>
            <a:r>
              <a:rPr lang="en-US" dirty="0"/>
              <a:t>Chapter 19: </a:t>
            </a:r>
            <a:br>
              <a:rPr lang="en-US" dirty="0"/>
            </a:br>
            <a:r>
              <a:rPr lang="en-US" dirty="0"/>
              <a:t>Vibrations And Waves</a:t>
            </a:r>
          </a:p>
        </p:txBody>
      </p:sp>
      <p:sp>
        <p:nvSpPr>
          <p:cNvPr id="5" name="Rectangle 17"/>
          <p:cNvSpPr>
            <a:spLocks noGrp="1" noChangeArrowheads="1"/>
          </p:cNvSpPr>
          <p:nvPr>
            <p:ph type="ftr" sz="quarter" idx="3"/>
          </p:nvPr>
        </p:nvSpPr>
        <p:spPr/>
        <p:txBody>
          <a:bodyPr/>
          <a:lstStyle/>
          <a:p>
            <a:r>
              <a:rPr lang="en-GB" dirty="0"/>
              <a:t>© 2015 Pearson Education, Inc.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614908"/>
            <a:ext cx="9144000" cy="1077218"/>
          </a:xfrm>
        </p:spPr>
        <p:txBody>
          <a:bodyPr/>
          <a:lstStyle/>
          <a:p>
            <a:r>
              <a:rPr lang="en-US" dirty="0"/>
              <a:t>Vibrations of a Pendulum</a:t>
            </a:r>
            <a:br>
              <a:rPr lang="en-US" dirty="0"/>
            </a:br>
            <a:r>
              <a:rPr lang="en-US" dirty="0"/>
              <a:t>CHECK YOUR ANSWER </a:t>
            </a:r>
          </a:p>
        </p:txBody>
      </p:sp>
      <p:sp>
        <p:nvSpPr>
          <p:cNvPr id="186371" name="Rectangle 3"/>
          <p:cNvSpPr>
            <a:spLocks noGrp="1" noChangeArrowheads="1"/>
          </p:cNvSpPr>
          <p:nvPr>
            <p:ph idx="1"/>
          </p:nvPr>
        </p:nvSpPr>
        <p:spPr/>
        <p:txBody>
          <a:bodyPr/>
          <a:lstStyle/>
          <a:p>
            <a:pPr marL="0" indent="0">
              <a:buNone/>
            </a:pPr>
            <a:r>
              <a:rPr lang="en-US" sz="2400" dirty="0"/>
              <a:t>A 1-meter-long pendulum has a bob with a mass of 1 kg. Suppose that the bob is now tied to a different string so that the length of the pendulum is now 2 m. How will the period of the pendulum change?</a:t>
            </a:r>
          </a:p>
          <a:p>
            <a:pPr marL="0" indent="0">
              <a:buNone/>
            </a:pPr>
            <a:endParaRPr lang="en-US" sz="1500" dirty="0"/>
          </a:p>
          <a:p>
            <a:pPr marL="457200" indent="-457200">
              <a:buFont typeface="+mj-lt"/>
              <a:buAutoNum type="alphaUcPeriod"/>
            </a:pPr>
            <a:r>
              <a:rPr lang="en-US" sz="2400" b="1" dirty="0"/>
              <a:t>It will increase.</a:t>
            </a:r>
          </a:p>
          <a:p>
            <a:pPr marL="457200" indent="-457200">
              <a:buFont typeface="+mj-lt"/>
              <a:buAutoNum type="alphaUcPeriod"/>
            </a:pPr>
            <a:r>
              <a:rPr lang="en-US" sz="2400" dirty="0"/>
              <a:t>It will decrease. </a:t>
            </a:r>
          </a:p>
          <a:p>
            <a:pPr marL="457200" indent="-457200">
              <a:buFont typeface="+mj-lt"/>
              <a:buAutoNum type="alphaUcPeriod"/>
            </a:pPr>
            <a:r>
              <a:rPr lang="en-US" sz="2400" dirty="0"/>
              <a:t>It will remain the same.</a:t>
            </a:r>
          </a:p>
          <a:p>
            <a:pPr marL="457200" indent="-457200">
              <a:buFont typeface="+mj-lt"/>
              <a:buAutoNum type="alphaUcPeriod"/>
            </a:pPr>
            <a:r>
              <a:rPr lang="en-US" sz="2400" dirty="0"/>
              <a:t>There is not enough information.</a:t>
            </a:r>
          </a:p>
          <a:p>
            <a:pPr marL="0" indent="0">
              <a:buNone/>
            </a:pPr>
            <a:endParaRPr lang="en-US" sz="1500" dirty="0"/>
          </a:p>
          <a:p>
            <a:pPr marL="0" indent="0">
              <a:buNone/>
            </a:pPr>
            <a:r>
              <a:rPr lang="en-US" sz="2000" b="1" dirty="0"/>
              <a:t>Explanation:</a:t>
            </a:r>
            <a:br>
              <a:rPr lang="en-US" sz="2000" b="1" dirty="0"/>
            </a:br>
            <a:r>
              <a:rPr lang="en-US" sz="2000" dirty="0"/>
              <a:t>The period of a pendulum increases with the length of the pendulum.</a:t>
            </a:r>
          </a:p>
          <a:p>
            <a:pPr marL="0" indent="0">
              <a:buNone/>
            </a:pPr>
            <a:endParaRPr lang="en-US" sz="2400" dirty="0"/>
          </a:p>
          <a:p>
            <a:endParaRPr lang="en-US" sz="2400" dirty="0"/>
          </a:p>
        </p:txBody>
      </p:sp>
      <p:sp>
        <p:nvSpPr>
          <p:cNvPr id="4" name="Footer Placeholder 3"/>
          <p:cNvSpPr>
            <a:spLocks noGrp="1"/>
          </p:cNvSpPr>
          <p:nvPr>
            <p:ph type="ftr" sz="quarter" idx="10"/>
          </p:nvPr>
        </p:nvSpPr>
        <p:spPr/>
        <p:txBody>
          <a:bodyPr/>
          <a:lstStyle/>
          <a:p>
            <a:r>
              <a:rPr lang="en-GB" dirty="0"/>
              <a:t>© 2015 Pearson Education, Inc.</a:t>
            </a:r>
          </a:p>
        </p:txBody>
      </p:sp>
    </p:spTree>
    <p:extLst>
      <p:ext uri="{BB962C8B-B14F-4D97-AF65-F5344CB8AC3E}">
        <p14:creationId xmlns:p14="http://schemas.microsoft.com/office/powerpoint/2010/main" val="3276623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a:t>Wave Description</a:t>
            </a:r>
          </a:p>
        </p:txBody>
      </p:sp>
      <p:sp>
        <p:nvSpPr>
          <p:cNvPr id="6" name="Content Placeholder 5"/>
          <p:cNvSpPr>
            <a:spLocks noGrp="1"/>
          </p:cNvSpPr>
          <p:nvPr>
            <p:ph sz="half" idx="1"/>
          </p:nvPr>
        </p:nvSpPr>
        <p:spPr>
          <a:xfrm>
            <a:off x="365124" y="1463040"/>
            <a:ext cx="5140847" cy="5106987"/>
          </a:xfrm>
        </p:spPr>
        <p:txBody>
          <a:bodyPr/>
          <a:lstStyle/>
          <a:p>
            <a:r>
              <a:rPr lang="en-US" sz="2000" dirty="0"/>
              <a:t>A wave is pictorially represented by a </a:t>
            </a:r>
            <a:r>
              <a:rPr lang="en-US" sz="2000" i="1" dirty="0"/>
              <a:t>sine curve</a:t>
            </a:r>
            <a:r>
              <a:rPr lang="en-US" sz="2000" dirty="0"/>
              <a:t>.</a:t>
            </a:r>
          </a:p>
          <a:p>
            <a:r>
              <a:rPr lang="en-US" sz="2000" dirty="0"/>
              <a:t>A sine curve is obtained when you trace out the path of a vibrating pendulum over time.</a:t>
            </a:r>
          </a:p>
          <a:p>
            <a:pPr lvl="1"/>
            <a:r>
              <a:rPr lang="en-US" sz="2000" dirty="0"/>
              <a:t>Put some sand in the pendulum and let it swing.</a:t>
            </a:r>
          </a:p>
          <a:p>
            <a:pPr lvl="1"/>
            <a:r>
              <a:rPr lang="en-US" sz="2000" dirty="0"/>
              <a:t>The sand drops through a hole in the pendulum onto a sheet of paper.</a:t>
            </a:r>
          </a:p>
          <a:p>
            <a:pPr lvl="1"/>
            <a:r>
              <a:rPr lang="en-US" sz="2000" dirty="0"/>
              <a:t>As the pendulum swings back and forth, pull the sheet of paper on which the sand falls.</a:t>
            </a:r>
          </a:p>
          <a:p>
            <a:pPr lvl="1"/>
            <a:r>
              <a:rPr lang="en-US" sz="2000" dirty="0"/>
              <a:t>The sand makes a sine curve on the paper.</a:t>
            </a:r>
          </a:p>
        </p:txBody>
      </p:sp>
      <p:sp>
        <p:nvSpPr>
          <p:cNvPr id="2" name="Footer Placeholder 1"/>
          <p:cNvSpPr>
            <a:spLocks noGrp="1"/>
          </p:cNvSpPr>
          <p:nvPr>
            <p:ph type="ftr" sz="quarter" idx="10"/>
          </p:nvPr>
        </p:nvSpPr>
        <p:spPr/>
        <p:txBody>
          <a:bodyPr/>
          <a:lstStyle/>
          <a:p>
            <a:r>
              <a:rPr lang="en-GB" dirty="0"/>
              <a:t>© 2015 Pearson Education, Inc.</a:t>
            </a:r>
          </a:p>
        </p:txBody>
      </p:sp>
      <p:pic>
        <p:nvPicPr>
          <p:cNvPr id="3" name="Picture 2" descr="19_00_C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863" y="2331305"/>
            <a:ext cx="2581500" cy="32533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a:t>Wave Description</a:t>
            </a:r>
          </a:p>
        </p:txBody>
      </p:sp>
      <p:sp>
        <p:nvSpPr>
          <p:cNvPr id="17411" name="Rectangle 3"/>
          <p:cNvSpPr>
            <a:spLocks noGrp="1" noChangeArrowheads="1"/>
          </p:cNvSpPr>
          <p:nvPr>
            <p:ph idx="1"/>
          </p:nvPr>
        </p:nvSpPr>
        <p:spPr/>
        <p:txBody>
          <a:bodyPr/>
          <a:lstStyle/>
          <a:p>
            <a:r>
              <a:rPr lang="en-US" dirty="0"/>
              <a:t>When a bob vibrates up and down, a marking pen traces out a sine curve on the paper that moves horizontally at constant speed.</a:t>
            </a:r>
            <a:br>
              <a:rPr lang="en-US" dirty="0"/>
            </a:br>
            <a:endParaRPr lang="en-US" dirty="0"/>
          </a:p>
        </p:txBody>
      </p:sp>
      <p:sp>
        <p:nvSpPr>
          <p:cNvPr id="4" name="Footer Placeholder 3"/>
          <p:cNvSpPr>
            <a:spLocks noGrp="1"/>
          </p:cNvSpPr>
          <p:nvPr>
            <p:ph type="ftr" sz="quarter" idx="10"/>
          </p:nvPr>
        </p:nvSpPr>
        <p:spPr/>
        <p:txBody>
          <a:bodyPr/>
          <a:lstStyle/>
          <a:p>
            <a:r>
              <a:rPr lang="en-GB" dirty="0"/>
              <a:t>© 2015 Pearson Education, Inc.</a:t>
            </a:r>
          </a:p>
        </p:txBody>
      </p:sp>
      <p:pic>
        <p:nvPicPr>
          <p:cNvPr id="5" name="Picture 4" descr="19_02_Figure.jpg"/>
          <p:cNvPicPr>
            <a:picLocks noChangeAspect="1"/>
          </p:cNvPicPr>
          <p:nvPr/>
        </p:nvPicPr>
        <p:blipFill rotWithShape="1">
          <a:blip r:embed="rId3">
            <a:extLst>
              <a:ext uri="{28A0092B-C50C-407E-A947-70E740481C1C}">
                <a14:useLocalDpi xmlns:a14="http://schemas.microsoft.com/office/drawing/2010/main" val="0"/>
              </a:ext>
            </a:extLst>
          </a:blip>
          <a:srcRect b="6608"/>
          <a:stretch/>
        </p:blipFill>
        <p:spPr>
          <a:xfrm>
            <a:off x="266700" y="3615897"/>
            <a:ext cx="8601456" cy="264731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Wave Description</a:t>
            </a:r>
          </a:p>
        </p:txBody>
      </p:sp>
      <p:sp>
        <p:nvSpPr>
          <p:cNvPr id="18435" name="Rectangle 3"/>
          <p:cNvSpPr>
            <a:spLocks noGrp="1" noChangeArrowheads="1"/>
          </p:cNvSpPr>
          <p:nvPr>
            <p:ph idx="1"/>
          </p:nvPr>
        </p:nvSpPr>
        <p:spPr/>
        <p:txBody>
          <a:bodyPr/>
          <a:lstStyle/>
          <a:p>
            <a:r>
              <a:rPr lang="en-US" dirty="0"/>
              <a:t>Vibration and wave characteristics</a:t>
            </a:r>
          </a:p>
          <a:p>
            <a:pPr lvl="1"/>
            <a:r>
              <a:rPr lang="en-US" dirty="0"/>
              <a:t>Crests</a:t>
            </a:r>
          </a:p>
          <a:p>
            <a:pPr lvl="2"/>
            <a:r>
              <a:rPr lang="en-US" dirty="0"/>
              <a:t>high points of the wave</a:t>
            </a:r>
          </a:p>
          <a:p>
            <a:pPr lvl="1"/>
            <a:r>
              <a:rPr lang="en-US" dirty="0"/>
              <a:t>Troughs</a:t>
            </a:r>
          </a:p>
          <a:p>
            <a:pPr lvl="2"/>
            <a:r>
              <a:rPr lang="en-US" dirty="0"/>
              <a:t>low points of the wave</a:t>
            </a:r>
          </a:p>
          <a:p>
            <a:endParaRPr lang="en-US" dirty="0"/>
          </a:p>
          <a:p>
            <a:endParaRPr lang="en-US" dirty="0"/>
          </a:p>
          <a:p>
            <a:endParaRPr lang="en-US" dirty="0"/>
          </a:p>
          <a:p>
            <a:endParaRPr lang="en-US" dirty="0"/>
          </a:p>
        </p:txBody>
      </p:sp>
      <p:sp>
        <p:nvSpPr>
          <p:cNvPr id="4" name="Footer Placeholder 3"/>
          <p:cNvSpPr>
            <a:spLocks noGrp="1"/>
          </p:cNvSpPr>
          <p:nvPr>
            <p:ph type="ftr" sz="quarter" idx="10"/>
          </p:nvPr>
        </p:nvSpPr>
        <p:spPr/>
        <p:txBody>
          <a:bodyPr/>
          <a:lstStyle/>
          <a:p>
            <a:r>
              <a:rPr lang="en-GB" dirty="0"/>
              <a:t>© 2015 Pearson Education, Inc.</a:t>
            </a:r>
          </a:p>
        </p:txBody>
      </p:sp>
      <p:pic>
        <p:nvPicPr>
          <p:cNvPr id="9" name="Picture 8" descr="19_02_Figure.jpg"/>
          <p:cNvPicPr>
            <a:picLocks noChangeAspect="1"/>
          </p:cNvPicPr>
          <p:nvPr/>
        </p:nvPicPr>
        <p:blipFill rotWithShape="1">
          <a:blip r:embed="rId3">
            <a:extLst>
              <a:ext uri="{28A0092B-C50C-407E-A947-70E740481C1C}">
                <a14:useLocalDpi xmlns:a14="http://schemas.microsoft.com/office/drawing/2010/main" val="0"/>
              </a:ext>
            </a:extLst>
          </a:blip>
          <a:srcRect b="6608"/>
          <a:stretch/>
        </p:blipFill>
        <p:spPr>
          <a:xfrm>
            <a:off x="1336228" y="4571393"/>
            <a:ext cx="6462401" cy="19889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43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365125" y="1957254"/>
            <a:ext cx="8428772" cy="4653915"/>
          </a:xfrm>
        </p:spPr>
        <p:txBody>
          <a:bodyPr/>
          <a:lstStyle/>
          <a:p>
            <a:r>
              <a:rPr lang="en-US" sz="2400" dirty="0"/>
              <a:t>Vibration and wave characteristics (continued)</a:t>
            </a:r>
          </a:p>
          <a:p>
            <a:pPr lvl="1"/>
            <a:r>
              <a:rPr lang="en-US" sz="2400" dirty="0"/>
              <a:t>Amplitude</a:t>
            </a:r>
          </a:p>
          <a:p>
            <a:pPr lvl="2"/>
            <a:r>
              <a:rPr lang="en-US" sz="2000" dirty="0"/>
              <a:t>distance from the midpoint to the crest or to the trough</a:t>
            </a:r>
          </a:p>
          <a:p>
            <a:pPr lvl="2"/>
            <a:r>
              <a:rPr lang="en-US" sz="2000" i="1" dirty="0"/>
              <a:t>half </a:t>
            </a:r>
            <a:r>
              <a:rPr lang="en-US" sz="2000" dirty="0"/>
              <a:t>the peak-to-peak distance</a:t>
            </a:r>
            <a:endParaRPr lang="en-US" sz="2000" i="1" dirty="0"/>
          </a:p>
          <a:p>
            <a:pPr lvl="1"/>
            <a:r>
              <a:rPr lang="en-US" sz="2400" dirty="0"/>
              <a:t>Wavelength</a:t>
            </a:r>
          </a:p>
          <a:p>
            <a:pPr lvl="2"/>
            <a:r>
              <a:rPr lang="en-US" sz="2000" dirty="0"/>
              <a:t>distance from the top of one crest to the top of the next crest, or distance between successive identical parts of the wave</a:t>
            </a:r>
          </a:p>
        </p:txBody>
      </p:sp>
      <p:pic>
        <p:nvPicPr>
          <p:cNvPr id="10" name="Picture 9" descr="19_02_Figure.jpg"/>
          <p:cNvPicPr>
            <a:picLocks noChangeAspect="1"/>
          </p:cNvPicPr>
          <p:nvPr/>
        </p:nvPicPr>
        <p:blipFill rotWithShape="1">
          <a:blip r:embed="rId3">
            <a:extLst>
              <a:ext uri="{28A0092B-C50C-407E-A947-70E740481C1C}">
                <a14:useLocalDpi xmlns:a14="http://schemas.microsoft.com/office/drawing/2010/main" val="0"/>
              </a:ext>
            </a:extLst>
          </a:blip>
          <a:srcRect b="6608"/>
          <a:stretch/>
        </p:blipFill>
        <p:spPr>
          <a:xfrm>
            <a:off x="1289070" y="4382887"/>
            <a:ext cx="7009028" cy="2157204"/>
          </a:xfrm>
          <a:prstGeom prst="rect">
            <a:avLst/>
          </a:prstGeom>
        </p:spPr>
      </p:pic>
      <p:sp>
        <p:nvSpPr>
          <p:cNvPr id="19458" name="Rectangle 2"/>
          <p:cNvSpPr>
            <a:spLocks noGrp="1" noChangeArrowheads="1"/>
          </p:cNvSpPr>
          <p:nvPr>
            <p:ph type="title"/>
          </p:nvPr>
        </p:nvSpPr>
        <p:spPr/>
        <p:txBody>
          <a:bodyPr/>
          <a:lstStyle/>
          <a:p>
            <a:r>
              <a:rPr lang="en-US" dirty="0"/>
              <a:t>Wave Description</a:t>
            </a:r>
          </a:p>
        </p:txBody>
      </p:sp>
      <p:sp>
        <p:nvSpPr>
          <p:cNvPr id="4" name="Footer Placeholder 3"/>
          <p:cNvSpPr>
            <a:spLocks noGrp="1"/>
          </p:cNvSpPr>
          <p:nvPr>
            <p:ph type="ftr" sz="quarter" idx="10"/>
          </p:nvPr>
        </p:nvSpPr>
        <p:spPr/>
        <p:txBody>
          <a:bodyPr/>
          <a:lstStyle/>
          <a:p>
            <a:r>
              <a:rPr lang="en-GB" dirty="0"/>
              <a:t>© 2015 Pearson Education, Inc.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t>Wave Description</a:t>
            </a:r>
          </a:p>
        </p:txBody>
      </p:sp>
      <p:sp>
        <p:nvSpPr>
          <p:cNvPr id="20483" name="Rectangle 3"/>
          <p:cNvSpPr>
            <a:spLocks noGrp="1" noChangeArrowheads="1"/>
          </p:cNvSpPr>
          <p:nvPr>
            <p:ph idx="1"/>
          </p:nvPr>
        </p:nvSpPr>
        <p:spPr>
          <a:xfrm>
            <a:off x="365124" y="1957254"/>
            <a:ext cx="8622323" cy="4653915"/>
          </a:xfrm>
        </p:spPr>
        <p:txBody>
          <a:bodyPr/>
          <a:lstStyle/>
          <a:p>
            <a:r>
              <a:rPr lang="en-US" sz="2000" dirty="0"/>
              <a:t>How frequently a vibration occurs is called the </a:t>
            </a:r>
            <a:r>
              <a:rPr lang="en-US" sz="2000" b="1" dirty="0"/>
              <a:t>frequency.</a:t>
            </a:r>
          </a:p>
          <a:p>
            <a:pPr lvl="1"/>
            <a:r>
              <a:rPr lang="en-US" sz="2000" dirty="0"/>
              <a:t>The unit for frequency is Hertz (Hz), after Heinrich Hertz </a:t>
            </a:r>
          </a:p>
          <a:p>
            <a:pPr lvl="1"/>
            <a:r>
              <a:rPr lang="en-US" sz="2000" dirty="0"/>
              <a:t>A frequency of 1 Hz is a vibration that occurs once each second.</a:t>
            </a:r>
          </a:p>
          <a:p>
            <a:pPr lvl="1"/>
            <a:r>
              <a:rPr lang="en-US" sz="2000" dirty="0"/>
              <a:t>Mechanical objects (e.g., pendulums) have frequencies of a few Hz.</a:t>
            </a:r>
          </a:p>
          <a:p>
            <a:pPr lvl="1"/>
            <a:r>
              <a:rPr lang="en-US" sz="2000" dirty="0"/>
              <a:t>Sound has a frequency of a few 100 or 1000 Hz.</a:t>
            </a:r>
          </a:p>
          <a:p>
            <a:pPr lvl="1"/>
            <a:r>
              <a:rPr lang="en-US" sz="2000" dirty="0"/>
              <a:t>Radio waves have frequencies of a few million Hz (MHz).</a:t>
            </a:r>
          </a:p>
          <a:p>
            <a:pPr lvl="1"/>
            <a:r>
              <a:rPr lang="en-US" sz="2000" dirty="0"/>
              <a:t>Cell phones operate at few billon Hz (GHz).</a:t>
            </a:r>
          </a:p>
        </p:txBody>
      </p:sp>
      <p:sp>
        <p:nvSpPr>
          <p:cNvPr id="2" name="Footer Placeholder 1"/>
          <p:cNvSpPr>
            <a:spLocks noGrp="1"/>
          </p:cNvSpPr>
          <p:nvPr>
            <p:ph type="ftr" sz="quarter" idx="10"/>
          </p:nvPr>
        </p:nvSpPr>
        <p:spPr/>
        <p:txBody>
          <a:bodyPr/>
          <a:lstStyle/>
          <a:p>
            <a:r>
              <a:rPr lang="en-GB" dirty="0"/>
              <a:t>© 2015 Pearson Education, Inc.</a:t>
            </a:r>
          </a:p>
        </p:txBody>
      </p:sp>
      <p:pic>
        <p:nvPicPr>
          <p:cNvPr id="13" name="Picture 12" descr="19_03_Figure.jpg"/>
          <p:cNvPicPr>
            <a:picLocks noChangeAspect="1"/>
          </p:cNvPicPr>
          <p:nvPr/>
        </p:nvPicPr>
        <p:blipFill rotWithShape="1">
          <a:blip r:embed="rId3">
            <a:extLst>
              <a:ext uri="{28A0092B-C50C-407E-A947-70E740481C1C}">
                <a14:useLocalDpi xmlns:a14="http://schemas.microsoft.com/office/drawing/2010/main" val="0"/>
              </a:ext>
            </a:extLst>
          </a:blip>
          <a:srcRect b="2767"/>
          <a:stretch/>
        </p:blipFill>
        <p:spPr>
          <a:xfrm>
            <a:off x="3094179" y="4705655"/>
            <a:ext cx="2797494" cy="20318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p:txBody>
          <a:bodyPr/>
          <a:lstStyle/>
          <a:p>
            <a:r>
              <a:rPr lang="en-US" dirty="0"/>
              <a:t>Wave Description</a:t>
            </a:r>
          </a:p>
        </p:txBody>
      </p:sp>
      <p:sp>
        <p:nvSpPr>
          <p:cNvPr id="21507" name="Rectangle 1027"/>
          <p:cNvSpPr>
            <a:spLocks noGrp="1" noChangeArrowheads="1"/>
          </p:cNvSpPr>
          <p:nvPr>
            <p:ph idx="1"/>
          </p:nvPr>
        </p:nvSpPr>
        <p:spPr>
          <a:xfrm>
            <a:off x="365124" y="1957254"/>
            <a:ext cx="8582105" cy="4653915"/>
          </a:xfrm>
        </p:spPr>
        <p:txBody>
          <a:bodyPr/>
          <a:lstStyle/>
          <a:p>
            <a:r>
              <a:rPr lang="en-US" dirty="0"/>
              <a:t>Frequency</a:t>
            </a:r>
          </a:p>
          <a:p>
            <a:pPr lvl="1"/>
            <a:r>
              <a:rPr lang="en-US" dirty="0"/>
              <a:t>Specifies the number of to and fro vibrations in a given time</a:t>
            </a:r>
          </a:p>
          <a:p>
            <a:pPr lvl="1"/>
            <a:r>
              <a:rPr lang="en-US" dirty="0"/>
              <a:t>Number of waves passing any point per second</a:t>
            </a:r>
          </a:p>
          <a:p>
            <a:pPr lvl="1">
              <a:tabLst>
                <a:tab pos="2400300" algn="l"/>
              </a:tabLst>
            </a:pPr>
            <a:r>
              <a:rPr lang="en-US" dirty="0"/>
              <a:t>Example:</a:t>
            </a:r>
          </a:p>
          <a:p>
            <a:pPr lvl="2">
              <a:tabLst>
                <a:tab pos="2400300" algn="l"/>
              </a:tabLst>
            </a:pPr>
            <a:r>
              <a:rPr lang="en-US" dirty="0"/>
              <a:t>2 vibrations occurring in 1 second is a frequency of 2 vibrations per second.</a:t>
            </a:r>
          </a:p>
          <a:p>
            <a:pPr lvl="1">
              <a:tabLst>
                <a:tab pos="2400300" algn="l"/>
              </a:tabLst>
            </a:pPr>
            <a:endParaRPr lang="en-US" dirty="0"/>
          </a:p>
        </p:txBody>
      </p:sp>
      <p:sp>
        <p:nvSpPr>
          <p:cNvPr id="4" name="Footer Placeholder 3"/>
          <p:cNvSpPr>
            <a:spLocks noGrp="1"/>
          </p:cNvSpPr>
          <p:nvPr>
            <p:ph type="ftr" sz="quarter" idx="10"/>
          </p:nvPr>
        </p:nvSpPr>
        <p:spPr/>
        <p:txBody>
          <a:bodyPr/>
          <a:lstStyle/>
          <a:p>
            <a:r>
              <a:rPr lang="en-GB" dirty="0"/>
              <a:t>© 2015 Pearson Education, Inc.</a:t>
            </a:r>
          </a:p>
        </p:txBody>
      </p:sp>
    </p:spTree>
    <p:extLst>
      <p:ext uri="{BB962C8B-B14F-4D97-AF65-F5344CB8AC3E}">
        <p14:creationId xmlns:p14="http://schemas.microsoft.com/office/powerpoint/2010/main" val="375754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p:txBody>
          <a:bodyPr/>
          <a:lstStyle/>
          <a:p>
            <a:r>
              <a:rPr lang="en-US" dirty="0"/>
              <a:t>Wave Description</a:t>
            </a:r>
          </a:p>
        </p:txBody>
      </p:sp>
      <p:sp>
        <p:nvSpPr>
          <p:cNvPr id="1030" name="Rectangle 3"/>
          <p:cNvSpPr>
            <a:spLocks noGrp="1" noChangeArrowheads="1"/>
          </p:cNvSpPr>
          <p:nvPr>
            <p:ph idx="1"/>
          </p:nvPr>
        </p:nvSpPr>
        <p:spPr/>
        <p:txBody>
          <a:bodyPr/>
          <a:lstStyle/>
          <a:p>
            <a:r>
              <a:rPr lang="en-US" dirty="0"/>
              <a:t>Period</a:t>
            </a:r>
          </a:p>
          <a:p>
            <a:pPr lvl="1"/>
            <a:r>
              <a:rPr lang="en-US" dirty="0"/>
              <a:t>Time to complete one vibration</a:t>
            </a:r>
          </a:p>
          <a:p>
            <a:pPr marL="0" indent="0">
              <a:buNone/>
            </a:pPr>
            <a:endParaRPr lang="en-US" dirty="0"/>
          </a:p>
          <a:p>
            <a:pPr marL="0" indent="0">
              <a:buNone/>
            </a:pPr>
            <a:endParaRPr lang="en-US" dirty="0"/>
          </a:p>
          <a:p>
            <a:pPr marL="0" indent="0">
              <a:buNone/>
            </a:pPr>
            <a:r>
              <a:rPr lang="en-US" dirty="0"/>
              <a:t>or, vice versa,</a:t>
            </a:r>
          </a:p>
          <a:p>
            <a:pPr marL="0" indent="0">
              <a:buNone/>
            </a:pPr>
            <a:endParaRPr lang="en-US" dirty="0"/>
          </a:p>
          <a:p>
            <a:pPr>
              <a:tabLst>
                <a:tab pos="1939925" algn="l"/>
              </a:tabLst>
            </a:pPr>
            <a:r>
              <a:rPr lang="en-US" dirty="0"/>
              <a:t>Example: Pendulum makes 2 vibrations in 1 	second. Frequency is 2 Hz. Period of 	vibration is 1/2 second.</a:t>
            </a:r>
          </a:p>
        </p:txBody>
      </p:sp>
      <p:sp>
        <p:nvSpPr>
          <p:cNvPr id="1035" name="Rectangle 11"/>
          <p:cNvSpPr>
            <a:spLocks noChangeArrowheads="1"/>
          </p:cNvSpPr>
          <p:nvPr/>
        </p:nvSpPr>
        <p:spPr bwMode="auto">
          <a:xfrm>
            <a:off x="4927600" y="2946400"/>
            <a:ext cx="95250"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700" i="1" dirty="0">
                <a:solidFill>
                  <a:srgbClr val="000000"/>
                </a:solidFill>
              </a:rPr>
              <a:t> </a:t>
            </a:r>
            <a:endParaRPr lang="en-US" dirty="0"/>
          </a:p>
        </p:txBody>
      </p:sp>
      <p:sp>
        <p:nvSpPr>
          <p:cNvPr id="1038" name="Rectangle 14"/>
          <p:cNvSpPr>
            <a:spLocks noChangeArrowheads="1"/>
          </p:cNvSpPr>
          <p:nvPr/>
        </p:nvSpPr>
        <p:spPr bwMode="auto">
          <a:xfrm>
            <a:off x="2760663" y="2946400"/>
            <a:ext cx="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700" i="1" dirty="0">
                <a:solidFill>
                  <a:srgbClr val="000000"/>
                </a:solidFill>
              </a:rPr>
              <a:t> </a:t>
            </a:r>
            <a:endParaRPr lang="en-US" dirty="0"/>
          </a:p>
        </p:txBody>
      </p:sp>
      <p:grpSp>
        <p:nvGrpSpPr>
          <p:cNvPr id="1052" name="Group 28"/>
          <p:cNvGrpSpPr>
            <a:grpSpLocks/>
          </p:cNvGrpSpPr>
          <p:nvPr/>
        </p:nvGrpSpPr>
        <p:grpSpPr bwMode="auto">
          <a:xfrm>
            <a:off x="4212703" y="2917202"/>
            <a:ext cx="3163887" cy="904876"/>
            <a:chOff x="1105" y="1897"/>
            <a:chExt cx="1993" cy="570"/>
          </a:xfrm>
        </p:grpSpPr>
        <p:sp>
          <p:nvSpPr>
            <p:cNvPr id="1034" name="Line 10"/>
            <p:cNvSpPr>
              <a:spLocks noChangeShapeType="1"/>
            </p:cNvSpPr>
            <p:nvPr/>
          </p:nvSpPr>
          <p:spPr bwMode="auto">
            <a:xfrm>
              <a:off x="2025" y="2182"/>
              <a:ext cx="1073" cy="1"/>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1036" name="Rectangle 12"/>
            <p:cNvSpPr>
              <a:spLocks noChangeArrowheads="1"/>
            </p:cNvSpPr>
            <p:nvPr/>
          </p:nvSpPr>
          <p:spPr bwMode="auto">
            <a:xfrm>
              <a:off x="2052" y="2232"/>
              <a:ext cx="949" cy="2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700" dirty="0">
                  <a:solidFill>
                    <a:srgbClr val="000000"/>
                  </a:solidFill>
                </a:rPr>
                <a:t>frequency</a:t>
              </a:r>
              <a:endParaRPr lang="en-US" dirty="0"/>
            </a:p>
          </p:txBody>
        </p:sp>
        <p:sp>
          <p:nvSpPr>
            <p:cNvPr id="1037" name="Rectangle 13"/>
            <p:cNvSpPr>
              <a:spLocks noChangeArrowheads="1"/>
            </p:cNvSpPr>
            <p:nvPr/>
          </p:nvSpPr>
          <p:spPr bwMode="auto">
            <a:xfrm>
              <a:off x="2499" y="1897"/>
              <a:ext cx="120" cy="2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700" i="1" dirty="0">
                  <a:solidFill>
                    <a:srgbClr val="000000"/>
                  </a:solidFill>
                </a:rPr>
                <a:t>1</a:t>
              </a:r>
              <a:endParaRPr lang="en-US" dirty="0"/>
            </a:p>
          </p:txBody>
        </p:sp>
        <p:sp>
          <p:nvSpPr>
            <p:cNvPr id="1039" name="Rectangle 15"/>
            <p:cNvSpPr>
              <a:spLocks noChangeArrowheads="1"/>
            </p:cNvSpPr>
            <p:nvPr/>
          </p:nvSpPr>
          <p:spPr bwMode="auto">
            <a:xfrm>
              <a:off x="1105" y="2047"/>
              <a:ext cx="859" cy="2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700" dirty="0">
                  <a:solidFill>
                    <a:srgbClr val="000000"/>
                  </a:solidFill>
                </a:rPr>
                <a:t>Period </a:t>
              </a:r>
              <a:r>
                <a:rPr lang="en-US" sz="2600" dirty="0">
                  <a:solidFill>
                    <a:srgbClr val="000000"/>
                  </a:solidFill>
                  <a:sym typeface="Symbol" charset="0"/>
                </a:rPr>
                <a:t></a:t>
              </a:r>
              <a:r>
                <a:rPr lang="en-US" sz="2700" dirty="0">
                  <a:solidFill>
                    <a:srgbClr val="000000"/>
                  </a:solidFill>
                </a:rPr>
                <a:t> </a:t>
              </a:r>
            </a:p>
          </p:txBody>
        </p:sp>
      </p:grpSp>
      <p:sp>
        <p:nvSpPr>
          <p:cNvPr id="1043" name="Rectangle 19"/>
          <p:cNvSpPr>
            <a:spLocks noChangeArrowheads="1"/>
          </p:cNvSpPr>
          <p:nvPr/>
        </p:nvSpPr>
        <p:spPr bwMode="auto">
          <a:xfrm>
            <a:off x="6554788" y="4094163"/>
            <a:ext cx="920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600" i="1" dirty="0">
                <a:solidFill>
                  <a:srgbClr val="000000"/>
                </a:solidFill>
              </a:rPr>
              <a:t> </a:t>
            </a:r>
            <a:endParaRPr lang="en-US" dirty="0"/>
          </a:p>
        </p:txBody>
      </p:sp>
      <p:sp>
        <p:nvSpPr>
          <p:cNvPr id="1046" name="Rectangle 22"/>
          <p:cNvSpPr>
            <a:spLocks noChangeArrowheads="1"/>
          </p:cNvSpPr>
          <p:nvPr/>
        </p:nvSpPr>
        <p:spPr bwMode="auto">
          <a:xfrm>
            <a:off x="5099050" y="4094163"/>
            <a:ext cx="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600" i="1" dirty="0">
                <a:solidFill>
                  <a:srgbClr val="000000"/>
                </a:solidFill>
              </a:rPr>
              <a:t> </a:t>
            </a:r>
            <a:endParaRPr lang="en-US" dirty="0"/>
          </a:p>
        </p:txBody>
      </p:sp>
      <p:grpSp>
        <p:nvGrpSpPr>
          <p:cNvPr id="1053" name="Group 29"/>
          <p:cNvGrpSpPr>
            <a:grpSpLocks/>
          </p:cNvGrpSpPr>
          <p:nvPr/>
        </p:nvGrpSpPr>
        <p:grpSpPr bwMode="auto">
          <a:xfrm>
            <a:off x="3731229" y="3893808"/>
            <a:ext cx="2987675" cy="922337"/>
            <a:chOff x="2241" y="2403"/>
            <a:chExt cx="1882" cy="581"/>
          </a:xfrm>
        </p:grpSpPr>
        <p:sp>
          <p:nvSpPr>
            <p:cNvPr id="1042" name="Line 18"/>
            <p:cNvSpPr>
              <a:spLocks noChangeShapeType="1"/>
            </p:cNvSpPr>
            <p:nvPr/>
          </p:nvSpPr>
          <p:spPr bwMode="auto">
            <a:xfrm>
              <a:off x="3483" y="2697"/>
              <a:ext cx="640" cy="1"/>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1044" name="Rectangle 20"/>
            <p:cNvSpPr>
              <a:spLocks noChangeArrowheads="1"/>
            </p:cNvSpPr>
            <p:nvPr/>
          </p:nvSpPr>
          <p:spPr bwMode="auto">
            <a:xfrm>
              <a:off x="3502" y="2734"/>
              <a:ext cx="578"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600" dirty="0">
                  <a:solidFill>
                    <a:srgbClr val="000000"/>
                  </a:solidFill>
                </a:rPr>
                <a:t>period</a:t>
              </a:r>
              <a:endParaRPr lang="en-US" dirty="0"/>
            </a:p>
          </p:txBody>
        </p:sp>
        <p:sp>
          <p:nvSpPr>
            <p:cNvPr id="1045" name="Rectangle 21"/>
            <p:cNvSpPr>
              <a:spLocks noChangeArrowheads="1"/>
            </p:cNvSpPr>
            <p:nvPr/>
          </p:nvSpPr>
          <p:spPr bwMode="auto">
            <a:xfrm>
              <a:off x="3743" y="2403"/>
              <a:ext cx="11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600" i="1" dirty="0">
                  <a:solidFill>
                    <a:srgbClr val="000000"/>
                  </a:solidFill>
                </a:rPr>
                <a:t>1</a:t>
              </a:r>
              <a:endParaRPr lang="en-US" dirty="0"/>
            </a:p>
          </p:txBody>
        </p:sp>
        <p:sp>
          <p:nvSpPr>
            <p:cNvPr id="1047" name="Rectangle 23"/>
            <p:cNvSpPr>
              <a:spLocks noChangeArrowheads="1"/>
            </p:cNvSpPr>
            <p:nvPr/>
          </p:nvSpPr>
          <p:spPr bwMode="auto">
            <a:xfrm>
              <a:off x="2241" y="2579"/>
              <a:ext cx="121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600" dirty="0">
                  <a:solidFill>
                    <a:srgbClr val="000000"/>
                  </a:solidFill>
                </a:rPr>
                <a:t>Frequency </a:t>
              </a:r>
              <a:r>
                <a:rPr lang="en-US" sz="2600" dirty="0">
                  <a:solidFill>
                    <a:srgbClr val="000000"/>
                  </a:solidFill>
                  <a:sym typeface="Symbol" charset="0"/>
                </a:rPr>
                <a:t></a:t>
              </a:r>
              <a:r>
                <a:rPr lang="en-US" sz="2600" dirty="0">
                  <a:solidFill>
                    <a:srgbClr val="000000"/>
                  </a:solidFill>
                </a:rPr>
                <a:t> </a:t>
              </a:r>
              <a:endParaRPr lang="en-US" dirty="0"/>
            </a:p>
          </p:txBody>
        </p:sp>
      </p:grpSp>
      <p:sp>
        <p:nvSpPr>
          <p:cNvPr id="4" name="Footer Placeholder 3"/>
          <p:cNvSpPr>
            <a:spLocks noGrp="1"/>
          </p:cNvSpPr>
          <p:nvPr>
            <p:ph type="ftr" sz="quarter" idx="10"/>
          </p:nvPr>
        </p:nvSpPr>
        <p:spPr/>
        <p:txBody>
          <a:bodyPr/>
          <a:lstStyle/>
          <a:p>
            <a:r>
              <a:rPr lang="en-GB" dirty="0"/>
              <a:t>© 2015 Pearson Education, Inc.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614908"/>
            <a:ext cx="9144000" cy="1077218"/>
          </a:xfrm>
        </p:spPr>
        <p:txBody>
          <a:bodyPr/>
          <a:lstStyle/>
          <a:p>
            <a:pPr>
              <a:tabLst>
                <a:tab pos="3200400" algn="l"/>
              </a:tabLst>
            </a:pPr>
            <a:r>
              <a:rPr lang="en-US" dirty="0"/>
              <a:t>Wave Description</a:t>
            </a:r>
            <a:br>
              <a:rPr lang="en-US" dirty="0"/>
            </a:br>
            <a:r>
              <a:rPr lang="en-US" dirty="0"/>
              <a:t>CHECK</a:t>
            </a:r>
          </a:p>
        </p:txBody>
      </p:sp>
      <p:sp>
        <p:nvSpPr>
          <p:cNvPr id="190467" name="Rectangle 3"/>
          <p:cNvSpPr>
            <a:spLocks noGrp="1" noChangeArrowheads="1"/>
          </p:cNvSpPr>
          <p:nvPr>
            <p:ph idx="1"/>
          </p:nvPr>
        </p:nvSpPr>
        <p:spPr/>
        <p:txBody>
          <a:bodyPr/>
          <a:lstStyle/>
          <a:p>
            <a:pPr marL="0" indent="0">
              <a:buNone/>
              <a:tabLst>
                <a:tab pos="3200400" algn="l"/>
              </a:tabLst>
            </a:pPr>
            <a:r>
              <a:rPr lang="en-US" dirty="0"/>
              <a:t>A sound wave has a frequency of 500 Hz. What is the period of vibration of the air molecules due to the sound wave?</a:t>
            </a:r>
          </a:p>
          <a:p>
            <a:pPr marL="0" indent="0">
              <a:buNone/>
            </a:pPr>
            <a:endParaRPr lang="en-US" sz="1500" dirty="0"/>
          </a:p>
          <a:p>
            <a:pPr marL="514350" indent="-514350">
              <a:buFont typeface="+mj-lt"/>
              <a:buAutoNum type="alphaUcPeriod"/>
            </a:pPr>
            <a:r>
              <a:rPr lang="en-US" dirty="0"/>
              <a:t>1 s</a:t>
            </a:r>
          </a:p>
          <a:p>
            <a:pPr marL="514350" indent="-514350">
              <a:buFont typeface="+mj-lt"/>
              <a:buAutoNum type="alphaUcPeriod"/>
            </a:pPr>
            <a:r>
              <a:rPr lang="en-US" dirty="0"/>
              <a:t>0.01 s </a:t>
            </a:r>
          </a:p>
          <a:p>
            <a:pPr marL="514350" indent="-514350">
              <a:buFont typeface="+mj-lt"/>
              <a:buAutoNum type="alphaUcPeriod"/>
            </a:pPr>
            <a:r>
              <a:rPr lang="en-US" dirty="0"/>
              <a:t>0.002 s</a:t>
            </a:r>
          </a:p>
          <a:p>
            <a:pPr marL="514350" indent="-514350">
              <a:buFont typeface="+mj-lt"/>
              <a:buAutoNum type="alphaUcPeriod"/>
            </a:pPr>
            <a:r>
              <a:rPr lang="en-US" dirty="0"/>
              <a:t>0.005 s</a:t>
            </a:r>
          </a:p>
          <a:p>
            <a:pPr marL="0" indent="0">
              <a:buNone/>
            </a:pPr>
            <a:endParaRPr lang="en-US" dirty="0"/>
          </a:p>
          <a:p>
            <a:pPr marL="0" indent="0">
              <a:buNone/>
            </a:pPr>
            <a:endParaRPr lang="en-US" dirty="0"/>
          </a:p>
        </p:txBody>
      </p:sp>
      <p:sp>
        <p:nvSpPr>
          <p:cNvPr id="4" name="Footer Placeholder 3"/>
          <p:cNvSpPr>
            <a:spLocks noGrp="1"/>
          </p:cNvSpPr>
          <p:nvPr>
            <p:ph type="ftr" sz="quarter" idx="10"/>
          </p:nvPr>
        </p:nvSpPr>
        <p:spPr/>
        <p:txBody>
          <a:bodyPr/>
          <a:lstStyle/>
          <a:p>
            <a:r>
              <a:rPr lang="en-GB" dirty="0"/>
              <a:t>© 2015 Pearson Education, Inc.</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614908"/>
            <a:ext cx="9144000" cy="1077218"/>
          </a:xfrm>
        </p:spPr>
        <p:txBody>
          <a:bodyPr/>
          <a:lstStyle/>
          <a:p>
            <a:pPr>
              <a:tabLst>
                <a:tab pos="3200400" algn="l"/>
              </a:tabLst>
            </a:pPr>
            <a:r>
              <a:rPr lang="en-US" dirty="0"/>
              <a:t>Wave Description</a:t>
            </a:r>
            <a:br>
              <a:rPr lang="en-US" dirty="0"/>
            </a:br>
            <a:r>
              <a:rPr lang="en-US" dirty="0"/>
              <a:t>CHECK YOUR ANSWER</a:t>
            </a:r>
          </a:p>
        </p:txBody>
      </p:sp>
      <p:sp>
        <p:nvSpPr>
          <p:cNvPr id="190467" name="Rectangle 3"/>
          <p:cNvSpPr>
            <a:spLocks noGrp="1" noChangeArrowheads="1"/>
          </p:cNvSpPr>
          <p:nvPr>
            <p:ph idx="1"/>
          </p:nvPr>
        </p:nvSpPr>
        <p:spPr/>
        <p:txBody>
          <a:bodyPr/>
          <a:lstStyle/>
          <a:p>
            <a:pPr marL="0" indent="0">
              <a:buNone/>
              <a:tabLst>
                <a:tab pos="3200400" algn="l"/>
              </a:tabLst>
            </a:pPr>
            <a:r>
              <a:rPr lang="en-US" dirty="0"/>
              <a:t>A sound wave has a frequency of 500 Hz. What is the period of vibration of the air molecules due to the sound wave?</a:t>
            </a:r>
          </a:p>
          <a:p>
            <a:pPr marL="0" indent="0">
              <a:buNone/>
            </a:pPr>
            <a:endParaRPr lang="en-US" sz="1500" dirty="0"/>
          </a:p>
          <a:p>
            <a:pPr marL="514350" indent="-514350">
              <a:buFont typeface="+mj-lt"/>
              <a:buAutoNum type="alphaUcPeriod"/>
            </a:pPr>
            <a:r>
              <a:rPr lang="en-US" dirty="0"/>
              <a:t>1 s</a:t>
            </a:r>
          </a:p>
          <a:p>
            <a:pPr marL="514350" indent="-514350">
              <a:buFont typeface="+mj-lt"/>
              <a:buAutoNum type="alphaUcPeriod"/>
            </a:pPr>
            <a:r>
              <a:rPr lang="en-US" dirty="0"/>
              <a:t>0.01 s </a:t>
            </a:r>
          </a:p>
          <a:p>
            <a:pPr marL="514350" indent="-514350">
              <a:buFont typeface="+mj-lt"/>
              <a:buAutoNum type="alphaUcPeriod"/>
            </a:pPr>
            <a:r>
              <a:rPr lang="en-US" b="1" dirty="0"/>
              <a:t>0.002 s</a:t>
            </a:r>
          </a:p>
          <a:p>
            <a:pPr marL="514350" indent="-514350">
              <a:buFont typeface="+mj-lt"/>
              <a:buAutoNum type="alphaUcPeriod"/>
            </a:pPr>
            <a:r>
              <a:rPr lang="en-US" dirty="0"/>
              <a:t>0.005 s</a:t>
            </a:r>
          </a:p>
          <a:p>
            <a:pPr marL="0" indent="0">
              <a:buNone/>
            </a:pPr>
            <a:endParaRPr lang="en-US" dirty="0"/>
          </a:p>
          <a:p>
            <a:pPr marL="0" indent="0">
              <a:buNone/>
            </a:pPr>
            <a:endParaRPr lang="en-US" dirty="0"/>
          </a:p>
        </p:txBody>
      </p:sp>
      <p:sp>
        <p:nvSpPr>
          <p:cNvPr id="4" name="Footer Placeholder 3"/>
          <p:cNvSpPr>
            <a:spLocks noGrp="1"/>
          </p:cNvSpPr>
          <p:nvPr>
            <p:ph type="ftr" sz="quarter" idx="10"/>
          </p:nvPr>
        </p:nvSpPr>
        <p:spPr/>
        <p:txBody>
          <a:bodyPr/>
          <a:lstStyle/>
          <a:p>
            <a:r>
              <a:rPr lang="en-GB" dirty="0"/>
              <a:t>© 2015 Pearson Education, Inc.</a:t>
            </a:r>
          </a:p>
        </p:txBody>
      </p:sp>
      <p:sp>
        <p:nvSpPr>
          <p:cNvPr id="27" name="Line 10"/>
          <p:cNvSpPr>
            <a:spLocks noChangeShapeType="1"/>
          </p:cNvSpPr>
          <p:nvPr/>
        </p:nvSpPr>
        <p:spPr bwMode="auto">
          <a:xfrm>
            <a:off x="5072297" y="4569245"/>
            <a:ext cx="1873727" cy="158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8" name="Rectangle 12"/>
          <p:cNvSpPr>
            <a:spLocks noChangeArrowheads="1"/>
          </p:cNvSpPr>
          <p:nvPr/>
        </p:nvSpPr>
        <p:spPr bwMode="auto">
          <a:xfrm>
            <a:off x="5125002" y="4629570"/>
            <a:ext cx="1657192"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700" dirty="0">
                <a:solidFill>
                  <a:srgbClr val="000000"/>
                </a:solidFill>
              </a:rPr>
              <a:t>frequency</a:t>
            </a:r>
            <a:endParaRPr lang="en-US" dirty="0"/>
          </a:p>
        </p:txBody>
      </p:sp>
      <p:sp>
        <p:nvSpPr>
          <p:cNvPr id="29" name="Rectangle 13"/>
          <p:cNvSpPr>
            <a:spLocks noChangeArrowheads="1"/>
          </p:cNvSpPr>
          <p:nvPr/>
        </p:nvSpPr>
        <p:spPr bwMode="auto">
          <a:xfrm>
            <a:off x="5900416" y="4097757"/>
            <a:ext cx="209550"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700" i="1" dirty="0">
                <a:solidFill>
                  <a:srgbClr val="000000"/>
                </a:solidFill>
              </a:rPr>
              <a:t>1</a:t>
            </a:r>
            <a:endParaRPr lang="en-US" dirty="0"/>
          </a:p>
        </p:txBody>
      </p:sp>
      <p:sp>
        <p:nvSpPr>
          <p:cNvPr id="30" name="Rectangle 15"/>
          <p:cNvSpPr>
            <a:spLocks noChangeArrowheads="1"/>
          </p:cNvSpPr>
          <p:nvPr/>
        </p:nvSpPr>
        <p:spPr bwMode="auto">
          <a:xfrm>
            <a:off x="3655453" y="4335882"/>
            <a:ext cx="1402239"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700" dirty="0">
                <a:solidFill>
                  <a:srgbClr val="000000"/>
                </a:solidFill>
              </a:rPr>
              <a:t>Period </a:t>
            </a:r>
            <a:r>
              <a:rPr lang="en-US" sz="2700" dirty="0">
                <a:solidFill>
                  <a:srgbClr val="000000"/>
                </a:solidFill>
                <a:sym typeface="Symbol" charset="0"/>
              </a:rPr>
              <a:t></a:t>
            </a:r>
          </a:p>
        </p:txBody>
      </p:sp>
      <p:sp>
        <p:nvSpPr>
          <p:cNvPr id="31" name="Rectangle 7"/>
          <p:cNvSpPr>
            <a:spLocks noChangeArrowheads="1"/>
          </p:cNvSpPr>
          <p:nvPr/>
        </p:nvSpPr>
        <p:spPr bwMode="auto">
          <a:xfrm>
            <a:off x="3035362" y="5009708"/>
            <a:ext cx="5532120" cy="62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r>
              <a:rPr lang="en-US" sz="2800" dirty="0">
                <a:solidFill>
                  <a:schemeClr val="tx2"/>
                </a:solidFill>
              </a:rPr>
              <a:t>So:</a:t>
            </a:r>
          </a:p>
        </p:txBody>
      </p:sp>
      <p:sp>
        <p:nvSpPr>
          <p:cNvPr id="33" name="Line 17"/>
          <p:cNvSpPr>
            <a:spLocks noChangeShapeType="1"/>
          </p:cNvSpPr>
          <p:nvPr/>
        </p:nvSpPr>
        <p:spPr bwMode="auto">
          <a:xfrm>
            <a:off x="5134016" y="6194396"/>
            <a:ext cx="1234599" cy="158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34" name="Rectangle 19"/>
          <p:cNvSpPr>
            <a:spLocks noChangeArrowheads="1"/>
          </p:cNvSpPr>
          <p:nvPr/>
        </p:nvSpPr>
        <p:spPr bwMode="auto">
          <a:xfrm>
            <a:off x="6558956" y="5961033"/>
            <a:ext cx="1653699"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700" dirty="0">
                <a:solidFill>
                  <a:srgbClr val="000000"/>
                </a:solidFill>
                <a:sym typeface="Symbol" charset="0"/>
              </a:rPr>
              <a:t> </a:t>
            </a:r>
            <a:r>
              <a:rPr lang="en-US" sz="2700" dirty="0">
                <a:solidFill>
                  <a:srgbClr val="000000"/>
                </a:solidFill>
              </a:rPr>
              <a:t>0.002 </a:t>
            </a:r>
            <a:r>
              <a:rPr lang="en-US" sz="2700" i="1" dirty="0">
                <a:solidFill>
                  <a:srgbClr val="000000"/>
                </a:solidFill>
              </a:rPr>
              <a:t>s</a:t>
            </a:r>
            <a:r>
              <a:rPr lang="en-US" sz="2700" dirty="0">
                <a:solidFill>
                  <a:srgbClr val="000000"/>
                </a:solidFill>
              </a:rPr>
              <a:t> </a:t>
            </a:r>
            <a:endParaRPr lang="en-US" dirty="0"/>
          </a:p>
        </p:txBody>
      </p:sp>
      <p:sp>
        <p:nvSpPr>
          <p:cNvPr id="35" name="Rectangle 20"/>
          <p:cNvSpPr>
            <a:spLocks noChangeArrowheads="1"/>
          </p:cNvSpPr>
          <p:nvPr/>
        </p:nvSpPr>
        <p:spPr bwMode="auto">
          <a:xfrm>
            <a:off x="6672462" y="5961033"/>
            <a:ext cx="104775"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700" i="1" dirty="0">
                <a:solidFill>
                  <a:srgbClr val="000000"/>
                </a:solidFill>
              </a:rPr>
              <a:t> </a:t>
            </a:r>
            <a:endParaRPr lang="en-US" dirty="0"/>
          </a:p>
        </p:txBody>
      </p:sp>
      <p:sp>
        <p:nvSpPr>
          <p:cNvPr id="36" name="Rectangle 21"/>
          <p:cNvSpPr>
            <a:spLocks noChangeArrowheads="1"/>
          </p:cNvSpPr>
          <p:nvPr/>
        </p:nvSpPr>
        <p:spPr bwMode="auto">
          <a:xfrm>
            <a:off x="6379092" y="5961033"/>
            <a:ext cx="104775"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700" i="1" dirty="0">
                <a:solidFill>
                  <a:srgbClr val="000000"/>
                </a:solidFill>
              </a:rPr>
              <a:t> </a:t>
            </a:r>
            <a:endParaRPr lang="en-US" dirty="0"/>
          </a:p>
        </p:txBody>
      </p:sp>
      <p:sp>
        <p:nvSpPr>
          <p:cNvPr id="37" name="Rectangle 23"/>
          <p:cNvSpPr>
            <a:spLocks noChangeArrowheads="1"/>
          </p:cNvSpPr>
          <p:nvPr/>
        </p:nvSpPr>
        <p:spPr bwMode="auto">
          <a:xfrm>
            <a:off x="5161956" y="6254721"/>
            <a:ext cx="1299210"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700" dirty="0">
                <a:solidFill>
                  <a:srgbClr val="000000"/>
                </a:solidFill>
              </a:rPr>
              <a:t>500 </a:t>
            </a:r>
            <a:r>
              <a:rPr lang="en-US" sz="2700" i="1" dirty="0">
                <a:solidFill>
                  <a:srgbClr val="000000"/>
                </a:solidFill>
              </a:rPr>
              <a:t>Hz</a:t>
            </a:r>
            <a:r>
              <a:rPr lang="en-US" sz="2700" dirty="0">
                <a:solidFill>
                  <a:srgbClr val="000000"/>
                </a:solidFill>
              </a:rPr>
              <a:t> </a:t>
            </a:r>
          </a:p>
        </p:txBody>
      </p:sp>
      <p:sp>
        <p:nvSpPr>
          <p:cNvPr id="38" name="Rectangle 24"/>
          <p:cNvSpPr>
            <a:spLocks noChangeArrowheads="1"/>
          </p:cNvSpPr>
          <p:nvPr/>
        </p:nvSpPr>
        <p:spPr bwMode="auto">
          <a:xfrm>
            <a:off x="5642175" y="5722908"/>
            <a:ext cx="209550"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700" dirty="0">
                <a:solidFill>
                  <a:srgbClr val="000000"/>
                </a:solidFill>
              </a:rPr>
              <a:t>1</a:t>
            </a:r>
            <a:endParaRPr lang="en-US" dirty="0"/>
          </a:p>
        </p:txBody>
      </p:sp>
      <p:sp>
        <p:nvSpPr>
          <p:cNvPr id="39" name="Rectangle 25"/>
          <p:cNvSpPr>
            <a:spLocks noChangeArrowheads="1"/>
          </p:cNvSpPr>
          <p:nvPr/>
        </p:nvSpPr>
        <p:spPr bwMode="auto">
          <a:xfrm>
            <a:off x="4729548" y="5961033"/>
            <a:ext cx="0"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700" i="1" dirty="0">
                <a:solidFill>
                  <a:srgbClr val="000000"/>
                </a:solidFill>
              </a:rPr>
              <a:t> </a:t>
            </a:r>
            <a:endParaRPr lang="en-US" dirty="0"/>
          </a:p>
        </p:txBody>
      </p:sp>
      <p:sp>
        <p:nvSpPr>
          <p:cNvPr id="40" name="Rectangle 26"/>
          <p:cNvSpPr>
            <a:spLocks noChangeArrowheads="1"/>
          </p:cNvSpPr>
          <p:nvPr/>
        </p:nvSpPr>
        <p:spPr bwMode="auto">
          <a:xfrm>
            <a:off x="3659097" y="5961033"/>
            <a:ext cx="1402239"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700" dirty="0">
                <a:solidFill>
                  <a:srgbClr val="000000"/>
                </a:solidFill>
              </a:rPr>
              <a:t>Period </a:t>
            </a:r>
            <a:r>
              <a:rPr lang="en-US" sz="2700" dirty="0">
                <a:solidFill>
                  <a:srgbClr val="000000"/>
                </a:solidFill>
                <a:sym typeface="Symbol" charset="0"/>
              </a:rPr>
              <a:t></a:t>
            </a:r>
            <a:endParaRPr lang="en-US" dirty="0"/>
          </a:p>
        </p:txBody>
      </p:sp>
      <p:sp>
        <p:nvSpPr>
          <p:cNvPr id="41" name="Rectangle 6"/>
          <p:cNvSpPr>
            <a:spLocks noChangeArrowheads="1"/>
          </p:cNvSpPr>
          <p:nvPr/>
        </p:nvSpPr>
        <p:spPr bwMode="auto">
          <a:xfrm>
            <a:off x="2871849" y="3547576"/>
            <a:ext cx="5532120" cy="62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r>
              <a:rPr lang="en-US" sz="2800" b="1" dirty="0">
                <a:solidFill>
                  <a:schemeClr val="tx2"/>
                </a:solidFill>
              </a:rPr>
              <a:t>Explanation:</a:t>
            </a:r>
          </a:p>
        </p:txBody>
      </p:sp>
    </p:spTree>
    <p:extLst>
      <p:ext uri="{BB962C8B-B14F-4D97-AF65-F5344CB8AC3E}">
        <p14:creationId xmlns:p14="http://schemas.microsoft.com/office/powerpoint/2010/main" val="3323782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t>This lecture will help you understand:</a:t>
            </a:r>
          </a:p>
        </p:txBody>
      </p:sp>
      <p:sp>
        <p:nvSpPr>
          <p:cNvPr id="7171" name="Rectangle 3"/>
          <p:cNvSpPr>
            <a:spLocks noGrp="1" noChangeArrowheads="1"/>
          </p:cNvSpPr>
          <p:nvPr>
            <p:ph idx="1"/>
          </p:nvPr>
        </p:nvSpPr>
        <p:spPr/>
        <p:txBody>
          <a:bodyPr/>
          <a:lstStyle/>
          <a:p>
            <a:r>
              <a:rPr lang="en-US" sz="2400" dirty="0"/>
              <a:t>Vibrations of a Pendulum</a:t>
            </a:r>
          </a:p>
          <a:p>
            <a:r>
              <a:rPr lang="en-US" sz="2400" dirty="0"/>
              <a:t>Wave Description</a:t>
            </a:r>
          </a:p>
          <a:p>
            <a:r>
              <a:rPr lang="en-US" sz="2400" dirty="0"/>
              <a:t>Wave Speed</a:t>
            </a:r>
          </a:p>
          <a:p>
            <a:r>
              <a:rPr lang="en-US" sz="2400" dirty="0"/>
              <a:t>Transverse Waves</a:t>
            </a:r>
          </a:p>
          <a:p>
            <a:r>
              <a:rPr lang="en-US" sz="2400" dirty="0"/>
              <a:t>Longitudinal Waves</a:t>
            </a:r>
          </a:p>
          <a:p>
            <a:r>
              <a:rPr lang="en-US" sz="2400" dirty="0"/>
              <a:t>Wave Interference</a:t>
            </a:r>
          </a:p>
          <a:p>
            <a:r>
              <a:rPr lang="en-US" sz="2400" dirty="0"/>
              <a:t>Standing Waves</a:t>
            </a:r>
          </a:p>
          <a:p>
            <a:r>
              <a:rPr lang="en-US" sz="2400" dirty="0"/>
              <a:t>Doppler Effect</a:t>
            </a:r>
          </a:p>
          <a:p>
            <a:r>
              <a:rPr lang="en-US" sz="2400" dirty="0"/>
              <a:t>Bow Waves</a:t>
            </a:r>
          </a:p>
          <a:p>
            <a:r>
              <a:rPr lang="en-US" sz="2400" dirty="0"/>
              <a:t>Shock Waves</a:t>
            </a:r>
          </a:p>
        </p:txBody>
      </p:sp>
      <p:sp>
        <p:nvSpPr>
          <p:cNvPr id="4" name="Footer Placeholder 3"/>
          <p:cNvSpPr>
            <a:spLocks noGrp="1"/>
          </p:cNvSpPr>
          <p:nvPr>
            <p:ph type="ftr" sz="quarter" idx="10"/>
          </p:nvPr>
        </p:nvSpPr>
        <p:spPr/>
        <p:txBody>
          <a:bodyPr/>
          <a:lstStyle/>
          <a:p>
            <a:r>
              <a:rPr lang="en-GB" dirty="0"/>
              <a:t>© 2015 Pearson Education, Inc.</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614908"/>
            <a:ext cx="9144000" cy="1077218"/>
          </a:xfrm>
        </p:spPr>
        <p:txBody>
          <a:bodyPr/>
          <a:lstStyle/>
          <a:p>
            <a:r>
              <a:rPr lang="en-US" dirty="0"/>
              <a:t>Wave Description</a:t>
            </a:r>
            <a:br>
              <a:rPr lang="en-US" dirty="0"/>
            </a:br>
            <a:r>
              <a:rPr lang="en-US" dirty="0"/>
              <a:t>CHECK</a:t>
            </a:r>
          </a:p>
        </p:txBody>
      </p:sp>
      <p:sp>
        <p:nvSpPr>
          <p:cNvPr id="23555" name="Rectangle 3"/>
          <p:cNvSpPr>
            <a:spLocks noGrp="1" noChangeArrowheads="1"/>
          </p:cNvSpPr>
          <p:nvPr>
            <p:ph idx="1"/>
          </p:nvPr>
        </p:nvSpPr>
        <p:spPr/>
        <p:txBody>
          <a:bodyPr/>
          <a:lstStyle/>
          <a:p>
            <a:pPr marL="0" indent="0">
              <a:buNone/>
            </a:pPr>
            <a:r>
              <a:rPr lang="en-US" dirty="0"/>
              <a:t>If the frequency of a particular wave is 20 Hz, its period is</a:t>
            </a:r>
          </a:p>
          <a:p>
            <a:pPr marL="0" indent="0">
              <a:buNone/>
            </a:pPr>
            <a:endParaRPr lang="en-US" sz="1500" dirty="0"/>
          </a:p>
          <a:p>
            <a:pPr marL="514350" indent="-514350">
              <a:buFont typeface="+mj-lt"/>
              <a:buAutoNum type="alphaUcPeriod"/>
            </a:pPr>
            <a:r>
              <a:rPr lang="en-US" dirty="0"/>
              <a:t>1/20 second.</a:t>
            </a:r>
          </a:p>
          <a:p>
            <a:pPr marL="514350" indent="-514350">
              <a:buFont typeface="+mj-lt"/>
              <a:buAutoNum type="alphaUcPeriod"/>
            </a:pPr>
            <a:r>
              <a:rPr lang="en-US" dirty="0"/>
              <a:t>20 seconds. </a:t>
            </a:r>
          </a:p>
          <a:p>
            <a:pPr marL="514350" indent="-514350">
              <a:buFont typeface="+mj-lt"/>
              <a:buAutoNum type="alphaUcPeriod"/>
            </a:pPr>
            <a:r>
              <a:rPr lang="en-US" dirty="0"/>
              <a:t>more than 20 seconds.</a:t>
            </a:r>
          </a:p>
          <a:p>
            <a:pPr marL="514350" indent="-514350">
              <a:buFont typeface="+mj-lt"/>
              <a:buAutoNum type="alphaUcPeriod"/>
            </a:pPr>
            <a:r>
              <a:rPr lang="en-US" dirty="0"/>
              <a:t>None of the above.</a:t>
            </a:r>
          </a:p>
        </p:txBody>
      </p:sp>
      <p:sp>
        <p:nvSpPr>
          <p:cNvPr id="4" name="Footer Placeholder 3"/>
          <p:cNvSpPr>
            <a:spLocks noGrp="1"/>
          </p:cNvSpPr>
          <p:nvPr>
            <p:ph type="ftr" sz="quarter" idx="10"/>
          </p:nvPr>
        </p:nvSpPr>
        <p:spPr/>
        <p:txBody>
          <a:bodyPr/>
          <a:lstStyle/>
          <a:p>
            <a:r>
              <a:rPr lang="en-GB" dirty="0"/>
              <a:t>© 2015 Pearson Education, Inc.</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614908"/>
            <a:ext cx="9144000" cy="1077218"/>
          </a:xfrm>
        </p:spPr>
        <p:txBody>
          <a:bodyPr/>
          <a:lstStyle/>
          <a:p>
            <a:r>
              <a:rPr lang="en-US" dirty="0"/>
              <a:t>Wave Description</a:t>
            </a:r>
            <a:br>
              <a:rPr lang="en-US" dirty="0"/>
            </a:br>
            <a:r>
              <a:rPr lang="en-US" dirty="0"/>
              <a:t>CHECK YOUR ANSWER</a:t>
            </a:r>
          </a:p>
        </p:txBody>
      </p:sp>
      <p:sp>
        <p:nvSpPr>
          <p:cNvPr id="23555" name="Rectangle 3"/>
          <p:cNvSpPr>
            <a:spLocks noGrp="1" noChangeArrowheads="1"/>
          </p:cNvSpPr>
          <p:nvPr>
            <p:ph idx="1"/>
          </p:nvPr>
        </p:nvSpPr>
        <p:spPr/>
        <p:txBody>
          <a:bodyPr/>
          <a:lstStyle/>
          <a:p>
            <a:pPr marL="0" indent="0">
              <a:buNone/>
            </a:pPr>
            <a:r>
              <a:rPr lang="en-US" dirty="0"/>
              <a:t>If the frequency of a particular wave is 20 Hz, its period is</a:t>
            </a:r>
          </a:p>
          <a:p>
            <a:pPr marL="0" indent="0">
              <a:buNone/>
            </a:pPr>
            <a:endParaRPr lang="en-US" sz="1500" dirty="0"/>
          </a:p>
          <a:p>
            <a:pPr marL="514350" indent="-514350">
              <a:buFont typeface="+mj-lt"/>
              <a:buAutoNum type="alphaUcPeriod"/>
            </a:pPr>
            <a:r>
              <a:rPr lang="en-US" b="1" dirty="0"/>
              <a:t>1/20 second.</a:t>
            </a:r>
          </a:p>
          <a:p>
            <a:pPr marL="514350" indent="-514350">
              <a:buFont typeface="+mj-lt"/>
              <a:buAutoNum type="alphaUcPeriod"/>
            </a:pPr>
            <a:r>
              <a:rPr lang="en-US" dirty="0"/>
              <a:t>20 seconds. </a:t>
            </a:r>
          </a:p>
          <a:p>
            <a:pPr marL="514350" indent="-514350">
              <a:buFont typeface="+mj-lt"/>
              <a:buAutoNum type="alphaUcPeriod"/>
            </a:pPr>
            <a:r>
              <a:rPr lang="en-US" dirty="0"/>
              <a:t>more than 20 seconds.</a:t>
            </a:r>
          </a:p>
          <a:p>
            <a:pPr marL="514350" indent="-514350">
              <a:buFont typeface="+mj-lt"/>
              <a:buAutoNum type="alphaUcPeriod"/>
            </a:pPr>
            <a:r>
              <a:rPr lang="en-US" dirty="0"/>
              <a:t>None of the above.</a:t>
            </a:r>
          </a:p>
          <a:p>
            <a:pPr marL="0" indent="0">
              <a:buNone/>
            </a:pPr>
            <a:endParaRPr lang="en-US" sz="1500" dirty="0"/>
          </a:p>
          <a:p>
            <a:pPr marL="0" indent="0">
              <a:buNone/>
            </a:pPr>
            <a:r>
              <a:rPr lang="en-US" sz="2200" b="1" dirty="0"/>
              <a:t>Explanation:</a:t>
            </a:r>
          </a:p>
          <a:p>
            <a:pPr marL="0" indent="0">
              <a:buNone/>
            </a:pPr>
            <a:r>
              <a:rPr lang="en-US" sz="2200" dirty="0"/>
              <a:t>Note when </a:t>
            </a:r>
            <a:r>
              <a:rPr lang="en-US" sz="2200" i="1" dirty="0" err="1"/>
              <a:t>ƒ</a:t>
            </a:r>
            <a:r>
              <a:rPr lang="en-US" sz="2200" i="1" dirty="0"/>
              <a:t> </a:t>
            </a:r>
            <a:r>
              <a:rPr lang="en-US" sz="2200" dirty="0"/>
              <a:t>= 20 Hz, </a:t>
            </a:r>
            <a:r>
              <a:rPr lang="en-US" sz="2200" i="1" dirty="0"/>
              <a:t>T</a:t>
            </a:r>
            <a:r>
              <a:rPr lang="en-US" sz="2200" dirty="0"/>
              <a:t> = 1/</a:t>
            </a:r>
            <a:r>
              <a:rPr lang="en-US" sz="2200" i="1" dirty="0" err="1"/>
              <a:t>ƒ</a:t>
            </a:r>
            <a:r>
              <a:rPr lang="en-US" sz="2200" i="1" dirty="0"/>
              <a:t> </a:t>
            </a:r>
            <a:r>
              <a:rPr lang="en-US" sz="2200" dirty="0"/>
              <a:t>= 1/(20 Hz) = 1/20 second.</a:t>
            </a:r>
            <a:endParaRPr lang="en-US" dirty="0"/>
          </a:p>
        </p:txBody>
      </p:sp>
      <p:sp>
        <p:nvSpPr>
          <p:cNvPr id="4" name="Footer Placeholder 3"/>
          <p:cNvSpPr>
            <a:spLocks noGrp="1"/>
          </p:cNvSpPr>
          <p:nvPr>
            <p:ph type="ftr" sz="quarter" idx="10"/>
          </p:nvPr>
        </p:nvSpPr>
        <p:spPr/>
        <p:txBody>
          <a:bodyPr/>
          <a:lstStyle/>
          <a:p>
            <a:r>
              <a:rPr lang="en-GB" dirty="0"/>
              <a:t>© 2015 Pearson Education, Inc.</a:t>
            </a:r>
          </a:p>
        </p:txBody>
      </p:sp>
    </p:spTree>
    <p:extLst>
      <p:ext uri="{BB962C8B-B14F-4D97-AF65-F5344CB8AC3E}">
        <p14:creationId xmlns:p14="http://schemas.microsoft.com/office/powerpoint/2010/main" val="3987247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p:txBody>
          <a:bodyPr/>
          <a:lstStyle/>
          <a:p>
            <a:r>
              <a:rPr lang="en-US" sz="2400" dirty="0"/>
              <a:t>Wave motion</a:t>
            </a:r>
          </a:p>
          <a:p>
            <a:pPr lvl="1"/>
            <a:r>
              <a:rPr lang="en-US" sz="2400" dirty="0"/>
              <a:t>Waves transport </a:t>
            </a:r>
            <a:r>
              <a:rPr lang="en-US" sz="2400" b="1" dirty="0"/>
              <a:t>energy</a:t>
            </a:r>
            <a:r>
              <a:rPr lang="en-US" sz="2400" dirty="0"/>
              <a:t> and not matter.</a:t>
            </a:r>
          </a:p>
          <a:p>
            <a:pPr lvl="1"/>
            <a:r>
              <a:rPr lang="en-US" sz="2400" dirty="0"/>
              <a:t>Example: </a:t>
            </a:r>
          </a:p>
          <a:p>
            <a:pPr lvl="2"/>
            <a:r>
              <a:rPr lang="en-US" sz="2000" dirty="0"/>
              <a:t>Drop a stone in a quiet pond and the resulting ripples carry no water across the pond.</a:t>
            </a:r>
          </a:p>
          <a:p>
            <a:pPr lvl="2"/>
            <a:r>
              <a:rPr lang="en-US" sz="2000" dirty="0"/>
              <a:t>Waves travel across grass on a windy day.</a:t>
            </a:r>
          </a:p>
          <a:p>
            <a:pPr lvl="2"/>
            <a:r>
              <a:rPr lang="en-US" sz="2000" dirty="0"/>
              <a:t>Molecules in air propagate a disturbance through air.</a:t>
            </a:r>
          </a:p>
        </p:txBody>
      </p:sp>
      <p:sp>
        <p:nvSpPr>
          <p:cNvPr id="25602" name="Rectangle 2"/>
          <p:cNvSpPr>
            <a:spLocks noGrp="1" noChangeArrowheads="1"/>
          </p:cNvSpPr>
          <p:nvPr>
            <p:ph type="title"/>
          </p:nvPr>
        </p:nvSpPr>
        <p:spPr/>
        <p:txBody>
          <a:bodyPr/>
          <a:lstStyle/>
          <a:p>
            <a:r>
              <a:rPr lang="en-US" dirty="0"/>
              <a:t>Wave Motion</a:t>
            </a:r>
          </a:p>
        </p:txBody>
      </p:sp>
      <p:sp>
        <p:nvSpPr>
          <p:cNvPr id="4" name="Footer Placeholder 3"/>
          <p:cNvSpPr>
            <a:spLocks noGrp="1"/>
          </p:cNvSpPr>
          <p:nvPr>
            <p:ph type="ftr" sz="quarter" idx="10"/>
          </p:nvPr>
        </p:nvSpPr>
        <p:spPr/>
        <p:txBody>
          <a:bodyPr/>
          <a:lstStyle/>
          <a:p>
            <a:r>
              <a:rPr lang="en-GB" dirty="0"/>
              <a:t>© 2015 Pearson Education, Inc.</a:t>
            </a:r>
          </a:p>
        </p:txBody>
      </p:sp>
      <p:pic>
        <p:nvPicPr>
          <p:cNvPr id="5" name="Picture 4" descr="19_04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0041" y="4746857"/>
            <a:ext cx="2963918" cy="19724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4"/>
          <p:cNvSpPr>
            <a:spLocks noGrp="1" noChangeArrowheads="1"/>
          </p:cNvSpPr>
          <p:nvPr>
            <p:ph idx="1"/>
          </p:nvPr>
        </p:nvSpPr>
        <p:spPr/>
        <p:txBody>
          <a:bodyPr/>
          <a:lstStyle/>
          <a:p>
            <a:r>
              <a:rPr lang="en-US" sz="2400" dirty="0"/>
              <a:t>Wave speed</a:t>
            </a:r>
          </a:p>
          <a:p>
            <a:pPr lvl="1"/>
            <a:r>
              <a:rPr lang="en-US" sz="2400" dirty="0"/>
              <a:t>Describes how fast a disturbance moves through a medium</a:t>
            </a:r>
          </a:p>
          <a:p>
            <a:pPr lvl="1">
              <a:tabLst>
                <a:tab pos="1262063" algn="l"/>
              </a:tabLst>
            </a:pPr>
            <a:r>
              <a:rPr lang="en-US" sz="2400" dirty="0"/>
              <a:t>Related to frequency and wavelength of a wave</a:t>
            </a:r>
            <a:br>
              <a:rPr lang="en-US" sz="2400" dirty="0"/>
            </a:br>
            <a:r>
              <a:rPr lang="en-US" sz="2400" dirty="0"/>
              <a:t>	Wave speed = frequency x wavelength</a:t>
            </a:r>
          </a:p>
          <a:p>
            <a:r>
              <a:rPr lang="en-US" sz="2400" dirty="0"/>
              <a:t>Example:</a:t>
            </a:r>
          </a:p>
          <a:p>
            <a:pPr lvl="1"/>
            <a:r>
              <a:rPr lang="en-US" sz="2400" dirty="0"/>
              <a:t>A wave with wavelength 1 meter and frequency of </a:t>
            </a:r>
            <a:br>
              <a:rPr lang="en-US" sz="2400" dirty="0"/>
            </a:br>
            <a:r>
              <a:rPr lang="en-US" sz="2400" dirty="0"/>
              <a:t>1 Hz has a speed of 1 m/s.</a:t>
            </a:r>
          </a:p>
        </p:txBody>
      </p:sp>
      <p:sp>
        <p:nvSpPr>
          <p:cNvPr id="3076" name="Rectangle 3"/>
          <p:cNvSpPr>
            <a:spLocks noGrp="1" noChangeArrowheads="1"/>
          </p:cNvSpPr>
          <p:nvPr>
            <p:ph type="title"/>
          </p:nvPr>
        </p:nvSpPr>
        <p:spPr/>
        <p:txBody>
          <a:bodyPr/>
          <a:lstStyle/>
          <a:p>
            <a:r>
              <a:rPr lang="en-US" dirty="0"/>
              <a:t>Wave Motion</a:t>
            </a:r>
          </a:p>
        </p:txBody>
      </p:sp>
      <p:sp>
        <p:nvSpPr>
          <p:cNvPr id="4" name="Footer Placeholder 3"/>
          <p:cNvSpPr>
            <a:spLocks noGrp="1"/>
          </p:cNvSpPr>
          <p:nvPr>
            <p:ph type="ftr" sz="quarter" idx="10"/>
          </p:nvPr>
        </p:nvSpPr>
        <p:spPr/>
        <p:txBody>
          <a:bodyPr/>
          <a:lstStyle/>
          <a:p>
            <a:r>
              <a:rPr lang="en-GB" dirty="0"/>
              <a:t>© 2015 Pearson Education, Inc.</a:t>
            </a:r>
          </a:p>
        </p:txBody>
      </p:sp>
      <p:pic>
        <p:nvPicPr>
          <p:cNvPr id="5" name="Picture 4" descr="19_09_Figure.jpg"/>
          <p:cNvPicPr>
            <a:picLocks noChangeAspect="1"/>
          </p:cNvPicPr>
          <p:nvPr/>
        </p:nvPicPr>
        <p:blipFill rotWithShape="1">
          <a:blip r:embed="rId3">
            <a:extLst>
              <a:ext uri="{28A0092B-C50C-407E-A947-70E740481C1C}">
                <a14:useLocalDpi xmlns:a14="http://schemas.microsoft.com/office/drawing/2010/main" val="0"/>
              </a:ext>
            </a:extLst>
          </a:blip>
          <a:srcRect b="7101"/>
          <a:stretch/>
        </p:blipFill>
        <p:spPr>
          <a:xfrm>
            <a:off x="1987325" y="5175849"/>
            <a:ext cx="5169350" cy="14362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2"/>
          <p:cNvSpPr>
            <a:spLocks noGrp="1" noChangeArrowheads="1"/>
          </p:cNvSpPr>
          <p:nvPr>
            <p:ph type="title"/>
          </p:nvPr>
        </p:nvSpPr>
        <p:spPr>
          <a:xfrm>
            <a:off x="0" y="614908"/>
            <a:ext cx="9144000" cy="1077218"/>
          </a:xfrm>
        </p:spPr>
        <p:txBody>
          <a:bodyPr/>
          <a:lstStyle/>
          <a:p>
            <a:r>
              <a:rPr lang="en-US" dirty="0"/>
              <a:t>Wave Speed</a:t>
            </a:r>
            <a:br>
              <a:rPr lang="en-US" dirty="0"/>
            </a:br>
            <a:r>
              <a:rPr lang="en-US" dirty="0"/>
              <a:t>CHECK</a:t>
            </a:r>
          </a:p>
        </p:txBody>
      </p:sp>
      <p:sp>
        <p:nvSpPr>
          <p:cNvPr id="196611" name="Rectangle 3"/>
          <p:cNvSpPr>
            <a:spLocks noGrp="1" noChangeArrowheads="1"/>
          </p:cNvSpPr>
          <p:nvPr>
            <p:ph idx="1"/>
          </p:nvPr>
        </p:nvSpPr>
        <p:spPr/>
        <p:txBody>
          <a:bodyPr/>
          <a:lstStyle/>
          <a:p>
            <a:pPr marL="0" indent="0">
              <a:buNone/>
            </a:pPr>
            <a:r>
              <a:rPr lang="en-US" sz="2400" dirty="0"/>
              <a:t>A wave with wavelength 10 meters and time between crests of 0.5 second is traveling in water. What is the wave speed?</a:t>
            </a:r>
          </a:p>
          <a:p>
            <a:pPr marL="0" indent="0">
              <a:buNone/>
            </a:pPr>
            <a:endParaRPr lang="en-US" sz="1500" dirty="0"/>
          </a:p>
          <a:p>
            <a:pPr marL="514350" indent="-514350">
              <a:buFont typeface="+mj-lt"/>
              <a:buAutoNum type="alphaUcPeriod"/>
            </a:pPr>
            <a:r>
              <a:rPr lang="en-US" sz="2400" dirty="0"/>
              <a:t>0.1 m/s</a:t>
            </a:r>
          </a:p>
          <a:p>
            <a:pPr marL="514350" indent="-514350">
              <a:buFont typeface="+mj-lt"/>
              <a:buAutoNum type="alphaUcPeriod"/>
            </a:pPr>
            <a:r>
              <a:rPr lang="en-US" sz="2400" dirty="0"/>
              <a:t>2 m/s</a:t>
            </a:r>
          </a:p>
          <a:p>
            <a:pPr marL="514350" indent="-514350">
              <a:buFont typeface="+mj-lt"/>
              <a:buAutoNum type="alphaUcPeriod"/>
            </a:pPr>
            <a:r>
              <a:rPr lang="en-US" sz="2400" dirty="0"/>
              <a:t>5 m/s</a:t>
            </a:r>
          </a:p>
          <a:p>
            <a:pPr marL="514350" indent="-514350">
              <a:buFont typeface="+mj-lt"/>
              <a:buAutoNum type="alphaUcPeriod"/>
            </a:pPr>
            <a:r>
              <a:rPr lang="en-US" sz="2400" dirty="0"/>
              <a:t>20 m/s</a:t>
            </a:r>
          </a:p>
        </p:txBody>
      </p:sp>
      <p:sp>
        <p:nvSpPr>
          <p:cNvPr id="4" name="Footer Placeholder 3"/>
          <p:cNvSpPr>
            <a:spLocks noGrp="1"/>
          </p:cNvSpPr>
          <p:nvPr>
            <p:ph type="ftr" sz="quarter" idx="10"/>
          </p:nvPr>
        </p:nvSpPr>
        <p:spPr/>
        <p:txBody>
          <a:bodyPr/>
          <a:lstStyle/>
          <a:p>
            <a:r>
              <a:rPr lang="en-GB" dirty="0"/>
              <a:t>© 2015 Pearson Education, Inc.</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2"/>
          <p:cNvSpPr>
            <a:spLocks noGrp="1" noChangeArrowheads="1"/>
          </p:cNvSpPr>
          <p:nvPr>
            <p:ph type="title"/>
          </p:nvPr>
        </p:nvSpPr>
        <p:spPr>
          <a:xfrm>
            <a:off x="0" y="614908"/>
            <a:ext cx="9144000" cy="1077218"/>
          </a:xfrm>
        </p:spPr>
        <p:txBody>
          <a:bodyPr/>
          <a:lstStyle/>
          <a:p>
            <a:r>
              <a:rPr lang="en-US" dirty="0"/>
              <a:t>Wave Speed</a:t>
            </a:r>
            <a:br>
              <a:rPr lang="en-US" dirty="0"/>
            </a:br>
            <a:r>
              <a:rPr lang="en-US" dirty="0"/>
              <a:t>CHECK YOUR ANSWER </a:t>
            </a:r>
          </a:p>
        </p:txBody>
      </p:sp>
      <p:sp>
        <p:nvSpPr>
          <p:cNvPr id="196611" name="Rectangle 3"/>
          <p:cNvSpPr>
            <a:spLocks noGrp="1" noChangeArrowheads="1"/>
          </p:cNvSpPr>
          <p:nvPr>
            <p:ph idx="1"/>
          </p:nvPr>
        </p:nvSpPr>
        <p:spPr/>
        <p:txBody>
          <a:bodyPr/>
          <a:lstStyle/>
          <a:p>
            <a:pPr marL="0" indent="0">
              <a:buNone/>
            </a:pPr>
            <a:r>
              <a:rPr lang="en-US" sz="2400" dirty="0"/>
              <a:t>A wave with wavelength 10 meters and time between crests of 0.5 second is traveling in water. What is the wave speed?</a:t>
            </a:r>
          </a:p>
          <a:p>
            <a:pPr marL="0" indent="0">
              <a:buNone/>
            </a:pPr>
            <a:endParaRPr lang="en-US" sz="1500" dirty="0"/>
          </a:p>
          <a:p>
            <a:pPr marL="514350" indent="-514350">
              <a:buFont typeface="+mj-lt"/>
              <a:buAutoNum type="alphaUcPeriod"/>
            </a:pPr>
            <a:r>
              <a:rPr lang="en-US" sz="2400" dirty="0"/>
              <a:t>0.1 m/s</a:t>
            </a:r>
          </a:p>
          <a:p>
            <a:pPr marL="514350" indent="-514350">
              <a:buFont typeface="+mj-lt"/>
              <a:buAutoNum type="alphaUcPeriod"/>
            </a:pPr>
            <a:r>
              <a:rPr lang="en-US" sz="2400" dirty="0"/>
              <a:t>2 m/s</a:t>
            </a:r>
          </a:p>
          <a:p>
            <a:pPr marL="514350" indent="-514350">
              <a:buFont typeface="+mj-lt"/>
              <a:buAutoNum type="alphaUcPeriod"/>
            </a:pPr>
            <a:r>
              <a:rPr lang="en-US" sz="2400" dirty="0"/>
              <a:t>5 m/s</a:t>
            </a:r>
          </a:p>
          <a:p>
            <a:pPr marL="514350" indent="-514350">
              <a:buFont typeface="+mj-lt"/>
              <a:buAutoNum type="alphaUcPeriod"/>
            </a:pPr>
            <a:r>
              <a:rPr lang="en-US" sz="2400" b="1" dirty="0"/>
              <a:t>20 m/s</a:t>
            </a:r>
          </a:p>
        </p:txBody>
      </p:sp>
      <p:sp>
        <p:nvSpPr>
          <p:cNvPr id="4105" name="Rectangle 6"/>
          <p:cNvSpPr>
            <a:spLocks noChangeArrowheads="1"/>
          </p:cNvSpPr>
          <p:nvPr/>
        </p:nvSpPr>
        <p:spPr bwMode="auto">
          <a:xfrm>
            <a:off x="2572337" y="3418813"/>
            <a:ext cx="5029200" cy="62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r>
              <a:rPr lang="en-US" b="1" dirty="0">
                <a:solidFill>
                  <a:schemeClr val="tx2"/>
                </a:solidFill>
              </a:rPr>
              <a:t>Explanation:</a:t>
            </a:r>
          </a:p>
        </p:txBody>
      </p:sp>
      <p:sp>
        <p:nvSpPr>
          <p:cNvPr id="4106" name="Rectangle 7"/>
          <p:cNvSpPr>
            <a:spLocks noChangeArrowheads="1"/>
          </p:cNvSpPr>
          <p:nvPr/>
        </p:nvSpPr>
        <p:spPr bwMode="auto">
          <a:xfrm>
            <a:off x="1110689" y="5752446"/>
            <a:ext cx="6622675"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2800" dirty="0">
                <a:solidFill>
                  <a:schemeClr val="tx2"/>
                </a:solidFill>
              </a:rPr>
              <a:t>So: </a:t>
            </a:r>
            <a:r>
              <a:rPr lang="nl-NL" sz="2800" dirty="0">
                <a:solidFill>
                  <a:schemeClr val="tx2"/>
                </a:solidFill>
              </a:rPr>
              <a:t>Wave speed = 2 Hz x 10 m = 20 m/s</a:t>
            </a:r>
          </a:p>
          <a:p>
            <a:r>
              <a:rPr lang="nl-NL" sz="2800" dirty="0">
                <a:solidFill>
                  <a:schemeClr val="tx2"/>
                </a:solidFill>
              </a:rPr>
              <a:t>-or- 10m in 0.5s is (10m/0.5s)=20 m/s</a:t>
            </a:r>
          </a:p>
        </p:txBody>
      </p:sp>
      <p:sp>
        <p:nvSpPr>
          <p:cNvPr id="4130" name="Line 34"/>
          <p:cNvSpPr>
            <a:spLocks noChangeShapeType="1"/>
          </p:cNvSpPr>
          <p:nvPr/>
        </p:nvSpPr>
        <p:spPr bwMode="auto">
          <a:xfrm>
            <a:off x="6538901" y="3687733"/>
            <a:ext cx="906463" cy="158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4132" name="Rectangle 36"/>
          <p:cNvSpPr>
            <a:spLocks noChangeArrowheads="1"/>
          </p:cNvSpPr>
          <p:nvPr/>
        </p:nvSpPr>
        <p:spPr bwMode="auto">
          <a:xfrm>
            <a:off x="6577001" y="3741708"/>
            <a:ext cx="811213" cy="350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300" dirty="0">
                <a:solidFill>
                  <a:srgbClr val="000000"/>
                </a:solidFill>
              </a:rPr>
              <a:t>period</a:t>
            </a:r>
            <a:endParaRPr lang="en-US" dirty="0"/>
          </a:p>
        </p:txBody>
      </p:sp>
      <p:sp>
        <p:nvSpPr>
          <p:cNvPr id="4133" name="Rectangle 37"/>
          <p:cNvSpPr>
            <a:spLocks noChangeArrowheads="1"/>
          </p:cNvSpPr>
          <p:nvPr/>
        </p:nvSpPr>
        <p:spPr bwMode="auto">
          <a:xfrm>
            <a:off x="6907201" y="3271808"/>
            <a:ext cx="161925" cy="350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300" dirty="0">
                <a:solidFill>
                  <a:srgbClr val="000000"/>
                </a:solidFill>
              </a:rPr>
              <a:t>1</a:t>
            </a:r>
            <a:endParaRPr lang="en-US" dirty="0"/>
          </a:p>
        </p:txBody>
      </p:sp>
      <p:sp>
        <p:nvSpPr>
          <p:cNvPr id="4135" name="Rectangle 39"/>
          <p:cNvSpPr>
            <a:spLocks noChangeArrowheads="1"/>
          </p:cNvSpPr>
          <p:nvPr/>
        </p:nvSpPr>
        <p:spPr bwMode="auto">
          <a:xfrm>
            <a:off x="4825988" y="3481358"/>
            <a:ext cx="1647825"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300" dirty="0">
                <a:solidFill>
                  <a:srgbClr val="000000"/>
                </a:solidFill>
              </a:rPr>
              <a:t>Frequency </a:t>
            </a:r>
            <a:r>
              <a:rPr lang="en-US" sz="2300" dirty="0">
                <a:solidFill>
                  <a:srgbClr val="000000"/>
                </a:solidFill>
                <a:sym typeface="Symbol" charset="0"/>
              </a:rPr>
              <a:t>=</a:t>
            </a:r>
            <a:endParaRPr lang="en-US" dirty="0"/>
          </a:p>
        </p:txBody>
      </p:sp>
      <p:sp>
        <p:nvSpPr>
          <p:cNvPr id="4107" name="Rectangle 11"/>
          <p:cNvSpPr>
            <a:spLocks noChangeArrowheads="1"/>
          </p:cNvSpPr>
          <p:nvPr/>
        </p:nvSpPr>
        <p:spPr bwMode="auto">
          <a:xfrm>
            <a:off x="3954749" y="4306743"/>
            <a:ext cx="944562" cy="62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r>
              <a:rPr lang="en-US" dirty="0">
                <a:solidFill>
                  <a:schemeClr val="tx2"/>
                </a:solidFill>
              </a:rPr>
              <a:t>So:</a:t>
            </a:r>
          </a:p>
        </p:txBody>
      </p:sp>
      <p:sp>
        <p:nvSpPr>
          <p:cNvPr id="4138" name="Line 42"/>
          <p:cNvSpPr>
            <a:spLocks noChangeShapeType="1"/>
          </p:cNvSpPr>
          <p:nvPr/>
        </p:nvSpPr>
        <p:spPr bwMode="auto">
          <a:xfrm>
            <a:off x="6523492" y="4576617"/>
            <a:ext cx="671513" cy="158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4141" name="Rectangle 45"/>
          <p:cNvSpPr>
            <a:spLocks noChangeArrowheads="1"/>
          </p:cNvSpPr>
          <p:nvPr/>
        </p:nvSpPr>
        <p:spPr bwMode="auto">
          <a:xfrm>
            <a:off x="7247392" y="4381355"/>
            <a:ext cx="942975"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300" dirty="0">
                <a:solidFill>
                  <a:srgbClr val="000000"/>
                </a:solidFill>
              </a:rPr>
              <a:t> </a:t>
            </a:r>
            <a:r>
              <a:rPr lang="en-US" sz="2300" dirty="0">
                <a:solidFill>
                  <a:srgbClr val="000000"/>
                </a:solidFill>
                <a:sym typeface="Symbol" charset="0"/>
              </a:rPr>
              <a:t>= </a:t>
            </a:r>
            <a:r>
              <a:rPr lang="en-US" sz="2300" dirty="0">
                <a:solidFill>
                  <a:srgbClr val="000000"/>
                </a:solidFill>
              </a:rPr>
              <a:t>2 Hz </a:t>
            </a:r>
            <a:endParaRPr lang="en-US" dirty="0"/>
          </a:p>
        </p:txBody>
      </p:sp>
      <p:sp>
        <p:nvSpPr>
          <p:cNvPr id="4144" name="Rectangle 48"/>
          <p:cNvSpPr>
            <a:spLocks noChangeArrowheads="1"/>
          </p:cNvSpPr>
          <p:nvPr/>
        </p:nvSpPr>
        <p:spPr bwMode="auto">
          <a:xfrm>
            <a:off x="6545717" y="4641705"/>
            <a:ext cx="633413" cy="350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300" dirty="0">
                <a:solidFill>
                  <a:srgbClr val="000000"/>
                </a:solidFill>
              </a:rPr>
              <a:t>0.5 s</a:t>
            </a:r>
            <a:endParaRPr lang="en-US" dirty="0"/>
          </a:p>
        </p:txBody>
      </p:sp>
      <p:sp>
        <p:nvSpPr>
          <p:cNvPr id="4145" name="Rectangle 49"/>
          <p:cNvSpPr>
            <a:spLocks noChangeArrowheads="1"/>
          </p:cNvSpPr>
          <p:nvPr/>
        </p:nvSpPr>
        <p:spPr bwMode="auto">
          <a:xfrm>
            <a:off x="6774317" y="4171805"/>
            <a:ext cx="161925" cy="350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300" dirty="0">
                <a:solidFill>
                  <a:srgbClr val="000000"/>
                </a:solidFill>
              </a:rPr>
              <a:t>1</a:t>
            </a:r>
            <a:endParaRPr lang="en-US" dirty="0"/>
          </a:p>
        </p:txBody>
      </p:sp>
      <p:sp>
        <p:nvSpPr>
          <p:cNvPr id="4147" name="Rectangle 51"/>
          <p:cNvSpPr>
            <a:spLocks noChangeArrowheads="1"/>
          </p:cNvSpPr>
          <p:nvPr/>
        </p:nvSpPr>
        <p:spPr bwMode="auto">
          <a:xfrm>
            <a:off x="4832804" y="4381355"/>
            <a:ext cx="1647825"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300" dirty="0">
                <a:solidFill>
                  <a:srgbClr val="000000"/>
                </a:solidFill>
              </a:rPr>
              <a:t>Frequency </a:t>
            </a:r>
            <a:r>
              <a:rPr lang="en-US" sz="2300" dirty="0">
                <a:solidFill>
                  <a:srgbClr val="000000"/>
                </a:solidFill>
                <a:sym typeface="Symbol" charset="0"/>
              </a:rPr>
              <a:t>=</a:t>
            </a:r>
            <a:endParaRPr lang="en-US" dirty="0"/>
          </a:p>
        </p:txBody>
      </p:sp>
      <p:sp>
        <p:nvSpPr>
          <p:cNvPr id="4108" name="Rectangle 14"/>
          <p:cNvSpPr>
            <a:spLocks noChangeArrowheads="1"/>
          </p:cNvSpPr>
          <p:nvPr/>
        </p:nvSpPr>
        <p:spPr bwMode="auto">
          <a:xfrm>
            <a:off x="857741" y="5249691"/>
            <a:ext cx="7428518" cy="62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2800" dirty="0">
                <a:solidFill>
                  <a:schemeClr val="tx2"/>
                </a:solidFill>
              </a:rPr>
              <a:t>Also: Wave speed = frequency x wavelength</a:t>
            </a:r>
          </a:p>
        </p:txBody>
      </p:sp>
      <p:sp>
        <p:nvSpPr>
          <p:cNvPr id="4" name="Footer Placeholder 3"/>
          <p:cNvSpPr>
            <a:spLocks noGrp="1"/>
          </p:cNvSpPr>
          <p:nvPr>
            <p:ph type="ftr" sz="quarter" idx="10"/>
          </p:nvPr>
        </p:nvSpPr>
        <p:spPr/>
        <p:txBody>
          <a:bodyPr/>
          <a:lstStyle/>
          <a:p>
            <a:r>
              <a:rPr lang="en-GB" dirty="0"/>
              <a:t>© 2015 Pearson Education, Inc.</a:t>
            </a:r>
          </a:p>
        </p:txBody>
      </p:sp>
    </p:spTree>
    <p:extLst>
      <p:ext uri="{BB962C8B-B14F-4D97-AF65-F5344CB8AC3E}">
        <p14:creationId xmlns:p14="http://schemas.microsoft.com/office/powerpoint/2010/main" val="275717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9_06_Figure.jpg"/>
          <p:cNvPicPr>
            <a:picLocks noChangeAspect="1"/>
          </p:cNvPicPr>
          <p:nvPr/>
        </p:nvPicPr>
        <p:blipFill rotWithShape="1">
          <a:blip r:embed="rId3">
            <a:extLst>
              <a:ext uri="{28A0092B-C50C-407E-A947-70E740481C1C}">
                <a14:useLocalDpi xmlns:a14="http://schemas.microsoft.com/office/drawing/2010/main" val="0"/>
              </a:ext>
            </a:extLst>
          </a:blip>
          <a:srcRect b="53794"/>
          <a:stretch/>
        </p:blipFill>
        <p:spPr>
          <a:xfrm>
            <a:off x="1634545" y="4360880"/>
            <a:ext cx="5874910" cy="1102371"/>
          </a:xfrm>
          <a:prstGeom prst="rect">
            <a:avLst/>
          </a:prstGeom>
        </p:spPr>
      </p:pic>
      <p:sp>
        <p:nvSpPr>
          <p:cNvPr id="27651" name="Rectangle 3"/>
          <p:cNvSpPr>
            <a:spLocks noGrp="1" noChangeArrowheads="1"/>
          </p:cNvSpPr>
          <p:nvPr>
            <p:ph idx="1"/>
          </p:nvPr>
        </p:nvSpPr>
        <p:spPr/>
        <p:txBody>
          <a:bodyPr/>
          <a:lstStyle/>
          <a:p>
            <a:r>
              <a:rPr lang="en-US" dirty="0"/>
              <a:t>Two common types of waves that differ because of the direction in which the medium vibrates compared with the direction of travel:</a:t>
            </a:r>
          </a:p>
          <a:p>
            <a:pPr lvl="1"/>
            <a:r>
              <a:rPr lang="en-US" dirty="0"/>
              <a:t> longitudinal wave</a:t>
            </a:r>
          </a:p>
          <a:p>
            <a:pPr lvl="1"/>
            <a:r>
              <a:rPr lang="en-US" dirty="0"/>
              <a:t> transverse wave</a:t>
            </a:r>
          </a:p>
        </p:txBody>
      </p:sp>
      <p:sp>
        <p:nvSpPr>
          <p:cNvPr id="27650" name="Rectangle 2"/>
          <p:cNvSpPr>
            <a:spLocks noGrp="1" noChangeArrowheads="1"/>
          </p:cNvSpPr>
          <p:nvPr>
            <p:ph type="title"/>
          </p:nvPr>
        </p:nvSpPr>
        <p:spPr/>
        <p:txBody>
          <a:bodyPr/>
          <a:lstStyle/>
          <a:p>
            <a:r>
              <a:rPr lang="en-US" dirty="0"/>
              <a:t>Transverse and Longitudinal Waves</a:t>
            </a:r>
          </a:p>
        </p:txBody>
      </p:sp>
      <p:sp>
        <p:nvSpPr>
          <p:cNvPr id="4" name="Footer Placeholder 3"/>
          <p:cNvSpPr>
            <a:spLocks noGrp="1"/>
          </p:cNvSpPr>
          <p:nvPr>
            <p:ph type="ftr" sz="quarter" idx="10"/>
          </p:nvPr>
        </p:nvSpPr>
        <p:spPr/>
        <p:txBody>
          <a:bodyPr/>
          <a:lstStyle/>
          <a:p>
            <a:r>
              <a:rPr lang="en-GB" dirty="0"/>
              <a:t>© 2015 Pearson Education, Inc.</a:t>
            </a:r>
          </a:p>
        </p:txBody>
      </p:sp>
      <p:pic>
        <p:nvPicPr>
          <p:cNvPr id="6" name="Picture 5" descr="19_06_Figure.jpg">
            <a:extLst>
              <a:ext uri="{FF2B5EF4-FFF2-40B4-BE49-F238E27FC236}">
                <a16:creationId xmlns:a16="http://schemas.microsoft.com/office/drawing/2014/main" id="{331EDAD1-AFD2-994D-A1D4-5BD10AE14424}"/>
              </a:ext>
            </a:extLst>
          </p:cNvPr>
          <p:cNvPicPr>
            <a:picLocks noChangeAspect="1"/>
          </p:cNvPicPr>
          <p:nvPr/>
        </p:nvPicPr>
        <p:blipFill rotWithShape="1">
          <a:blip r:embed="rId3">
            <a:extLst>
              <a:ext uri="{28A0092B-C50C-407E-A947-70E740481C1C}">
                <a14:useLocalDpi xmlns:a14="http://schemas.microsoft.com/office/drawing/2010/main" val="0"/>
              </a:ext>
            </a:extLst>
          </a:blip>
          <a:srcRect t="46206" b="5294"/>
          <a:stretch/>
        </p:blipFill>
        <p:spPr>
          <a:xfrm>
            <a:off x="1634545" y="5463251"/>
            <a:ext cx="5874910" cy="11570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a:t>Transverse Waves</a:t>
            </a:r>
          </a:p>
        </p:txBody>
      </p:sp>
      <p:sp>
        <p:nvSpPr>
          <p:cNvPr id="28675" name="Rectangle 3"/>
          <p:cNvSpPr>
            <a:spLocks noGrp="1" noChangeArrowheads="1"/>
          </p:cNvSpPr>
          <p:nvPr>
            <p:ph idx="1"/>
          </p:nvPr>
        </p:nvSpPr>
        <p:spPr/>
        <p:txBody>
          <a:bodyPr/>
          <a:lstStyle/>
          <a:p>
            <a:r>
              <a:rPr lang="en-US" sz="2400" dirty="0"/>
              <a:t>Transverse wave</a:t>
            </a:r>
          </a:p>
          <a:p>
            <a:pPr lvl="1"/>
            <a:r>
              <a:rPr lang="en-US" sz="2400" dirty="0"/>
              <a:t>Medium vibrates perpendicularly to direction of energy transfer</a:t>
            </a:r>
          </a:p>
          <a:p>
            <a:pPr lvl="1"/>
            <a:r>
              <a:rPr lang="en-US" sz="2400" dirty="0"/>
              <a:t>Side-to-side movement</a:t>
            </a:r>
          </a:p>
          <a:p>
            <a:pPr lvl="1"/>
            <a:r>
              <a:rPr lang="en-US" sz="2400" dirty="0"/>
              <a:t>Example:</a:t>
            </a:r>
          </a:p>
          <a:p>
            <a:pPr lvl="2"/>
            <a:r>
              <a:rPr lang="en-US" sz="2000" dirty="0"/>
              <a:t>Vibrations in stretched strings of musical instruments</a:t>
            </a:r>
          </a:p>
          <a:p>
            <a:pPr lvl="2"/>
            <a:r>
              <a:rPr lang="en-US" sz="2000" dirty="0"/>
              <a:t>Radio waves</a:t>
            </a:r>
          </a:p>
          <a:p>
            <a:pPr lvl="2"/>
            <a:r>
              <a:rPr lang="en-US" sz="2000" dirty="0"/>
              <a:t>Light waves</a:t>
            </a:r>
          </a:p>
          <a:p>
            <a:pPr lvl="2"/>
            <a:r>
              <a:rPr lang="en-US" sz="2000" dirty="0"/>
              <a:t>S-waves that travel in the ground (providing geologic information)</a:t>
            </a:r>
          </a:p>
        </p:txBody>
      </p:sp>
      <p:sp>
        <p:nvSpPr>
          <p:cNvPr id="4" name="Footer Placeholder 3"/>
          <p:cNvSpPr>
            <a:spLocks noGrp="1"/>
          </p:cNvSpPr>
          <p:nvPr>
            <p:ph type="ftr" sz="quarter" idx="10"/>
          </p:nvPr>
        </p:nvSpPr>
        <p:spPr/>
        <p:txBody>
          <a:bodyPr/>
          <a:lstStyle/>
          <a:p>
            <a:r>
              <a:rPr lang="en-GB" dirty="0"/>
              <a:t>© 2015 Pearson Education, Inc.</a:t>
            </a:r>
          </a:p>
        </p:txBody>
      </p:sp>
      <p:pic>
        <p:nvPicPr>
          <p:cNvPr id="5" name="Picture 4" descr="19_06_Figure.jpg">
            <a:extLst>
              <a:ext uri="{FF2B5EF4-FFF2-40B4-BE49-F238E27FC236}">
                <a16:creationId xmlns:a16="http://schemas.microsoft.com/office/drawing/2014/main" id="{71B1E77D-DC09-FD4E-95EF-6344A18C9313}"/>
              </a:ext>
            </a:extLst>
          </p:cNvPr>
          <p:cNvPicPr>
            <a:picLocks noChangeAspect="1"/>
          </p:cNvPicPr>
          <p:nvPr/>
        </p:nvPicPr>
        <p:blipFill rotWithShape="1">
          <a:blip r:embed="rId3">
            <a:extLst>
              <a:ext uri="{28A0092B-C50C-407E-A947-70E740481C1C}">
                <a14:useLocalDpi xmlns:a14="http://schemas.microsoft.com/office/drawing/2010/main" val="0"/>
              </a:ext>
            </a:extLst>
          </a:blip>
          <a:srcRect t="46206" b="5294"/>
          <a:stretch/>
        </p:blipFill>
        <p:spPr>
          <a:xfrm>
            <a:off x="3269090" y="1194346"/>
            <a:ext cx="5874910" cy="11570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67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67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6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614908"/>
            <a:ext cx="9144000" cy="1077218"/>
          </a:xfrm>
        </p:spPr>
        <p:txBody>
          <a:bodyPr/>
          <a:lstStyle/>
          <a:p>
            <a:r>
              <a:rPr lang="en-US" dirty="0"/>
              <a:t>Transverse Waves</a:t>
            </a:r>
            <a:br>
              <a:rPr lang="en-US" dirty="0"/>
            </a:br>
            <a:r>
              <a:rPr lang="en-US" dirty="0"/>
              <a:t>CHECK</a:t>
            </a:r>
          </a:p>
        </p:txBody>
      </p:sp>
      <p:sp>
        <p:nvSpPr>
          <p:cNvPr id="29699" name="Rectangle 3"/>
          <p:cNvSpPr>
            <a:spLocks noGrp="1" noChangeArrowheads="1"/>
          </p:cNvSpPr>
          <p:nvPr>
            <p:ph idx="1"/>
          </p:nvPr>
        </p:nvSpPr>
        <p:spPr>
          <a:xfrm>
            <a:off x="365125" y="1779204"/>
            <a:ext cx="8229600" cy="4653915"/>
          </a:xfrm>
        </p:spPr>
        <p:txBody>
          <a:bodyPr/>
          <a:lstStyle/>
          <a:p>
            <a:pPr marL="0" indent="0">
              <a:buNone/>
            </a:pPr>
            <a:r>
              <a:rPr lang="en-US" sz="2400" dirty="0"/>
              <a:t>The distance between adjacent peaks in the direction of travel for a transverse wave is its</a:t>
            </a:r>
          </a:p>
          <a:p>
            <a:pPr marL="0" indent="0">
              <a:buNone/>
            </a:pPr>
            <a:endParaRPr lang="en-US" sz="1500" dirty="0"/>
          </a:p>
          <a:p>
            <a:pPr marL="514350" indent="-514350">
              <a:buFont typeface="+mj-lt"/>
              <a:buAutoNum type="alphaUcPeriod"/>
            </a:pPr>
            <a:r>
              <a:rPr lang="en-US" sz="2400" dirty="0"/>
              <a:t>frequency.</a:t>
            </a:r>
          </a:p>
          <a:p>
            <a:pPr marL="514350" indent="-514350">
              <a:buFont typeface="+mj-lt"/>
              <a:buAutoNum type="alphaUcPeriod"/>
            </a:pPr>
            <a:r>
              <a:rPr lang="en-US" sz="2400" dirty="0"/>
              <a:t>period. </a:t>
            </a:r>
          </a:p>
          <a:p>
            <a:pPr marL="514350" indent="-514350">
              <a:buFont typeface="+mj-lt"/>
              <a:buAutoNum type="alphaUcPeriod"/>
            </a:pPr>
            <a:r>
              <a:rPr lang="en-US" sz="2400" dirty="0"/>
              <a:t>wavelength.</a:t>
            </a:r>
          </a:p>
          <a:p>
            <a:pPr marL="514350" indent="-514350">
              <a:buFont typeface="+mj-lt"/>
              <a:buAutoNum type="alphaUcPeriod"/>
            </a:pPr>
            <a:r>
              <a:rPr lang="en-US" sz="2400" dirty="0"/>
              <a:t>amplitude.</a:t>
            </a:r>
          </a:p>
        </p:txBody>
      </p:sp>
      <p:sp>
        <p:nvSpPr>
          <p:cNvPr id="4" name="Footer Placeholder 3"/>
          <p:cNvSpPr>
            <a:spLocks noGrp="1"/>
          </p:cNvSpPr>
          <p:nvPr>
            <p:ph type="ftr" sz="quarter" idx="10"/>
          </p:nvPr>
        </p:nvSpPr>
        <p:spPr/>
        <p:txBody>
          <a:bodyPr/>
          <a:lstStyle/>
          <a:p>
            <a:r>
              <a:rPr lang="en-GB" dirty="0"/>
              <a:t>© 2015 Pearson Education, Inc.</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614908"/>
            <a:ext cx="9144000" cy="1077218"/>
          </a:xfrm>
        </p:spPr>
        <p:txBody>
          <a:bodyPr/>
          <a:lstStyle/>
          <a:p>
            <a:r>
              <a:rPr lang="en-US" dirty="0"/>
              <a:t>Transverse Waves</a:t>
            </a:r>
            <a:br>
              <a:rPr lang="en-US" dirty="0"/>
            </a:br>
            <a:r>
              <a:rPr lang="en-US" dirty="0"/>
              <a:t>CHECK YOUR ANSWER </a:t>
            </a:r>
          </a:p>
        </p:txBody>
      </p:sp>
      <p:sp>
        <p:nvSpPr>
          <p:cNvPr id="29699" name="Rectangle 3"/>
          <p:cNvSpPr>
            <a:spLocks noGrp="1" noChangeArrowheads="1"/>
          </p:cNvSpPr>
          <p:nvPr>
            <p:ph idx="1"/>
          </p:nvPr>
        </p:nvSpPr>
        <p:spPr>
          <a:xfrm>
            <a:off x="365125" y="1779204"/>
            <a:ext cx="8229600" cy="4653915"/>
          </a:xfrm>
        </p:spPr>
        <p:txBody>
          <a:bodyPr/>
          <a:lstStyle/>
          <a:p>
            <a:pPr marL="0" indent="0">
              <a:buNone/>
            </a:pPr>
            <a:r>
              <a:rPr lang="en-US" sz="2400" dirty="0"/>
              <a:t>The distance between adjacent peaks in the direction of travel for a transverse wave is its</a:t>
            </a:r>
          </a:p>
          <a:p>
            <a:pPr marL="0" indent="0">
              <a:buNone/>
            </a:pPr>
            <a:endParaRPr lang="en-US" sz="1500" dirty="0"/>
          </a:p>
          <a:p>
            <a:pPr marL="514350" indent="-514350">
              <a:buFont typeface="+mj-lt"/>
              <a:buAutoNum type="alphaUcPeriod"/>
            </a:pPr>
            <a:r>
              <a:rPr lang="en-US" sz="2400" dirty="0"/>
              <a:t>frequency.</a:t>
            </a:r>
          </a:p>
          <a:p>
            <a:pPr marL="514350" indent="-514350">
              <a:buFont typeface="+mj-lt"/>
              <a:buAutoNum type="alphaUcPeriod"/>
            </a:pPr>
            <a:r>
              <a:rPr lang="en-US" sz="2400" dirty="0"/>
              <a:t>period. </a:t>
            </a:r>
          </a:p>
          <a:p>
            <a:pPr marL="514350" indent="-514350">
              <a:buFont typeface="+mj-lt"/>
              <a:buAutoNum type="alphaUcPeriod"/>
            </a:pPr>
            <a:r>
              <a:rPr lang="en-US" sz="2400" b="1" dirty="0"/>
              <a:t>wavelength.</a:t>
            </a:r>
          </a:p>
          <a:p>
            <a:pPr marL="514350" indent="-514350">
              <a:buFont typeface="+mj-lt"/>
              <a:buAutoNum type="alphaUcPeriod"/>
            </a:pPr>
            <a:r>
              <a:rPr lang="en-US" sz="2400" dirty="0"/>
              <a:t>amplitude.</a:t>
            </a:r>
          </a:p>
          <a:p>
            <a:pPr marL="0" indent="0">
              <a:buNone/>
            </a:pPr>
            <a:endParaRPr lang="en-US" sz="1500" dirty="0"/>
          </a:p>
          <a:p>
            <a:pPr marL="0" indent="0">
              <a:buNone/>
            </a:pPr>
            <a:r>
              <a:rPr lang="en-US" sz="2400" b="1" dirty="0"/>
              <a:t>Explanation:</a:t>
            </a:r>
          </a:p>
          <a:p>
            <a:pPr marL="0" indent="0">
              <a:buNone/>
            </a:pPr>
            <a:r>
              <a:rPr lang="en-US" sz="2400" dirty="0"/>
              <a:t>The wavelength of a transverse wave is also the distance between adjacent troughs, or between any adjacent identical parts of the waveform.</a:t>
            </a:r>
          </a:p>
        </p:txBody>
      </p:sp>
      <p:sp>
        <p:nvSpPr>
          <p:cNvPr id="4" name="Footer Placeholder 3"/>
          <p:cNvSpPr>
            <a:spLocks noGrp="1"/>
          </p:cNvSpPr>
          <p:nvPr>
            <p:ph type="ftr" sz="quarter" idx="10"/>
          </p:nvPr>
        </p:nvSpPr>
        <p:spPr/>
        <p:txBody>
          <a:bodyPr/>
          <a:lstStyle/>
          <a:p>
            <a:r>
              <a:rPr lang="en-GB" dirty="0"/>
              <a:t>© 2015 Pearson Education, Inc.</a:t>
            </a:r>
          </a:p>
        </p:txBody>
      </p:sp>
    </p:spTree>
    <p:extLst>
      <p:ext uri="{BB962C8B-B14F-4D97-AF65-F5344CB8AC3E}">
        <p14:creationId xmlns:p14="http://schemas.microsoft.com/office/powerpoint/2010/main" val="4245647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latin typeface="Arial" charset="0"/>
              </a:rPr>
              <a:t>Good Vibrations</a:t>
            </a:r>
          </a:p>
        </p:txBody>
      </p:sp>
      <p:sp>
        <p:nvSpPr>
          <p:cNvPr id="8195" name="Rectangle 3"/>
          <p:cNvSpPr>
            <a:spLocks noGrp="1" noChangeArrowheads="1"/>
          </p:cNvSpPr>
          <p:nvPr>
            <p:ph idx="1"/>
          </p:nvPr>
        </p:nvSpPr>
        <p:spPr/>
        <p:txBody>
          <a:bodyPr/>
          <a:lstStyle/>
          <a:p>
            <a:r>
              <a:rPr lang="en-US" dirty="0">
                <a:latin typeface="Arial" charset="0"/>
              </a:rPr>
              <a:t>A </a:t>
            </a:r>
            <a:r>
              <a:rPr lang="en-US" i="1" dirty="0">
                <a:latin typeface="Arial" charset="0"/>
              </a:rPr>
              <a:t>vibration </a:t>
            </a:r>
            <a:r>
              <a:rPr lang="en-US" dirty="0">
                <a:latin typeface="Arial" charset="0"/>
              </a:rPr>
              <a:t>is a periodic wiggle in time. </a:t>
            </a:r>
          </a:p>
          <a:p>
            <a:r>
              <a:rPr lang="en-US" dirty="0">
                <a:latin typeface="Arial" charset="0"/>
              </a:rPr>
              <a:t>A periodic wiggle in both space and time is a </a:t>
            </a:r>
            <a:r>
              <a:rPr lang="en-US" i="1" dirty="0">
                <a:latin typeface="Arial" charset="0"/>
              </a:rPr>
              <a:t>wave. </a:t>
            </a:r>
            <a:r>
              <a:rPr lang="en-US" dirty="0">
                <a:latin typeface="Arial" charset="0"/>
              </a:rPr>
              <a:t>A wave extends from one place to another. Examples are:</a:t>
            </a:r>
          </a:p>
          <a:p>
            <a:pPr lvl="1"/>
            <a:r>
              <a:rPr lang="en-US" dirty="0">
                <a:latin typeface="Arial" charset="0"/>
              </a:rPr>
              <a:t>light, which is an electromagnetic wave that needs no medium. </a:t>
            </a:r>
          </a:p>
          <a:p>
            <a:pPr lvl="1"/>
            <a:r>
              <a:rPr lang="en-US" dirty="0">
                <a:latin typeface="Arial" charset="0"/>
              </a:rPr>
              <a:t>sound, which is a mechanical wave that needs a medium.</a:t>
            </a:r>
          </a:p>
        </p:txBody>
      </p:sp>
      <p:sp>
        <p:nvSpPr>
          <p:cNvPr id="2" name="Footer Placeholder 1"/>
          <p:cNvSpPr>
            <a:spLocks noGrp="1"/>
          </p:cNvSpPr>
          <p:nvPr>
            <p:ph type="ftr" sz="quarter" idx="10"/>
          </p:nvPr>
        </p:nvSpPr>
        <p:spPr/>
        <p:txBody>
          <a:bodyPr/>
          <a:lstStyle/>
          <a:p>
            <a:r>
              <a:rPr lang="en-GB" dirty="0"/>
              <a:t>© 2015 Pearson Education, Inc.</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614908"/>
            <a:ext cx="9144000" cy="1077218"/>
          </a:xfrm>
        </p:spPr>
        <p:txBody>
          <a:bodyPr/>
          <a:lstStyle/>
          <a:p>
            <a:r>
              <a:rPr lang="en-US" dirty="0"/>
              <a:t>Transverse Waves</a:t>
            </a:r>
            <a:br>
              <a:rPr lang="en-US" dirty="0"/>
            </a:br>
            <a:r>
              <a:rPr lang="en-US" dirty="0"/>
              <a:t>CHECK</a:t>
            </a:r>
          </a:p>
        </p:txBody>
      </p:sp>
      <p:sp>
        <p:nvSpPr>
          <p:cNvPr id="31747" name="Rectangle 3"/>
          <p:cNvSpPr>
            <a:spLocks noGrp="1" noChangeArrowheads="1"/>
          </p:cNvSpPr>
          <p:nvPr>
            <p:ph idx="1"/>
          </p:nvPr>
        </p:nvSpPr>
        <p:spPr>
          <a:xfrm>
            <a:off x="365125" y="1779204"/>
            <a:ext cx="8229600" cy="4653915"/>
          </a:xfrm>
        </p:spPr>
        <p:txBody>
          <a:bodyPr/>
          <a:lstStyle/>
          <a:p>
            <a:pPr marL="0" indent="0">
              <a:buNone/>
            </a:pPr>
            <a:r>
              <a:rPr lang="en-US" dirty="0"/>
              <a:t>The vibrations along a transverse wave move in a direction</a:t>
            </a:r>
          </a:p>
          <a:p>
            <a:pPr marL="0" indent="0">
              <a:buNone/>
            </a:pPr>
            <a:endParaRPr lang="en-US" sz="1500" dirty="0"/>
          </a:p>
          <a:p>
            <a:pPr marL="514350" indent="-514350">
              <a:buFont typeface="+mj-lt"/>
              <a:buAutoNum type="alphaUcPeriod"/>
            </a:pPr>
            <a:r>
              <a:rPr lang="en-US" dirty="0"/>
              <a:t>along the wave.</a:t>
            </a:r>
          </a:p>
          <a:p>
            <a:pPr marL="514350" indent="-514350">
              <a:buFont typeface="+mj-lt"/>
              <a:buAutoNum type="alphaUcPeriod"/>
            </a:pPr>
            <a:r>
              <a:rPr lang="en-US" dirty="0"/>
              <a:t>perpendicular to the wave. </a:t>
            </a:r>
          </a:p>
          <a:p>
            <a:pPr marL="514350" indent="-514350">
              <a:buFont typeface="+mj-lt"/>
              <a:buAutoNum type="alphaUcPeriod"/>
            </a:pPr>
            <a:r>
              <a:rPr lang="en-US" dirty="0"/>
              <a:t>Both A and B. </a:t>
            </a:r>
          </a:p>
          <a:p>
            <a:pPr marL="514350" indent="-514350">
              <a:buFont typeface="+mj-lt"/>
              <a:buAutoNum type="alphaUcPeriod"/>
            </a:pPr>
            <a:r>
              <a:rPr lang="en-US" dirty="0"/>
              <a:t>Neither A nor B.</a:t>
            </a:r>
          </a:p>
        </p:txBody>
      </p:sp>
      <p:sp>
        <p:nvSpPr>
          <p:cNvPr id="4" name="Footer Placeholder 3"/>
          <p:cNvSpPr>
            <a:spLocks noGrp="1"/>
          </p:cNvSpPr>
          <p:nvPr>
            <p:ph type="ftr" sz="quarter" idx="10"/>
          </p:nvPr>
        </p:nvSpPr>
        <p:spPr/>
        <p:txBody>
          <a:bodyPr/>
          <a:lstStyle/>
          <a:p>
            <a:r>
              <a:rPr lang="en-GB" dirty="0"/>
              <a:t>© 2015 Pearson Education, Inc.</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614908"/>
            <a:ext cx="9144000" cy="1077218"/>
          </a:xfrm>
        </p:spPr>
        <p:txBody>
          <a:bodyPr/>
          <a:lstStyle/>
          <a:p>
            <a:r>
              <a:rPr lang="en-US" dirty="0"/>
              <a:t>Transverse Waves</a:t>
            </a:r>
            <a:br>
              <a:rPr lang="en-US" dirty="0"/>
            </a:br>
            <a:r>
              <a:rPr lang="en-US" dirty="0"/>
              <a:t>CHECK YOUR ANSWER</a:t>
            </a:r>
          </a:p>
        </p:txBody>
      </p:sp>
      <p:sp>
        <p:nvSpPr>
          <p:cNvPr id="31747" name="Rectangle 3"/>
          <p:cNvSpPr>
            <a:spLocks noGrp="1" noChangeArrowheads="1"/>
          </p:cNvSpPr>
          <p:nvPr>
            <p:ph idx="1"/>
          </p:nvPr>
        </p:nvSpPr>
        <p:spPr>
          <a:xfrm>
            <a:off x="365125" y="1779204"/>
            <a:ext cx="8229600" cy="4818148"/>
          </a:xfrm>
        </p:spPr>
        <p:txBody>
          <a:bodyPr/>
          <a:lstStyle/>
          <a:p>
            <a:pPr marL="0" indent="0">
              <a:buNone/>
            </a:pPr>
            <a:r>
              <a:rPr lang="en-US" dirty="0"/>
              <a:t>The vibrations along a transverse wave move in a direction</a:t>
            </a:r>
          </a:p>
          <a:p>
            <a:pPr marL="0" indent="0">
              <a:buNone/>
            </a:pPr>
            <a:endParaRPr lang="en-US" sz="1500" dirty="0"/>
          </a:p>
          <a:p>
            <a:pPr marL="514350" indent="-514350">
              <a:buFont typeface="+mj-lt"/>
              <a:buAutoNum type="alphaUcPeriod"/>
            </a:pPr>
            <a:r>
              <a:rPr lang="en-US" dirty="0"/>
              <a:t>along the wave.</a:t>
            </a:r>
          </a:p>
          <a:p>
            <a:pPr marL="514350" indent="-514350">
              <a:buFont typeface="+mj-lt"/>
              <a:buAutoNum type="alphaUcPeriod"/>
            </a:pPr>
            <a:r>
              <a:rPr lang="en-US" b="1" dirty="0"/>
              <a:t>perpendicular to the wave. </a:t>
            </a:r>
          </a:p>
          <a:p>
            <a:pPr marL="514350" indent="-514350">
              <a:buFont typeface="+mj-lt"/>
              <a:buAutoNum type="alphaUcPeriod"/>
            </a:pPr>
            <a:r>
              <a:rPr lang="en-US" dirty="0"/>
              <a:t>Both A and B. </a:t>
            </a:r>
          </a:p>
          <a:p>
            <a:pPr marL="514350" indent="-514350">
              <a:buFont typeface="+mj-lt"/>
              <a:buAutoNum type="alphaUcPeriod"/>
            </a:pPr>
            <a:r>
              <a:rPr lang="en-US" dirty="0"/>
              <a:t>Neither A nor B.</a:t>
            </a:r>
          </a:p>
          <a:p>
            <a:pPr marL="0" indent="0">
              <a:buNone/>
            </a:pPr>
            <a:endParaRPr lang="en-US" sz="1500" dirty="0"/>
          </a:p>
          <a:p>
            <a:pPr marL="0" indent="0">
              <a:buNone/>
            </a:pPr>
            <a:r>
              <a:rPr lang="en-US" sz="2400" b="1" dirty="0"/>
              <a:t>Comment:</a:t>
            </a:r>
          </a:p>
          <a:p>
            <a:pPr marL="0" indent="0">
              <a:buNone/>
            </a:pPr>
            <a:r>
              <a:rPr lang="en-US" sz="2400" dirty="0"/>
              <a:t>The vibrations in a longitudinal wave, in contrast, are along </a:t>
            </a:r>
            <a:br>
              <a:rPr lang="en-US" sz="2400" dirty="0"/>
            </a:br>
            <a:r>
              <a:rPr lang="en-US" sz="2400" dirty="0"/>
              <a:t>(or parallel to) the direction of wave travel.</a:t>
            </a:r>
          </a:p>
        </p:txBody>
      </p:sp>
      <p:sp>
        <p:nvSpPr>
          <p:cNvPr id="4" name="Footer Placeholder 3"/>
          <p:cNvSpPr>
            <a:spLocks noGrp="1"/>
          </p:cNvSpPr>
          <p:nvPr>
            <p:ph type="ftr" sz="quarter" idx="10"/>
          </p:nvPr>
        </p:nvSpPr>
        <p:spPr/>
        <p:txBody>
          <a:bodyPr/>
          <a:lstStyle/>
          <a:p>
            <a:r>
              <a:rPr lang="en-GB" dirty="0"/>
              <a:t>© 2015 Pearson Education, Inc.</a:t>
            </a:r>
          </a:p>
        </p:txBody>
      </p:sp>
    </p:spTree>
    <p:extLst>
      <p:ext uri="{BB962C8B-B14F-4D97-AF65-F5344CB8AC3E}">
        <p14:creationId xmlns:p14="http://schemas.microsoft.com/office/powerpoint/2010/main" val="2216155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a:t>Longitudinal Waves</a:t>
            </a:r>
          </a:p>
        </p:txBody>
      </p:sp>
      <p:sp>
        <p:nvSpPr>
          <p:cNvPr id="33795" name="Rectangle 3"/>
          <p:cNvSpPr>
            <a:spLocks noGrp="1" noChangeArrowheads="1"/>
          </p:cNvSpPr>
          <p:nvPr>
            <p:ph idx="1"/>
          </p:nvPr>
        </p:nvSpPr>
        <p:spPr>
          <a:xfrm>
            <a:off x="365125" y="2296717"/>
            <a:ext cx="8229600" cy="4653915"/>
          </a:xfrm>
        </p:spPr>
        <p:txBody>
          <a:bodyPr/>
          <a:lstStyle/>
          <a:p>
            <a:r>
              <a:rPr lang="en-US" dirty="0"/>
              <a:t>Longitudinal wave</a:t>
            </a:r>
          </a:p>
          <a:p>
            <a:pPr lvl="1"/>
            <a:r>
              <a:rPr lang="en-US" dirty="0"/>
              <a:t>Medium vibrates parallel to direction of energy transfer </a:t>
            </a:r>
          </a:p>
          <a:p>
            <a:pPr lvl="1"/>
            <a:r>
              <a:rPr lang="en-US" dirty="0"/>
              <a:t>Backward and forward movement consists of</a:t>
            </a:r>
          </a:p>
          <a:p>
            <a:pPr lvl="2"/>
            <a:r>
              <a:rPr lang="en-US" dirty="0"/>
              <a:t>compressions (wave compressed)</a:t>
            </a:r>
          </a:p>
          <a:p>
            <a:pPr lvl="2"/>
            <a:r>
              <a:rPr lang="en-US" dirty="0"/>
              <a:t>rarefactions (stretched region between compressions)</a:t>
            </a:r>
          </a:p>
          <a:p>
            <a:pPr lvl="2"/>
            <a:r>
              <a:rPr lang="en-US" dirty="0"/>
              <a:t>Example: sound waves in solid, liquid, gas</a:t>
            </a:r>
          </a:p>
        </p:txBody>
      </p:sp>
      <p:sp>
        <p:nvSpPr>
          <p:cNvPr id="4" name="Footer Placeholder 3"/>
          <p:cNvSpPr>
            <a:spLocks noGrp="1"/>
          </p:cNvSpPr>
          <p:nvPr>
            <p:ph type="ftr" sz="quarter" idx="10"/>
          </p:nvPr>
        </p:nvSpPr>
        <p:spPr/>
        <p:txBody>
          <a:bodyPr/>
          <a:lstStyle/>
          <a:p>
            <a:r>
              <a:rPr lang="en-GB" dirty="0"/>
              <a:t>© 2015 Pearson Education, Inc.</a:t>
            </a:r>
          </a:p>
        </p:txBody>
      </p:sp>
      <p:pic>
        <p:nvPicPr>
          <p:cNvPr id="5" name="Picture 4" descr="19_06_Figure.jpg">
            <a:extLst>
              <a:ext uri="{FF2B5EF4-FFF2-40B4-BE49-F238E27FC236}">
                <a16:creationId xmlns:a16="http://schemas.microsoft.com/office/drawing/2014/main" id="{D74C89D2-1A9C-2143-841B-40A0366FD9B1}"/>
              </a:ext>
            </a:extLst>
          </p:cNvPr>
          <p:cNvPicPr>
            <a:picLocks noChangeAspect="1"/>
          </p:cNvPicPr>
          <p:nvPr/>
        </p:nvPicPr>
        <p:blipFill rotWithShape="1">
          <a:blip r:embed="rId3">
            <a:extLst>
              <a:ext uri="{28A0092B-C50C-407E-A947-70E740481C1C}">
                <a14:useLocalDpi xmlns:a14="http://schemas.microsoft.com/office/drawing/2010/main" val="0"/>
              </a:ext>
            </a:extLst>
          </a:blip>
          <a:srcRect b="53794"/>
          <a:stretch/>
        </p:blipFill>
        <p:spPr>
          <a:xfrm>
            <a:off x="3269090" y="1194346"/>
            <a:ext cx="5874910" cy="11023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79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79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365125" y="1957254"/>
            <a:ext cx="8420074" cy="4653915"/>
          </a:xfrm>
        </p:spPr>
        <p:txBody>
          <a:bodyPr/>
          <a:lstStyle/>
          <a:p>
            <a:r>
              <a:rPr lang="en-US" dirty="0"/>
              <a:t>Longitudinal wave</a:t>
            </a:r>
          </a:p>
          <a:p>
            <a:pPr lvl="1"/>
            <a:r>
              <a:rPr lang="en-US" dirty="0"/>
              <a:t>Example: </a:t>
            </a:r>
          </a:p>
          <a:p>
            <a:pPr lvl="2"/>
            <a:r>
              <a:rPr lang="en-US" dirty="0"/>
              <a:t>sound waves in solid, liquid, gas</a:t>
            </a:r>
          </a:p>
          <a:p>
            <a:pPr lvl="2"/>
            <a:r>
              <a:rPr lang="en-US" dirty="0"/>
              <a:t>P-waves that travel in the ground (providing geologic information)</a:t>
            </a:r>
          </a:p>
        </p:txBody>
      </p:sp>
      <p:sp>
        <p:nvSpPr>
          <p:cNvPr id="34818" name="Rectangle 2"/>
          <p:cNvSpPr>
            <a:spLocks noGrp="1" noChangeArrowheads="1"/>
          </p:cNvSpPr>
          <p:nvPr>
            <p:ph type="title"/>
          </p:nvPr>
        </p:nvSpPr>
        <p:spPr/>
        <p:txBody>
          <a:bodyPr/>
          <a:lstStyle/>
          <a:p>
            <a:r>
              <a:rPr lang="en-US" dirty="0"/>
              <a:t>Longitudinal Waves</a:t>
            </a:r>
          </a:p>
        </p:txBody>
      </p:sp>
      <p:sp>
        <p:nvSpPr>
          <p:cNvPr id="4" name="Footer Placeholder 3"/>
          <p:cNvSpPr>
            <a:spLocks noGrp="1"/>
          </p:cNvSpPr>
          <p:nvPr>
            <p:ph type="ftr" sz="quarter" idx="10"/>
          </p:nvPr>
        </p:nvSpPr>
        <p:spPr/>
        <p:txBody>
          <a:bodyPr/>
          <a:lstStyle/>
          <a:p>
            <a:r>
              <a:rPr lang="en-GB" dirty="0"/>
              <a:t>© 2015 Pearson Education, Inc.</a:t>
            </a:r>
          </a:p>
        </p:txBody>
      </p:sp>
      <p:pic>
        <p:nvPicPr>
          <p:cNvPr id="5" name="Picture 4" descr="20_02_Figure.jpg"/>
          <p:cNvPicPr>
            <a:picLocks noChangeAspect="1"/>
          </p:cNvPicPr>
          <p:nvPr/>
        </p:nvPicPr>
        <p:blipFill rotWithShape="1">
          <a:blip r:embed="rId3">
            <a:extLst>
              <a:ext uri="{28A0092B-C50C-407E-A947-70E740481C1C}">
                <a14:useLocalDpi xmlns:a14="http://schemas.microsoft.com/office/drawing/2010/main" val="0"/>
              </a:ext>
            </a:extLst>
          </a:blip>
          <a:srcRect b="6628"/>
          <a:stretch/>
        </p:blipFill>
        <p:spPr>
          <a:xfrm>
            <a:off x="800605" y="4293014"/>
            <a:ext cx="7542790" cy="223116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614908"/>
            <a:ext cx="9144000" cy="1077218"/>
          </a:xfrm>
        </p:spPr>
        <p:txBody>
          <a:bodyPr/>
          <a:lstStyle/>
          <a:p>
            <a:r>
              <a:rPr lang="en-US" dirty="0"/>
              <a:t>Longitudinal Waves</a:t>
            </a:r>
            <a:br>
              <a:rPr lang="en-US" dirty="0"/>
            </a:br>
            <a:r>
              <a:rPr lang="en-US" dirty="0"/>
              <a:t>CHECK</a:t>
            </a:r>
          </a:p>
        </p:txBody>
      </p:sp>
      <p:sp>
        <p:nvSpPr>
          <p:cNvPr id="35843" name="Rectangle 3"/>
          <p:cNvSpPr>
            <a:spLocks noGrp="1" noChangeArrowheads="1"/>
          </p:cNvSpPr>
          <p:nvPr>
            <p:ph idx="1"/>
          </p:nvPr>
        </p:nvSpPr>
        <p:spPr/>
        <p:txBody>
          <a:bodyPr/>
          <a:lstStyle/>
          <a:p>
            <a:pPr marL="0" indent="0">
              <a:buNone/>
            </a:pPr>
            <a:r>
              <a:rPr lang="en-US" dirty="0"/>
              <a:t>The wavelength of a longitudinal wave is the distance between</a:t>
            </a:r>
          </a:p>
          <a:p>
            <a:pPr marL="0" indent="0">
              <a:buNone/>
            </a:pPr>
            <a:endParaRPr lang="en-US" sz="1500" dirty="0"/>
          </a:p>
          <a:p>
            <a:pPr marL="514350" indent="-514350">
              <a:buFont typeface="+mj-lt"/>
              <a:buAutoNum type="alphaUcPeriod"/>
            </a:pPr>
            <a:r>
              <a:rPr lang="en-US" dirty="0"/>
              <a:t>successive compressions.</a:t>
            </a:r>
          </a:p>
          <a:p>
            <a:pPr marL="514350" indent="-514350">
              <a:buFont typeface="+mj-lt"/>
              <a:buAutoNum type="alphaUcPeriod"/>
            </a:pPr>
            <a:r>
              <a:rPr lang="en-US" dirty="0"/>
              <a:t>successive rarefactions. </a:t>
            </a:r>
          </a:p>
          <a:p>
            <a:pPr marL="514350" indent="-514350">
              <a:buFont typeface="+mj-lt"/>
              <a:buAutoNum type="alphaUcPeriod"/>
            </a:pPr>
            <a:r>
              <a:rPr lang="en-US" dirty="0"/>
              <a:t>Both A and B. </a:t>
            </a:r>
          </a:p>
          <a:p>
            <a:pPr marL="514350" indent="-514350">
              <a:buFont typeface="+mj-lt"/>
              <a:buAutoNum type="alphaUcPeriod"/>
            </a:pPr>
            <a:r>
              <a:rPr lang="en-US" dirty="0"/>
              <a:t>None of the above.</a:t>
            </a:r>
          </a:p>
        </p:txBody>
      </p:sp>
      <p:sp>
        <p:nvSpPr>
          <p:cNvPr id="4" name="Footer Placeholder 3"/>
          <p:cNvSpPr>
            <a:spLocks noGrp="1"/>
          </p:cNvSpPr>
          <p:nvPr>
            <p:ph type="ftr" sz="quarter" idx="10"/>
          </p:nvPr>
        </p:nvSpPr>
        <p:spPr/>
        <p:txBody>
          <a:bodyPr/>
          <a:lstStyle/>
          <a:p>
            <a:r>
              <a:rPr lang="en-GB" dirty="0"/>
              <a:t>© 2015 Pearson Education, Inc.</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614908"/>
            <a:ext cx="9144000" cy="1077218"/>
          </a:xfrm>
        </p:spPr>
        <p:txBody>
          <a:bodyPr/>
          <a:lstStyle/>
          <a:p>
            <a:r>
              <a:rPr lang="en-US" dirty="0"/>
              <a:t>Longitudinal Waves</a:t>
            </a:r>
            <a:br>
              <a:rPr lang="en-US" dirty="0"/>
            </a:br>
            <a:r>
              <a:rPr lang="en-US" dirty="0"/>
              <a:t>CHECK YOUR ANSWER </a:t>
            </a:r>
          </a:p>
        </p:txBody>
      </p:sp>
      <p:sp>
        <p:nvSpPr>
          <p:cNvPr id="35843" name="Rectangle 3"/>
          <p:cNvSpPr>
            <a:spLocks noGrp="1" noChangeArrowheads="1"/>
          </p:cNvSpPr>
          <p:nvPr>
            <p:ph idx="1"/>
          </p:nvPr>
        </p:nvSpPr>
        <p:spPr/>
        <p:txBody>
          <a:bodyPr/>
          <a:lstStyle/>
          <a:p>
            <a:pPr marL="0" indent="0">
              <a:buNone/>
            </a:pPr>
            <a:r>
              <a:rPr lang="en-US" dirty="0"/>
              <a:t>The wavelength of a longitudinal wave is the distance between</a:t>
            </a:r>
          </a:p>
          <a:p>
            <a:pPr marL="0" indent="0">
              <a:buNone/>
            </a:pPr>
            <a:endParaRPr lang="en-US" sz="1500" dirty="0"/>
          </a:p>
          <a:p>
            <a:pPr marL="514350" indent="-514350">
              <a:buFont typeface="+mj-lt"/>
              <a:buAutoNum type="alphaUcPeriod"/>
            </a:pPr>
            <a:r>
              <a:rPr lang="en-US" dirty="0"/>
              <a:t>successive compressions.</a:t>
            </a:r>
          </a:p>
          <a:p>
            <a:pPr marL="514350" indent="-514350">
              <a:buFont typeface="+mj-lt"/>
              <a:buAutoNum type="alphaUcPeriod"/>
            </a:pPr>
            <a:r>
              <a:rPr lang="en-US" dirty="0"/>
              <a:t>successive rarefactions. </a:t>
            </a:r>
          </a:p>
          <a:p>
            <a:pPr marL="514350" indent="-514350">
              <a:buFont typeface="+mj-lt"/>
              <a:buAutoNum type="alphaUcPeriod"/>
            </a:pPr>
            <a:r>
              <a:rPr lang="en-US" b="1" dirty="0"/>
              <a:t>Both A and B. </a:t>
            </a:r>
          </a:p>
          <a:p>
            <a:pPr marL="514350" indent="-514350">
              <a:buFont typeface="+mj-lt"/>
              <a:buAutoNum type="alphaUcPeriod"/>
            </a:pPr>
            <a:r>
              <a:rPr lang="en-US" dirty="0"/>
              <a:t>None of the above.</a:t>
            </a:r>
          </a:p>
        </p:txBody>
      </p:sp>
      <p:sp>
        <p:nvSpPr>
          <p:cNvPr id="4" name="Footer Placeholder 3"/>
          <p:cNvSpPr>
            <a:spLocks noGrp="1"/>
          </p:cNvSpPr>
          <p:nvPr>
            <p:ph type="ftr" sz="quarter" idx="10"/>
          </p:nvPr>
        </p:nvSpPr>
        <p:spPr/>
        <p:txBody>
          <a:bodyPr/>
          <a:lstStyle/>
          <a:p>
            <a:r>
              <a:rPr lang="en-GB" dirty="0"/>
              <a:t>© 2015 Pearson Education, Inc.</a:t>
            </a:r>
          </a:p>
        </p:txBody>
      </p:sp>
      <p:pic>
        <p:nvPicPr>
          <p:cNvPr id="5" name="Picture 4" descr="19_06_Figure.jpg">
            <a:extLst>
              <a:ext uri="{FF2B5EF4-FFF2-40B4-BE49-F238E27FC236}">
                <a16:creationId xmlns:a16="http://schemas.microsoft.com/office/drawing/2014/main" id="{6C381D05-D3B4-B043-9146-6F257D763166}"/>
              </a:ext>
            </a:extLst>
          </p:cNvPr>
          <p:cNvPicPr>
            <a:picLocks noChangeAspect="1"/>
          </p:cNvPicPr>
          <p:nvPr/>
        </p:nvPicPr>
        <p:blipFill rotWithShape="1">
          <a:blip r:embed="rId3">
            <a:extLst>
              <a:ext uri="{28A0092B-C50C-407E-A947-70E740481C1C}">
                <a14:useLocalDpi xmlns:a14="http://schemas.microsoft.com/office/drawing/2010/main" val="0"/>
              </a:ext>
            </a:extLst>
          </a:blip>
          <a:srcRect b="53794"/>
          <a:stretch/>
        </p:blipFill>
        <p:spPr>
          <a:xfrm>
            <a:off x="2548945" y="5509976"/>
            <a:ext cx="5874910" cy="1102371"/>
          </a:xfrm>
          <a:prstGeom prst="rect">
            <a:avLst/>
          </a:prstGeom>
        </p:spPr>
      </p:pic>
    </p:spTree>
    <p:extLst>
      <p:ext uri="{BB962C8B-B14F-4D97-AF65-F5344CB8AC3E}">
        <p14:creationId xmlns:p14="http://schemas.microsoft.com/office/powerpoint/2010/main" val="131523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a:t>Wave Interference</a:t>
            </a:r>
          </a:p>
        </p:txBody>
      </p:sp>
      <p:sp>
        <p:nvSpPr>
          <p:cNvPr id="37891" name="Rectangle 3"/>
          <p:cNvSpPr>
            <a:spLocks noGrp="1" noChangeArrowheads="1"/>
          </p:cNvSpPr>
          <p:nvPr>
            <p:ph idx="1"/>
          </p:nvPr>
        </p:nvSpPr>
        <p:spPr>
          <a:xfrm>
            <a:off x="365125" y="1957254"/>
            <a:ext cx="8454866" cy="4653915"/>
          </a:xfrm>
        </p:spPr>
        <p:txBody>
          <a:bodyPr/>
          <a:lstStyle/>
          <a:p>
            <a:r>
              <a:rPr lang="en-US" b="1" dirty="0"/>
              <a:t>Wave interference</a:t>
            </a:r>
            <a:r>
              <a:rPr lang="en-US" dirty="0"/>
              <a:t> occurs when two or more waves interact with each other because they occur in the same place at the same time.</a:t>
            </a:r>
          </a:p>
          <a:p>
            <a:r>
              <a:rPr lang="en-US" b="1" dirty="0"/>
              <a:t>Superposition principle:</a:t>
            </a:r>
            <a:r>
              <a:rPr lang="en-US" dirty="0"/>
              <a:t> The displacement due the interference of waves is determined by adding the disturbances produced by each wave.</a:t>
            </a:r>
          </a:p>
        </p:txBody>
      </p:sp>
      <p:sp>
        <p:nvSpPr>
          <p:cNvPr id="2" name="Footer Placeholder 1"/>
          <p:cNvSpPr>
            <a:spLocks noGrp="1"/>
          </p:cNvSpPr>
          <p:nvPr>
            <p:ph type="ftr" sz="quarter" idx="10"/>
          </p:nvPr>
        </p:nvSpPr>
        <p:spPr/>
        <p:txBody>
          <a:bodyPr/>
          <a:lstStyle/>
          <a:p>
            <a:r>
              <a:rPr lang="en-GB" dirty="0"/>
              <a:t>© 2015 Pearson Education, Inc.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a:t>Wave Interference</a:t>
            </a:r>
          </a:p>
        </p:txBody>
      </p:sp>
      <p:sp>
        <p:nvSpPr>
          <p:cNvPr id="38915" name="Rectangle 3"/>
          <p:cNvSpPr>
            <a:spLocks noGrp="1" noChangeArrowheads="1"/>
          </p:cNvSpPr>
          <p:nvPr>
            <p:ph sz="half" idx="1"/>
          </p:nvPr>
        </p:nvSpPr>
        <p:spPr/>
        <p:txBody>
          <a:bodyPr/>
          <a:lstStyle/>
          <a:p>
            <a:pPr marL="0" indent="0">
              <a:buNone/>
            </a:pPr>
            <a:r>
              <a:rPr lang="en-US" sz="2000" b="1" dirty="0"/>
              <a:t>Constructive interference :</a:t>
            </a:r>
            <a:r>
              <a:rPr lang="en-US" sz="2000" dirty="0"/>
              <a:t> When the crest of one wave overlaps the crest of another, their individual effects add together to produce a wave of increased amplitude.</a:t>
            </a:r>
          </a:p>
          <a:p>
            <a:pPr marL="0" indent="0">
              <a:buNone/>
            </a:pPr>
            <a:r>
              <a:rPr lang="en-US" sz="2000" b="1" dirty="0"/>
              <a:t>Destructive interference: </a:t>
            </a:r>
            <a:r>
              <a:rPr lang="en-US" sz="2000" dirty="0"/>
              <a:t>When the crest of one wave overlaps the trough of another, the high part of one wave simply fills in the low part of another. So, their individual effects are reduced (or even canceled out). </a:t>
            </a:r>
          </a:p>
        </p:txBody>
      </p:sp>
      <p:sp>
        <p:nvSpPr>
          <p:cNvPr id="2" name="Footer Placeholder 1"/>
          <p:cNvSpPr>
            <a:spLocks noGrp="1"/>
          </p:cNvSpPr>
          <p:nvPr>
            <p:ph type="ftr" sz="quarter" idx="10"/>
          </p:nvPr>
        </p:nvSpPr>
        <p:spPr/>
        <p:txBody>
          <a:bodyPr/>
          <a:lstStyle/>
          <a:p>
            <a:r>
              <a:rPr lang="en-GB" dirty="0"/>
              <a:t>© 2015 Pearson Education, Inc.</a:t>
            </a:r>
          </a:p>
        </p:txBody>
      </p:sp>
      <p:pic>
        <p:nvPicPr>
          <p:cNvPr id="4" name="Picture 3" descr="19_10_Figure.jpg"/>
          <p:cNvPicPr>
            <a:picLocks noChangeAspect="1"/>
          </p:cNvPicPr>
          <p:nvPr/>
        </p:nvPicPr>
        <p:blipFill rotWithShape="1">
          <a:blip r:embed="rId3">
            <a:extLst>
              <a:ext uri="{28A0092B-C50C-407E-A947-70E740481C1C}">
                <a14:useLocalDpi xmlns:a14="http://schemas.microsoft.com/office/drawing/2010/main" val="0"/>
              </a:ext>
            </a:extLst>
          </a:blip>
          <a:srcRect b="46704"/>
          <a:stretch/>
        </p:blipFill>
        <p:spPr>
          <a:xfrm>
            <a:off x="4936818" y="2044246"/>
            <a:ext cx="4049304" cy="2006892"/>
          </a:xfrm>
          <a:prstGeom prst="rect">
            <a:avLst/>
          </a:prstGeom>
        </p:spPr>
      </p:pic>
      <p:pic>
        <p:nvPicPr>
          <p:cNvPr id="6" name="Picture 5" descr="19_10_Figure.jpg">
            <a:extLst>
              <a:ext uri="{FF2B5EF4-FFF2-40B4-BE49-F238E27FC236}">
                <a16:creationId xmlns:a16="http://schemas.microsoft.com/office/drawing/2014/main" id="{A15EBF51-E65E-E546-B28C-090C4BC193B6}"/>
              </a:ext>
            </a:extLst>
          </p:cNvPr>
          <p:cNvPicPr>
            <a:picLocks noChangeAspect="1"/>
          </p:cNvPicPr>
          <p:nvPr/>
        </p:nvPicPr>
        <p:blipFill rotWithShape="1">
          <a:blip r:embed="rId3">
            <a:extLst>
              <a:ext uri="{28A0092B-C50C-407E-A947-70E740481C1C}">
                <a14:useLocalDpi xmlns:a14="http://schemas.microsoft.com/office/drawing/2010/main" val="0"/>
              </a:ext>
            </a:extLst>
          </a:blip>
          <a:srcRect t="53297" b="2665"/>
          <a:stretch/>
        </p:blipFill>
        <p:spPr>
          <a:xfrm>
            <a:off x="4936818" y="4051138"/>
            <a:ext cx="4049304" cy="16582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a:t>Wave Interference</a:t>
            </a:r>
          </a:p>
        </p:txBody>
      </p:sp>
      <p:sp>
        <p:nvSpPr>
          <p:cNvPr id="39939" name="Rectangle 3"/>
          <p:cNvSpPr>
            <a:spLocks noGrp="1" noChangeArrowheads="1"/>
          </p:cNvSpPr>
          <p:nvPr>
            <p:ph idx="1"/>
          </p:nvPr>
        </p:nvSpPr>
        <p:spPr/>
        <p:txBody>
          <a:bodyPr/>
          <a:lstStyle/>
          <a:p>
            <a:r>
              <a:rPr lang="en-US" sz="2000" dirty="0"/>
              <a:t>Example:</a:t>
            </a:r>
          </a:p>
          <a:p>
            <a:pPr lvl="1"/>
            <a:r>
              <a:rPr lang="en-US" sz="2000" dirty="0"/>
              <a:t>We see the interference pattern made when two vibrating objects touch the surface of water. </a:t>
            </a:r>
          </a:p>
          <a:p>
            <a:pPr lvl="1"/>
            <a:r>
              <a:rPr lang="en-US" sz="2000" dirty="0"/>
              <a:t>The regions where a crest of one wave overlaps the trough of another to produce regions of zero amplitude. </a:t>
            </a:r>
          </a:p>
          <a:p>
            <a:pPr lvl="1"/>
            <a:r>
              <a:rPr lang="en-US" sz="2000" dirty="0"/>
              <a:t>At points along these regions, the waves arrive out of step, i.e., </a:t>
            </a:r>
            <a:r>
              <a:rPr lang="en-US" sz="2000" i="1" dirty="0"/>
              <a:t>out of phase</a:t>
            </a:r>
            <a:r>
              <a:rPr lang="en-US" sz="2000" dirty="0"/>
              <a:t> with each other.</a:t>
            </a:r>
          </a:p>
        </p:txBody>
      </p:sp>
      <p:sp>
        <p:nvSpPr>
          <p:cNvPr id="2" name="Footer Placeholder 1"/>
          <p:cNvSpPr>
            <a:spLocks noGrp="1"/>
          </p:cNvSpPr>
          <p:nvPr>
            <p:ph type="ftr" sz="quarter" idx="10"/>
          </p:nvPr>
        </p:nvSpPr>
        <p:spPr/>
        <p:txBody>
          <a:bodyPr/>
          <a:lstStyle/>
          <a:p>
            <a:r>
              <a:rPr lang="en-GB" dirty="0"/>
              <a:t>© 2015 Pearson Education, Inc.</a:t>
            </a:r>
          </a:p>
        </p:txBody>
      </p:sp>
      <p:pic>
        <p:nvPicPr>
          <p:cNvPr id="6" name="Picture 5" descr="19_11_Figure.jpg"/>
          <p:cNvPicPr>
            <a:picLocks noChangeAspect="1"/>
          </p:cNvPicPr>
          <p:nvPr/>
        </p:nvPicPr>
        <p:blipFill rotWithShape="1">
          <a:blip r:embed="rId3">
            <a:extLst>
              <a:ext uri="{28A0092B-C50C-407E-A947-70E740481C1C}">
                <a14:useLocalDpi xmlns:a14="http://schemas.microsoft.com/office/drawing/2010/main" val="0"/>
              </a:ext>
            </a:extLst>
          </a:blip>
          <a:srcRect l="50000"/>
          <a:stretch/>
        </p:blipFill>
        <p:spPr>
          <a:xfrm>
            <a:off x="4571999" y="4419046"/>
            <a:ext cx="2298956" cy="2251706"/>
          </a:xfrm>
          <a:prstGeom prst="rect">
            <a:avLst/>
          </a:prstGeom>
        </p:spPr>
      </p:pic>
      <p:pic>
        <p:nvPicPr>
          <p:cNvPr id="7" name="Picture 6" descr="19_11_Figure.jpg">
            <a:extLst>
              <a:ext uri="{FF2B5EF4-FFF2-40B4-BE49-F238E27FC236}">
                <a16:creationId xmlns:a16="http://schemas.microsoft.com/office/drawing/2014/main" id="{EBA13A80-B2B5-434A-AF6F-3DF18135BA2B}"/>
              </a:ext>
            </a:extLst>
          </p:cNvPr>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2273045" y="4419046"/>
            <a:ext cx="2298955" cy="22517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a:t>Standing Waves</a:t>
            </a:r>
          </a:p>
        </p:txBody>
      </p:sp>
      <p:sp>
        <p:nvSpPr>
          <p:cNvPr id="40963" name="Rectangle 3"/>
          <p:cNvSpPr>
            <a:spLocks noGrp="1" noChangeArrowheads="1"/>
          </p:cNvSpPr>
          <p:nvPr>
            <p:ph sz="half" idx="1"/>
          </p:nvPr>
        </p:nvSpPr>
        <p:spPr>
          <a:xfrm>
            <a:off x="365124" y="1463040"/>
            <a:ext cx="4123155" cy="5106987"/>
          </a:xfrm>
        </p:spPr>
        <p:txBody>
          <a:bodyPr/>
          <a:lstStyle/>
          <a:p>
            <a:r>
              <a:rPr lang="en-US" sz="2400" dirty="0"/>
              <a:t>If we tie a rope to a wall and shake the free end up and down, we produce a train of waves in the rope.</a:t>
            </a:r>
          </a:p>
          <a:p>
            <a:r>
              <a:rPr lang="en-US" sz="2400" dirty="0"/>
              <a:t>The wall is too rigid to shake, so the waves are reflected back along the rope.</a:t>
            </a:r>
          </a:p>
          <a:p>
            <a:r>
              <a:rPr lang="en-US" sz="2400" dirty="0"/>
              <a:t>By shaking the rope just right, we can cause the incident and reflected waves to form a </a:t>
            </a:r>
            <a:r>
              <a:rPr lang="en-US" sz="2400" b="1" dirty="0"/>
              <a:t>standing wave.</a:t>
            </a:r>
          </a:p>
        </p:txBody>
      </p:sp>
      <p:sp>
        <p:nvSpPr>
          <p:cNvPr id="2" name="Footer Placeholder 1"/>
          <p:cNvSpPr>
            <a:spLocks noGrp="1"/>
          </p:cNvSpPr>
          <p:nvPr>
            <p:ph type="ftr" sz="quarter" idx="10"/>
          </p:nvPr>
        </p:nvSpPr>
        <p:spPr/>
        <p:txBody>
          <a:bodyPr/>
          <a:lstStyle/>
          <a:p>
            <a:r>
              <a:rPr lang="en-GB" dirty="0"/>
              <a:t>© 2015 Pearson Education, Inc.</a:t>
            </a:r>
          </a:p>
        </p:txBody>
      </p:sp>
      <p:pic>
        <p:nvPicPr>
          <p:cNvPr id="4" name="Picture 3" descr="19_12_Figure.jpg"/>
          <p:cNvPicPr>
            <a:picLocks noChangeAspect="1"/>
          </p:cNvPicPr>
          <p:nvPr/>
        </p:nvPicPr>
        <p:blipFill rotWithShape="1">
          <a:blip r:embed="rId3">
            <a:extLst>
              <a:ext uri="{28A0092B-C50C-407E-A947-70E740481C1C}">
                <a14:useLocalDpi xmlns:a14="http://schemas.microsoft.com/office/drawing/2010/main" val="0"/>
              </a:ext>
            </a:extLst>
          </a:blip>
          <a:srcRect b="3033"/>
          <a:stretch/>
        </p:blipFill>
        <p:spPr>
          <a:xfrm>
            <a:off x="4481520" y="1931159"/>
            <a:ext cx="4513436" cy="346807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Vibrations and Waves</a:t>
            </a:r>
          </a:p>
        </p:txBody>
      </p:sp>
      <p:sp>
        <p:nvSpPr>
          <p:cNvPr id="9219" name="Rectangle 3"/>
          <p:cNvSpPr>
            <a:spLocks noGrp="1" noChangeArrowheads="1"/>
          </p:cNvSpPr>
          <p:nvPr>
            <p:ph sz="half" idx="1"/>
          </p:nvPr>
        </p:nvSpPr>
        <p:spPr>
          <a:xfrm>
            <a:off x="365124" y="1463040"/>
            <a:ext cx="4497179" cy="5106987"/>
          </a:xfrm>
        </p:spPr>
        <p:txBody>
          <a:bodyPr/>
          <a:lstStyle/>
          <a:p>
            <a:r>
              <a:rPr lang="en-US" dirty="0"/>
              <a:t>Vibration</a:t>
            </a:r>
          </a:p>
          <a:p>
            <a:pPr lvl="1"/>
            <a:r>
              <a:rPr lang="en-US" dirty="0"/>
              <a:t>Wiggle in time</a:t>
            </a:r>
          </a:p>
          <a:p>
            <a:endParaRPr lang="en-US" dirty="0"/>
          </a:p>
          <a:p>
            <a:r>
              <a:rPr lang="en-US" dirty="0"/>
              <a:t>Wave</a:t>
            </a:r>
          </a:p>
          <a:p>
            <a:pPr lvl="1"/>
            <a:r>
              <a:rPr lang="en-US" dirty="0"/>
              <a:t>Wiggle in space and </a:t>
            </a:r>
            <a:br>
              <a:rPr lang="en-US" dirty="0"/>
            </a:br>
            <a:r>
              <a:rPr lang="en-US" dirty="0"/>
              <a:t>time</a:t>
            </a:r>
          </a:p>
        </p:txBody>
      </p:sp>
      <p:sp>
        <p:nvSpPr>
          <p:cNvPr id="7" name="Footer Placeholder 6"/>
          <p:cNvSpPr>
            <a:spLocks noGrp="1"/>
          </p:cNvSpPr>
          <p:nvPr>
            <p:ph type="ftr" sz="quarter" idx="10"/>
          </p:nvPr>
        </p:nvSpPr>
        <p:spPr/>
        <p:txBody>
          <a:bodyPr/>
          <a:lstStyle/>
          <a:p>
            <a:r>
              <a:rPr lang="en-GB" dirty="0"/>
              <a:t>© 2015 Pearson Education, Inc.</a:t>
            </a:r>
          </a:p>
        </p:txBody>
      </p:sp>
      <p:pic>
        <p:nvPicPr>
          <p:cNvPr id="6" name="Picture 5" descr="19_03_Figure.jpg"/>
          <p:cNvPicPr>
            <a:picLocks noChangeAspect="1"/>
          </p:cNvPicPr>
          <p:nvPr/>
        </p:nvPicPr>
        <p:blipFill rotWithShape="1">
          <a:blip r:embed="rId3">
            <a:extLst>
              <a:ext uri="{28A0092B-C50C-407E-A947-70E740481C1C}">
                <a14:useLocalDpi xmlns:a14="http://schemas.microsoft.com/office/drawing/2010/main" val="0"/>
              </a:ext>
            </a:extLst>
          </a:blip>
          <a:srcRect b="2767"/>
          <a:stretch/>
        </p:blipFill>
        <p:spPr>
          <a:xfrm>
            <a:off x="4429118" y="1786801"/>
            <a:ext cx="4156022" cy="30185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a:t>Standing Waves</a:t>
            </a:r>
          </a:p>
        </p:txBody>
      </p:sp>
      <p:sp>
        <p:nvSpPr>
          <p:cNvPr id="41987" name="Rectangle 3"/>
          <p:cNvSpPr>
            <a:spLocks noGrp="1" noChangeArrowheads="1"/>
          </p:cNvSpPr>
          <p:nvPr>
            <p:ph sz="half" idx="1"/>
          </p:nvPr>
        </p:nvSpPr>
        <p:spPr/>
        <p:txBody>
          <a:bodyPr/>
          <a:lstStyle/>
          <a:p>
            <a:r>
              <a:rPr lang="en-US" sz="2400" b="1" dirty="0"/>
              <a:t>Nodes</a:t>
            </a:r>
            <a:r>
              <a:rPr lang="en-US" sz="2400" dirty="0"/>
              <a:t> are the regions of minimal or zero displacement, with minimal or zero energy.</a:t>
            </a:r>
          </a:p>
          <a:p>
            <a:r>
              <a:rPr lang="en-US" sz="2400" b="1" dirty="0"/>
              <a:t>Antinodes</a:t>
            </a:r>
            <a:r>
              <a:rPr lang="en-US" sz="2400" dirty="0"/>
              <a:t> are the regions of maximum displacement and maximum energy.</a:t>
            </a:r>
          </a:p>
          <a:p>
            <a:r>
              <a:rPr lang="en-US" sz="2400" dirty="0"/>
              <a:t>Antinodes and nodes occur equally apart from each other.</a:t>
            </a:r>
          </a:p>
        </p:txBody>
      </p:sp>
      <p:sp>
        <p:nvSpPr>
          <p:cNvPr id="2" name="Footer Placeholder 1"/>
          <p:cNvSpPr>
            <a:spLocks noGrp="1"/>
          </p:cNvSpPr>
          <p:nvPr>
            <p:ph type="ftr" sz="quarter" idx="10"/>
          </p:nvPr>
        </p:nvSpPr>
        <p:spPr/>
        <p:txBody>
          <a:bodyPr/>
          <a:lstStyle/>
          <a:p>
            <a:r>
              <a:rPr lang="en-GB" dirty="0"/>
              <a:t>© 2015 Pearson Education, Inc.</a:t>
            </a:r>
          </a:p>
        </p:txBody>
      </p:sp>
      <p:pic>
        <p:nvPicPr>
          <p:cNvPr id="12" name="Picture 11" descr="19_12_Figure.jpg"/>
          <p:cNvPicPr>
            <a:picLocks noChangeAspect="1"/>
          </p:cNvPicPr>
          <p:nvPr/>
        </p:nvPicPr>
        <p:blipFill rotWithShape="1">
          <a:blip r:embed="rId3">
            <a:extLst>
              <a:ext uri="{28A0092B-C50C-407E-A947-70E740481C1C}">
                <a14:useLocalDpi xmlns:a14="http://schemas.microsoft.com/office/drawing/2010/main" val="0"/>
              </a:ext>
            </a:extLst>
          </a:blip>
          <a:srcRect b="3033"/>
          <a:stretch/>
        </p:blipFill>
        <p:spPr>
          <a:xfrm>
            <a:off x="4481520" y="1931159"/>
            <a:ext cx="4513436" cy="34680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dirty="0"/>
              <a:t>Standing Waves</a:t>
            </a:r>
          </a:p>
        </p:txBody>
      </p:sp>
      <p:sp>
        <p:nvSpPr>
          <p:cNvPr id="43011" name="Rectangle 3"/>
          <p:cNvSpPr>
            <a:spLocks noGrp="1" noChangeArrowheads="1"/>
          </p:cNvSpPr>
          <p:nvPr>
            <p:ph sz="half" idx="1"/>
          </p:nvPr>
        </p:nvSpPr>
        <p:spPr>
          <a:xfrm>
            <a:off x="365125" y="1463040"/>
            <a:ext cx="4038600" cy="5217720"/>
          </a:xfrm>
        </p:spPr>
        <p:txBody>
          <a:bodyPr/>
          <a:lstStyle/>
          <a:p>
            <a:r>
              <a:rPr lang="en-US" sz="2000" dirty="0"/>
              <a:t>Tie a tube to a firm support. Shake the tube from side to side with your hand. </a:t>
            </a:r>
          </a:p>
          <a:p>
            <a:r>
              <a:rPr lang="en-US" sz="2000" dirty="0"/>
              <a:t>If you shake the tube with the right frequency, you will set up a standing wave.</a:t>
            </a:r>
          </a:p>
          <a:p>
            <a:r>
              <a:rPr lang="en-US" sz="2000" dirty="0"/>
              <a:t>If you shake the tube with </a:t>
            </a:r>
            <a:r>
              <a:rPr lang="en-US" sz="2000" b="1" dirty="0"/>
              <a:t>twice</a:t>
            </a:r>
            <a:r>
              <a:rPr lang="en-US" sz="2000" dirty="0"/>
              <a:t> the frequency, a standing wave of </a:t>
            </a:r>
            <a:r>
              <a:rPr lang="en-US" sz="2000" b="1" dirty="0"/>
              <a:t>half</a:t>
            </a:r>
            <a:r>
              <a:rPr lang="en-US" sz="2000" dirty="0"/>
              <a:t> the wavelength, having </a:t>
            </a:r>
            <a:r>
              <a:rPr lang="en-US" sz="2000" b="1" dirty="0"/>
              <a:t>two</a:t>
            </a:r>
            <a:r>
              <a:rPr lang="en-US" sz="2000" dirty="0"/>
              <a:t> loops results.</a:t>
            </a:r>
          </a:p>
          <a:p>
            <a:r>
              <a:rPr lang="en-US" sz="2000" dirty="0"/>
              <a:t>If you shake the tube with </a:t>
            </a:r>
            <a:r>
              <a:rPr lang="en-US" sz="2000" b="1" dirty="0"/>
              <a:t>three times </a:t>
            </a:r>
            <a:r>
              <a:rPr lang="en-US" sz="2000" dirty="0"/>
              <a:t>the frequency, a standing wave of </a:t>
            </a:r>
            <a:r>
              <a:rPr lang="en-US" sz="2000" b="1" dirty="0"/>
              <a:t>one-third </a:t>
            </a:r>
            <a:r>
              <a:rPr lang="en-US" sz="2000" dirty="0"/>
              <a:t>the wavelength, having </a:t>
            </a:r>
            <a:r>
              <a:rPr lang="en-US" sz="2000" b="1" dirty="0"/>
              <a:t>three</a:t>
            </a:r>
            <a:r>
              <a:rPr lang="en-US" sz="2000" dirty="0"/>
              <a:t> loops results.</a:t>
            </a:r>
          </a:p>
        </p:txBody>
      </p:sp>
      <p:sp>
        <p:nvSpPr>
          <p:cNvPr id="2" name="Footer Placeholder 1"/>
          <p:cNvSpPr>
            <a:spLocks noGrp="1"/>
          </p:cNvSpPr>
          <p:nvPr>
            <p:ph type="ftr" sz="quarter" idx="10"/>
          </p:nvPr>
        </p:nvSpPr>
        <p:spPr/>
        <p:txBody>
          <a:bodyPr/>
          <a:lstStyle/>
          <a:p>
            <a:r>
              <a:rPr lang="en-GB" dirty="0"/>
              <a:t>© 2015 Pearson Education, Inc.</a:t>
            </a:r>
          </a:p>
        </p:txBody>
      </p:sp>
      <p:pic>
        <p:nvPicPr>
          <p:cNvPr id="8" name="Picture 7" descr="19_13_Figure.jpg"/>
          <p:cNvPicPr>
            <a:picLocks noChangeAspect="1"/>
          </p:cNvPicPr>
          <p:nvPr/>
        </p:nvPicPr>
        <p:blipFill rotWithShape="1">
          <a:blip r:embed="rId3">
            <a:extLst>
              <a:ext uri="{28A0092B-C50C-407E-A947-70E740481C1C}">
                <a14:useLocalDpi xmlns:a14="http://schemas.microsoft.com/office/drawing/2010/main" val="0"/>
              </a:ext>
            </a:extLst>
          </a:blip>
          <a:srcRect b="3511"/>
          <a:stretch/>
        </p:blipFill>
        <p:spPr>
          <a:xfrm>
            <a:off x="4434127" y="2192126"/>
            <a:ext cx="4529656" cy="28807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a:t>Standing Waves</a:t>
            </a:r>
          </a:p>
        </p:txBody>
      </p:sp>
      <p:sp>
        <p:nvSpPr>
          <p:cNvPr id="44035" name="Rectangle 3"/>
          <p:cNvSpPr>
            <a:spLocks noGrp="1" noChangeArrowheads="1"/>
          </p:cNvSpPr>
          <p:nvPr>
            <p:ph sz="half" idx="1"/>
          </p:nvPr>
        </p:nvSpPr>
        <p:spPr>
          <a:xfrm>
            <a:off x="365124" y="1463040"/>
            <a:ext cx="4740729" cy="5106987"/>
          </a:xfrm>
        </p:spPr>
        <p:txBody>
          <a:bodyPr/>
          <a:lstStyle/>
          <a:p>
            <a:r>
              <a:rPr lang="en-US" dirty="0"/>
              <a:t>Examples:</a:t>
            </a:r>
          </a:p>
          <a:p>
            <a:pPr lvl="1"/>
            <a:r>
              <a:rPr lang="en-US" dirty="0"/>
              <a:t>Waves in a guitar string</a:t>
            </a:r>
          </a:p>
          <a:p>
            <a:pPr lvl="1"/>
            <a:r>
              <a:rPr lang="en-US" dirty="0"/>
              <a:t>Sound waves in a trumpet </a:t>
            </a:r>
          </a:p>
        </p:txBody>
      </p:sp>
      <p:sp>
        <p:nvSpPr>
          <p:cNvPr id="2" name="Footer Placeholder 1"/>
          <p:cNvSpPr>
            <a:spLocks noGrp="1"/>
          </p:cNvSpPr>
          <p:nvPr>
            <p:ph type="ftr" sz="quarter" idx="10"/>
          </p:nvPr>
        </p:nvSpPr>
        <p:spPr/>
        <p:txBody>
          <a:bodyPr/>
          <a:lstStyle/>
          <a:p>
            <a:r>
              <a:rPr lang="en-GB" dirty="0"/>
              <a:t>© 2015 Pearson Education, Inc.</a:t>
            </a:r>
          </a:p>
        </p:txBody>
      </p:sp>
      <p:grpSp>
        <p:nvGrpSpPr>
          <p:cNvPr id="10" name="Group 9"/>
          <p:cNvGrpSpPr/>
          <p:nvPr/>
        </p:nvGrpSpPr>
        <p:grpSpPr>
          <a:xfrm>
            <a:off x="2042604" y="3064408"/>
            <a:ext cx="5058793" cy="3403495"/>
            <a:chOff x="1824700" y="3064408"/>
            <a:chExt cx="5058793" cy="3403495"/>
          </a:xfrm>
        </p:grpSpPr>
        <p:pic>
          <p:nvPicPr>
            <p:cNvPr id="8" name="Picture 7" descr="19_14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9847" y="3064408"/>
              <a:ext cx="2333646" cy="3403495"/>
            </a:xfrm>
            <a:prstGeom prst="rect">
              <a:avLst/>
            </a:prstGeom>
          </p:spPr>
        </p:pic>
        <p:pic>
          <p:nvPicPr>
            <p:cNvPr id="9" name="Picture 8" descr="25_05_Figur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4700" y="3064408"/>
              <a:ext cx="2658980" cy="3403495"/>
            </a:xfrm>
            <a:prstGeom prst="rect">
              <a:avLst/>
            </a:prstGeom>
          </p:spPr>
        </p:pic>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a:t>Doppler Effect</a:t>
            </a:r>
          </a:p>
        </p:txBody>
      </p:sp>
      <p:sp>
        <p:nvSpPr>
          <p:cNvPr id="45059" name="Rectangle 3"/>
          <p:cNvSpPr>
            <a:spLocks noGrp="1" noChangeArrowheads="1"/>
          </p:cNvSpPr>
          <p:nvPr>
            <p:ph idx="1"/>
          </p:nvPr>
        </p:nvSpPr>
        <p:spPr/>
        <p:txBody>
          <a:bodyPr/>
          <a:lstStyle/>
          <a:p>
            <a:r>
              <a:rPr lang="en-US" dirty="0"/>
              <a:t>The Doppler effect also applies to light.</a:t>
            </a:r>
          </a:p>
          <a:p>
            <a:pPr lvl="1"/>
            <a:r>
              <a:rPr lang="en-US" dirty="0"/>
              <a:t>Increase in light frequency when light source approaches you</a:t>
            </a:r>
          </a:p>
          <a:p>
            <a:pPr lvl="1"/>
            <a:r>
              <a:rPr lang="en-US" dirty="0"/>
              <a:t>Decrease in light frequency when light source moves away from you</a:t>
            </a:r>
          </a:p>
          <a:p>
            <a:pPr lvl="1"/>
            <a:r>
              <a:rPr lang="en-US" dirty="0"/>
              <a:t>Star</a:t>
            </a:r>
            <a:r>
              <a:rPr lang="fr-FR" altLang="ja-JP" dirty="0"/>
              <a:t>'</a:t>
            </a:r>
            <a:r>
              <a:rPr lang="en-US" dirty="0"/>
              <a:t>s spin speed can be determined by shift measurement</a:t>
            </a:r>
          </a:p>
          <a:p>
            <a:pPr lvl="1"/>
            <a:endParaRPr lang="en-US" dirty="0"/>
          </a:p>
          <a:p>
            <a:pPr lvl="1"/>
            <a:endParaRPr lang="en-US" dirty="0"/>
          </a:p>
          <a:p>
            <a:pPr lvl="1"/>
            <a:endParaRPr lang="en-US" dirty="0"/>
          </a:p>
        </p:txBody>
      </p:sp>
      <p:sp>
        <p:nvSpPr>
          <p:cNvPr id="4" name="Footer Placeholder 3"/>
          <p:cNvSpPr>
            <a:spLocks noGrp="1"/>
          </p:cNvSpPr>
          <p:nvPr>
            <p:ph type="ftr" sz="quarter" idx="10"/>
          </p:nvPr>
        </p:nvSpPr>
        <p:spPr/>
        <p:txBody>
          <a:bodyPr/>
          <a:lstStyle/>
          <a:p>
            <a:r>
              <a:rPr lang="en-GB" dirty="0"/>
              <a:t>© 2015 Pearson Education, Inc.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a:t>Doppler Effect</a:t>
            </a:r>
          </a:p>
        </p:txBody>
      </p:sp>
      <p:sp>
        <p:nvSpPr>
          <p:cNvPr id="46083" name="Rectangle 3"/>
          <p:cNvSpPr>
            <a:spLocks noGrp="1" noChangeArrowheads="1"/>
          </p:cNvSpPr>
          <p:nvPr>
            <p:ph idx="1"/>
          </p:nvPr>
        </p:nvSpPr>
        <p:spPr/>
        <p:txBody>
          <a:bodyPr/>
          <a:lstStyle/>
          <a:p>
            <a:r>
              <a:rPr lang="en-US" dirty="0"/>
              <a:t>Doppler effect of light</a:t>
            </a:r>
          </a:p>
          <a:p>
            <a:pPr lvl="1"/>
            <a:r>
              <a:rPr lang="en-US" dirty="0"/>
              <a:t>Blue shift</a:t>
            </a:r>
          </a:p>
          <a:p>
            <a:pPr lvl="2"/>
            <a:r>
              <a:rPr lang="en-US" dirty="0"/>
              <a:t>increase in light frequency toward the blue end of the spectrum</a:t>
            </a:r>
          </a:p>
          <a:p>
            <a:pPr lvl="1"/>
            <a:r>
              <a:rPr lang="en-US" dirty="0"/>
              <a:t>Red shift</a:t>
            </a:r>
          </a:p>
          <a:p>
            <a:pPr lvl="2"/>
            <a:r>
              <a:rPr lang="en-US" dirty="0"/>
              <a:t>decrease in light frequency toward the red end of the spectrum</a:t>
            </a:r>
          </a:p>
          <a:p>
            <a:pPr lvl="1"/>
            <a:r>
              <a:rPr lang="en-US" dirty="0"/>
              <a:t>Example: Rapidly spinning star shows a red shift on the side facing away from us and a blue shift on the side facing us.</a:t>
            </a:r>
          </a:p>
          <a:p>
            <a:pPr lvl="2"/>
            <a:endParaRPr lang="en-US" dirty="0"/>
          </a:p>
          <a:p>
            <a:pPr lvl="1"/>
            <a:endParaRPr lang="en-US" dirty="0"/>
          </a:p>
          <a:p>
            <a:pPr lvl="1"/>
            <a:endParaRPr lang="en-US" dirty="0"/>
          </a:p>
        </p:txBody>
      </p:sp>
      <p:sp>
        <p:nvSpPr>
          <p:cNvPr id="4" name="Footer Placeholder 3"/>
          <p:cNvSpPr>
            <a:spLocks noGrp="1"/>
          </p:cNvSpPr>
          <p:nvPr>
            <p:ph type="ftr" sz="quarter" idx="10"/>
          </p:nvPr>
        </p:nvSpPr>
        <p:spPr/>
        <p:txBody>
          <a:bodyPr/>
          <a:lstStyle/>
          <a:p>
            <a:r>
              <a:rPr lang="en-GB" dirty="0"/>
              <a:t>© 2015 Pearson Education, Inc.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08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614908"/>
            <a:ext cx="9144000" cy="1077218"/>
          </a:xfrm>
        </p:spPr>
        <p:txBody>
          <a:bodyPr/>
          <a:lstStyle/>
          <a:p>
            <a:r>
              <a:rPr lang="en-US" dirty="0"/>
              <a:t>The Doppler Effect</a:t>
            </a:r>
            <a:br>
              <a:rPr lang="en-US" dirty="0"/>
            </a:br>
            <a:r>
              <a:rPr lang="en-US" dirty="0"/>
              <a:t>CHECK</a:t>
            </a:r>
          </a:p>
        </p:txBody>
      </p:sp>
      <p:sp>
        <p:nvSpPr>
          <p:cNvPr id="47107" name="Rectangle 3"/>
          <p:cNvSpPr>
            <a:spLocks noGrp="1" noChangeArrowheads="1"/>
          </p:cNvSpPr>
          <p:nvPr>
            <p:ph idx="1"/>
          </p:nvPr>
        </p:nvSpPr>
        <p:spPr>
          <a:xfrm>
            <a:off x="365125" y="1791074"/>
            <a:ext cx="8229600" cy="4723506"/>
          </a:xfrm>
        </p:spPr>
        <p:txBody>
          <a:bodyPr/>
          <a:lstStyle/>
          <a:p>
            <a:pPr marL="0" indent="0">
              <a:buNone/>
            </a:pPr>
            <a:r>
              <a:rPr lang="en-US" dirty="0"/>
              <a:t>The Doppler effect occurs for</a:t>
            </a:r>
          </a:p>
          <a:p>
            <a:pPr marL="0" indent="0">
              <a:buNone/>
            </a:pPr>
            <a:endParaRPr lang="en-US" sz="1500" dirty="0"/>
          </a:p>
          <a:p>
            <a:pPr marL="514350" indent="-514350">
              <a:buFont typeface="+mj-lt"/>
              <a:buAutoNum type="alphaUcPeriod"/>
            </a:pPr>
            <a:r>
              <a:rPr lang="en-US" dirty="0"/>
              <a:t>sound.</a:t>
            </a:r>
          </a:p>
          <a:p>
            <a:pPr marL="514350" indent="-514350">
              <a:buFont typeface="+mj-lt"/>
              <a:buAutoNum type="alphaUcPeriod"/>
            </a:pPr>
            <a:r>
              <a:rPr lang="en-US" dirty="0"/>
              <a:t>light. </a:t>
            </a:r>
          </a:p>
          <a:p>
            <a:pPr marL="514350" indent="-514350">
              <a:buFont typeface="+mj-lt"/>
              <a:buAutoNum type="alphaUcPeriod"/>
            </a:pPr>
            <a:r>
              <a:rPr lang="en-US" dirty="0"/>
              <a:t>Both A and B.</a:t>
            </a:r>
          </a:p>
          <a:p>
            <a:pPr marL="514350" indent="-514350">
              <a:buFont typeface="+mj-lt"/>
              <a:buAutoNum type="alphaUcPeriod"/>
            </a:pPr>
            <a:r>
              <a:rPr lang="en-US" dirty="0"/>
              <a:t>Neither A nor B.</a:t>
            </a:r>
          </a:p>
        </p:txBody>
      </p:sp>
      <p:sp>
        <p:nvSpPr>
          <p:cNvPr id="4" name="Footer Placeholder 3"/>
          <p:cNvSpPr>
            <a:spLocks noGrp="1"/>
          </p:cNvSpPr>
          <p:nvPr>
            <p:ph type="ftr" sz="quarter" idx="10"/>
          </p:nvPr>
        </p:nvSpPr>
        <p:spPr/>
        <p:txBody>
          <a:bodyPr/>
          <a:lstStyle/>
          <a:p>
            <a:r>
              <a:rPr lang="en-GB" dirty="0"/>
              <a:t>© 2015 Pearson Education, Inc.</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614908"/>
            <a:ext cx="9144000" cy="1077218"/>
          </a:xfrm>
        </p:spPr>
        <p:txBody>
          <a:bodyPr/>
          <a:lstStyle/>
          <a:p>
            <a:r>
              <a:rPr lang="en-US" dirty="0"/>
              <a:t>The Doppler Effect</a:t>
            </a:r>
            <a:br>
              <a:rPr lang="en-US" dirty="0"/>
            </a:br>
            <a:r>
              <a:rPr lang="en-US" dirty="0"/>
              <a:t>CHECK YOUR ANSWER </a:t>
            </a:r>
          </a:p>
        </p:txBody>
      </p:sp>
      <p:sp>
        <p:nvSpPr>
          <p:cNvPr id="47107" name="Rectangle 3"/>
          <p:cNvSpPr>
            <a:spLocks noGrp="1" noChangeArrowheads="1"/>
          </p:cNvSpPr>
          <p:nvPr>
            <p:ph idx="1"/>
          </p:nvPr>
        </p:nvSpPr>
        <p:spPr>
          <a:xfrm>
            <a:off x="365125" y="1791074"/>
            <a:ext cx="8229600" cy="4723506"/>
          </a:xfrm>
        </p:spPr>
        <p:txBody>
          <a:bodyPr/>
          <a:lstStyle/>
          <a:p>
            <a:pPr marL="0" indent="0">
              <a:buNone/>
            </a:pPr>
            <a:r>
              <a:rPr lang="en-US" dirty="0"/>
              <a:t>The Doppler effect occurs for</a:t>
            </a:r>
          </a:p>
          <a:p>
            <a:pPr marL="0" indent="0">
              <a:buNone/>
            </a:pPr>
            <a:endParaRPr lang="en-US" sz="1500" dirty="0"/>
          </a:p>
          <a:p>
            <a:pPr marL="514350" indent="-514350">
              <a:buFont typeface="+mj-lt"/>
              <a:buAutoNum type="alphaUcPeriod"/>
            </a:pPr>
            <a:r>
              <a:rPr lang="en-US" dirty="0"/>
              <a:t>sound.</a:t>
            </a:r>
          </a:p>
          <a:p>
            <a:pPr marL="514350" indent="-514350">
              <a:buFont typeface="+mj-lt"/>
              <a:buAutoNum type="alphaUcPeriod"/>
            </a:pPr>
            <a:r>
              <a:rPr lang="en-US" dirty="0"/>
              <a:t>light. </a:t>
            </a:r>
          </a:p>
          <a:p>
            <a:pPr marL="514350" indent="-514350">
              <a:buFont typeface="+mj-lt"/>
              <a:buAutoNum type="alphaUcPeriod"/>
            </a:pPr>
            <a:r>
              <a:rPr lang="en-US" b="1" dirty="0"/>
              <a:t>Both A and B.</a:t>
            </a:r>
          </a:p>
          <a:p>
            <a:pPr marL="514350" indent="-514350">
              <a:buFont typeface="+mj-lt"/>
              <a:buAutoNum type="alphaUcPeriod"/>
            </a:pPr>
            <a:r>
              <a:rPr lang="en-US" dirty="0"/>
              <a:t>Neither A nor B.</a:t>
            </a:r>
          </a:p>
          <a:p>
            <a:pPr marL="0" indent="0">
              <a:buNone/>
            </a:pPr>
            <a:endParaRPr lang="en-US" sz="1500" dirty="0"/>
          </a:p>
          <a:p>
            <a:pPr marL="0" indent="0">
              <a:buNone/>
            </a:pPr>
            <a:r>
              <a:rPr lang="en-US" sz="2400" b="1" dirty="0"/>
              <a:t>Explanation:</a:t>
            </a:r>
          </a:p>
          <a:p>
            <a:pPr marL="0" indent="0">
              <a:buNone/>
            </a:pPr>
            <a:r>
              <a:rPr lang="en-US" sz="2400" dirty="0"/>
              <a:t>The Doppler effect occurs for both sound and light. Astronomers measure the spin rates of stars by the Doppler effect.</a:t>
            </a:r>
          </a:p>
        </p:txBody>
      </p:sp>
      <p:sp>
        <p:nvSpPr>
          <p:cNvPr id="4" name="Footer Placeholder 3"/>
          <p:cNvSpPr>
            <a:spLocks noGrp="1"/>
          </p:cNvSpPr>
          <p:nvPr>
            <p:ph type="ftr" sz="quarter" idx="10"/>
          </p:nvPr>
        </p:nvSpPr>
        <p:spPr/>
        <p:txBody>
          <a:bodyPr/>
          <a:lstStyle/>
          <a:p>
            <a:r>
              <a:rPr lang="en-GB" dirty="0"/>
              <a:t>© 2015 Pearson Education, Inc.</a:t>
            </a:r>
          </a:p>
        </p:txBody>
      </p:sp>
    </p:spTree>
    <p:extLst>
      <p:ext uri="{BB962C8B-B14F-4D97-AF65-F5344CB8AC3E}">
        <p14:creationId xmlns:p14="http://schemas.microsoft.com/office/powerpoint/2010/main" val="29964092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dirty="0"/>
              <a:t>Bow Waves</a:t>
            </a:r>
          </a:p>
        </p:txBody>
      </p:sp>
      <p:sp>
        <p:nvSpPr>
          <p:cNvPr id="49155" name="Rectangle 3"/>
          <p:cNvSpPr>
            <a:spLocks noGrp="1" noChangeArrowheads="1"/>
          </p:cNvSpPr>
          <p:nvPr>
            <p:ph idx="1"/>
          </p:nvPr>
        </p:nvSpPr>
        <p:spPr>
          <a:xfrm>
            <a:off x="365125" y="1957254"/>
            <a:ext cx="8229600" cy="4819194"/>
          </a:xfrm>
        </p:spPr>
        <p:txBody>
          <a:bodyPr/>
          <a:lstStyle/>
          <a:p>
            <a:r>
              <a:rPr lang="en-US" dirty="0"/>
              <a:t>Wave barrier</a:t>
            </a:r>
          </a:p>
          <a:p>
            <a:pPr lvl="1"/>
            <a:r>
              <a:rPr lang="en-US" dirty="0"/>
              <a:t>Waves superimpose directly on top of one another producing a </a:t>
            </a:r>
            <a:r>
              <a:rPr lang="en-US" altLang="ja-JP" dirty="0"/>
              <a:t>"</a:t>
            </a:r>
            <a:r>
              <a:rPr lang="en-US" dirty="0"/>
              <a:t>wall</a:t>
            </a:r>
            <a:r>
              <a:rPr lang="en-US" altLang="ja-JP" dirty="0"/>
              <a:t>"</a:t>
            </a:r>
            <a:r>
              <a:rPr lang="en-US" dirty="0"/>
              <a:t>.</a:t>
            </a:r>
          </a:p>
          <a:p>
            <a:pPr lvl="1"/>
            <a:r>
              <a:rPr lang="en-US" dirty="0"/>
              <a:t>Example: bug swimming as fast as the wave it makes</a:t>
            </a:r>
          </a:p>
        </p:txBody>
      </p:sp>
      <p:sp>
        <p:nvSpPr>
          <p:cNvPr id="4" name="Footer Placeholder 3"/>
          <p:cNvSpPr>
            <a:spLocks noGrp="1"/>
          </p:cNvSpPr>
          <p:nvPr>
            <p:ph type="ftr" sz="quarter" idx="10"/>
          </p:nvPr>
        </p:nvSpPr>
        <p:spPr/>
        <p:txBody>
          <a:bodyPr/>
          <a:lstStyle/>
          <a:p>
            <a:r>
              <a:rPr lang="en-GB" dirty="0"/>
              <a:t>© 2015 Pearson Education, Inc.</a:t>
            </a:r>
          </a:p>
        </p:txBody>
      </p:sp>
      <p:pic>
        <p:nvPicPr>
          <p:cNvPr id="5" name="Picture 4" descr="19_18_Figure.jpg"/>
          <p:cNvPicPr>
            <a:picLocks noChangeAspect="1"/>
          </p:cNvPicPr>
          <p:nvPr/>
        </p:nvPicPr>
        <p:blipFill rotWithShape="1">
          <a:blip r:embed="rId3">
            <a:extLst>
              <a:ext uri="{28A0092B-C50C-407E-A947-70E740481C1C}">
                <a14:useLocalDpi xmlns:a14="http://schemas.microsoft.com/office/drawing/2010/main" val="0"/>
              </a:ext>
            </a:extLst>
          </a:blip>
          <a:srcRect b="2902"/>
          <a:stretch/>
        </p:blipFill>
        <p:spPr>
          <a:xfrm>
            <a:off x="3307787" y="4103095"/>
            <a:ext cx="2528428" cy="2508074"/>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Grp="1" noChangeArrowheads="1"/>
          </p:cNvSpPr>
          <p:nvPr>
            <p:ph idx="1"/>
          </p:nvPr>
        </p:nvSpPr>
        <p:spPr/>
        <p:txBody>
          <a:bodyPr/>
          <a:lstStyle/>
          <a:p>
            <a:r>
              <a:rPr lang="en-US" sz="2400" dirty="0"/>
              <a:t>Supersonic</a:t>
            </a:r>
          </a:p>
          <a:p>
            <a:pPr lvl="1"/>
            <a:r>
              <a:rPr lang="en-US" sz="2400" dirty="0"/>
              <a:t>Aircraft flying faster than the speed of sound.</a:t>
            </a:r>
          </a:p>
          <a:p>
            <a:r>
              <a:rPr lang="en-US" sz="2400" dirty="0"/>
              <a:t>Bow wave</a:t>
            </a:r>
          </a:p>
          <a:p>
            <a:pPr lvl="1"/>
            <a:r>
              <a:rPr lang="en-US" sz="2400" dirty="0"/>
              <a:t>V-shape form of overlapping waves when object travels faster than wave speed.</a:t>
            </a:r>
          </a:p>
          <a:p>
            <a:pPr lvl="1"/>
            <a:r>
              <a:rPr lang="en-US" sz="2400" dirty="0"/>
              <a:t>An increase in speed will produce a narrower </a:t>
            </a:r>
            <a:br>
              <a:rPr lang="en-US" sz="2400" dirty="0"/>
            </a:br>
            <a:r>
              <a:rPr lang="en-US" sz="2400" dirty="0"/>
              <a:t>V-shape of overlapping waves. </a:t>
            </a:r>
            <a:br>
              <a:rPr lang="en-US" sz="2400" dirty="0"/>
            </a:br>
            <a:endParaRPr lang="en-US" sz="2400" dirty="0"/>
          </a:p>
        </p:txBody>
      </p:sp>
      <p:sp>
        <p:nvSpPr>
          <p:cNvPr id="50179" name="Rectangle 3"/>
          <p:cNvSpPr>
            <a:spLocks noGrp="1" noChangeArrowheads="1"/>
          </p:cNvSpPr>
          <p:nvPr>
            <p:ph type="title"/>
          </p:nvPr>
        </p:nvSpPr>
        <p:spPr/>
        <p:txBody>
          <a:bodyPr/>
          <a:lstStyle/>
          <a:p>
            <a:r>
              <a:rPr lang="en-US" dirty="0"/>
              <a:t>Bow Waves</a:t>
            </a:r>
          </a:p>
        </p:txBody>
      </p:sp>
      <p:sp>
        <p:nvSpPr>
          <p:cNvPr id="4" name="Footer Placeholder 3"/>
          <p:cNvSpPr>
            <a:spLocks noGrp="1"/>
          </p:cNvSpPr>
          <p:nvPr>
            <p:ph type="ftr" sz="quarter" idx="10"/>
          </p:nvPr>
        </p:nvSpPr>
        <p:spPr/>
        <p:txBody>
          <a:bodyPr/>
          <a:lstStyle/>
          <a:p>
            <a:r>
              <a:rPr lang="en-GB" dirty="0"/>
              <a:t>© 2015 Pearson Education, Inc.</a:t>
            </a:r>
          </a:p>
        </p:txBody>
      </p:sp>
      <p:pic>
        <p:nvPicPr>
          <p:cNvPr id="5" name="Picture 4" descr="19_20_Figure.jpg"/>
          <p:cNvPicPr>
            <a:picLocks noChangeAspect="1"/>
          </p:cNvPicPr>
          <p:nvPr/>
        </p:nvPicPr>
        <p:blipFill rotWithShape="1">
          <a:blip r:embed="rId3">
            <a:extLst>
              <a:ext uri="{28A0092B-C50C-407E-A947-70E740481C1C}">
                <a14:useLocalDpi xmlns:a14="http://schemas.microsoft.com/office/drawing/2010/main" val="0"/>
              </a:ext>
            </a:extLst>
          </a:blip>
          <a:srcRect b="7108"/>
          <a:stretch/>
        </p:blipFill>
        <p:spPr>
          <a:xfrm>
            <a:off x="1724421" y="4942513"/>
            <a:ext cx="5695158" cy="16647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8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8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p:txBody>
          <a:bodyPr/>
          <a:lstStyle/>
          <a:p>
            <a:r>
              <a:rPr lang="en-US" dirty="0"/>
              <a:t>Shock wave</a:t>
            </a:r>
          </a:p>
          <a:p>
            <a:pPr lvl="1"/>
            <a:r>
              <a:rPr lang="en-US" dirty="0"/>
              <a:t>Pattern of overlapping spheres that form a cone from objects traveling faster than the speed of sound.</a:t>
            </a:r>
          </a:p>
        </p:txBody>
      </p:sp>
      <p:sp>
        <p:nvSpPr>
          <p:cNvPr id="51202" name="Rectangle 2"/>
          <p:cNvSpPr>
            <a:spLocks noGrp="1" noChangeArrowheads="1"/>
          </p:cNvSpPr>
          <p:nvPr>
            <p:ph type="title"/>
          </p:nvPr>
        </p:nvSpPr>
        <p:spPr/>
        <p:txBody>
          <a:bodyPr/>
          <a:lstStyle/>
          <a:p>
            <a:r>
              <a:rPr lang="en-US" dirty="0"/>
              <a:t>Shock Waves</a:t>
            </a:r>
          </a:p>
        </p:txBody>
      </p:sp>
      <p:sp>
        <p:nvSpPr>
          <p:cNvPr id="4" name="Footer Placeholder 3"/>
          <p:cNvSpPr>
            <a:spLocks noGrp="1"/>
          </p:cNvSpPr>
          <p:nvPr>
            <p:ph type="ftr" sz="quarter" idx="10"/>
          </p:nvPr>
        </p:nvSpPr>
        <p:spPr/>
        <p:txBody>
          <a:bodyPr/>
          <a:lstStyle/>
          <a:p>
            <a:r>
              <a:rPr lang="en-GB" dirty="0"/>
              <a:t>© 2015 Pearson Education, Inc.</a:t>
            </a:r>
          </a:p>
        </p:txBody>
      </p:sp>
      <p:pic>
        <p:nvPicPr>
          <p:cNvPr id="5" name="Picture 4" descr="19_24_Figure.jpg"/>
          <p:cNvPicPr>
            <a:picLocks noChangeAspect="1"/>
          </p:cNvPicPr>
          <p:nvPr/>
        </p:nvPicPr>
        <p:blipFill rotWithShape="1">
          <a:blip r:embed="rId3">
            <a:extLst>
              <a:ext uri="{28A0092B-C50C-407E-A947-70E740481C1C}">
                <a14:useLocalDpi xmlns:a14="http://schemas.microsoft.com/office/drawing/2010/main" val="0"/>
              </a:ext>
            </a:extLst>
          </a:blip>
          <a:srcRect b="4172"/>
          <a:stretch/>
        </p:blipFill>
        <p:spPr>
          <a:xfrm>
            <a:off x="1634545" y="3768456"/>
            <a:ext cx="5874910" cy="283684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a:latin typeface="Arial" charset="0"/>
              </a:rPr>
              <a:t>Vibrations of a Pendulum</a:t>
            </a:r>
          </a:p>
        </p:txBody>
      </p:sp>
      <p:sp>
        <p:nvSpPr>
          <p:cNvPr id="10243" name="Rectangle 3"/>
          <p:cNvSpPr>
            <a:spLocks noGrp="1" noChangeArrowheads="1"/>
          </p:cNvSpPr>
          <p:nvPr>
            <p:ph idx="1"/>
          </p:nvPr>
        </p:nvSpPr>
        <p:spPr/>
        <p:txBody>
          <a:bodyPr/>
          <a:lstStyle/>
          <a:p>
            <a:pPr eaLnBrk="1" hangingPunct="1">
              <a:lnSpc>
                <a:spcPct val="90000"/>
              </a:lnSpc>
            </a:pPr>
            <a:r>
              <a:rPr lang="en-US" sz="2800" dirty="0">
                <a:latin typeface="Arial" charset="0"/>
              </a:rPr>
              <a:t>If we suspend a stone at the end of a piece of string, we have a simple pendulum.</a:t>
            </a:r>
          </a:p>
          <a:p>
            <a:pPr eaLnBrk="1" hangingPunct="1">
              <a:lnSpc>
                <a:spcPct val="90000"/>
              </a:lnSpc>
            </a:pPr>
            <a:r>
              <a:rPr lang="en-US" sz="2800" dirty="0">
                <a:latin typeface="Arial" charset="0"/>
              </a:rPr>
              <a:t>The pendulum swings to and fro at a rate that</a:t>
            </a:r>
          </a:p>
          <a:p>
            <a:pPr lvl="1" eaLnBrk="1" hangingPunct="1">
              <a:lnSpc>
                <a:spcPct val="90000"/>
              </a:lnSpc>
            </a:pPr>
            <a:r>
              <a:rPr lang="en-US" sz="2400" dirty="0">
                <a:latin typeface="Arial" charset="0"/>
              </a:rPr>
              <a:t>depends only on the </a:t>
            </a:r>
            <a:r>
              <a:rPr lang="en-US" sz="2400" i="1" dirty="0">
                <a:latin typeface="Arial" charset="0"/>
              </a:rPr>
              <a:t>length</a:t>
            </a:r>
            <a:r>
              <a:rPr lang="en-US" sz="2400" dirty="0">
                <a:latin typeface="Arial" charset="0"/>
              </a:rPr>
              <a:t> of the pendulum. </a:t>
            </a:r>
          </a:p>
          <a:p>
            <a:pPr lvl="1" eaLnBrk="1" hangingPunct="1"/>
            <a:r>
              <a:rPr lang="en-US" sz="2400" dirty="0">
                <a:latin typeface="Arial" charset="0"/>
              </a:rPr>
              <a:t>does not depend upon the mass (just as mass does not affect the rate at which a ball falls to the ground).</a:t>
            </a:r>
          </a:p>
        </p:txBody>
      </p:sp>
      <p:pic>
        <p:nvPicPr>
          <p:cNvPr id="2" name="Picture 1" descr="19_01_Figure.jpg"/>
          <p:cNvPicPr>
            <a:picLocks noChangeAspect="1"/>
          </p:cNvPicPr>
          <p:nvPr/>
        </p:nvPicPr>
        <p:blipFill rotWithShape="1">
          <a:blip r:embed="rId3">
            <a:extLst>
              <a:ext uri="{28A0092B-C50C-407E-A947-70E740481C1C}">
                <a14:useLocalDpi xmlns:a14="http://schemas.microsoft.com/office/drawing/2010/main" val="0"/>
              </a:ext>
            </a:extLst>
          </a:blip>
          <a:srcRect b="4238"/>
          <a:stretch/>
        </p:blipFill>
        <p:spPr>
          <a:xfrm>
            <a:off x="2365047" y="4571423"/>
            <a:ext cx="4413906" cy="2126896"/>
          </a:xfrm>
          <a:prstGeom prst="rect">
            <a:avLst/>
          </a:prstGeom>
        </p:spPr>
      </p:pic>
      <p:sp>
        <p:nvSpPr>
          <p:cNvPr id="3" name="Footer Placeholder 2"/>
          <p:cNvSpPr>
            <a:spLocks noGrp="1"/>
          </p:cNvSpPr>
          <p:nvPr>
            <p:ph type="ftr" sz="quarter" idx="10"/>
          </p:nvPr>
        </p:nvSpPr>
        <p:spPr/>
        <p:txBody>
          <a:bodyPr/>
          <a:lstStyle/>
          <a:p>
            <a:r>
              <a:rPr lang="en-GB" dirty="0"/>
              <a:t>© 2015 Pearson Education, Inc.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dirty="0"/>
              <a:t>Shock Waves</a:t>
            </a:r>
          </a:p>
        </p:txBody>
      </p:sp>
      <p:sp>
        <p:nvSpPr>
          <p:cNvPr id="52227" name="Rectangle 3"/>
          <p:cNvSpPr>
            <a:spLocks noGrp="1" noChangeArrowheads="1"/>
          </p:cNvSpPr>
          <p:nvPr>
            <p:ph sz="half" idx="1"/>
          </p:nvPr>
        </p:nvSpPr>
        <p:spPr>
          <a:xfrm>
            <a:off x="365125" y="1463040"/>
            <a:ext cx="5445284" cy="5106987"/>
          </a:xfrm>
        </p:spPr>
        <p:txBody>
          <a:bodyPr/>
          <a:lstStyle/>
          <a:p>
            <a:pPr>
              <a:buFont typeface="Arial"/>
              <a:buChar char="•"/>
            </a:pPr>
            <a:r>
              <a:rPr lang="en-US" dirty="0"/>
              <a:t>Shock wave (continued)</a:t>
            </a:r>
          </a:p>
          <a:p>
            <a:pPr lvl="1"/>
            <a:r>
              <a:rPr lang="en-US" sz="2800" dirty="0"/>
              <a:t>Consists of two cones.</a:t>
            </a:r>
          </a:p>
          <a:p>
            <a:pPr lvl="2"/>
            <a:r>
              <a:rPr lang="en-US" sz="2400" dirty="0"/>
              <a:t>a high-pressure cone generated at the bow of the supersonic aircraft</a:t>
            </a:r>
          </a:p>
          <a:p>
            <a:pPr lvl="2"/>
            <a:r>
              <a:rPr lang="en-US" sz="2400" dirty="0"/>
              <a:t>a low-pressure cone that follows toward (or at) the tail of the aircraft</a:t>
            </a:r>
          </a:p>
          <a:p>
            <a:pPr lvl="1"/>
            <a:r>
              <a:rPr lang="en-US" dirty="0"/>
              <a:t>It is not required that a moving </a:t>
            </a:r>
            <a:br>
              <a:rPr lang="en-US" dirty="0"/>
            </a:br>
            <a:r>
              <a:rPr lang="en-US" dirty="0"/>
              <a:t>source be noisy.</a:t>
            </a:r>
          </a:p>
        </p:txBody>
      </p:sp>
      <p:sp>
        <p:nvSpPr>
          <p:cNvPr id="4" name="Footer Placeholder 3"/>
          <p:cNvSpPr>
            <a:spLocks noGrp="1"/>
          </p:cNvSpPr>
          <p:nvPr>
            <p:ph type="ftr" sz="quarter" idx="10"/>
          </p:nvPr>
        </p:nvSpPr>
        <p:spPr/>
        <p:txBody>
          <a:bodyPr/>
          <a:lstStyle/>
          <a:p>
            <a:r>
              <a:rPr lang="en-GB" dirty="0"/>
              <a:t>© 2015 Pearson Education, Inc.</a:t>
            </a:r>
          </a:p>
        </p:txBody>
      </p:sp>
      <p:pic>
        <p:nvPicPr>
          <p:cNvPr id="5" name="Picture 4" descr="19_23_Figure.jpg"/>
          <p:cNvPicPr>
            <a:picLocks noChangeAspect="1"/>
          </p:cNvPicPr>
          <p:nvPr/>
        </p:nvPicPr>
        <p:blipFill rotWithShape="1">
          <a:blip r:embed="rId3">
            <a:extLst>
              <a:ext uri="{28A0092B-C50C-407E-A947-70E740481C1C}">
                <a14:useLocalDpi xmlns:a14="http://schemas.microsoft.com/office/drawing/2010/main" val="0"/>
              </a:ext>
            </a:extLst>
          </a:blip>
          <a:srcRect b="2771"/>
          <a:stretch/>
        </p:blipFill>
        <p:spPr>
          <a:xfrm>
            <a:off x="5729344" y="1346778"/>
            <a:ext cx="3264612" cy="50195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9_25_Figure.jpg"/>
          <p:cNvPicPr>
            <a:picLocks noChangeAspect="1"/>
          </p:cNvPicPr>
          <p:nvPr/>
        </p:nvPicPr>
        <p:blipFill rotWithShape="1">
          <a:blip r:embed="rId3">
            <a:extLst>
              <a:ext uri="{28A0092B-C50C-407E-A947-70E740481C1C}">
                <a14:useLocalDpi xmlns:a14="http://schemas.microsoft.com/office/drawing/2010/main" val="0"/>
              </a:ext>
            </a:extLst>
          </a:blip>
          <a:srcRect b="2788"/>
          <a:stretch/>
        </p:blipFill>
        <p:spPr>
          <a:xfrm>
            <a:off x="6096719" y="3669055"/>
            <a:ext cx="2236895" cy="2994785"/>
          </a:xfrm>
          <a:prstGeom prst="rect">
            <a:avLst/>
          </a:prstGeom>
        </p:spPr>
      </p:pic>
      <p:sp>
        <p:nvSpPr>
          <p:cNvPr id="53250" name="Rectangle 2"/>
          <p:cNvSpPr>
            <a:spLocks noGrp="1" noChangeArrowheads="1"/>
          </p:cNvSpPr>
          <p:nvPr>
            <p:ph type="title"/>
          </p:nvPr>
        </p:nvSpPr>
        <p:spPr/>
        <p:txBody>
          <a:bodyPr/>
          <a:lstStyle/>
          <a:p>
            <a:r>
              <a:rPr lang="en-US" dirty="0"/>
              <a:t>Shock Waves</a:t>
            </a:r>
          </a:p>
        </p:txBody>
      </p:sp>
      <p:sp>
        <p:nvSpPr>
          <p:cNvPr id="53251" name="Rectangle 3"/>
          <p:cNvSpPr>
            <a:spLocks noGrp="1" noChangeArrowheads="1"/>
          </p:cNvSpPr>
          <p:nvPr>
            <p:ph idx="1"/>
          </p:nvPr>
        </p:nvSpPr>
        <p:spPr/>
        <p:txBody>
          <a:bodyPr/>
          <a:lstStyle/>
          <a:p>
            <a:r>
              <a:rPr lang="en-US" sz="2400" dirty="0"/>
              <a:t>Sonic boom</a:t>
            </a:r>
          </a:p>
          <a:p>
            <a:pPr lvl="1"/>
            <a:r>
              <a:rPr lang="en-US" sz="2400" dirty="0"/>
              <a:t>Sharp cracking sound generated by a supersonic aircraft</a:t>
            </a:r>
          </a:p>
          <a:p>
            <a:pPr lvl="1"/>
            <a:r>
              <a:rPr lang="en-US" sz="2400" dirty="0"/>
              <a:t>Intensity due to overpressure and under </a:t>
            </a:r>
            <a:br>
              <a:rPr lang="en-US" sz="2400" dirty="0"/>
            </a:br>
            <a:r>
              <a:rPr lang="en-US" sz="2400" dirty="0"/>
              <a:t>pressure of atmospheric pressure between </a:t>
            </a:r>
            <a:br>
              <a:rPr lang="en-US" sz="2400" dirty="0"/>
            </a:br>
            <a:r>
              <a:rPr lang="en-US" sz="2400" dirty="0"/>
              <a:t>the two cones of the shock waves</a:t>
            </a:r>
          </a:p>
          <a:p>
            <a:pPr lvl="1"/>
            <a:r>
              <a:rPr lang="en-US" sz="2400" dirty="0"/>
              <a:t>Produced before it broke the sound</a:t>
            </a:r>
            <a:br>
              <a:rPr lang="en-US" sz="2400" dirty="0"/>
            </a:br>
            <a:r>
              <a:rPr lang="en-US" sz="2400" dirty="0"/>
              <a:t>barrier</a:t>
            </a:r>
          </a:p>
          <a:p>
            <a:pPr lvl="1"/>
            <a:r>
              <a:rPr lang="en-US" sz="2400" dirty="0"/>
              <a:t>Example: </a:t>
            </a:r>
          </a:p>
          <a:p>
            <a:pPr lvl="2"/>
            <a:r>
              <a:rPr lang="en-US" sz="2000" dirty="0"/>
              <a:t>supersonic bullet</a:t>
            </a:r>
          </a:p>
          <a:p>
            <a:pPr lvl="2"/>
            <a:r>
              <a:rPr lang="en-US" sz="2000" dirty="0"/>
              <a:t>crack of circus whip</a:t>
            </a:r>
          </a:p>
        </p:txBody>
      </p:sp>
      <p:sp>
        <p:nvSpPr>
          <p:cNvPr id="4" name="Footer Placeholder 3"/>
          <p:cNvSpPr>
            <a:spLocks noGrp="1"/>
          </p:cNvSpPr>
          <p:nvPr>
            <p:ph type="ftr" sz="quarter" idx="10"/>
          </p:nvPr>
        </p:nvSpPr>
        <p:spPr/>
        <p:txBody>
          <a:bodyPr/>
          <a:lstStyle/>
          <a:p>
            <a:r>
              <a:rPr lang="en-GB" dirty="0"/>
              <a:t>© 2015 Pearson Education, Inc.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25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25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2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a:latin typeface="Arial" charset="0"/>
              </a:rPr>
              <a:t>Vibrations of a Pendulum</a:t>
            </a:r>
          </a:p>
        </p:txBody>
      </p:sp>
      <p:sp>
        <p:nvSpPr>
          <p:cNvPr id="3" name="Content Placeholder 2"/>
          <p:cNvSpPr>
            <a:spLocks noGrp="1"/>
          </p:cNvSpPr>
          <p:nvPr>
            <p:ph idx="1"/>
          </p:nvPr>
        </p:nvSpPr>
        <p:spPr/>
        <p:txBody>
          <a:bodyPr/>
          <a:lstStyle/>
          <a:p>
            <a:r>
              <a:rPr lang="en-US" dirty="0"/>
              <a:t>The time of one to-and-fro swing is called the </a:t>
            </a:r>
            <a:r>
              <a:rPr lang="en-US" b="1" dirty="0"/>
              <a:t>period</a:t>
            </a:r>
            <a:r>
              <a:rPr lang="en-US" dirty="0"/>
              <a:t>.</a:t>
            </a:r>
          </a:p>
          <a:p>
            <a:r>
              <a:rPr lang="en-US" dirty="0"/>
              <a:t>The longer the length of a pendulum, the longer the period (just as the higher you drop a ball from, the longer it takes to reach the ground).</a:t>
            </a:r>
          </a:p>
        </p:txBody>
      </p:sp>
      <p:sp>
        <p:nvSpPr>
          <p:cNvPr id="11267" name="Rectangle 3"/>
          <p:cNvSpPr>
            <a:spLocks noChangeArrowheads="1"/>
          </p:cNvSpPr>
          <p:nvPr/>
        </p:nvSpPr>
        <p:spPr bwMode="auto">
          <a:xfrm>
            <a:off x="501650" y="1157288"/>
            <a:ext cx="8005763" cy="344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20000"/>
              </a:spcBef>
              <a:buFontTx/>
              <a:buChar char="•"/>
            </a:pPr>
            <a:endParaRPr lang="en-US" sz="2800" dirty="0"/>
          </a:p>
        </p:txBody>
      </p:sp>
      <p:pic>
        <p:nvPicPr>
          <p:cNvPr id="8" name="Picture 7" descr="19_01_Figure.jpg"/>
          <p:cNvPicPr>
            <a:picLocks noChangeAspect="1"/>
          </p:cNvPicPr>
          <p:nvPr/>
        </p:nvPicPr>
        <p:blipFill rotWithShape="1">
          <a:blip r:embed="rId3">
            <a:extLst>
              <a:ext uri="{28A0092B-C50C-407E-A947-70E740481C1C}">
                <a14:useLocalDpi xmlns:a14="http://schemas.microsoft.com/office/drawing/2010/main" val="0"/>
              </a:ext>
            </a:extLst>
          </a:blip>
          <a:srcRect b="4238"/>
          <a:stretch/>
        </p:blipFill>
        <p:spPr>
          <a:xfrm>
            <a:off x="2365047" y="4571423"/>
            <a:ext cx="4413906" cy="2126896"/>
          </a:xfrm>
          <a:prstGeom prst="rect">
            <a:avLst/>
          </a:prstGeom>
        </p:spPr>
      </p:pic>
      <p:sp>
        <p:nvSpPr>
          <p:cNvPr id="4" name="Footer Placeholder 3"/>
          <p:cNvSpPr>
            <a:spLocks noGrp="1"/>
          </p:cNvSpPr>
          <p:nvPr>
            <p:ph type="ftr" sz="quarter" idx="10"/>
          </p:nvPr>
        </p:nvSpPr>
        <p:spPr/>
        <p:txBody>
          <a:bodyPr/>
          <a:lstStyle/>
          <a:p>
            <a:r>
              <a:rPr lang="en-GB" dirty="0"/>
              <a:t>© 2015 Pearson Education, Inc.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614908"/>
            <a:ext cx="9144000" cy="1077218"/>
          </a:xfrm>
        </p:spPr>
        <p:txBody>
          <a:bodyPr/>
          <a:lstStyle/>
          <a:p>
            <a:r>
              <a:rPr lang="en-US" dirty="0"/>
              <a:t>Vibrations of a Pendulum</a:t>
            </a:r>
            <a:br>
              <a:rPr lang="en-US" dirty="0"/>
            </a:br>
            <a:r>
              <a:rPr lang="en-US" dirty="0"/>
              <a:t>CHECK</a:t>
            </a:r>
          </a:p>
        </p:txBody>
      </p:sp>
      <p:sp>
        <p:nvSpPr>
          <p:cNvPr id="182275" name="Rectangle 3"/>
          <p:cNvSpPr>
            <a:spLocks noGrp="1" noChangeArrowheads="1"/>
          </p:cNvSpPr>
          <p:nvPr>
            <p:ph idx="1"/>
          </p:nvPr>
        </p:nvSpPr>
        <p:spPr>
          <a:xfrm>
            <a:off x="365125" y="1735885"/>
            <a:ext cx="8229600" cy="4723506"/>
          </a:xfrm>
        </p:spPr>
        <p:txBody>
          <a:bodyPr/>
          <a:lstStyle/>
          <a:p>
            <a:pPr marL="0" indent="0">
              <a:buNone/>
            </a:pPr>
            <a:r>
              <a:rPr lang="en-US" sz="2400" dirty="0"/>
              <a:t>A 1-meter-long pendulum has a bob with a mass of 1 kg. Suppose that the bob is now replaced with a different bob of mass 2 kg, how will the period of the pendulum change?</a:t>
            </a:r>
          </a:p>
          <a:p>
            <a:pPr marL="0" indent="0">
              <a:buNone/>
            </a:pPr>
            <a:endParaRPr lang="en-US" sz="1500" dirty="0"/>
          </a:p>
          <a:p>
            <a:pPr marL="514350" indent="-514350">
              <a:buFont typeface="+mj-lt"/>
              <a:buAutoNum type="alphaUcPeriod"/>
            </a:pPr>
            <a:r>
              <a:rPr lang="en-US" sz="2400" dirty="0"/>
              <a:t>It will double.</a:t>
            </a:r>
          </a:p>
          <a:p>
            <a:pPr marL="514350" indent="-514350">
              <a:buFont typeface="+mj-lt"/>
              <a:buAutoNum type="alphaUcPeriod"/>
            </a:pPr>
            <a:r>
              <a:rPr lang="en-US" sz="2400" dirty="0"/>
              <a:t>It will halve. </a:t>
            </a:r>
          </a:p>
          <a:p>
            <a:pPr marL="514350" indent="-514350">
              <a:buFont typeface="+mj-lt"/>
              <a:buAutoNum type="alphaUcPeriod"/>
            </a:pPr>
            <a:r>
              <a:rPr lang="en-US" sz="2400" dirty="0"/>
              <a:t>It will remain the same.</a:t>
            </a:r>
          </a:p>
          <a:p>
            <a:pPr marL="514350" indent="-514350">
              <a:buFont typeface="+mj-lt"/>
              <a:buAutoNum type="alphaUcPeriod"/>
            </a:pPr>
            <a:r>
              <a:rPr lang="en-US" sz="2400" dirty="0"/>
              <a:t>There is not enough information.</a:t>
            </a:r>
          </a:p>
        </p:txBody>
      </p:sp>
      <p:sp>
        <p:nvSpPr>
          <p:cNvPr id="4" name="Footer Placeholder 3"/>
          <p:cNvSpPr>
            <a:spLocks noGrp="1"/>
          </p:cNvSpPr>
          <p:nvPr>
            <p:ph type="ftr" sz="quarter" idx="10"/>
          </p:nvPr>
        </p:nvSpPr>
        <p:spPr/>
        <p:txBody>
          <a:bodyPr/>
          <a:lstStyle/>
          <a:p>
            <a:r>
              <a:rPr lang="en-GB" dirty="0"/>
              <a:t>© 2015 Pearson Education, Inc.</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614908"/>
            <a:ext cx="9144000" cy="1077218"/>
          </a:xfrm>
        </p:spPr>
        <p:txBody>
          <a:bodyPr/>
          <a:lstStyle/>
          <a:p>
            <a:r>
              <a:rPr lang="en-US" dirty="0"/>
              <a:t>Vibrations of a Pendulum</a:t>
            </a:r>
            <a:br>
              <a:rPr lang="en-US" dirty="0"/>
            </a:br>
            <a:r>
              <a:rPr lang="en-US" dirty="0"/>
              <a:t>CHECK</a:t>
            </a:r>
          </a:p>
        </p:txBody>
      </p:sp>
      <p:sp>
        <p:nvSpPr>
          <p:cNvPr id="182275" name="Rectangle 3"/>
          <p:cNvSpPr>
            <a:spLocks noGrp="1" noChangeArrowheads="1"/>
          </p:cNvSpPr>
          <p:nvPr>
            <p:ph idx="1"/>
          </p:nvPr>
        </p:nvSpPr>
        <p:spPr>
          <a:xfrm>
            <a:off x="365125" y="1735885"/>
            <a:ext cx="8229600" cy="4723506"/>
          </a:xfrm>
        </p:spPr>
        <p:txBody>
          <a:bodyPr/>
          <a:lstStyle/>
          <a:p>
            <a:pPr marL="0" indent="0">
              <a:buNone/>
            </a:pPr>
            <a:r>
              <a:rPr lang="en-US" sz="2400" dirty="0"/>
              <a:t>A 1-meter-long pendulum has a bob with a mass of 1 kg. Suppose that the bob is now replaced with a different bob of mass 2 kg, how will the period of the pendulum change?</a:t>
            </a:r>
          </a:p>
          <a:p>
            <a:pPr marL="0" indent="0">
              <a:buNone/>
            </a:pPr>
            <a:endParaRPr lang="en-US" sz="1500" dirty="0"/>
          </a:p>
          <a:p>
            <a:pPr marL="514350" indent="-514350">
              <a:buFont typeface="+mj-lt"/>
              <a:buAutoNum type="alphaUcPeriod"/>
            </a:pPr>
            <a:r>
              <a:rPr lang="en-US" sz="2400" dirty="0"/>
              <a:t>It will double.</a:t>
            </a:r>
          </a:p>
          <a:p>
            <a:pPr marL="514350" indent="-514350">
              <a:buFont typeface="+mj-lt"/>
              <a:buAutoNum type="alphaUcPeriod"/>
            </a:pPr>
            <a:r>
              <a:rPr lang="en-US" sz="2400" dirty="0"/>
              <a:t>It will halve. </a:t>
            </a:r>
          </a:p>
          <a:p>
            <a:pPr marL="514350" indent="-514350">
              <a:buFont typeface="+mj-lt"/>
              <a:buAutoNum type="alphaUcPeriod"/>
            </a:pPr>
            <a:r>
              <a:rPr lang="en-US" sz="2400" b="1" dirty="0"/>
              <a:t>It will remain the same.</a:t>
            </a:r>
          </a:p>
          <a:p>
            <a:pPr marL="514350" indent="-514350">
              <a:buFont typeface="+mj-lt"/>
              <a:buAutoNum type="alphaUcPeriod"/>
            </a:pPr>
            <a:r>
              <a:rPr lang="en-US" sz="2400" dirty="0"/>
              <a:t>There is not enough information.</a:t>
            </a:r>
          </a:p>
          <a:p>
            <a:pPr marL="0" indent="0">
              <a:buNone/>
            </a:pPr>
            <a:endParaRPr lang="en-US" sz="1500" b="1" dirty="0"/>
          </a:p>
          <a:p>
            <a:pPr marL="0" indent="0">
              <a:buNone/>
            </a:pPr>
            <a:r>
              <a:rPr lang="en-US" sz="2000" b="1" dirty="0"/>
              <a:t>Explanation:</a:t>
            </a:r>
            <a:br>
              <a:rPr lang="en-US" sz="2000" b="1" dirty="0"/>
            </a:br>
            <a:r>
              <a:rPr lang="en-US" sz="2000" dirty="0"/>
              <a:t>The period of a pendulum depends only on the length of the pendulum, not on the mass. So changing the mass will not change the period of the pendulum.</a:t>
            </a:r>
          </a:p>
          <a:p>
            <a:endParaRPr lang="en-US" sz="2400" dirty="0"/>
          </a:p>
        </p:txBody>
      </p:sp>
      <p:sp>
        <p:nvSpPr>
          <p:cNvPr id="4" name="Footer Placeholder 3"/>
          <p:cNvSpPr>
            <a:spLocks noGrp="1"/>
          </p:cNvSpPr>
          <p:nvPr>
            <p:ph type="ftr" sz="quarter" idx="10"/>
          </p:nvPr>
        </p:nvSpPr>
        <p:spPr/>
        <p:txBody>
          <a:bodyPr/>
          <a:lstStyle/>
          <a:p>
            <a:r>
              <a:rPr lang="en-GB" dirty="0"/>
              <a:t>© 2015 Pearson Education, Inc.</a:t>
            </a:r>
          </a:p>
        </p:txBody>
      </p:sp>
    </p:spTree>
    <p:extLst>
      <p:ext uri="{BB962C8B-B14F-4D97-AF65-F5344CB8AC3E}">
        <p14:creationId xmlns:p14="http://schemas.microsoft.com/office/powerpoint/2010/main" val="3834879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614908"/>
            <a:ext cx="9144000" cy="1077218"/>
          </a:xfrm>
        </p:spPr>
        <p:txBody>
          <a:bodyPr/>
          <a:lstStyle/>
          <a:p>
            <a:r>
              <a:rPr lang="en-US" dirty="0"/>
              <a:t>Vibrations of a Pendulum</a:t>
            </a:r>
            <a:br>
              <a:rPr lang="en-US" dirty="0"/>
            </a:br>
            <a:r>
              <a:rPr lang="en-US" dirty="0"/>
              <a:t>CHECK</a:t>
            </a:r>
          </a:p>
        </p:txBody>
      </p:sp>
      <p:sp>
        <p:nvSpPr>
          <p:cNvPr id="186371" name="Rectangle 3"/>
          <p:cNvSpPr>
            <a:spLocks noGrp="1" noChangeArrowheads="1"/>
          </p:cNvSpPr>
          <p:nvPr>
            <p:ph idx="1"/>
          </p:nvPr>
        </p:nvSpPr>
        <p:spPr/>
        <p:txBody>
          <a:bodyPr/>
          <a:lstStyle/>
          <a:p>
            <a:pPr marL="0" indent="0">
              <a:buNone/>
            </a:pPr>
            <a:r>
              <a:rPr lang="en-US" sz="2400" dirty="0"/>
              <a:t>A 1-meter-long pendulum has a bob with a mass of 1 kg. Suppose that the bob is now tied to a different string so that the length of the pendulum is now 2 m. How will the period of the pendulum change?</a:t>
            </a:r>
          </a:p>
          <a:p>
            <a:pPr marL="0" indent="0">
              <a:buNone/>
            </a:pPr>
            <a:endParaRPr lang="en-US" sz="1500" dirty="0"/>
          </a:p>
          <a:p>
            <a:pPr marL="457200" indent="-457200">
              <a:buFont typeface="+mj-lt"/>
              <a:buAutoNum type="alphaUcPeriod"/>
            </a:pPr>
            <a:r>
              <a:rPr lang="en-US" sz="2400" dirty="0"/>
              <a:t>It will increase.</a:t>
            </a:r>
          </a:p>
          <a:p>
            <a:pPr marL="457200" indent="-457200">
              <a:buFont typeface="+mj-lt"/>
              <a:buAutoNum type="alphaUcPeriod"/>
            </a:pPr>
            <a:r>
              <a:rPr lang="en-US" sz="2400" dirty="0"/>
              <a:t>It will decrease. </a:t>
            </a:r>
          </a:p>
          <a:p>
            <a:pPr marL="457200" indent="-457200">
              <a:buFont typeface="+mj-lt"/>
              <a:buAutoNum type="alphaUcPeriod"/>
            </a:pPr>
            <a:r>
              <a:rPr lang="en-US" sz="2400" dirty="0"/>
              <a:t>It will remain the same.</a:t>
            </a:r>
          </a:p>
          <a:p>
            <a:pPr marL="457200" indent="-457200">
              <a:buFont typeface="+mj-lt"/>
              <a:buAutoNum type="alphaUcPeriod"/>
            </a:pPr>
            <a:r>
              <a:rPr lang="en-US" sz="2400" dirty="0"/>
              <a:t>There is not enough information.</a:t>
            </a:r>
          </a:p>
        </p:txBody>
      </p:sp>
      <p:sp>
        <p:nvSpPr>
          <p:cNvPr id="4" name="Footer Placeholder 3"/>
          <p:cNvSpPr>
            <a:spLocks noGrp="1"/>
          </p:cNvSpPr>
          <p:nvPr>
            <p:ph type="ftr" sz="quarter" idx="10"/>
          </p:nvPr>
        </p:nvSpPr>
        <p:spPr/>
        <p:txBody>
          <a:bodyPr/>
          <a:lstStyle/>
          <a:p>
            <a:r>
              <a:rPr lang="en-GB" dirty="0"/>
              <a:t>© 2015 Pearson Education, Inc.</a:t>
            </a:r>
          </a:p>
        </p:txBody>
      </p:sp>
    </p:spTree>
  </p:cSld>
  <p:clrMapOvr>
    <a:masterClrMapping/>
  </p:clrMapOvr>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4294</TotalTime>
  <Words>2940</Words>
  <Application>Microsoft Macintosh PowerPoint</Application>
  <PresentationFormat>On-screen Show (4:3)</PresentationFormat>
  <Paragraphs>432</Paragraphs>
  <Slides>51</Slides>
  <Notes>51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51</vt:i4>
      </vt:variant>
    </vt:vector>
  </HeadingPairs>
  <TitlesOfParts>
    <vt:vector size="53" baseType="lpstr">
      <vt:lpstr>Arial</vt:lpstr>
      <vt:lpstr>HA5Lect_template</vt:lpstr>
      <vt:lpstr>Chapter 19:  Vibrations And Waves</vt:lpstr>
      <vt:lpstr>This lecture will help you understand:</vt:lpstr>
      <vt:lpstr>Good Vibrations</vt:lpstr>
      <vt:lpstr>Vibrations and Waves</vt:lpstr>
      <vt:lpstr>Vibrations of a Pendulum</vt:lpstr>
      <vt:lpstr>Vibrations of a Pendulum</vt:lpstr>
      <vt:lpstr>Vibrations of a Pendulum CHECK</vt:lpstr>
      <vt:lpstr>Vibrations of a Pendulum CHECK</vt:lpstr>
      <vt:lpstr>Vibrations of a Pendulum CHECK</vt:lpstr>
      <vt:lpstr>Vibrations of a Pendulum CHECK YOUR ANSWER </vt:lpstr>
      <vt:lpstr>Wave Description</vt:lpstr>
      <vt:lpstr>Wave Description</vt:lpstr>
      <vt:lpstr>Wave Description</vt:lpstr>
      <vt:lpstr>Wave Description</vt:lpstr>
      <vt:lpstr>Wave Description</vt:lpstr>
      <vt:lpstr>Wave Description</vt:lpstr>
      <vt:lpstr>Wave Description</vt:lpstr>
      <vt:lpstr>Wave Description CHECK</vt:lpstr>
      <vt:lpstr>Wave Description CHECK YOUR ANSWER</vt:lpstr>
      <vt:lpstr>Wave Description CHECK</vt:lpstr>
      <vt:lpstr>Wave Description CHECK YOUR ANSWER</vt:lpstr>
      <vt:lpstr>Wave Motion</vt:lpstr>
      <vt:lpstr>Wave Motion</vt:lpstr>
      <vt:lpstr>Wave Speed CHECK</vt:lpstr>
      <vt:lpstr>Wave Speed CHECK YOUR ANSWER </vt:lpstr>
      <vt:lpstr>Transverse and Longitudinal Waves</vt:lpstr>
      <vt:lpstr>Transverse Waves</vt:lpstr>
      <vt:lpstr>Transverse Waves CHECK</vt:lpstr>
      <vt:lpstr>Transverse Waves CHECK YOUR ANSWER </vt:lpstr>
      <vt:lpstr>Transverse Waves CHECK</vt:lpstr>
      <vt:lpstr>Transverse Waves CHECK YOUR ANSWER</vt:lpstr>
      <vt:lpstr>Longitudinal Waves</vt:lpstr>
      <vt:lpstr>Longitudinal Waves</vt:lpstr>
      <vt:lpstr>Longitudinal Waves CHECK</vt:lpstr>
      <vt:lpstr>Longitudinal Waves CHECK YOUR ANSWER </vt:lpstr>
      <vt:lpstr>Wave Interference</vt:lpstr>
      <vt:lpstr>Wave Interference</vt:lpstr>
      <vt:lpstr>Wave Interference</vt:lpstr>
      <vt:lpstr>Standing Waves</vt:lpstr>
      <vt:lpstr>Standing Waves</vt:lpstr>
      <vt:lpstr>Standing Waves</vt:lpstr>
      <vt:lpstr>Standing Waves</vt:lpstr>
      <vt:lpstr>Doppler Effect</vt:lpstr>
      <vt:lpstr>Doppler Effect</vt:lpstr>
      <vt:lpstr>The Doppler Effect CHECK</vt:lpstr>
      <vt:lpstr>The Doppler Effect CHECK YOUR ANSWER </vt:lpstr>
      <vt:lpstr>Bow Waves</vt:lpstr>
      <vt:lpstr>Bow Waves</vt:lpstr>
      <vt:lpstr>Shock Waves</vt:lpstr>
      <vt:lpstr>Shock Waves</vt:lpstr>
      <vt:lpstr>Shock Waves</vt:lpstr>
    </vt:vector>
  </TitlesOfParts>
  <Company>뿿ˤʤ㏘뿿</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Leclair, Patrick</cp:lastModifiedBy>
  <cp:revision>141</cp:revision>
  <dcterms:created xsi:type="dcterms:W3CDTF">2007-09-26T05:29:17Z</dcterms:created>
  <dcterms:modified xsi:type="dcterms:W3CDTF">2019-10-30T04:25:29Z</dcterms:modified>
</cp:coreProperties>
</file>