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74"/>
  </p:notesMasterIdLst>
  <p:handoutMasterIdLst>
    <p:handoutMasterId r:id="rId75"/>
  </p:handoutMasterIdLst>
  <p:sldIdLst>
    <p:sldId id="257" r:id="rId2"/>
    <p:sldId id="258" r:id="rId3"/>
    <p:sldId id="259" r:id="rId4"/>
    <p:sldId id="309" r:id="rId5"/>
    <p:sldId id="310" r:id="rId6"/>
    <p:sldId id="315" r:id="rId7"/>
    <p:sldId id="25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20" r:id="rId20"/>
    <p:sldId id="321" r:id="rId21"/>
    <p:sldId id="322" r:id="rId22"/>
    <p:sldId id="271" r:id="rId23"/>
    <p:sldId id="302" r:id="rId24"/>
    <p:sldId id="273" r:id="rId25"/>
    <p:sldId id="303" r:id="rId26"/>
    <p:sldId id="316" r:id="rId27"/>
    <p:sldId id="317" r:id="rId28"/>
    <p:sldId id="318" r:id="rId29"/>
    <p:sldId id="319" r:id="rId30"/>
    <p:sldId id="275" r:id="rId31"/>
    <p:sldId id="323" r:id="rId32"/>
    <p:sldId id="324" r:id="rId33"/>
    <p:sldId id="325" r:id="rId34"/>
    <p:sldId id="326" r:id="rId35"/>
    <p:sldId id="276" r:id="rId36"/>
    <p:sldId id="304" r:id="rId37"/>
    <p:sldId id="278" r:id="rId38"/>
    <p:sldId id="279" r:id="rId39"/>
    <p:sldId id="305" r:id="rId40"/>
    <p:sldId id="281" r:id="rId41"/>
    <p:sldId id="282" r:id="rId42"/>
    <p:sldId id="327" r:id="rId43"/>
    <p:sldId id="283" r:id="rId44"/>
    <p:sldId id="306" r:id="rId45"/>
    <p:sldId id="285" r:id="rId46"/>
    <p:sldId id="307" r:id="rId47"/>
    <p:sldId id="287" r:id="rId48"/>
    <p:sldId id="288" r:id="rId49"/>
    <p:sldId id="272" r:id="rId50"/>
    <p:sldId id="311" r:id="rId51"/>
    <p:sldId id="277" r:id="rId52"/>
    <p:sldId id="312" r:id="rId53"/>
    <p:sldId id="289" r:id="rId54"/>
    <p:sldId id="290" r:id="rId55"/>
    <p:sldId id="291" r:id="rId56"/>
    <p:sldId id="292" r:id="rId57"/>
    <p:sldId id="328" r:id="rId58"/>
    <p:sldId id="329" r:id="rId59"/>
    <p:sldId id="330" r:id="rId60"/>
    <p:sldId id="331" r:id="rId61"/>
    <p:sldId id="332" r:id="rId62"/>
    <p:sldId id="333" r:id="rId63"/>
    <p:sldId id="334" r:id="rId64"/>
    <p:sldId id="335" r:id="rId65"/>
    <p:sldId id="336" r:id="rId66"/>
    <p:sldId id="293" r:id="rId67"/>
    <p:sldId id="296" r:id="rId68"/>
    <p:sldId id="297" r:id="rId69"/>
    <p:sldId id="298" r:id="rId70"/>
    <p:sldId id="299" r:id="rId71"/>
    <p:sldId id="300" r:id="rId72"/>
    <p:sldId id="301" r:id="rId7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4032">
          <p15:clr>
            <a:srgbClr val="A4A3A4"/>
          </p15:clr>
        </p15:guide>
        <p15:guide id="3" pos="288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4499"/>
    <a:srgbClr val="F44311"/>
    <a:srgbClr val="0063B1"/>
    <a:srgbClr val="232E5B"/>
    <a:srgbClr val="0064B2"/>
    <a:srgbClr val="000000"/>
    <a:srgbClr val="E5B73D"/>
    <a:srgbClr val="CD0044"/>
    <a:srgbClr val="4D92BC"/>
    <a:srgbClr val="6A7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094" autoAdjust="0"/>
    <p:restoredTop sz="92582" autoAdjust="0"/>
  </p:normalViewPr>
  <p:slideViewPr>
    <p:cSldViewPr snapToGrid="0">
      <p:cViewPr varScale="1">
        <p:scale>
          <a:sx n="55" d="100"/>
          <a:sy n="55" d="100"/>
        </p:scale>
        <p:origin x="504" y="176"/>
      </p:cViewPr>
      <p:guideLst>
        <p:guide orient="horz" pos="2160"/>
        <p:guide orient="horz" pos="4032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CAE23-4D2E-2F4E-8AF9-A93C6DBEAC74}" type="datetimeFigureOut">
              <a:rPr lang="en-US" smtClean="0"/>
              <a:t>11/4/19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44CFC-8BF9-2C4E-9289-81FEC5A72F2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750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9116663-B372-3E48-9F73-B21AA219DBD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977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FE69F1-2C49-8541-A1A5-EFBA37142D8A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495C13-BF4E-7A48-8890-1FF76673E20C}" type="slidenum">
              <a:rPr lang="en-US"/>
              <a:pPr eaLnBrk="1" hangingPunct="1"/>
              <a:t>39</a:t>
            </a:fld>
            <a:endParaRPr lang="en-US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C.</a:t>
            </a:r>
            <a:r>
              <a:rPr lang="en-US" baseline="0" dirty="0">
                <a:ea typeface="Batang" charset="0"/>
                <a:cs typeface="Batang" charset="0"/>
              </a:rPr>
              <a:t> </a:t>
            </a:r>
            <a:r>
              <a:rPr lang="en-US" dirty="0">
                <a:ea typeface="Batang" charset="0"/>
                <a:cs typeface="Batang" charset="0"/>
              </a:rPr>
              <a:t>Both at the same time.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AF4E95-C64F-CD4C-BEE7-003236206215}" type="slidenum">
              <a:rPr lang="en-US"/>
              <a:pPr eaLnBrk="1" hangingPunct="1"/>
              <a:t>43</a:t>
            </a:fld>
            <a:endParaRPr lang="en-US" dirty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A.</a:t>
            </a:r>
            <a:r>
              <a:rPr lang="en-US" baseline="0" dirty="0">
                <a:ea typeface="Batang" charset="0"/>
                <a:cs typeface="Batang" charset="0"/>
              </a:rPr>
              <a:t> </a:t>
            </a:r>
            <a:r>
              <a:rPr lang="en-US" dirty="0">
                <a:ea typeface="Batang" charset="0"/>
                <a:cs typeface="Batang" charset="0"/>
              </a:rPr>
              <a:t>upward.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8AF4E95-C64F-CD4C-BEE7-003236206215}" type="slidenum">
              <a:rPr lang="en-US"/>
              <a:pPr eaLnBrk="1" hangingPunct="1"/>
              <a:t>44</a:t>
            </a:fld>
            <a:endParaRPr lang="en-US" dirty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A.</a:t>
            </a:r>
            <a:r>
              <a:rPr lang="en-US" baseline="0" dirty="0">
                <a:ea typeface="Batang" charset="0"/>
                <a:cs typeface="Batang" charset="0"/>
              </a:rPr>
              <a:t> </a:t>
            </a:r>
            <a:r>
              <a:rPr lang="en-US" dirty="0">
                <a:ea typeface="Batang" charset="0"/>
                <a:cs typeface="Batang" charset="0"/>
              </a:rPr>
              <a:t>upward.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210381-45AF-F744-B7E3-E5B9779DC9E8}" type="slidenum">
              <a:rPr lang="en-US"/>
              <a:pPr eaLnBrk="1" hangingPunct="1"/>
              <a:t>45</a:t>
            </a:fld>
            <a:endParaRPr lang="en-US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B. downward.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210381-45AF-F744-B7E3-E5B9779DC9E8}" type="slidenum">
              <a:rPr lang="en-US"/>
              <a:pPr eaLnBrk="1" hangingPunct="1"/>
              <a:t>46</a:t>
            </a:fld>
            <a:endParaRPr lang="en-US" dirty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B. downward.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68CD5F-18AE-8D4E-8A29-18BF3A7FC456}" type="slidenum">
              <a:rPr lang="en-US"/>
              <a:pPr eaLnBrk="1" hangingPunct="1"/>
              <a:t>22</a:t>
            </a:fld>
            <a:endParaRPr lang="en-US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A.</a:t>
            </a:r>
            <a:r>
              <a:rPr lang="en-US" baseline="0" dirty="0">
                <a:ea typeface="Batang" charset="0"/>
                <a:cs typeface="Batang" charset="0"/>
              </a:rPr>
              <a:t> </a:t>
            </a:r>
            <a:r>
              <a:rPr lang="en-US" dirty="0">
                <a:ea typeface="Batang" charset="0"/>
                <a:cs typeface="Batang" charset="0"/>
              </a:rPr>
              <a:t>330 m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B68CD5F-18AE-8D4E-8A29-18BF3A7FC456}" type="slidenum">
              <a:rPr lang="en-US"/>
              <a:pPr eaLnBrk="1" hangingPunct="1"/>
              <a:t>23</a:t>
            </a:fld>
            <a:endParaRPr lang="en-US" dirty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A.</a:t>
            </a:r>
            <a:r>
              <a:rPr lang="en-US" baseline="0" dirty="0">
                <a:ea typeface="Batang" charset="0"/>
                <a:cs typeface="Batang" charset="0"/>
              </a:rPr>
              <a:t> </a:t>
            </a:r>
            <a:r>
              <a:rPr lang="en-US" dirty="0">
                <a:ea typeface="Batang" charset="0"/>
                <a:cs typeface="Batang" charset="0"/>
              </a:rPr>
              <a:t>330 m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269646-FCF9-504F-B440-9F850BB4FAA7}" type="slidenum">
              <a:rPr lang="en-US"/>
              <a:pPr eaLnBrk="1" hangingPunct="1"/>
              <a:t>24</a:t>
            </a:fld>
            <a:endParaRPr lang="en-US" dirty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B.</a:t>
            </a:r>
            <a:r>
              <a:rPr lang="en-US" baseline="0" dirty="0">
                <a:ea typeface="Batang" charset="0"/>
                <a:cs typeface="Batang" charset="0"/>
              </a:rPr>
              <a:t> </a:t>
            </a:r>
            <a:r>
              <a:rPr lang="en-US" dirty="0">
                <a:ea typeface="Batang" charset="0"/>
                <a:cs typeface="Batang" charset="0"/>
              </a:rPr>
              <a:t>660 m/s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D269646-FCF9-504F-B440-9F850BB4FAA7}" type="slidenum">
              <a:rPr lang="en-US"/>
              <a:pPr eaLnBrk="1" hangingPunct="1"/>
              <a:t>25</a:t>
            </a:fld>
            <a:endParaRPr lang="en-US" dirty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B.</a:t>
            </a:r>
            <a:r>
              <a:rPr lang="en-US" baseline="0" dirty="0">
                <a:ea typeface="Batang" charset="0"/>
                <a:cs typeface="Batang" charset="0"/>
              </a:rPr>
              <a:t> </a:t>
            </a:r>
            <a:r>
              <a:rPr lang="en-US" dirty="0">
                <a:ea typeface="Batang" charset="0"/>
                <a:cs typeface="Batang" charset="0"/>
              </a:rPr>
              <a:t>660 m/s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A7E6D9-51DA-7F4D-A912-7BE70E52A3A2}" type="slidenum">
              <a:rPr lang="en-US"/>
              <a:pPr eaLnBrk="1" hangingPunct="1"/>
              <a:t>35</a:t>
            </a:fld>
            <a:endParaRPr lang="en-US" dirty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B.</a:t>
            </a:r>
            <a:r>
              <a:rPr lang="en-US" baseline="0" dirty="0">
                <a:ea typeface="Batang" charset="0"/>
                <a:cs typeface="Batang" charset="0"/>
              </a:rPr>
              <a:t> </a:t>
            </a:r>
            <a:r>
              <a:rPr lang="en-US" dirty="0">
                <a:ea typeface="Batang" charset="0"/>
                <a:cs typeface="Batang" charset="0"/>
              </a:rPr>
              <a:t>hard-surfaced walls.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0A7E6D9-51DA-7F4D-A912-7BE70E52A3A2}" type="slidenum">
              <a:rPr lang="en-US"/>
              <a:pPr eaLnBrk="1" hangingPunct="1"/>
              <a:t>36</a:t>
            </a:fld>
            <a:endParaRPr lang="en-US" dirty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B.</a:t>
            </a:r>
            <a:r>
              <a:rPr lang="en-US" baseline="0" dirty="0">
                <a:ea typeface="Batang" charset="0"/>
                <a:cs typeface="Batang" charset="0"/>
              </a:rPr>
              <a:t> </a:t>
            </a:r>
            <a:r>
              <a:rPr lang="en-US" dirty="0">
                <a:ea typeface="Batang" charset="0"/>
                <a:cs typeface="Batang" charset="0"/>
              </a:rPr>
              <a:t>hard-surfaced walls.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64A36BC-1ABD-E34C-B36C-1E67471A1F2A}" type="slidenum">
              <a:rPr lang="en-US"/>
              <a:pPr eaLnBrk="1" hangingPunct="1"/>
              <a:t>37</a:t>
            </a:fld>
            <a:endParaRPr lang="en-US" dirty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1495C13-BF4E-7A48-8890-1FF76673E20C}" type="slidenum">
              <a:rPr lang="en-US"/>
              <a:pPr eaLnBrk="1" hangingPunct="1"/>
              <a:t>38</a:t>
            </a:fld>
            <a:endParaRPr lang="en-US" dirty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025"/>
            <a:ext cx="5486400" cy="41144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>
                <a:ea typeface="Batang" charset="0"/>
                <a:cs typeface="Batang" charset="0"/>
              </a:rPr>
              <a:t>C.</a:t>
            </a:r>
            <a:r>
              <a:rPr lang="en-US" baseline="0" dirty="0">
                <a:ea typeface="Batang" charset="0"/>
                <a:cs typeface="Batang" charset="0"/>
              </a:rPr>
              <a:t> </a:t>
            </a:r>
            <a:r>
              <a:rPr lang="en-US" dirty="0">
                <a:ea typeface="Batang" charset="0"/>
                <a:cs typeface="Batang" charset="0"/>
              </a:rPr>
              <a:t>Both at the same time.</a:t>
            </a:r>
          </a:p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5126" y="3124200"/>
            <a:ext cx="3768147" cy="1077218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91440"/>
          <a:lstStyle>
            <a:lvl1pPr>
              <a:defRPr>
                <a:solidFill>
                  <a:srgbClr val="F44311"/>
                </a:solidFill>
              </a:defRPr>
            </a:lvl1pPr>
          </a:lstStyle>
          <a:p>
            <a:pPr lvl="0"/>
            <a:r>
              <a:rPr lang="en-US" noProof="0" dirty="0"/>
              <a:t>Click to edit</a:t>
            </a:r>
            <a:br>
              <a:rPr lang="en-US" noProof="0" dirty="0"/>
            </a:br>
            <a:r>
              <a:rPr lang="en-US" noProof="0" dirty="0"/>
              <a:t>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5125" y="4860925"/>
            <a:ext cx="6569075" cy="400110"/>
          </a:xfrm>
        </p:spPr>
        <p:txBody>
          <a:bodyPr>
            <a:spAutoFit/>
          </a:bodyPr>
          <a:lstStyle>
            <a:lvl1pPr marL="0" indent="0">
              <a:buFontTx/>
              <a:buNone/>
              <a:defRPr sz="2000" baseline="0">
                <a:solidFill>
                  <a:srgbClr val="F4431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2E4499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Picture 8" descr="HEWI9107_12_eca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675" y="602537"/>
            <a:ext cx="4886325" cy="625449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07037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463040"/>
            <a:ext cx="4038600" cy="5106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57190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© 2015 Pearson Education, Inc.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486119A-5404-8546-B0BA-7C024AE7869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16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 userDrawn="1"/>
        </p:nvSpPr>
        <p:spPr bwMode="auto">
          <a:xfrm>
            <a:off x="-6350" y="0"/>
            <a:ext cx="9162288" cy="609600"/>
          </a:xfrm>
          <a:prstGeom prst="rect">
            <a:avLst/>
          </a:prstGeom>
          <a:solidFill>
            <a:srgbClr val="2E4499"/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614908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333399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957254"/>
            <a:ext cx="8229600" cy="465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91" name="Rectangle 1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87313" y="6613525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cs typeface="+mj-cs"/>
              </a:defRPr>
            </a:lvl1pPr>
          </a:lstStyle>
          <a:p>
            <a:r>
              <a:rPr lang="en-GB" dirty="0"/>
              <a:t>© 2015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3" r:id="rId3"/>
    <p:sldLayoutId id="2147483654" r:id="rId4"/>
  </p:sldLayoutIdLst>
  <p:hf sldNum="0" hdr="0" dt="0"/>
  <p:txStyles>
    <p:titleStyle>
      <a:lvl1pPr algn="l" rtl="0" fontAlgn="base">
        <a:spcBef>
          <a:spcPct val="50000"/>
        </a:spcBef>
        <a:spcAft>
          <a:spcPct val="0"/>
        </a:spcAft>
        <a:defRPr sz="3200" b="1">
          <a:solidFill>
            <a:srgbClr val="2E4499"/>
          </a:solidFill>
          <a:latin typeface="+mj-lt"/>
          <a:ea typeface="+mj-ea"/>
          <a:cs typeface="+mj-cs"/>
        </a:defRPr>
      </a:lvl1pPr>
      <a:lvl2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2pPr>
      <a:lvl3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3pPr>
      <a:lvl4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4pPr>
      <a:lvl5pPr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rgbClr val="BE58A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2E4499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800100" indent="-342900" algn="l" rtl="0" fontAlgn="base">
        <a:spcBef>
          <a:spcPct val="20000"/>
        </a:spcBef>
        <a:spcAft>
          <a:spcPct val="0"/>
        </a:spcAft>
        <a:buClr>
          <a:srgbClr val="2E4499"/>
        </a:buClr>
        <a:buChar char="–"/>
        <a:tabLst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2E4499"/>
        </a:buClr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2E4499"/>
        </a:buClr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2E4499"/>
        </a:buClr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ti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Waves"/>
          <p:cNvSpPr/>
          <p:nvPr/>
        </p:nvSpPr>
        <p:spPr>
          <a:xfrm>
            <a:off x="296432" y="900313"/>
            <a:ext cx="903774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r>
              <a:rPr sz="2160" dirty="0"/>
              <a:t>Waves</a:t>
            </a:r>
          </a:p>
        </p:txBody>
      </p:sp>
      <p:sp>
        <p:nvSpPr>
          <p:cNvPr id="131" name="disturbance that propagates through space &amp; time…"/>
          <p:cNvSpPr/>
          <p:nvPr/>
        </p:nvSpPr>
        <p:spPr>
          <a:xfrm>
            <a:off x="668271" y="1509031"/>
            <a:ext cx="6383479" cy="239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>
              <a:buSzPct val="125000"/>
              <a:buChar char="-"/>
            </a:pPr>
            <a:r>
              <a:rPr sz="2160"/>
              <a:t> disturbance that propagates through space &amp; time</a:t>
            </a:r>
          </a:p>
          <a:p>
            <a:pPr algn="l">
              <a:buSzPct val="125000"/>
              <a:buChar char="-"/>
            </a:pPr>
            <a:r>
              <a:rPr sz="2160"/>
              <a:t> usually with transfer of energy</a:t>
            </a:r>
          </a:p>
          <a:p>
            <a:pPr algn="l">
              <a:buSzPct val="125000"/>
              <a:buChar char="-"/>
            </a:pPr>
            <a:endParaRPr sz="2160"/>
          </a:p>
          <a:p>
            <a:pPr algn="l">
              <a:buSzPct val="125000"/>
              <a:buChar char="-"/>
            </a:pPr>
            <a:r>
              <a:rPr sz="2160"/>
              <a:t>Mechanical</a:t>
            </a:r>
          </a:p>
          <a:p>
            <a:pPr lvl="2" algn="l"/>
            <a:r>
              <a:rPr sz="2160"/>
              <a:t>requires a medium </a:t>
            </a:r>
          </a:p>
          <a:p>
            <a:pPr algn="l">
              <a:buSzPct val="125000"/>
              <a:buChar char="-"/>
            </a:pPr>
            <a:r>
              <a:rPr sz="2160"/>
              <a:t>Electromagnetic</a:t>
            </a:r>
          </a:p>
          <a:p>
            <a:pPr lvl="2" algn="l"/>
            <a:r>
              <a:rPr sz="2160"/>
              <a:t>no medium required</a:t>
            </a:r>
          </a:p>
        </p:txBody>
      </p:sp>
      <p:sp>
        <p:nvSpPr>
          <p:cNvPr id="132" name="Mechanical waves:…"/>
          <p:cNvSpPr/>
          <p:nvPr/>
        </p:nvSpPr>
        <p:spPr>
          <a:xfrm>
            <a:off x="296432" y="4226444"/>
            <a:ext cx="6511719" cy="17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/>
              <a:t>Mechanical waves:</a:t>
            </a:r>
          </a:p>
          <a:p>
            <a:pPr lvl="2" algn="l"/>
            <a:r>
              <a:rPr sz="2160"/>
              <a:t>sound, water, seismic …. ‘the wave’</a:t>
            </a:r>
          </a:p>
          <a:p>
            <a:pPr lvl="2" algn="l"/>
            <a:endParaRPr sz="2160"/>
          </a:p>
          <a:p>
            <a:pPr algn="l"/>
            <a:r>
              <a:rPr sz="2160"/>
              <a:t>Electromagnetic waves:</a:t>
            </a:r>
          </a:p>
          <a:p>
            <a:pPr lvl="2" algn="l"/>
            <a:r>
              <a:rPr sz="2160"/>
              <a:t>all light - radio, microwave, infrared, visible ...</a:t>
            </a:r>
          </a:p>
        </p:txBody>
      </p:sp>
    </p:spTree>
    <p:extLst>
      <p:ext uri="{BB962C8B-B14F-4D97-AF65-F5344CB8AC3E}">
        <p14:creationId xmlns:p14="http://schemas.microsoft.com/office/powerpoint/2010/main" val="3102896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Sound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Most sounds are waves produced by the vibrations of matter. </a:t>
            </a:r>
          </a:p>
          <a:p>
            <a:pPr lvl="1"/>
            <a:r>
              <a:rPr lang="en-US" sz="2400" dirty="0"/>
              <a:t>For e</a:t>
            </a:r>
            <a:r>
              <a:rPr lang="it-IT" sz="2400" dirty="0"/>
              <a:t>xample: </a:t>
            </a:r>
            <a:endParaRPr lang="en-US" sz="2400" dirty="0"/>
          </a:p>
          <a:p>
            <a:pPr lvl="2"/>
            <a:r>
              <a:rPr lang="it-IT" sz="2000" dirty="0"/>
              <a:t>In a piano, a violin, </a:t>
            </a:r>
            <a:r>
              <a:rPr lang="en-US" sz="2000" dirty="0"/>
              <a:t>and a guitar, the sound is produced by the vibrating strings; </a:t>
            </a:r>
          </a:p>
          <a:p>
            <a:pPr lvl="2"/>
            <a:r>
              <a:rPr lang="en-US" sz="2000" dirty="0"/>
              <a:t>in a saxophone, by a vibrating reed; </a:t>
            </a:r>
          </a:p>
          <a:p>
            <a:pPr lvl="2"/>
            <a:r>
              <a:rPr lang="en-US" sz="2000" dirty="0"/>
              <a:t>in a flute, by a fluttering column of air at the mouthpiece;</a:t>
            </a:r>
          </a:p>
          <a:p>
            <a:pPr lvl="2"/>
            <a:r>
              <a:rPr lang="en-US" sz="2000" dirty="0"/>
              <a:t>in your voice due to the vibration of your vocal chords.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Sound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 dirty="0"/>
              <a:t>The original vibration stimulates the vibration of something larger or more massive, such as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the sounding board of a stringed instrument, 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the air column within a reed or wind instrument, or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the air in the throat and mouth of a singer. </a:t>
            </a:r>
          </a:p>
          <a:p>
            <a:pPr>
              <a:lnSpc>
                <a:spcPct val="95000"/>
              </a:lnSpc>
            </a:pPr>
            <a:r>
              <a:rPr lang="en-US" dirty="0"/>
              <a:t>This vibrating material then sends a disturbance through the surrounding medium, usually air, in the form of longitudinal sound waves.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Sound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957254"/>
            <a:ext cx="8527356" cy="4653915"/>
          </a:xfrm>
        </p:spPr>
        <p:txBody>
          <a:bodyPr/>
          <a:lstStyle/>
          <a:p>
            <a:r>
              <a:rPr lang="en-US" dirty="0"/>
              <a:t>Under ordinary conditions, the frequencies of the vibrating source and sound waves are the same. </a:t>
            </a:r>
          </a:p>
          <a:p>
            <a:r>
              <a:rPr lang="en-US" dirty="0"/>
              <a:t>The subjective impression about the frequency of sound is called </a:t>
            </a:r>
            <a:r>
              <a:rPr lang="en-US" b="1" dirty="0"/>
              <a:t>pitch. </a:t>
            </a:r>
          </a:p>
          <a:p>
            <a:r>
              <a:rPr lang="en-US" dirty="0"/>
              <a:t>The ear of a young person can normally hear pitches corresponding to the range of frequencies between about 20 and 20,000 Hertz. </a:t>
            </a:r>
          </a:p>
          <a:p>
            <a:r>
              <a:rPr lang="en-US" dirty="0"/>
              <a:t>As we grow older, the limits of this human hearing range shrink, especially at the high-frequency end.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 of Sound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957254"/>
            <a:ext cx="8229600" cy="4753250"/>
          </a:xfrm>
        </p:spPr>
        <p:txBody>
          <a:bodyPr/>
          <a:lstStyle/>
          <a:p>
            <a:r>
              <a:rPr lang="en-US" dirty="0"/>
              <a:t>Sound waves with frequencies below 20 hertz are </a:t>
            </a:r>
            <a:r>
              <a:rPr lang="en-US" b="1" dirty="0"/>
              <a:t>infrasonic</a:t>
            </a:r>
            <a:r>
              <a:rPr lang="en-US" dirty="0"/>
              <a:t> (frequency too low for human hearing).</a:t>
            </a:r>
          </a:p>
          <a:p>
            <a:r>
              <a:rPr lang="en-US" dirty="0"/>
              <a:t>Sound waves with frequencies above 20,000 hertz are called </a:t>
            </a:r>
            <a:r>
              <a:rPr lang="en-US" b="1" dirty="0"/>
              <a:t>ultrasonic</a:t>
            </a:r>
            <a:r>
              <a:rPr lang="en-US" dirty="0"/>
              <a:t> (frequency too high for human hearing).</a:t>
            </a:r>
          </a:p>
          <a:p>
            <a:r>
              <a:rPr lang="en-US" b="1" dirty="0"/>
              <a:t>We cannot hear infrasonic and ultrasonic sound.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 Air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65124" y="1463040"/>
            <a:ext cx="4714625" cy="5106987"/>
          </a:xfrm>
        </p:spPr>
        <p:txBody>
          <a:bodyPr/>
          <a:lstStyle/>
          <a:p>
            <a:r>
              <a:rPr lang="en-US" dirty="0"/>
              <a:t>Sound waves</a:t>
            </a:r>
          </a:p>
          <a:p>
            <a:pPr lvl="1"/>
            <a:r>
              <a:rPr lang="en-US" dirty="0"/>
              <a:t>are vibrations made of compressions and rarefactions.</a:t>
            </a:r>
          </a:p>
          <a:p>
            <a:pPr lvl="1"/>
            <a:r>
              <a:rPr lang="en-US" dirty="0"/>
              <a:t>are longitudinal waves.</a:t>
            </a:r>
          </a:p>
          <a:p>
            <a:pPr lvl="1"/>
            <a:r>
              <a:rPr lang="en-US" dirty="0"/>
              <a:t>require a medium.</a:t>
            </a:r>
          </a:p>
          <a:p>
            <a:pPr lvl="1"/>
            <a:r>
              <a:rPr lang="en-US" dirty="0"/>
              <a:t>travel through solids, liquids, and gases.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6" name="Picture 5" descr="20_01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4"/>
          <a:stretch/>
        </p:blipFill>
        <p:spPr>
          <a:xfrm>
            <a:off x="5216686" y="995085"/>
            <a:ext cx="3576992" cy="53353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 Air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Wavelength of sound</a:t>
            </a:r>
          </a:p>
          <a:p>
            <a:pPr lvl="1"/>
            <a:r>
              <a:rPr lang="en-US" dirty="0"/>
              <a:t>Distance between successive compressions or rarefactions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20_02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9"/>
          <a:stretch/>
        </p:blipFill>
        <p:spPr>
          <a:xfrm>
            <a:off x="271272" y="3516598"/>
            <a:ext cx="8601456" cy="25453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in Air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/>
              <a:t>How sound is heard from a radio loudspeaker</a:t>
            </a:r>
          </a:p>
          <a:p>
            <a:pPr lvl="1"/>
            <a:r>
              <a:rPr lang="en-US" sz="2000" dirty="0"/>
              <a:t>Radio loudspeaker is a paper cone that vibrates.</a:t>
            </a:r>
          </a:p>
          <a:p>
            <a:pPr lvl="1"/>
            <a:r>
              <a:rPr lang="en-US" sz="2000" dirty="0"/>
              <a:t>Air molecules next to the loudspeaker set into vibration.</a:t>
            </a:r>
          </a:p>
          <a:p>
            <a:pPr lvl="1"/>
            <a:r>
              <a:rPr lang="en-US" sz="2000" dirty="0"/>
              <a:t>Produces compressions and rarefactions traveling in air.</a:t>
            </a:r>
          </a:p>
          <a:p>
            <a:pPr lvl="1"/>
            <a:r>
              <a:rPr lang="en-US" sz="2000" dirty="0"/>
              <a:t>Sound waves reach your ears, setting your eardrums into vibration.</a:t>
            </a:r>
          </a:p>
          <a:p>
            <a:pPr lvl="1"/>
            <a:r>
              <a:rPr lang="en-US" sz="2000" dirty="0"/>
              <a:t>Sound is heard.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6" name="Picture 5" descr="20_04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24" y="1499752"/>
            <a:ext cx="2366723" cy="2557095"/>
          </a:xfrm>
          <a:prstGeom prst="rect">
            <a:avLst/>
          </a:prstGeom>
        </p:spPr>
      </p:pic>
      <p:pic>
        <p:nvPicPr>
          <p:cNvPr id="7" name="Picture 6" descr="20_05_Figur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4"/>
          <a:stretch/>
        </p:blipFill>
        <p:spPr>
          <a:xfrm>
            <a:off x="4240260" y="4242481"/>
            <a:ext cx="4752354" cy="228088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 That Transmit Sound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957254"/>
            <a:ext cx="8416357" cy="4753250"/>
          </a:xfrm>
        </p:spPr>
        <p:txBody>
          <a:bodyPr/>
          <a:lstStyle/>
          <a:p>
            <a:r>
              <a:rPr lang="en-US" dirty="0"/>
              <a:t>Any elastic substance — solid, liquid, gas, or plasma — can transmit sound. </a:t>
            </a:r>
          </a:p>
          <a:p>
            <a:r>
              <a:rPr lang="en-US" dirty="0"/>
              <a:t>In elastic liquids and solids, the atoms are relatively close together, respond quickly to one another</a:t>
            </a:r>
            <a:r>
              <a:rPr lang="fr-FR" altLang="ja-JP" dirty="0"/>
              <a:t>'</a:t>
            </a:r>
            <a:r>
              <a:rPr lang="en-US" dirty="0"/>
              <a:t>s motions, and transmit energy with little loss. </a:t>
            </a:r>
          </a:p>
          <a:p>
            <a:r>
              <a:rPr lang="en-US" dirty="0"/>
              <a:t>Sound travels about 4 times faster in water than in air and about 15 times faster in steel than in air.</a:t>
            </a:r>
          </a:p>
          <a:p>
            <a:pPr lvl="1"/>
            <a:r>
              <a:rPr lang="en-US" dirty="0"/>
              <a:t>Why? Stronger bonding of atoms!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 of Sound in Air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957254"/>
            <a:ext cx="8517618" cy="4798287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dirty="0"/>
              <a:t>Speed of sound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Depends on wind conditions, temperature, humidity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Speed in dry air at 0</a:t>
            </a:r>
            <a:r>
              <a:rPr lang="en-US" dirty="0">
                <a:cs typeface="Arial"/>
              </a:rPr>
              <a:t>º</a:t>
            </a:r>
            <a:r>
              <a:rPr lang="en-US" dirty="0">
                <a:sym typeface="Symbol" charset="0"/>
              </a:rPr>
              <a:t>C is about 330 m/s </a:t>
            </a:r>
            <a:r>
              <a:rPr lang="en-US" sz="1600" dirty="0">
                <a:sym typeface="Symbol" charset="0"/>
              </a:rPr>
              <a:t>(~740mph)</a:t>
            </a:r>
          </a:p>
          <a:p>
            <a:pPr lvl="2">
              <a:lnSpc>
                <a:spcPct val="95000"/>
              </a:lnSpc>
            </a:pPr>
            <a:r>
              <a:rPr lang="en-US" dirty="0">
                <a:sym typeface="Symbol" charset="0"/>
              </a:rPr>
              <a:t>In water vapor slightly faster.</a:t>
            </a:r>
          </a:p>
          <a:p>
            <a:pPr lvl="2">
              <a:lnSpc>
                <a:spcPct val="95000"/>
              </a:lnSpc>
            </a:pPr>
            <a:r>
              <a:rPr lang="en-US" dirty="0">
                <a:sym typeface="Symbol" charset="0"/>
              </a:rPr>
              <a:t>In warm air faster than cold air.</a:t>
            </a:r>
            <a:endParaRPr lang="en-US" dirty="0"/>
          </a:p>
          <a:p>
            <a:pPr lvl="1">
              <a:lnSpc>
                <a:spcPct val="95000"/>
              </a:lnSpc>
            </a:pPr>
            <a:r>
              <a:rPr lang="en-US" dirty="0"/>
              <a:t>Each degree rise in temperature above 0</a:t>
            </a:r>
            <a:r>
              <a:rPr lang="en-US" dirty="0">
                <a:cs typeface="Arial"/>
              </a:rPr>
              <a:t>º</a:t>
            </a:r>
            <a:r>
              <a:rPr lang="en-US" dirty="0">
                <a:sym typeface="Symbol" charset="0"/>
              </a:rPr>
              <a:t>C, speed of sound in air increases by 0.6 m/s</a:t>
            </a:r>
            <a:endParaRPr lang="en-US" dirty="0"/>
          </a:p>
          <a:p>
            <a:pPr lvl="1">
              <a:lnSpc>
                <a:spcPct val="95000"/>
              </a:lnSpc>
            </a:pPr>
            <a:r>
              <a:rPr lang="en-US" dirty="0"/>
              <a:t>Speed in water about 4 times speed in air.</a:t>
            </a:r>
          </a:p>
          <a:p>
            <a:pPr lvl="1">
              <a:lnSpc>
                <a:spcPct val="95000"/>
              </a:lnSpc>
            </a:pPr>
            <a:r>
              <a:rPr lang="en-US" dirty="0"/>
              <a:t>Speed in steel about 15 times its speed in air.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olids…"/>
          <p:cNvSpPr/>
          <p:nvPr/>
        </p:nvSpPr>
        <p:spPr>
          <a:xfrm>
            <a:off x="3230478" y="626104"/>
            <a:ext cx="5669281" cy="272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r>
              <a:rPr sz="2160" b="1" u="sng" dirty="0"/>
              <a:t>Solids</a:t>
            </a:r>
            <a:r>
              <a:rPr sz="2160" dirty="0"/>
              <a:t> </a:t>
            </a:r>
          </a:p>
          <a:p>
            <a:r>
              <a:rPr sz="2160" dirty="0"/>
              <a:t>bonds are like springs</a:t>
            </a:r>
          </a:p>
          <a:p>
            <a:r>
              <a:rPr sz="2160" dirty="0"/>
              <a:t>atoms respond to each other’s motions</a:t>
            </a:r>
          </a:p>
          <a:p>
            <a:r>
              <a:rPr sz="2160" dirty="0"/>
              <a:t>speed of sound &lt;-&gt; crystal structure</a:t>
            </a:r>
            <a:r>
              <a:rPr lang="en-US" sz="2160" dirty="0"/>
              <a:t>, </a:t>
            </a:r>
            <a:r>
              <a:rPr sz="2160" dirty="0"/>
              <a:t>bonding</a:t>
            </a:r>
          </a:p>
          <a:p>
            <a:endParaRPr sz="2160" dirty="0"/>
          </a:p>
          <a:p>
            <a:r>
              <a:rPr sz="2160" dirty="0"/>
              <a:t>bond strength &lt;-&gt; speed of sound</a:t>
            </a:r>
          </a:p>
          <a:p>
            <a:endParaRPr lang="en-US" sz="2160" b="1" dirty="0"/>
          </a:p>
          <a:p>
            <a:r>
              <a:rPr lang="en-US" sz="2160" b="1" u="sng" dirty="0"/>
              <a:t>Liquids</a:t>
            </a:r>
            <a:r>
              <a:rPr lang="en-US" sz="2160" b="1" dirty="0"/>
              <a:t> </a:t>
            </a:r>
            <a:r>
              <a:rPr lang="en-US" sz="2160" dirty="0"/>
              <a:t>– also true, but less so …</a:t>
            </a:r>
          </a:p>
        </p:txBody>
      </p:sp>
      <p:grpSp>
        <p:nvGrpSpPr>
          <p:cNvPr id="535" name="Group"/>
          <p:cNvGrpSpPr/>
          <p:nvPr/>
        </p:nvGrpSpPr>
        <p:grpSpPr>
          <a:xfrm>
            <a:off x="477635" y="3645997"/>
            <a:ext cx="2937511" cy="2937510"/>
            <a:chOff x="0" y="0"/>
            <a:chExt cx="3263900" cy="3263899"/>
          </a:xfrm>
        </p:grpSpPr>
        <p:sp>
          <p:nvSpPr>
            <p:cNvPr id="514" name="Line"/>
            <p:cNvSpPr/>
            <p:nvPr/>
          </p:nvSpPr>
          <p:spPr>
            <a:xfrm>
              <a:off x="381742" y="0"/>
              <a:ext cx="1059337" cy="41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8"/>
                  </a:lnTo>
                  <a:lnTo>
                    <a:pt x="21600" y="11138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15" name="Circle"/>
            <p:cNvSpPr/>
            <p:nvPr/>
          </p:nvSpPr>
          <p:spPr>
            <a:xfrm>
              <a:off x="38174" y="39881"/>
              <a:ext cx="334026" cy="3350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516" name="Circle"/>
            <p:cNvSpPr/>
            <p:nvPr/>
          </p:nvSpPr>
          <p:spPr>
            <a:xfrm>
              <a:off x="2882157" y="39881"/>
              <a:ext cx="334026" cy="3350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517" name="Line"/>
            <p:cNvSpPr/>
            <p:nvPr/>
          </p:nvSpPr>
          <p:spPr>
            <a:xfrm>
              <a:off x="1803734" y="0"/>
              <a:ext cx="1059337" cy="411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8"/>
                  </a:lnTo>
                  <a:lnTo>
                    <a:pt x="21600" y="11138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18" name="Circle"/>
            <p:cNvSpPr/>
            <p:nvPr/>
          </p:nvSpPr>
          <p:spPr>
            <a:xfrm>
              <a:off x="1460165" y="39881"/>
              <a:ext cx="334026" cy="3350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519" name="Line"/>
            <p:cNvSpPr/>
            <p:nvPr/>
          </p:nvSpPr>
          <p:spPr>
            <a:xfrm rot="5400000">
              <a:off x="2517949" y="718468"/>
              <a:ext cx="1062443" cy="41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7"/>
                  </a:lnTo>
                  <a:lnTo>
                    <a:pt x="21600" y="11137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20" name="Line"/>
            <p:cNvSpPr/>
            <p:nvPr/>
          </p:nvSpPr>
          <p:spPr>
            <a:xfrm rot="5400000">
              <a:off x="1095957" y="718468"/>
              <a:ext cx="1062443" cy="41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7"/>
                  </a:lnTo>
                  <a:lnTo>
                    <a:pt x="21600" y="11137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21" name="Line"/>
            <p:cNvSpPr/>
            <p:nvPr/>
          </p:nvSpPr>
          <p:spPr>
            <a:xfrm rot="5400000">
              <a:off x="-326035" y="718468"/>
              <a:ext cx="1062443" cy="41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7"/>
                  </a:lnTo>
                  <a:lnTo>
                    <a:pt x="21600" y="11137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22" name="Circle"/>
            <p:cNvSpPr/>
            <p:nvPr/>
          </p:nvSpPr>
          <p:spPr>
            <a:xfrm>
              <a:off x="38174" y="1466042"/>
              <a:ext cx="334026" cy="3350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523" name="Circle"/>
            <p:cNvSpPr/>
            <p:nvPr/>
          </p:nvSpPr>
          <p:spPr>
            <a:xfrm>
              <a:off x="2882157" y="1466042"/>
              <a:ext cx="334026" cy="3350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524" name="Circle"/>
            <p:cNvSpPr/>
            <p:nvPr/>
          </p:nvSpPr>
          <p:spPr>
            <a:xfrm>
              <a:off x="1460165" y="1466042"/>
              <a:ext cx="334026" cy="335006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525" name="Line"/>
            <p:cNvSpPr/>
            <p:nvPr/>
          </p:nvSpPr>
          <p:spPr>
            <a:xfrm>
              <a:off x="381742" y="1426161"/>
              <a:ext cx="1059337" cy="411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8"/>
                  </a:lnTo>
                  <a:lnTo>
                    <a:pt x="21600" y="11138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26" name="Line"/>
            <p:cNvSpPr/>
            <p:nvPr/>
          </p:nvSpPr>
          <p:spPr>
            <a:xfrm>
              <a:off x="1803734" y="1426161"/>
              <a:ext cx="1059337" cy="411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8"/>
                  </a:lnTo>
                  <a:lnTo>
                    <a:pt x="21600" y="11138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27" name="Line"/>
            <p:cNvSpPr/>
            <p:nvPr/>
          </p:nvSpPr>
          <p:spPr>
            <a:xfrm rot="5400000">
              <a:off x="2527492" y="2144629"/>
              <a:ext cx="1062443" cy="41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7"/>
                  </a:lnTo>
                  <a:lnTo>
                    <a:pt x="21600" y="11137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28" name="Line"/>
            <p:cNvSpPr/>
            <p:nvPr/>
          </p:nvSpPr>
          <p:spPr>
            <a:xfrm rot="5400000">
              <a:off x="1105500" y="2144629"/>
              <a:ext cx="1062443" cy="41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7"/>
                  </a:lnTo>
                  <a:lnTo>
                    <a:pt x="21600" y="11137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29" name="Line"/>
            <p:cNvSpPr/>
            <p:nvPr/>
          </p:nvSpPr>
          <p:spPr>
            <a:xfrm rot="5400000">
              <a:off x="-316491" y="2144629"/>
              <a:ext cx="1062443" cy="410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7"/>
                  </a:lnTo>
                  <a:lnTo>
                    <a:pt x="21600" y="11137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30" name="Circle"/>
            <p:cNvSpPr/>
            <p:nvPr/>
          </p:nvSpPr>
          <p:spPr>
            <a:xfrm>
              <a:off x="47717" y="2892205"/>
              <a:ext cx="334026" cy="33500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531" name="Circle"/>
            <p:cNvSpPr/>
            <p:nvPr/>
          </p:nvSpPr>
          <p:spPr>
            <a:xfrm>
              <a:off x="2891701" y="2892205"/>
              <a:ext cx="334025" cy="33500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532" name="Circle"/>
            <p:cNvSpPr/>
            <p:nvPr/>
          </p:nvSpPr>
          <p:spPr>
            <a:xfrm>
              <a:off x="1469709" y="2892205"/>
              <a:ext cx="334026" cy="335005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533" name="Line"/>
            <p:cNvSpPr/>
            <p:nvPr/>
          </p:nvSpPr>
          <p:spPr>
            <a:xfrm>
              <a:off x="391286" y="2852322"/>
              <a:ext cx="1059336" cy="411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8"/>
                  </a:lnTo>
                  <a:lnTo>
                    <a:pt x="21600" y="11138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  <p:sp>
          <p:nvSpPr>
            <p:cNvPr id="534" name="Line"/>
            <p:cNvSpPr/>
            <p:nvPr/>
          </p:nvSpPr>
          <p:spPr>
            <a:xfrm>
              <a:off x="1813277" y="2852322"/>
              <a:ext cx="1059337" cy="411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631"/>
                  </a:moveTo>
                  <a:lnTo>
                    <a:pt x="2990" y="10800"/>
                  </a:lnTo>
                  <a:lnTo>
                    <a:pt x="4088" y="21600"/>
                  </a:lnTo>
                  <a:lnTo>
                    <a:pt x="6407" y="337"/>
                  </a:lnTo>
                  <a:lnTo>
                    <a:pt x="8725" y="21600"/>
                  </a:lnTo>
                  <a:lnTo>
                    <a:pt x="10922" y="0"/>
                  </a:lnTo>
                  <a:lnTo>
                    <a:pt x="13119" y="21600"/>
                  </a:lnTo>
                  <a:lnTo>
                    <a:pt x="15498" y="0"/>
                  </a:lnTo>
                  <a:lnTo>
                    <a:pt x="17573" y="21263"/>
                  </a:lnTo>
                  <a:lnTo>
                    <a:pt x="18854" y="11138"/>
                  </a:lnTo>
                  <a:lnTo>
                    <a:pt x="21600" y="11138"/>
                  </a:lnTo>
                </a:path>
              </a:pathLst>
            </a:custGeom>
            <a:noFill/>
            <a:ln w="38100" cap="flat">
              <a:solidFill>
                <a:srgbClr val="FC1216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defTabSz="52578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2847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ves travel &amp; transfer energy from place to place…"/>
          <p:cNvSpPr/>
          <p:nvPr/>
        </p:nvSpPr>
        <p:spPr>
          <a:xfrm>
            <a:off x="79262" y="686537"/>
            <a:ext cx="8983981" cy="339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algn="l"/>
            <a:r>
              <a:rPr sz="2160"/>
              <a:t>Waves travel &amp; transfer energy from place to place</a:t>
            </a:r>
          </a:p>
          <a:p>
            <a:pPr lvl="2" algn="l"/>
            <a:r>
              <a:rPr sz="2160"/>
              <a:t>need not be permanent displacement</a:t>
            </a:r>
          </a:p>
          <a:p>
            <a:pPr lvl="2" algn="l"/>
            <a:r>
              <a:rPr sz="2160"/>
              <a:t>e.g., oscillation about fixed point</a:t>
            </a:r>
          </a:p>
          <a:p>
            <a:pPr lvl="2" algn="l"/>
            <a:endParaRPr sz="2160"/>
          </a:p>
          <a:p>
            <a:pPr lvl="2" algn="l"/>
            <a:endParaRPr sz="2160"/>
          </a:p>
          <a:p>
            <a:pPr lvl="2" algn="l"/>
            <a:endParaRPr sz="2160"/>
          </a:p>
          <a:p>
            <a:pPr algn="l"/>
            <a:r>
              <a:rPr sz="2160"/>
              <a:t>Mechanical waves require a medium</a:t>
            </a:r>
          </a:p>
          <a:p>
            <a:pPr lvl="2" algn="l"/>
            <a:r>
              <a:rPr sz="2160"/>
              <a:t>it must be an elastic medium</a:t>
            </a:r>
          </a:p>
          <a:p>
            <a:pPr lvl="2" algn="l"/>
            <a:r>
              <a:rPr sz="2160"/>
              <a:t>cannot be perfectly stiff or perfectly pliable … no wave!</a:t>
            </a:r>
          </a:p>
          <a:p>
            <a:pPr algn="l"/>
            <a:r>
              <a:rPr sz="2160"/>
              <a:t> </a:t>
            </a:r>
          </a:p>
        </p:txBody>
      </p:sp>
      <p:sp>
        <p:nvSpPr>
          <p:cNvPr id="135" name="Line"/>
          <p:cNvSpPr/>
          <p:nvPr/>
        </p:nvSpPr>
        <p:spPr>
          <a:xfrm flipH="1">
            <a:off x="2931545" y="3874770"/>
            <a:ext cx="588895" cy="588895"/>
          </a:xfrm>
          <a:prstGeom prst="line">
            <a:avLst/>
          </a:prstGeom>
          <a:ln w="63500">
            <a:solidFill>
              <a:srgbClr val="75B1D4"/>
            </a:solidFill>
            <a:miter lim="400000"/>
            <a:headEnd type="triangle"/>
          </a:ln>
        </p:spPr>
        <p:txBody>
          <a:bodyPr lIns="45720" tIns="45720" rIns="45720" bIns="4572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080"/>
          </a:p>
        </p:txBody>
      </p:sp>
      <p:sp>
        <p:nvSpPr>
          <p:cNvPr id="136" name="Line"/>
          <p:cNvSpPr/>
          <p:nvPr/>
        </p:nvSpPr>
        <p:spPr>
          <a:xfrm>
            <a:off x="5760721" y="3874771"/>
            <a:ext cx="594800" cy="594800"/>
          </a:xfrm>
          <a:prstGeom prst="line">
            <a:avLst/>
          </a:prstGeom>
          <a:ln w="63500">
            <a:solidFill>
              <a:srgbClr val="75B1D4"/>
            </a:solidFill>
            <a:miter lim="400000"/>
            <a:headEnd type="triangle"/>
          </a:ln>
        </p:spPr>
        <p:txBody>
          <a:bodyPr lIns="45720" tIns="45720" rIns="45720" bIns="4572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080"/>
          </a:p>
        </p:txBody>
      </p:sp>
      <p:sp>
        <p:nvSpPr>
          <p:cNvPr id="137" name="everything moves in unison…"/>
          <p:cNvSpPr/>
          <p:nvPr/>
        </p:nvSpPr>
        <p:spPr>
          <a:xfrm>
            <a:off x="915230" y="4503032"/>
            <a:ext cx="3708066" cy="789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>
              <a:defRPr sz="2600"/>
            </a:pPr>
            <a:r>
              <a:rPr sz="2340"/>
              <a:t>everything moves in unison</a:t>
            </a:r>
          </a:p>
          <a:p>
            <a:pPr>
              <a:defRPr sz="2600"/>
            </a:pPr>
            <a:r>
              <a:rPr sz="2340"/>
              <a:t>only translation</a:t>
            </a:r>
          </a:p>
        </p:txBody>
      </p:sp>
      <p:sp>
        <p:nvSpPr>
          <p:cNvPr id="138" name="all particles move independently…"/>
          <p:cNvSpPr/>
          <p:nvPr/>
        </p:nvSpPr>
        <p:spPr>
          <a:xfrm>
            <a:off x="5045042" y="4503032"/>
            <a:ext cx="4342856" cy="7894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>
              <a:defRPr sz="2600"/>
            </a:pPr>
            <a:r>
              <a:rPr sz="2340"/>
              <a:t>all particles move independently</a:t>
            </a:r>
          </a:p>
          <a:p>
            <a:pPr>
              <a:defRPr sz="2600"/>
            </a:pPr>
            <a:r>
              <a:rPr sz="2340"/>
              <a:t>no propagation</a:t>
            </a:r>
          </a:p>
        </p:txBody>
      </p:sp>
    </p:spTree>
    <p:extLst>
      <p:ext uri="{BB962C8B-B14F-4D97-AF65-F5344CB8AC3E}">
        <p14:creationId xmlns:p14="http://schemas.microsoft.com/office/powerpoint/2010/main" val="27112296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asses, like air?…"/>
          <p:cNvSpPr/>
          <p:nvPr/>
        </p:nvSpPr>
        <p:spPr>
          <a:xfrm>
            <a:off x="202717" y="958763"/>
            <a:ext cx="8389621" cy="538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algn="l"/>
            <a:r>
              <a:rPr sz="2160" dirty="0"/>
              <a:t>Gasses, like air? </a:t>
            </a:r>
            <a:endParaRPr lang="en-US" sz="2160" dirty="0"/>
          </a:p>
          <a:p>
            <a:pPr algn="l"/>
            <a:endParaRPr sz="2160" dirty="0"/>
          </a:p>
          <a:p>
            <a:pPr lvl="2" algn="l"/>
            <a:r>
              <a:rPr sz="2160" dirty="0"/>
              <a:t>“</a:t>
            </a:r>
            <a:r>
              <a:rPr lang="en-US" sz="2160" dirty="0"/>
              <a:t>spring</a:t>
            </a:r>
            <a:r>
              <a:rPr sz="2160" dirty="0"/>
              <a:t> force”? </a:t>
            </a:r>
          </a:p>
          <a:p>
            <a:pPr lvl="4" algn="l"/>
            <a:r>
              <a:rPr sz="2160" dirty="0"/>
              <a:t>creation of partial vacuum / lower pressure region</a:t>
            </a:r>
          </a:p>
          <a:p>
            <a:pPr lvl="4" algn="l"/>
            <a:r>
              <a:rPr sz="2160" dirty="0"/>
              <a:t>air moves in to fill void</a:t>
            </a:r>
          </a:p>
          <a:p>
            <a:pPr lvl="4" algn="l"/>
            <a:endParaRPr sz="2160" dirty="0"/>
          </a:p>
          <a:p>
            <a:pPr algn="l"/>
            <a:r>
              <a:rPr sz="2160" dirty="0"/>
              <a:t>Horribly inefficient</a:t>
            </a:r>
          </a:p>
          <a:p>
            <a:pPr algn="l"/>
            <a:endParaRPr sz="2160" dirty="0"/>
          </a:p>
          <a:p>
            <a:pPr algn="l"/>
            <a:r>
              <a:rPr sz="2160" dirty="0"/>
              <a:t>Depends on PRESSURE of gas</a:t>
            </a:r>
          </a:p>
          <a:p>
            <a:pPr algn="l"/>
            <a:endParaRPr sz="2160" dirty="0"/>
          </a:p>
          <a:p>
            <a:pPr algn="l"/>
            <a:r>
              <a:rPr sz="2160" dirty="0"/>
              <a:t>Depends on WHAT GAS</a:t>
            </a:r>
          </a:p>
          <a:p>
            <a:pPr algn="l"/>
            <a:endParaRPr sz="2160" dirty="0"/>
          </a:p>
          <a:p>
            <a:pPr algn="l"/>
            <a:endParaRPr sz="2160" dirty="0"/>
          </a:p>
          <a:p>
            <a:pPr lvl="2" algn="l"/>
            <a:r>
              <a:rPr sz="2160" dirty="0"/>
              <a:t>vacuum (e.g., space) - nothing there to compress/expand</a:t>
            </a:r>
          </a:p>
          <a:p>
            <a:pPr lvl="2" algn="l"/>
            <a:endParaRPr sz="2160" dirty="0"/>
          </a:p>
          <a:p>
            <a:pPr lvl="3" algn="l"/>
            <a:r>
              <a:rPr sz="2160" dirty="0"/>
              <a:t>(solid in vacuum … still OK)</a:t>
            </a:r>
          </a:p>
        </p:txBody>
      </p:sp>
    </p:spTree>
    <p:extLst>
      <p:ext uri="{BB962C8B-B14F-4D97-AF65-F5344CB8AC3E}">
        <p14:creationId xmlns:p14="http://schemas.microsoft.com/office/powerpoint/2010/main" val="787662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Result: sound is really slow in air…"/>
          <p:cNvSpPr/>
          <p:nvPr/>
        </p:nvSpPr>
        <p:spPr>
          <a:xfrm>
            <a:off x="225227" y="617886"/>
            <a:ext cx="5283819" cy="5055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 dirty="0"/>
              <a:t>Result: sound is really slow in air</a:t>
            </a:r>
          </a:p>
          <a:p>
            <a:pPr algn="l"/>
            <a:endParaRPr sz="2160" dirty="0"/>
          </a:p>
          <a:p>
            <a:pPr algn="l"/>
            <a:r>
              <a:rPr sz="2160" dirty="0"/>
              <a:t>faster in :  Warm air (0.6 m/s per </a:t>
            </a:r>
            <a:r>
              <a:rPr sz="2160" baseline="31999" dirty="0" err="1"/>
              <a:t>o</a:t>
            </a:r>
            <a:r>
              <a:rPr sz="2160" dirty="0" err="1"/>
              <a:t>C</a:t>
            </a:r>
            <a:r>
              <a:rPr sz="2160" dirty="0"/>
              <a:t>)</a:t>
            </a:r>
          </a:p>
          <a:p>
            <a:pPr lvl="6" algn="l"/>
            <a:r>
              <a:rPr sz="2160" dirty="0"/>
              <a:t>  Humid air (slightly)</a:t>
            </a:r>
          </a:p>
          <a:p>
            <a:pPr algn="l"/>
            <a:endParaRPr sz="2160" dirty="0"/>
          </a:p>
          <a:p>
            <a:pPr algn="l"/>
            <a:r>
              <a:rPr sz="2160" dirty="0"/>
              <a:t>about one MILLIONTH light speed</a:t>
            </a:r>
          </a:p>
          <a:p>
            <a:pPr algn="l"/>
            <a:endParaRPr sz="2160" dirty="0"/>
          </a:p>
          <a:p>
            <a:pPr algn="l"/>
            <a:endParaRPr sz="2160" dirty="0"/>
          </a:p>
          <a:p>
            <a:pPr algn="l"/>
            <a:endParaRPr sz="2160" dirty="0"/>
          </a:p>
          <a:p>
            <a:pPr algn="l"/>
            <a:r>
              <a:rPr sz="2160" dirty="0"/>
              <a:t>e.g.., golf ball struck 500m away</a:t>
            </a:r>
            <a:br>
              <a:rPr sz="2160" dirty="0"/>
            </a:br>
            <a:endParaRPr sz="2160" dirty="0"/>
          </a:p>
          <a:p>
            <a:pPr algn="l"/>
            <a:r>
              <a:rPr sz="2160" dirty="0"/>
              <a:t>light: </a:t>
            </a:r>
            <a:r>
              <a:rPr lang="en-US" sz="2160" dirty="0"/>
              <a:t>speed is c=3 x 10</a:t>
            </a:r>
            <a:r>
              <a:rPr lang="en-US" sz="2160" baseline="30000" dirty="0"/>
              <a:t>8</a:t>
            </a:r>
            <a:r>
              <a:rPr lang="en-US" sz="2160" dirty="0"/>
              <a:t> m/s</a:t>
            </a:r>
            <a:endParaRPr sz="2160" dirty="0"/>
          </a:p>
          <a:p>
            <a:pPr algn="l"/>
            <a:endParaRPr sz="2160" dirty="0"/>
          </a:p>
          <a:p>
            <a:pPr algn="l"/>
            <a:endParaRPr sz="2160" dirty="0"/>
          </a:p>
          <a:p>
            <a:pPr algn="l"/>
            <a:r>
              <a:rPr sz="2160" dirty="0"/>
              <a:t>sound:</a:t>
            </a:r>
          </a:p>
        </p:txBody>
      </p:sp>
      <p:pic>
        <p:nvPicPr>
          <p:cNvPr id="540" name="17T01.jpg" descr="17T01.jpg"/>
          <p:cNvPicPr>
            <a:picLocks/>
          </p:cNvPicPr>
          <p:nvPr/>
        </p:nvPicPr>
        <p:blipFill>
          <a:blip r:embed="rId2"/>
          <a:srcRect l="5375" t="4033" r="5857" b="15478"/>
          <a:stretch>
            <a:fillRect/>
          </a:stretch>
        </p:blipFill>
        <p:spPr>
          <a:xfrm>
            <a:off x="6172200" y="-45720"/>
            <a:ext cx="2606040" cy="6938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214" y="4691694"/>
            <a:ext cx="3252569" cy="693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droppedImage.pdf" descr="dropped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728" y="5838798"/>
            <a:ext cx="4118264" cy="8026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03733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Speed of Sound in Air</a:t>
            </a:r>
            <a:br>
              <a:rPr lang="en-US" dirty="0"/>
            </a:br>
            <a:r>
              <a:rPr lang="en-US" dirty="0"/>
              <a:t>CHECK YOUR NEIGHBOR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watch a person chopping wood and note that after the last chop you hear it 1 second later. How far away is the chopper?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330 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More than 330 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Less than 330 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There</a:t>
            </a:r>
            <a:r>
              <a:rPr lang="fr-FR" altLang="ja-JP" dirty="0"/>
              <a:t>'</a:t>
            </a:r>
            <a:r>
              <a:rPr lang="en-US" dirty="0"/>
              <a:t>s no way to tell.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Speed of Sound in Air</a:t>
            </a:r>
            <a:br>
              <a:rPr lang="en-US" dirty="0"/>
            </a:br>
            <a:r>
              <a:rPr lang="en-US" dirty="0"/>
              <a:t>CHECK YOUR ANSWER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watch a person chopping wood and note that after the last chop you hear it 1 second later. How far away is the chopper?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330 m </a:t>
            </a:r>
            <a:r>
              <a:rPr lang="en-US" sz="1800" b="1" dirty="0"/>
              <a:t>(~1100 ft / 360 yd … baseball/softball or golf)</a:t>
            </a:r>
            <a:endParaRPr lang="en-US" b="1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More than 330 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Less than 330 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There</a:t>
            </a:r>
            <a:r>
              <a:rPr lang="fr-FR" altLang="ja-JP" dirty="0"/>
              <a:t>'</a:t>
            </a:r>
            <a:r>
              <a:rPr lang="en-US" dirty="0"/>
              <a:t>s no way to tell.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297438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Speed of Sound in Air</a:t>
            </a:r>
            <a:br>
              <a:rPr lang="en-US" dirty="0"/>
            </a:br>
            <a:r>
              <a:rPr lang="en-US" dirty="0"/>
              <a:t>CHECK YOUR NEIGHBOR </a:t>
            </a:r>
          </a:p>
        </p:txBody>
      </p:sp>
      <p:sp>
        <p:nvSpPr>
          <p:cNvPr id="8499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hear thunder 2 seconds after you see a lightning flash. How far away is the lightning?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340 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660 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More than 660 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There</a:t>
            </a:r>
            <a:r>
              <a:rPr lang="fr-FR" altLang="ja-JP" dirty="0"/>
              <a:t>'</a:t>
            </a:r>
            <a:r>
              <a:rPr lang="en-US" dirty="0"/>
              <a:t>s no way to tell.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Speed of Sound in Air</a:t>
            </a:r>
            <a:br>
              <a:rPr lang="en-US" dirty="0"/>
            </a:br>
            <a:r>
              <a:rPr lang="en-US" dirty="0"/>
              <a:t>CHECK YOUR NEIGHBOR </a:t>
            </a:r>
          </a:p>
        </p:txBody>
      </p:sp>
      <p:sp>
        <p:nvSpPr>
          <p:cNvPr id="8499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You hear thunder 2 seconds after you see a lightning flash. How far away is the lightning?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340 m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660 m </a:t>
            </a:r>
            <a:r>
              <a:rPr lang="en-US" sz="2000" b="1" dirty="0"/>
              <a:t>(~0.4mi)</a:t>
            </a:r>
            <a:endParaRPr lang="en-US" b="1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More than 660 m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There</a:t>
            </a:r>
            <a:r>
              <a:rPr lang="fr-FR" altLang="ja-JP" dirty="0"/>
              <a:t>'</a:t>
            </a:r>
            <a:r>
              <a:rPr lang="en-US" dirty="0"/>
              <a:t>s no way to tell.	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878346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ound carries ENERGY in density waves = pressure modulation…"/>
          <p:cNvSpPr/>
          <p:nvPr/>
        </p:nvSpPr>
        <p:spPr>
          <a:xfrm>
            <a:off x="171450" y="643138"/>
            <a:ext cx="8801100" cy="3060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algn="l"/>
            <a:r>
              <a:rPr sz="2160" dirty="0"/>
              <a:t>Sound carries ENERGY in density waves = pressure modulation </a:t>
            </a:r>
          </a:p>
          <a:p>
            <a:pPr algn="l"/>
            <a:endParaRPr sz="2160" dirty="0"/>
          </a:p>
          <a:p>
            <a:pPr lvl="1" algn="l"/>
            <a:r>
              <a:rPr sz="2160" dirty="0"/>
              <a:t>P = F/A = (F*d)/(A*d) = W/V = (energy)/(volume)</a:t>
            </a:r>
          </a:p>
          <a:p>
            <a:pPr algn="l"/>
            <a:endParaRPr sz="2160" dirty="0"/>
          </a:p>
          <a:p>
            <a:pPr lvl="1" algn="l"/>
            <a:r>
              <a:rPr sz="2160" dirty="0"/>
              <a:t>variation of pressure = variation of energy </a:t>
            </a:r>
            <a:r>
              <a:rPr lang="en-US" sz="2160" dirty="0"/>
              <a:t>per unit volume</a:t>
            </a:r>
            <a:endParaRPr sz="2160" dirty="0"/>
          </a:p>
          <a:p>
            <a:pPr algn="l"/>
            <a:endParaRPr sz="2160" dirty="0"/>
          </a:p>
          <a:p>
            <a:pPr lvl="1" algn="l"/>
            <a:r>
              <a:rPr sz="2160" dirty="0"/>
              <a:t>sound </a:t>
            </a:r>
            <a:r>
              <a:rPr sz="2160" u="sng" dirty="0"/>
              <a:t>power</a:t>
            </a:r>
            <a:r>
              <a:rPr sz="2160" dirty="0"/>
              <a:t> = (energy)/(time)</a:t>
            </a:r>
          </a:p>
          <a:p>
            <a:pPr algn="l"/>
            <a:endParaRPr sz="2160" dirty="0"/>
          </a:p>
          <a:p>
            <a:pPr lvl="1" algn="l"/>
            <a:r>
              <a:rPr sz="2160" dirty="0"/>
              <a:t>sound </a:t>
            </a:r>
            <a:r>
              <a:rPr sz="2160" u="sng" dirty="0"/>
              <a:t>intensity</a:t>
            </a:r>
            <a:r>
              <a:rPr sz="2160" dirty="0"/>
              <a:t> = (power)/(unit area) </a:t>
            </a:r>
          </a:p>
        </p:txBody>
      </p:sp>
      <p:pic>
        <p:nvPicPr>
          <p:cNvPr id="433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4149090"/>
            <a:ext cx="5989320" cy="10058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99489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210" y="2306485"/>
            <a:ext cx="7843258" cy="425196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B86FD2-9E85-7746-B080-311DCCDC4C6F}"/>
              </a:ext>
            </a:extLst>
          </p:cNvPr>
          <p:cNvSpPr/>
          <p:nvPr/>
        </p:nvSpPr>
        <p:spPr>
          <a:xfrm>
            <a:off x="763532" y="845820"/>
            <a:ext cx="5405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Sound intensity decreases as 1/(</a:t>
            </a:r>
            <a:r>
              <a:rPr lang="en-US" dirty="0" err="1"/>
              <a:t>dist</a:t>
            </a:r>
            <a:r>
              <a:rPr lang="en-US" dirty="0"/>
              <a:t>)</a:t>
            </a:r>
            <a:r>
              <a:rPr lang="en-US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82510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CC014F-0AAA-2047-AFF7-570395A10701}"/>
              </a:ext>
            </a:extLst>
          </p:cNvPr>
          <p:cNvSpPr/>
          <p:nvPr/>
        </p:nvSpPr>
        <p:spPr>
          <a:xfrm>
            <a:off x="273976" y="633098"/>
            <a:ext cx="759695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Measure intensity in </a:t>
            </a:r>
            <a:r>
              <a:rPr lang="en-US" i="1" dirty="0"/>
              <a:t>decibels.</a:t>
            </a:r>
          </a:p>
          <a:p>
            <a:pPr lvl="1"/>
            <a:r>
              <a:rPr lang="en-US" dirty="0"/>
              <a:t>Smallest audible sound (near total silence) is 0 </a:t>
            </a:r>
            <a:r>
              <a:rPr lang="en-US" dirty="0" err="1"/>
              <a:t>dB.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 sound 10 times more powerful is 10 dB (10</a:t>
            </a:r>
            <a:r>
              <a:rPr lang="en-US" baseline="30000" dirty="0"/>
              <a:t>1</a:t>
            </a:r>
            <a:r>
              <a:rPr lang="en-US" dirty="0"/>
              <a:t>). </a:t>
            </a:r>
          </a:p>
          <a:p>
            <a:pPr lvl="1"/>
            <a:r>
              <a:rPr lang="en-US" dirty="0"/>
              <a:t>A sound 100 times more powerful is 20 dB (10</a:t>
            </a:r>
            <a:r>
              <a:rPr lang="en-US" baseline="30000" dirty="0"/>
              <a:t>2</a:t>
            </a:r>
            <a:r>
              <a:rPr lang="en-US" dirty="0"/>
              <a:t>). </a:t>
            </a:r>
          </a:p>
          <a:p>
            <a:pPr lvl="1"/>
            <a:r>
              <a:rPr lang="en-US" dirty="0"/>
              <a:t>A sound 1,000 times more powerful is 30 dB (10</a:t>
            </a:r>
            <a:r>
              <a:rPr lang="en-US" baseline="30000" dirty="0"/>
              <a:t>3</a:t>
            </a:r>
            <a:r>
              <a:rPr lang="en-US" dirty="0"/>
              <a:t>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B55FFB-CE83-8649-9B47-D8E82DC72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186" y="3256481"/>
            <a:ext cx="4073814" cy="35098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6BCB4E-A2FB-5D41-BA99-0524CD1B84A6}"/>
              </a:ext>
            </a:extLst>
          </p:cNvPr>
          <p:cNvSpPr/>
          <p:nvPr/>
        </p:nvSpPr>
        <p:spPr>
          <a:xfrm>
            <a:off x="4771035" y="6224902"/>
            <a:ext cx="387477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/>
              <a:t>https://www1.nyc.gov/site/</a:t>
            </a:r>
            <a:r>
              <a:rPr lang="en-US" sz="1050" dirty="0" err="1"/>
              <a:t>doh</a:t>
            </a:r>
            <a:r>
              <a:rPr lang="en-US" sz="1050" dirty="0"/>
              <a:t>/health/health-topics/</a:t>
            </a:r>
            <a:r>
              <a:rPr lang="en-US" sz="1050" dirty="0" err="1"/>
              <a:t>noise.page</a:t>
            </a:r>
            <a:endParaRPr lang="en-US" sz="10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EC237-5922-9545-81DD-3E13CAB57132}"/>
              </a:ext>
            </a:extLst>
          </p:cNvPr>
          <p:cNvSpPr txBox="1"/>
          <p:nvPr/>
        </p:nvSpPr>
        <p:spPr>
          <a:xfrm>
            <a:off x="7526215" y="568334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072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1706.jpg" descr="1706.jp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" y="934623"/>
            <a:ext cx="8595360" cy="6115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9655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Most waves are of two sorts:…"/>
          <p:cNvSpPr/>
          <p:nvPr/>
        </p:nvSpPr>
        <p:spPr>
          <a:xfrm>
            <a:off x="79262" y="1303757"/>
            <a:ext cx="8983981" cy="3393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algn="l"/>
            <a:r>
              <a:rPr sz="2160" dirty="0"/>
              <a:t>Most waves are of two sorts:</a:t>
            </a:r>
          </a:p>
          <a:p>
            <a:pPr algn="l"/>
            <a:endParaRPr sz="2160" dirty="0"/>
          </a:p>
          <a:p>
            <a:pPr lvl="2" algn="l"/>
            <a:r>
              <a:rPr sz="2160" dirty="0"/>
              <a:t>“String” type : </a:t>
            </a:r>
          </a:p>
          <a:p>
            <a:pPr lvl="4" algn="l"/>
            <a:r>
              <a:rPr sz="2160" dirty="0"/>
              <a:t>particles oscillating perpendicular to propagation</a:t>
            </a:r>
          </a:p>
          <a:p>
            <a:pPr algn="l"/>
            <a:endParaRPr lang="en-US" sz="2160" dirty="0"/>
          </a:p>
          <a:p>
            <a:pPr algn="l"/>
            <a:endParaRPr sz="2160" dirty="0"/>
          </a:p>
          <a:p>
            <a:pPr lvl="2" algn="l"/>
            <a:r>
              <a:rPr sz="2160" dirty="0"/>
              <a:t>“Density” type : </a:t>
            </a:r>
          </a:p>
          <a:p>
            <a:pPr lvl="4" algn="l"/>
            <a:r>
              <a:rPr sz="2160" dirty="0"/>
              <a:t>particles oscillating parallel to propagation</a:t>
            </a:r>
          </a:p>
          <a:p>
            <a:pPr lvl="2" algn="l"/>
            <a:endParaRPr sz="2160" dirty="0"/>
          </a:p>
          <a:p>
            <a:pPr lvl="2" algn="l"/>
            <a:endParaRPr sz="2160" dirty="0"/>
          </a:p>
        </p:txBody>
      </p:sp>
    </p:spTree>
    <p:extLst>
      <p:ext uri="{BB962C8B-B14F-4D97-AF65-F5344CB8AC3E}">
        <p14:creationId xmlns:p14="http://schemas.microsoft.com/office/powerpoint/2010/main" val="182436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of Sound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337416" y="1589177"/>
            <a:ext cx="8229600" cy="4653915"/>
          </a:xfrm>
        </p:spPr>
        <p:txBody>
          <a:bodyPr/>
          <a:lstStyle/>
          <a:p>
            <a:r>
              <a:rPr lang="en-US" dirty="0"/>
              <a:t>Reflection</a:t>
            </a:r>
          </a:p>
          <a:p>
            <a:pPr lvl="1"/>
            <a:r>
              <a:rPr lang="en-US" dirty="0"/>
              <a:t>Process in which sound encountering a surface is returned</a:t>
            </a:r>
          </a:p>
          <a:p>
            <a:pPr lvl="1"/>
            <a:r>
              <a:rPr lang="en-US" dirty="0"/>
              <a:t>Often called an echo</a:t>
            </a:r>
          </a:p>
          <a:p>
            <a:pPr lvl="1"/>
            <a:r>
              <a:rPr lang="en-US" dirty="0"/>
              <a:t>Multiple reflections—called reverberations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20_06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3"/>
          <a:stretch/>
        </p:blipFill>
        <p:spPr>
          <a:xfrm>
            <a:off x="3611593" y="4428179"/>
            <a:ext cx="1920814" cy="2243442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ound can be REFLECTED like other waves…"/>
          <p:cNvSpPr/>
          <p:nvPr/>
        </p:nvSpPr>
        <p:spPr>
          <a:xfrm>
            <a:off x="166601" y="1027496"/>
            <a:ext cx="8389620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algn="l"/>
            <a:r>
              <a:rPr sz="2160" dirty="0"/>
              <a:t>Reverberation</a:t>
            </a:r>
          </a:p>
        </p:txBody>
      </p:sp>
      <p:pic>
        <p:nvPicPr>
          <p:cNvPr id="54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79" y="1711844"/>
            <a:ext cx="5251914" cy="2983230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different paths from source to observer are possible…"/>
          <p:cNvSpPr/>
          <p:nvPr/>
        </p:nvSpPr>
        <p:spPr>
          <a:xfrm>
            <a:off x="351531" y="4695074"/>
            <a:ext cx="8423911" cy="17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r>
              <a:rPr sz="2160" dirty="0"/>
              <a:t>different paths from source to observer are possible</a:t>
            </a:r>
          </a:p>
          <a:p>
            <a:endParaRPr sz="2160" dirty="0"/>
          </a:p>
          <a:p>
            <a:r>
              <a:rPr sz="2160" dirty="0"/>
              <a:t>slight difference in path length = time lag</a:t>
            </a:r>
          </a:p>
          <a:p>
            <a:endParaRPr sz="2160" dirty="0"/>
          </a:p>
          <a:p>
            <a:r>
              <a:rPr sz="2160" dirty="0"/>
              <a:t>Yuck.</a:t>
            </a:r>
          </a:p>
        </p:txBody>
      </p:sp>
    </p:spTree>
    <p:extLst>
      <p:ext uri="{BB962C8B-B14F-4D97-AF65-F5344CB8AC3E}">
        <p14:creationId xmlns:p14="http://schemas.microsoft.com/office/powerpoint/2010/main" val="2806897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For good sound, this effect must be optimized…"/>
          <p:cNvSpPr/>
          <p:nvPr/>
        </p:nvSpPr>
        <p:spPr>
          <a:xfrm>
            <a:off x="114300" y="615171"/>
            <a:ext cx="8343900" cy="538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algn="l"/>
            <a:r>
              <a:rPr sz="2160" dirty="0"/>
              <a:t>For good sound, this effect must be optimized</a:t>
            </a:r>
          </a:p>
          <a:p>
            <a:pPr algn="l"/>
            <a:endParaRPr sz="2160" dirty="0"/>
          </a:p>
          <a:p>
            <a:pPr lvl="1" algn="l"/>
            <a:r>
              <a:rPr sz="2160" dirty="0"/>
              <a:t>walls too reflective: </a:t>
            </a:r>
            <a:r>
              <a:rPr lang="en-US" sz="2160" dirty="0"/>
              <a:t>potential </a:t>
            </a:r>
            <a:r>
              <a:rPr sz="2160" dirty="0"/>
              <a:t>reverb problems</a:t>
            </a:r>
          </a:p>
          <a:p>
            <a:pPr algn="l"/>
            <a:endParaRPr sz="2160" dirty="0"/>
          </a:p>
          <a:p>
            <a:pPr lvl="1" algn="l"/>
            <a:r>
              <a:rPr sz="2160" dirty="0"/>
              <a:t>walls </a:t>
            </a:r>
            <a:r>
              <a:rPr lang="en-US" sz="2160" dirty="0"/>
              <a:t>not</a:t>
            </a:r>
            <a:r>
              <a:rPr sz="2160" dirty="0"/>
              <a:t> reflective</a:t>
            </a:r>
            <a:r>
              <a:rPr lang="en-US" sz="2160" dirty="0"/>
              <a:t> enough</a:t>
            </a:r>
            <a:r>
              <a:rPr sz="2160" dirty="0"/>
              <a:t>: “dead” sound, low level</a:t>
            </a:r>
          </a:p>
          <a:p>
            <a:pPr algn="l"/>
            <a:endParaRPr sz="2160" dirty="0"/>
          </a:p>
          <a:p>
            <a:pPr lvl="1" algn="l"/>
            <a:r>
              <a:rPr sz="2160" dirty="0"/>
              <a:t>reflected sound = “lively” &amp; “full”  … like in the shower</a:t>
            </a:r>
          </a:p>
          <a:p>
            <a:pPr lvl="1" algn="l"/>
            <a:endParaRPr sz="2160" dirty="0"/>
          </a:p>
          <a:p>
            <a:pPr lvl="1" algn="l"/>
            <a:endParaRPr sz="2160" dirty="0"/>
          </a:p>
          <a:p>
            <a:pPr lvl="1" algn="l"/>
            <a:endParaRPr sz="2160" dirty="0"/>
          </a:p>
          <a:p>
            <a:pPr lvl="1" algn="l"/>
            <a:endParaRPr sz="2160" dirty="0"/>
          </a:p>
          <a:p>
            <a:pPr algn="l"/>
            <a:r>
              <a:rPr sz="2160" dirty="0"/>
              <a:t>Best: </a:t>
            </a:r>
          </a:p>
          <a:p>
            <a:pPr lvl="1" algn="l"/>
            <a:r>
              <a:rPr sz="2160" dirty="0"/>
              <a:t>parabolic or elliptical reflector</a:t>
            </a:r>
            <a:endParaRPr lang="en-US" sz="2160" dirty="0"/>
          </a:p>
          <a:p>
            <a:pPr lvl="1" algn="l"/>
            <a:r>
              <a:rPr lang="en-US" sz="2160" dirty="0"/>
              <a:t>Both have </a:t>
            </a:r>
            <a:r>
              <a:rPr lang="en-US" sz="2160" i="1" dirty="0"/>
              <a:t>focal points</a:t>
            </a:r>
            <a:endParaRPr sz="2160" dirty="0"/>
          </a:p>
          <a:p>
            <a:pPr algn="l"/>
            <a:endParaRPr sz="2160" dirty="0"/>
          </a:p>
          <a:p>
            <a:pPr algn="l"/>
            <a:endParaRPr sz="2160" dirty="0"/>
          </a:p>
        </p:txBody>
      </p:sp>
      <p:grpSp>
        <p:nvGrpSpPr>
          <p:cNvPr id="562" name="Group"/>
          <p:cNvGrpSpPr/>
          <p:nvPr/>
        </p:nvGrpSpPr>
        <p:grpSpPr>
          <a:xfrm>
            <a:off x="4892029" y="3318403"/>
            <a:ext cx="3657601" cy="3360317"/>
            <a:chOff x="-12" y="0"/>
            <a:chExt cx="4064000" cy="3733684"/>
          </a:xfrm>
        </p:grpSpPr>
        <p:sp>
          <p:nvSpPr>
            <p:cNvPr id="549" name="Line"/>
            <p:cNvSpPr/>
            <p:nvPr/>
          </p:nvSpPr>
          <p:spPr>
            <a:xfrm flipV="1">
              <a:off x="2857240" y="2"/>
              <a:ext cx="1" cy="3233595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50" name="Line"/>
            <p:cNvSpPr/>
            <p:nvPr/>
          </p:nvSpPr>
          <p:spPr>
            <a:xfrm flipV="1">
              <a:off x="2305690" y="4"/>
              <a:ext cx="1" cy="3659564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51" name="Line"/>
            <p:cNvSpPr/>
            <p:nvPr/>
          </p:nvSpPr>
          <p:spPr>
            <a:xfrm flipV="1">
              <a:off x="1754139" y="2127"/>
              <a:ext cx="1" cy="3657439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52" name="Line"/>
            <p:cNvSpPr/>
            <p:nvPr/>
          </p:nvSpPr>
          <p:spPr>
            <a:xfrm flipV="1">
              <a:off x="651037" y="0"/>
              <a:ext cx="1" cy="2355031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53" name="Line"/>
            <p:cNvSpPr/>
            <p:nvPr/>
          </p:nvSpPr>
          <p:spPr>
            <a:xfrm flipV="1">
              <a:off x="1202588" y="1"/>
              <a:ext cx="1" cy="3233604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54" name="Line"/>
            <p:cNvSpPr/>
            <p:nvPr/>
          </p:nvSpPr>
          <p:spPr>
            <a:xfrm flipV="1">
              <a:off x="3408791" y="2127"/>
              <a:ext cx="1" cy="2352895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55" name="Line"/>
            <p:cNvSpPr/>
            <p:nvPr/>
          </p:nvSpPr>
          <p:spPr>
            <a:xfrm flipH="1" flipV="1">
              <a:off x="649864" y="2355023"/>
              <a:ext cx="1377350" cy="595597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56" name="Line"/>
            <p:cNvSpPr/>
            <p:nvPr/>
          </p:nvSpPr>
          <p:spPr>
            <a:xfrm flipH="1">
              <a:off x="2021897" y="2350586"/>
              <a:ext cx="1387990" cy="600031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57" name="Line"/>
            <p:cNvSpPr/>
            <p:nvPr/>
          </p:nvSpPr>
          <p:spPr>
            <a:xfrm flipH="1">
              <a:off x="1212761" y="2950617"/>
              <a:ext cx="819774" cy="278541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58" name="Line"/>
            <p:cNvSpPr/>
            <p:nvPr/>
          </p:nvSpPr>
          <p:spPr>
            <a:xfrm flipH="1" flipV="1">
              <a:off x="2037851" y="2950616"/>
              <a:ext cx="840916" cy="282975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59" name="Line"/>
            <p:cNvSpPr/>
            <p:nvPr/>
          </p:nvSpPr>
          <p:spPr>
            <a:xfrm flipH="1">
              <a:off x="1766584" y="2923969"/>
              <a:ext cx="271266" cy="735599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560" name="Line"/>
            <p:cNvSpPr/>
            <p:nvPr/>
          </p:nvSpPr>
          <p:spPr>
            <a:xfrm>
              <a:off x="2032534" y="2950617"/>
              <a:ext cx="265435" cy="713294"/>
            </a:xfrm>
            <a:prstGeom prst="line">
              <a:avLst/>
            </a:prstGeom>
            <a:noFill/>
            <a:ln w="38100" cap="flat">
              <a:solidFill>
                <a:srgbClr val="0096FF"/>
              </a:solidFill>
              <a:prstDash val="solid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pic>
          <p:nvPicPr>
            <p:cNvPr id="561" name="parabola.tiff" descr="parabola.tiff"/>
            <p:cNvPicPr>
              <a:picLocks/>
            </p:cNvPicPr>
            <p:nvPr/>
          </p:nvPicPr>
          <p:blipFill>
            <a:blip r:embed="rId2"/>
            <a:srcRect l="11088" t="62" r="11088" b="22398"/>
            <a:stretch>
              <a:fillRect/>
            </a:stretch>
          </p:blipFill>
          <p:spPr>
            <a:xfrm>
              <a:off x="-13" y="802762"/>
              <a:ext cx="4064001" cy="2930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8" y="47"/>
                  </a:lnTo>
                  <a:lnTo>
                    <a:pt x="30" y="143"/>
                  </a:lnTo>
                  <a:lnTo>
                    <a:pt x="65" y="290"/>
                  </a:lnTo>
                  <a:lnTo>
                    <a:pt x="114" y="480"/>
                  </a:lnTo>
                  <a:lnTo>
                    <a:pt x="171" y="708"/>
                  </a:lnTo>
                  <a:lnTo>
                    <a:pt x="238" y="968"/>
                  </a:lnTo>
                  <a:lnTo>
                    <a:pt x="314" y="1258"/>
                  </a:lnTo>
                  <a:lnTo>
                    <a:pt x="394" y="1568"/>
                  </a:lnTo>
                  <a:lnTo>
                    <a:pt x="481" y="1895"/>
                  </a:lnTo>
                  <a:lnTo>
                    <a:pt x="570" y="2235"/>
                  </a:lnTo>
                  <a:lnTo>
                    <a:pt x="662" y="2580"/>
                  </a:lnTo>
                  <a:lnTo>
                    <a:pt x="755" y="2925"/>
                  </a:lnTo>
                  <a:lnTo>
                    <a:pt x="848" y="3267"/>
                  </a:lnTo>
                  <a:lnTo>
                    <a:pt x="937" y="3600"/>
                  </a:lnTo>
                  <a:lnTo>
                    <a:pt x="1025" y="3916"/>
                  </a:lnTo>
                  <a:lnTo>
                    <a:pt x="1107" y="4215"/>
                  </a:lnTo>
                  <a:lnTo>
                    <a:pt x="1669" y="6183"/>
                  </a:lnTo>
                  <a:lnTo>
                    <a:pt x="2232" y="8032"/>
                  </a:lnTo>
                  <a:lnTo>
                    <a:pt x="2795" y="9763"/>
                  </a:lnTo>
                  <a:lnTo>
                    <a:pt x="3358" y="11378"/>
                  </a:lnTo>
                  <a:lnTo>
                    <a:pt x="3923" y="12875"/>
                  </a:lnTo>
                  <a:lnTo>
                    <a:pt x="4489" y="14256"/>
                  </a:lnTo>
                  <a:lnTo>
                    <a:pt x="5054" y="15516"/>
                  </a:lnTo>
                  <a:lnTo>
                    <a:pt x="5621" y="16657"/>
                  </a:lnTo>
                  <a:lnTo>
                    <a:pt x="6189" y="17684"/>
                  </a:lnTo>
                  <a:lnTo>
                    <a:pt x="6756" y="18590"/>
                  </a:lnTo>
                  <a:lnTo>
                    <a:pt x="7324" y="19377"/>
                  </a:lnTo>
                  <a:lnTo>
                    <a:pt x="7891" y="20047"/>
                  </a:lnTo>
                  <a:lnTo>
                    <a:pt x="8459" y="20597"/>
                  </a:lnTo>
                  <a:lnTo>
                    <a:pt x="9028" y="21030"/>
                  </a:lnTo>
                  <a:lnTo>
                    <a:pt x="9596" y="21343"/>
                  </a:lnTo>
                  <a:lnTo>
                    <a:pt x="10165" y="21539"/>
                  </a:lnTo>
                  <a:lnTo>
                    <a:pt x="10610" y="21600"/>
                  </a:lnTo>
                  <a:lnTo>
                    <a:pt x="11076" y="21588"/>
                  </a:lnTo>
                  <a:lnTo>
                    <a:pt x="11545" y="21503"/>
                  </a:lnTo>
                  <a:lnTo>
                    <a:pt x="11998" y="21346"/>
                  </a:lnTo>
                  <a:lnTo>
                    <a:pt x="12631" y="20992"/>
                  </a:lnTo>
                  <a:lnTo>
                    <a:pt x="13264" y="20491"/>
                  </a:lnTo>
                  <a:lnTo>
                    <a:pt x="13897" y="19845"/>
                  </a:lnTo>
                  <a:lnTo>
                    <a:pt x="14529" y="19050"/>
                  </a:lnTo>
                  <a:lnTo>
                    <a:pt x="15162" y="18105"/>
                  </a:lnTo>
                  <a:lnTo>
                    <a:pt x="15795" y="17011"/>
                  </a:lnTo>
                  <a:lnTo>
                    <a:pt x="16428" y="15768"/>
                  </a:lnTo>
                  <a:lnTo>
                    <a:pt x="17061" y="14376"/>
                  </a:lnTo>
                  <a:lnTo>
                    <a:pt x="17592" y="13089"/>
                  </a:lnTo>
                  <a:lnTo>
                    <a:pt x="18132" y="11673"/>
                  </a:lnTo>
                  <a:lnTo>
                    <a:pt x="18674" y="10138"/>
                  </a:lnTo>
                  <a:lnTo>
                    <a:pt x="19221" y="8488"/>
                  </a:lnTo>
                  <a:lnTo>
                    <a:pt x="19765" y="6733"/>
                  </a:lnTo>
                  <a:lnTo>
                    <a:pt x="20307" y="4879"/>
                  </a:lnTo>
                  <a:lnTo>
                    <a:pt x="20847" y="2931"/>
                  </a:lnTo>
                  <a:lnTo>
                    <a:pt x="21376" y="895"/>
                  </a:lnTo>
                  <a:lnTo>
                    <a:pt x="21463" y="556"/>
                  </a:lnTo>
                  <a:lnTo>
                    <a:pt x="21535" y="272"/>
                  </a:lnTo>
                  <a:lnTo>
                    <a:pt x="21583" y="79"/>
                  </a:lnTo>
                  <a:lnTo>
                    <a:pt x="21600" y="0"/>
                  </a:lnTo>
                  <a:lnTo>
                    <a:pt x="21543" y="0"/>
                  </a:lnTo>
                  <a:lnTo>
                    <a:pt x="21492" y="0"/>
                  </a:lnTo>
                  <a:lnTo>
                    <a:pt x="21260" y="901"/>
                  </a:lnTo>
                  <a:lnTo>
                    <a:pt x="20708" y="3013"/>
                  </a:lnTo>
                  <a:lnTo>
                    <a:pt x="20153" y="5013"/>
                  </a:lnTo>
                  <a:lnTo>
                    <a:pt x="19598" y="6900"/>
                  </a:lnTo>
                  <a:lnTo>
                    <a:pt x="19041" y="8672"/>
                  </a:lnTo>
                  <a:lnTo>
                    <a:pt x="18482" y="10333"/>
                  </a:lnTo>
                  <a:lnTo>
                    <a:pt x="17923" y="11881"/>
                  </a:lnTo>
                  <a:lnTo>
                    <a:pt x="17364" y="13314"/>
                  </a:lnTo>
                  <a:lnTo>
                    <a:pt x="16805" y="14630"/>
                  </a:lnTo>
                  <a:lnTo>
                    <a:pt x="16246" y="15832"/>
                  </a:lnTo>
                  <a:lnTo>
                    <a:pt x="15690" y="16920"/>
                  </a:lnTo>
                  <a:lnTo>
                    <a:pt x="15131" y="17888"/>
                  </a:lnTo>
                  <a:lnTo>
                    <a:pt x="14574" y="18739"/>
                  </a:lnTo>
                  <a:lnTo>
                    <a:pt x="14019" y="19474"/>
                  </a:lnTo>
                  <a:lnTo>
                    <a:pt x="13464" y="20091"/>
                  </a:lnTo>
                  <a:lnTo>
                    <a:pt x="12911" y="20588"/>
                  </a:lnTo>
                  <a:lnTo>
                    <a:pt x="12361" y="20965"/>
                  </a:lnTo>
                  <a:lnTo>
                    <a:pt x="12139" y="21091"/>
                  </a:lnTo>
                  <a:lnTo>
                    <a:pt x="11950" y="21188"/>
                  </a:lnTo>
                  <a:lnTo>
                    <a:pt x="11779" y="21261"/>
                  </a:lnTo>
                  <a:lnTo>
                    <a:pt x="11616" y="21313"/>
                  </a:lnTo>
                  <a:lnTo>
                    <a:pt x="11448" y="21351"/>
                  </a:lnTo>
                  <a:lnTo>
                    <a:pt x="11264" y="21372"/>
                  </a:lnTo>
                  <a:lnTo>
                    <a:pt x="11053" y="21384"/>
                  </a:lnTo>
                  <a:lnTo>
                    <a:pt x="10800" y="21386"/>
                  </a:lnTo>
                  <a:lnTo>
                    <a:pt x="10547" y="21384"/>
                  </a:lnTo>
                  <a:lnTo>
                    <a:pt x="10336" y="21372"/>
                  </a:lnTo>
                  <a:lnTo>
                    <a:pt x="10152" y="21351"/>
                  </a:lnTo>
                  <a:lnTo>
                    <a:pt x="9984" y="21313"/>
                  </a:lnTo>
                  <a:lnTo>
                    <a:pt x="9821" y="21261"/>
                  </a:lnTo>
                  <a:lnTo>
                    <a:pt x="9650" y="21188"/>
                  </a:lnTo>
                  <a:lnTo>
                    <a:pt x="9461" y="21091"/>
                  </a:lnTo>
                  <a:lnTo>
                    <a:pt x="9239" y="20965"/>
                  </a:lnTo>
                  <a:lnTo>
                    <a:pt x="8693" y="20591"/>
                  </a:lnTo>
                  <a:lnTo>
                    <a:pt x="8142" y="20100"/>
                  </a:lnTo>
                  <a:lnTo>
                    <a:pt x="7592" y="19488"/>
                  </a:lnTo>
                  <a:lnTo>
                    <a:pt x="7041" y="18763"/>
                  </a:lnTo>
                  <a:lnTo>
                    <a:pt x="6488" y="17923"/>
                  </a:lnTo>
                  <a:lnTo>
                    <a:pt x="5934" y="16964"/>
                  </a:lnTo>
                  <a:lnTo>
                    <a:pt x="5381" y="15894"/>
                  </a:lnTo>
                  <a:lnTo>
                    <a:pt x="4826" y="14706"/>
                  </a:lnTo>
                  <a:lnTo>
                    <a:pt x="4271" y="13402"/>
                  </a:lnTo>
                  <a:lnTo>
                    <a:pt x="3717" y="11986"/>
                  </a:lnTo>
                  <a:lnTo>
                    <a:pt x="3162" y="10456"/>
                  </a:lnTo>
                  <a:lnTo>
                    <a:pt x="2607" y="8815"/>
                  </a:lnTo>
                  <a:lnTo>
                    <a:pt x="2052" y="7061"/>
                  </a:lnTo>
                  <a:lnTo>
                    <a:pt x="1500" y="5192"/>
                  </a:lnTo>
                  <a:lnTo>
                    <a:pt x="947" y="3214"/>
                  </a:lnTo>
                  <a:lnTo>
                    <a:pt x="397" y="1123"/>
                  </a:lnTo>
                  <a:lnTo>
                    <a:pt x="108" y="0"/>
                  </a:lnTo>
                  <a:lnTo>
                    <a:pt x="57" y="0"/>
                  </a:lnTo>
                  <a:lnTo>
                    <a:pt x="0" y="0"/>
                  </a:lnTo>
                  <a:close/>
                  <a:moveTo>
                    <a:pt x="10800" y="15411"/>
                  </a:moveTo>
                  <a:lnTo>
                    <a:pt x="10671" y="15484"/>
                  </a:lnTo>
                  <a:lnTo>
                    <a:pt x="10598" y="15660"/>
                  </a:lnTo>
                  <a:lnTo>
                    <a:pt x="10589" y="15873"/>
                  </a:lnTo>
                  <a:lnTo>
                    <a:pt x="10663" y="16066"/>
                  </a:lnTo>
                  <a:lnTo>
                    <a:pt x="10735" y="16136"/>
                  </a:lnTo>
                  <a:lnTo>
                    <a:pt x="10800" y="16169"/>
                  </a:lnTo>
                  <a:lnTo>
                    <a:pt x="10878" y="16136"/>
                  </a:lnTo>
                  <a:lnTo>
                    <a:pt x="10946" y="16054"/>
                  </a:lnTo>
                  <a:lnTo>
                    <a:pt x="10994" y="15937"/>
                  </a:lnTo>
                  <a:lnTo>
                    <a:pt x="11011" y="15800"/>
                  </a:lnTo>
                  <a:lnTo>
                    <a:pt x="10996" y="15639"/>
                  </a:lnTo>
                  <a:lnTo>
                    <a:pt x="10954" y="15516"/>
                  </a:lnTo>
                  <a:lnTo>
                    <a:pt x="10889" y="15440"/>
                  </a:lnTo>
                  <a:lnTo>
                    <a:pt x="10800" y="15411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3520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a.k.a. “whispering gallery”…"/>
          <p:cNvSpPr/>
          <p:nvPr/>
        </p:nvSpPr>
        <p:spPr>
          <a:xfrm>
            <a:off x="0" y="672988"/>
            <a:ext cx="3281668" cy="1066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 dirty="0"/>
              <a:t>a.k.a. “whispering gallery”</a:t>
            </a:r>
          </a:p>
          <a:p>
            <a:pPr algn="l"/>
            <a:endParaRPr sz="2160" dirty="0"/>
          </a:p>
          <a:p>
            <a:pPr algn="l"/>
            <a:r>
              <a:rPr sz="2160" dirty="0"/>
              <a:t>parabolic or elliptical room</a:t>
            </a:r>
          </a:p>
        </p:txBody>
      </p:sp>
      <p:pic>
        <p:nvPicPr>
          <p:cNvPr id="56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2023110"/>
            <a:ext cx="5852160" cy="4389120"/>
          </a:xfrm>
          <a:prstGeom prst="rect">
            <a:avLst/>
          </a:prstGeom>
          <a:ln w="12700">
            <a:miter lim="400000"/>
          </a:ln>
        </p:spPr>
      </p:pic>
      <p:sp>
        <p:nvSpPr>
          <p:cNvPr id="566" name="St. Paul’s cathedral…"/>
          <p:cNvSpPr/>
          <p:nvPr/>
        </p:nvSpPr>
        <p:spPr>
          <a:xfrm>
            <a:off x="-2800" y="2225265"/>
            <a:ext cx="3177541" cy="239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r>
              <a:rPr sz="2160"/>
              <a:t>St. Paul’s cathedral</a:t>
            </a:r>
          </a:p>
          <a:p>
            <a:endParaRPr sz="2160"/>
          </a:p>
          <a:p>
            <a:r>
              <a:rPr sz="2160"/>
              <a:t>London</a:t>
            </a:r>
          </a:p>
          <a:p>
            <a:endParaRPr sz="2160"/>
          </a:p>
          <a:p>
            <a:endParaRPr sz="2160"/>
          </a:p>
          <a:p>
            <a:r>
              <a:rPr sz="2160"/>
              <a:t>can hear a whisper across the room</a:t>
            </a:r>
          </a:p>
        </p:txBody>
      </p:sp>
    </p:spTree>
    <p:extLst>
      <p:ext uri="{BB962C8B-B14F-4D97-AF65-F5344CB8AC3E}">
        <p14:creationId xmlns:p14="http://schemas.microsoft.com/office/powerpoint/2010/main" val="34152759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719" y="1899174"/>
            <a:ext cx="4958826" cy="495882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67166E-E458-D047-B647-14C301B014E8}"/>
              </a:ext>
            </a:extLst>
          </p:cNvPr>
          <p:cNvSpPr/>
          <p:nvPr/>
        </p:nvSpPr>
        <p:spPr>
          <a:xfrm>
            <a:off x="424751" y="688262"/>
            <a:ext cx="85202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 ellipse has two </a:t>
            </a:r>
            <a:r>
              <a:rPr lang="en-US" i="1" dirty="0"/>
              <a:t>focal points</a:t>
            </a:r>
          </a:p>
          <a:p>
            <a:r>
              <a:rPr lang="en-US" i="1" dirty="0"/>
              <a:t>	any wave passing through one always reflects to other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90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Reflection of Sound</a:t>
            </a:r>
            <a:br>
              <a:rPr lang="en-US" dirty="0"/>
            </a:br>
            <a:r>
              <a:rPr lang="en-US" dirty="0"/>
              <a:t>CHECK YOUR NEIGHBOR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715354"/>
            <a:ext cx="8229600" cy="46539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Reverberations are best heard when you sing in a room with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carpeted walls.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hard-surfaced walls.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open windows.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Reflection of Sound</a:t>
            </a:r>
            <a:br>
              <a:rPr lang="en-US" dirty="0"/>
            </a:br>
            <a:r>
              <a:rPr lang="en-US" dirty="0"/>
              <a:t>CHECK YOUR ANSWER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365124" y="1715354"/>
            <a:ext cx="8311331" cy="47841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Reverberations are best heard when you sing in a room with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carpeted walls.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hard-surfaced walls.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open windows.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2400" b="1" dirty="0"/>
              <a:t>Explanation: </a:t>
            </a:r>
          </a:p>
          <a:p>
            <a:pPr marL="0" indent="0">
              <a:buNone/>
            </a:pPr>
            <a:r>
              <a:rPr lang="en-US" sz="2400" dirty="0"/>
              <a:t>Rigid walls better reflect sound energy. Fabric is absorbent, and open windows let sound energy escape from the room.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36437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614908"/>
            <a:ext cx="9144000" cy="584776"/>
          </a:xfrm>
        </p:spPr>
        <p:txBody>
          <a:bodyPr/>
          <a:lstStyle/>
          <a:p>
            <a:r>
              <a:rPr lang="en-US" dirty="0"/>
              <a:t>Reflection of Sound A situation to ponder… </a:t>
            </a:r>
          </a:p>
        </p:txBody>
      </p:sp>
      <p:sp>
        <p:nvSpPr>
          <p:cNvPr id="21506" name="Rectangle 102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Consider a person attending a concert that is being broadcast over the radio. The person sits about 45 m from the stage and listens to the radio broadcast with a transistor radio over one ear and a nonbroadcast sound signal with the other ear. Further suppose that the radio signal must travel all the way around the world before reaching the ear.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A situation to ponder…</a:t>
            </a:r>
            <a:br>
              <a:rPr lang="en-US" dirty="0"/>
            </a:br>
            <a:r>
              <a:rPr lang="en-US" dirty="0"/>
              <a:t>CHECK YOUR NEIGHBOR </a:t>
            </a:r>
          </a:p>
        </p:txBody>
      </p:sp>
      <p:sp>
        <p:nvSpPr>
          <p:cNvPr id="115715" name="Rectangle 1027"/>
          <p:cNvSpPr>
            <a:spLocks noGrp="1" noChangeArrowheads="1"/>
          </p:cNvSpPr>
          <p:nvPr>
            <p:ph idx="1"/>
          </p:nvPr>
        </p:nvSpPr>
        <p:spPr>
          <a:xfrm>
            <a:off x="365125" y="1727449"/>
            <a:ext cx="8229600" cy="479914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Which signal will be heard first?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Radio signal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Nonbroadcast sound signal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Both at the same time.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A situation to ponder…</a:t>
            </a:r>
            <a:br>
              <a:rPr lang="en-US" dirty="0"/>
            </a:br>
            <a:r>
              <a:rPr lang="en-US" dirty="0"/>
              <a:t>CHECK YOUR ANSWER</a:t>
            </a:r>
          </a:p>
        </p:txBody>
      </p:sp>
      <p:sp>
        <p:nvSpPr>
          <p:cNvPr id="115715" name="Rectangle 1027"/>
          <p:cNvSpPr>
            <a:spLocks noGrp="1" noChangeArrowheads="1"/>
          </p:cNvSpPr>
          <p:nvPr>
            <p:ph idx="1"/>
          </p:nvPr>
        </p:nvSpPr>
        <p:spPr>
          <a:xfrm>
            <a:off x="365125" y="1727449"/>
            <a:ext cx="8229600" cy="479914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Which signal will be heard first?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Radio signal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Nonbroadcast sound signal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Both at the same time.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above.</a:t>
            </a:r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2000" b="1" dirty="0"/>
              <a:t>Explanation:</a:t>
            </a:r>
          </a:p>
          <a:p>
            <a:pPr marL="0" indent="0">
              <a:buNone/>
            </a:pPr>
            <a:r>
              <a:rPr lang="en-US" sz="2000" dirty="0"/>
              <a:t>A radio signal travels at the speed of light, 3 x 10</a:t>
            </a:r>
            <a:r>
              <a:rPr lang="en-US" sz="2000" baseline="30000" dirty="0"/>
              <a:t>8</a:t>
            </a:r>
            <a:r>
              <a:rPr lang="en-US" sz="2000" dirty="0"/>
              <a:t> m/s. </a:t>
            </a:r>
          </a:p>
          <a:p>
            <a:pPr marL="0" indent="0">
              <a:buNone/>
            </a:pPr>
            <a:r>
              <a:rPr lang="en-US" sz="2000" dirty="0"/>
              <a:t>Time to travel 45 m at 340 m/s ≈ 0.13 s. Time to travel 4 x 10</a:t>
            </a:r>
            <a:r>
              <a:rPr lang="en-US" sz="2000" baseline="30000" dirty="0"/>
              <a:t>7</a:t>
            </a:r>
            <a:r>
              <a:rPr lang="en-US" sz="2000" dirty="0"/>
              <a:t> m (Earth</a:t>
            </a:r>
            <a:r>
              <a:rPr lang="fr-FR" sz="2000" dirty="0"/>
              <a:t>'</a:t>
            </a:r>
            <a:r>
              <a:rPr lang="en-US" sz="2000" dirty="0"/>
              <a:t>s circumference) at 3 x 10</a:t>
            </a:r>
            <a:r>
              <a:rPr lang="en-US" sz="2000" baseline="30000" dirty="0"/>
              <a:t>8</a:t>
            </a:r>
            <a:r>
              <a:rPr lang="en-US" sz="2000" dirty="0"/>
              <a:t> m/s ≈ 0.13 s. Therefore, if you sit farther back at the concert, the radio signal would reach you first!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04860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escribing waves…"/>
          <p:cNvSpPr/>
          <p:nvPr/>
        </p:nvSpPr>
        <p:spPr>
          <a:xfrm>
            <a:off x="68331" y="583891"/>
            <a:ext cx="8983981" cy="997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algn="l"/>
            <a:r>
              <a:rPr sz="2160" dirty="0"/>
              <a:t>Describing waves</a:t>
            </a:r>
          </a:p>
          <a:p>
            <a:pPr algn="l">
              <a:defRPr sz="1900"/>
            </a:pPr>
            <a:endParaRPr sz="1710" dirty="0"/>
          </a:p>
          <a:p>
            <a:pPr algn="l"/>
            <a:r>
              <a:rPr sz="2160" dirty="0"/>
              <a:t>example: mass on a spring; oscillation perp. to wave direction</a:t>
            </a:r>
          </a:p>
        </p:txBody>
      </p:sp>
      <p:grpSp>
        <p:nvGrpSpPr>
          <p:cNvPr id="176" name="Group"/>
          <p:cNvGrpSpPr/>
          <p:nvPr/>
        </p:nvGrpSpPr>
        <p:grpSpPr>
          <a:xfrm>
            <a:off x="275067" y="1720670"/>
            <a:ext cx="5723388" cy="2330898"/>
            <a:chOff x="0" y="-18593"/>
            <a:chExt cx="6359319" cy="2589887"/>
          </a:xfrm>
        </p:grpSpPr>
        <p:grpSp>
          <p:nvGrpSpPr>
            <p:cNvPr id="161" name="Group"/>
            <p:cNvGrpSpPr/>
            <p:nvPr/>
          </p:nvGrpSpPr>
          <p:grpSpPr>
            <a:xfrm>
              <a:off x="0" y="31750"/>
              <a:ext cx="812800" cy="1568450"/>
              <a:chOff x="0" y="0"/>
              <a:chExt cx="812800" cy="1568450"/>
            </a:xfrm>
          </p:grpSpPr>
          <p:grpSp>
            <p:nvGrpSpPr>
              <p:cNvPr id="159" name="Group"/>
              <p:cNvGrpSpPr/>
              <p:nvPr/>
            </p:nvGrpSpPr>
            <p:grpSpPr>
              <a:xfrm>
                <a:off x="215900" y="215281"/>
                <a:ext cx="368300" cy="1353169"/>
                <a:chOff x="0" y="0"/>
                <a:chExt cx="368300" cy="1353168"/>
              </a:xfrm>
            </p:grpSpPr>
            <p:grpSp>
              <p:nvGrpSpPr>
                <p:cNvPr id="157" name="Group"/>
                <p:cNvGrpSpPr/>
                <p:nvPr/>
              </p:nvGrpSpPr>
              <p:grpSpPr>
                <a:xfrm>
                  <a:off x="82550" y="0"/>
                  <a:ext cx="203200" cy="1003300"/>
                  <a:chOff x="0" y="0"/>
                  <a:chExt cx="203199" cy="1003300"/>
                </a:xfrm>
              </p:grpSpPr>
              <p:grpSp>
                <p:nvGrpSpPr>
                  <p:cNvPr id="152" name="Group"/>
                  <p:cNvGrpSpPr/>
                  <p:nvPr/>
                </p:nvGrpSpPr>
                <p:grpSpPr>
                  <a:xfrm>
                    <a:off x="0" y="130034"/>
                    <a:ext cx="203200" cy="739015"/>
                    <a:chOff x="0" y="0"/>
                    <a:chExt cx="203199" cy="739013"/>
                  </a:xfrm>
                </p:grpSpPr>
                <p:grpSp>
                  <p:nvGrpSpPr>
                    <p:cNvPr id="145" name="Group"/>
                    <p:cNvGrpSpPr/>
                    <p:nvPr/>
                  </p:nvGrpSpPr>
                  <p:grpSpPr>
                    <a:xfrm>
                      <a:off x="0" y="488604"/>
                      <a:ext cx="203200" cy="250410"/>
                      <a:chOff x="0" y="0"/>
                      <a:chExt cx="203199" cy="250409"/>
                    </a:xfrm>
                  </p:grpSpPr>
                  <p:sp>
                    <p:nvSpPr>
                      <p:cNvPr id="143" name="Line"/>
                      <p:cNvSpPr/>
                      <p:nvPr/>
                    </p:nvSpPr>
                    <p:spPr>
                      <a:xfrm>
                        <a:off x="0" y="0"/>
                        <a:ext cx="203085" cy="128187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75B1D4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45720" tIns="45720" rIns="45720" bIns="45720" numCol="1" anchor="ctr">
                        <a:noAutofit/>
                      </a:bodyPr>
                      <a:lstStyle/>
                      <a:p>
                        <a:pPr algn="l">
                          <a:defRPr sz="1200">
                            <a:solidFill>
                              <a:srgbClr val="000000"/>
                            </a:solidFill>
                            <a:latin typeface="Helvetica"/>
                            <a:ea typeface="Helvetica"/>
                            <a:cs typeface="Helvetica"/>
                            <a:sym typeface="Helvetica"/>
                          </a:defRPr>
                        </a:pPr>
                        <a:endParaRPr sz="1080"/>
                      </a:p>
                    </p:txBody>
                  </p:sp>
                  <p:sp>
                    <p:nvSpPr>
                      <p:cNvPr id="144" name="Line"/>
                      <p:cNvSpPr/>
                      <p:nvPr/>
                    </p:nvSpPr>
                    <p:spPr>
                      <a:xfrm flipV="1">
                        <a:off x="0" y="122151"/>
                        <a:ext cx="203200" cy="12825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75B1D4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45720" tIns="45720" rIns="45720" bIns="45720" numCol="1" anchor="ctr">
                        <a:noAutofit/>
                      </a:bodyPr>
                      <a:lstStyle/>
                      <a:p>
                        <a:pPr algn="l">
                          <a:defRPr sz="1200">
                            <a:solidFill>
                              <a:srgbClr val="000000"/>
                            </a:solidFill>
                            <a:latin typeface="Helvetica"/>
                            <a:ea typeface="Helvetica"/>
                            <a:cs typeface="Helvetica"/>
                            <a:sym typeface="Helvetica"/>
                          </a:defRPr>
                        </a:pPr>
                        <a:endParaRPr sz="1080"/>
                      </a:p>
                    </p:txBody>
                  </p:sp>
                </p:grpSp>
                <p:grpSp>
                  <p:nvGrpSpPr>
                    <p:cNvPr id="148" name="Group"/>
                    <p:cNvGrpSpPr/>
                    <p:nvPr/>
                  </p:nvGrpSpPr>
                  <p:grpSpPr>
                    <a:xfrm>
                      <a:off x="0" y="244302"/>
                      <a:ext cx="203200" cy="250410"/>
                      <a:chOff x="0" y="0"/>
                      <a:chExt cx="203199" cy="250409"/>
                    </a:xfrm>
                  </p:grpSpPr>
                  <p:sp>
                    <p:nvSpPr>
                      <p:cNvPr id="146" name="Line"/>
                      <p:cNvSpPr/>
                      <p:nvPr/>
                    </p:nvSpPr>
                    <p:spPr>
                      <a:xfrm>
                        <a:off x="0" y="0"/>
                        <a:ext cx="203085" cy="128187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75B1D4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45720" tIns="45720" rIns="45720" bIns="45720" numCol="1" anchor="ctr">
                        <a:noAutofit/>
                      </a:bodyPr>
                      <a:lstStyle/>
                      <a:p>
                        <a:pPr algn="l">
                          <a:defRPr sz="1200">
                            <a:solidFill>
                              <a:srgbClr val="000000"/>
                            </a:solidFill>
                            <a:latin typeface="Helvetica"/>
                            <a:ea typeface="Helvetica"/>
                            <a:cs typeface="Helvetica"/>
                            <a:sym typeface="Helvetica"/>
                          </a:defRPr>
                        </a:pPr>
                        <a:endParaRPr sz="1080"/>
                      </a:p>
                    </p:txBody>
                  </p:sp>
                  <p:sp>
                    <p:nvSpPr>
                      <p:cNvPr id="147" name="Line"/>
                      <p:cNvSpPr/>
                      <p:nvPr/>
                    </p:nvSpPr>
                    <p:spPr>
                      <a:xfrm flipV="1">
                        <a:off x="0" y="122151"/>
                        <a:ext cx="203200" cy="12825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75B1D4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45720" tIns="45720" rIns="45720" bIns="45720" numCol="1" anchor="ctr">
                        <a:noAutofit/>
                      </a:bodyPr>
                      <a:lstStyle/>
                      <a:p>
                        <a:pPr algn="l">
                          <a:defRPr sz="1200">
                            <a:solidFill>
                              <a:srgbClr val="000000"/>
                            </a:solidFill>
                            <a:latin typeface="Helvetica"/>
                            <a:ea typeface="Helvetica"/>
                            <a:cs typeface="Helvetica"/>
                            <a:sym typeface="Helvetica"/>
                          </a:defRPr>
                        </a:pPr>
                        <a:endParaRPr sz="1080"/>
                      </a:p>
                    </p:txBody>
                  </p:sp>
                </p:grpSp>
                <p:grpSp>
                  <p:nvGrpSpPr>
                    <p:cNvPr id="151" name="Group"/>
                    <p:cNvGrpSpPr/>
                    <p:nvPr/>
                  </p:nvGrpSpPr>
                  <p:grpSpPr>
                    <a:xfrm>
                      <a:off x="0" y="0"/>
                      <a:ext cx="203200" cy="250410"/>
                      <a:chOff x="0" y="0"/>
                      <a:chExt cx="203199" cy="250409"/>
                    </a:xfrm>
                  </p:grpSpPr>
                  <p:sp>
                    <p:nvSpPr>
                      <p:cNvPr id="149" name="Line"/>
                      <p:cNvSpPr/>
                      <p:nvPr/>
                    </p:nvSpPr>
                    <p:spPr>
                      <a:xfrm>
                        <a:off x="0" y="0"/>
                        <a:ext cx="203085" cy="128187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75B1D4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45720" tIns="45720" rIns="45720" bIns="45720" numCol="1" anchor="ctr">
                        <a:noAutofit/>
                      </a:bodyPr>
                      <a:lstStyle/>
                      <a:p>
                        <a:pPr algn="l">
                          <a:defRPr sz="1200">
                            <a:solidFill>
                              <a:srgbClr val="000000"/>
                            </a:solidFill>
                            <a:latin typeface="Helvetica"/>
                            <a:ea typeface="Helvetica"/>
                            <a:cs typeface="Helvetica"/>
                            <a:sym typeface="Helvetica"/>
                          </a:defRPr>
                        </a:pPr>
                        <a:endParaRPr sz="1080"/>
                      </a:p>
                    </p:txBody>
                  </p:sp>
                  <p:sp>
                    <p:nvSpPr>
                      <p:cNvPr id="150" name="Line"/>
                      <p:cNvSpPr/>
                      <p:nvPr/>
                    </p:nvSpPr>
                    <p:spPr>
                      <a:xfrm flipV="1">
                        <a:off x="0" y="122151"/>
                        <a:ext cx="203200" cy="128259"/>
                      </a:xfrm>
                      <a:prstGeom prst="line">
                        <a:avLst/>
                      </a:prstGeom>
                      <a:noFill/>
                      <a:ln w="25400" cap="flat">
                        <a:solidFill>
                          <a:srgbClr val="75B1D4"/>
                        </a:solidFill>
                        <a:prstDash val="solid"/>
                        <a:miter lim="400000"/>
                      </a:ln>
                      <a:effectLst/>
                    </p:spPr>
                    <p:txBody>
                      <a:bodyPr wrap="square" lIns="45720" tIns="45720" rIns="45720" bIns="45720" numCol="1" anchor="ctr">
                        <a:noAutofit/>
                      </a:bodyPr>
                      <a:lstStyle/>
                      <a:p>
                        <a:pPr algn="l">
                          <a:defRPr sz="1200">
                            <a:solidFill>
                              <a:srgbClr val="000000"/>
                            </a:solidFill>
                            <a:latin typeface="Helvetica"/>
                            <a:ea typeface="Helvetica"/>
                            <a:cs typeface="Helvetica"/>
                            <a:sym typeface="Helvetica"/>
                          </a:defRPr>
                        </a:pPr>
                        <a:endParaRPr sz="1080"/>
                      </a:p>
                    </p:txBody>
                  </p:sp>
                </p:grpSp>
              </p:grpSp>
              <p:sp>
                <p:nvSpPr>
                  <p:cNvPr id="153" name="Line"/>
                  <p:cNvSpPr/>
                  <p:nvPr/>
                </p:nvSpPr>
                <p:spPr>
                  <a:xfrm flipH="1">
                    <a:off x="9561" y="94843"/>
                    <a:ext cx="96878" cy="3507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5B1D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20" tIns="45720" rIns="45720" bIns="45720" numCol="1" anchor="ctr">
                    <a:noAutofit/>
                  </a:bodyPr>
                  <a:lstStyle/>
                  <a:p>
                    <a:pPr algn="l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1080"/>
                  </a:p>
                </p:txBody>
              </p:sp>
              <p:sp>
                <p:nvSpPr>
                  <p:cNvPr id="154" name="Line"/>
                  <p:cNvSpPr/>
                  <p:nvPr/>
                </p:nvSpPr>
                <p:spPr>
                  <a:xfrm flipH="1" flipV="1">
                    <a:off x="9561" y="868933"/>
                    <a:ext cx="106554" cy="35307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5B1D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20" tIns="45720" rIns="45720" bIns="45720" numCol="1" anchor="ctr">
                    <a:noAutofit/>
                  </a:bodyPr>
                  <a:lstStyle/>
                  <a:p>
                    <a:pPr algn="l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1080"/>
                  </a:p>
                </p:txBody>
              </p:sp>
              <p:sp>
                <p:nvSpPr>
                  <p:cNvPr id="155" name="Line"/>
                  <p:cNvSpPr/>
                  <p:nvPr/>
                </p:nvSpPr>
                <p:spPr>
                  <a:xfrm flipH="1">
                    <a:off x="106322" y="0"/>
                    <a:ext cx="1" cy="10112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5B1D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20" tIns="45720" rIns="45720" bIns="45720" numCol="1" anchor="ctr">
                    <a:noAutofit/>
                  </a:bodyPr>
                  <a:lstStyle/>
                  <a:p>
                    <a:pPr algn="l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1080"/>
                  </a:p>
                </p:txBody>
              </p:sp>
              <p:sp>
                <p:nvSpPr>
                  <p:cNvPr id="156" name="Line"/>
                  <p:cNvSpPr/>
                  <p:nvPr/>
                </p:nvSpPr>
                <p:spPr>
                  <a:xfrm flipH="1">
                    <a:off x="106322" y="902172"/>
                    <a:ext cx="1" cy="101128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75B1D4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45720" tIns="45720" rIns="45720" bIns="45720" numCol="1" anchor="ctr">
                    <a:noAutofit/>
                  </a:bodyPr>
                  <a:lstStyle/>
                  <a:p>
                    <a:pPr algn="l">
                      <a:defRPr sz="1200">
                        <a:solidFill>
                          <a:srgbClr val="000000"/>
                        </a:solidFill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  <a:endParaRPr sz="1080"/>
                  </a:p>
                </p:txBody>
              </p:sp>
            </p:grpSp>
            <p:sp>
              <p:nvSpPr>
                <p:cNvPr id="158" name="Circle"/>
                <p:cNvSpPr/>
                <p:nvPr/>
              </p:nvSpPr>
              <p:spPr>
                <a:xfrm>
                  <a:off x="0" y="984868"/>
                  <a:ext cx="368300" cy="368301"/>
                </a:xfrm>
                <a:prstGeom prst="ellipse">
                  <a:avLst/>
                </a:prstGeom>
                <a:solidFill>
                  <a:srgbClr val="51515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4290" tIns="34290" rIns="34290" bIns="34290" numCol="1" anchor="ctr">
                  <a:noAutofit/>
                </a:bodyPr>
                <a:lstStyle/>
                <a:p>
                  <a:pPr>
                    <a:defRPr sz="3600">
                      <a:solidFill>
                        <a:srgbClr val="FFFFFF"/>
                      </a:solidFill>
                    </a:defRPr>
                  </a:pPr>
                  <a:endParaRPr sz="3240"/>
                </a:p>
              </p:txBody>
            </p:sp>
          </p:grpSp>
          <p:sp>
            <p:nvSpPr>
              <p:cNvPr id="160" name="Rectangle"/>
              <p:cNvSpPr/>
              <p:nvPr/>
            </p:nvSpPr>
            <p:spPr>
              <a:xfrm>
                <a:off x="0" y="0"/>
                <a:ext cx="812800" cy="266700"/>
              </a:xfrm>
              <a:prstGeom prst="rect">
                <a:avLst/>
              </a:prstGeom>
              <a:solidFill>
                <a:srgbClr val="CBCBCB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4290" tIns="34290" rIns="34290" bIns="34290" numCol="1" anchor="ctr">
                <a:noAutofit/>
              </a:bodyPr>
              <a:lstStyle/>
              <a:p>
                <a:pPr>
                  <a:defRPr sz="3600">
                    <a:solidFill>
                      <a:srgbClr val="FFFFFF"/>
                    </a:solidFill>
                  </a:defRPr>
                </a:pPr>
                <a:endParaRPr sz="3240"/>
              </a:p>
            </p:txBody>
          </p:sp>
        </p:grpSp>
        <p:sp>
          <p:nvSpPr>
            <p:cNvPr id="162" name="y"/>
            <p:cNvSpPr/>
            <p:nvPr/>
          </p:nvSpPr>
          <p:spPr>
            <a:xfrm>
              <a:off x="1064895" y="-18593"/>
              <a:ext cx="224777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>
              <a:lvl1pPr>
                <a:defRPr sz="2300"/>
              </a:lvl1pPr>
            </a:lstStyle>
            <a:p>
              <a:r>
                <a:rPr sz="2070"/>
                <a:t>y</a:t>
              </a:r>
            </a:p>
          </p:txBody>
        </p:sp>
        <p:sp>
          <p:nvSpPr>
            <p:cNvPr id="163" name="time"/>
            <p:cNvSpPr/>
            <p:nvPr/>
          </p:nvSpPr>
          <p:spPr>
            <a:xfrm>
              <a:off x="5511260" y="2140407"/>
              <a:ext cx="634433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>
              <a:lvl1pPr>
                <a:defRPr sz="2300"/>
              </a:lvl1pPr>
            </a:lstStyle>
            <a:p>
              <a:r>
                <a:rPr sz="2070"/>
                <a:t>time</a:t>
              </a:r>
            </a:p>
          </p:txBody>
        </p:sp>
        <p:sp>
          <p:nvSpPr>
            <p:cNvPr id="164" name="Line"/>
            <p:cNvSpPr/>
            <p:nvPr/>
          </p:nvSpPr>
          <p:spPr>
            <a:xfrm>
              <a:off x="1320800" y="694266"/>
              <a:ext cx="4292600" cy="1447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1" extrusionOk="0">
                  <a:moveTo>
                    <a:pt x="0" y="10596"/>
                  </a:moveTo>
                  <a:cubicBezTo>
                    <a:pt x="852" y="6812"/>
                    <a:pt x="1934" y="67"/>
                    <a:pt x="3621" y="126"/>
                  </a:cubicBezTo>
                  <a:cubicBezTo>
                    <a:pt x="5328" y="186"/>
                    <a:pt x="6341" y="6556"/>
                    <a:pt x="7243" y="10848"/>
                  </a:cubicBezTo>
                  <a:cubicBezTo>
                    <a:pt x="8222" y="15516"/>
                    <a:pt x="9124" y="21600"/>
                    <a:pt x="10821" y="21570"/>
                  </a:cubicBezTo>
                  <a:cubicBezTo>
                    <a:pt x="12548" y="21540"/>
                    <a:pt x="13676" y="14633"/>
                    <a:pt x="14485" y="10722"/>
                  </a:cubicBezTo>
                  <a:cubicBezTo>
                    <a:pt x="15362" y="6488"/>
                    <a:pt x="16301" y="0"/>
                    <a:pt x="17979" y="0"/>
                  </a:cubicBezTo>
                  <a:cubicBezTo>
                    <a:pt x="19686" y="0"/>
                    <a:pt x="20791" y="6686"/>
                    <a:pt x="21600" y="10722"/>
                  </a:cubicBezTo>
                </a:path>
              </a:pathLst>
            </a:custGeom>
            <a:noFill/>
            <a:ln w="25400" cap="flat">
              <a:solidFill>
                <a:srgbClr val="75B1D4"/>
              </a:solidFill>
              <a:prstDash val="solid"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165" name="Line"/>
            <p:cNvSpPr/>
            <p:nvPr/>
          </p:nvSpPr>
          <p:spPr>
            <a:xfrm>
              <a:off x="1303034" y="1384300"/>
              <a:ext cx="4584395" cy="128"/>
            </a:xfrm>
            <a:prstGeom prst="line">
              <a:avLst/>
            </a:prstGeom>
            <a:noFill/>
            <a:ln w="25400" cap="flat">
              <a:solidFill>
                <a:srgbClr val="75B1D4"/>
              </a:solidFill>
              <a:prstDash val="sysDot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grpSp>
          <p:nvGrpSpPr>
            <p:cNvPr id="168" name="Group"/>
            <p:cNvGrpSpPr/>
            <p:nvPr/>
          </p:nvGrpSpPr>
          <p:grpSpPr>
            <a:xfrm>
              <a:off x="1181100" y="304800"/>
              <a:ext cx="4332562" cy="2171704"/>
              <a:chOff x="0" y="0"/>
              <a:chExt cx="4332561" cy="2171703"/>
            </a:xfrm>
          </p:grpSpPr>
          <p:sp>
            <p:nvSpPr>
              <p:cNvPr id="166" name="Line"/>
              <p:cNvSpPr/>
              <p:nvPr/>
            </p:nvSpPr>
            <p:spPr>
              <a:xfrm flipH="1">
                <a:off x="126999" y="0"/>
                <a:ext cx="2" cy="217170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167" name="Line"/>
              <p:cNvSpPr/>
              <p:nvPr/>
            </p:nvSpPr>
            <p:spPr>
              <a:xfrm flipH="1" flipV="1">
                <a:off x="0" y="2057400"/>
                <a:ext cx="433256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</p:grpSp>
        <p:sp>
          <p:nvSpPr>
            <p:cNvPr id="169" name="y0"/>
            <p:cNvSpPr/>
            <p:nvPr/>
          </p:nvSpPr>
          <p:spPr>
            <a:xfrm>
              <a:off x="6025895" y="1162507"/>
              <a:ext cx="333424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pPr>
                <a:defRPr sz="2300"/>
              </a:pPr>
              <a:r>
                <a:rPr sz="2070"/>
                <a:t>y</a:t>
              </a:r>
              <a:r>
                <a:rPr sz="2070" baseline="-5999"/>
                <a:t>0</a:t>
              </a:r>
            </a:p>
          </p:txBody>
        </p:sp>
        <p:sp>
          <p:nvSpPr>
            <p:cNvPr id="170" name="Line"/>
            <p:cNvSpPr/>
            <p:nvPr/>
          </p:nvSpPr>
          <p:spPr>
            <a:xfrm flipH="1">
              <a:off x="2019299" y="685800"/>
              <a:ext cx="1" cy="14776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171" name="Line"/>
            <p:cNvSpPr/>
            <p:nvPr/>
          </p:nvSpPr>
          <p:spPr>
            <a:xfrm>
              <a:off x="4876800" y="681516"/>
              <a:ext cx="0" cy="7072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172" name="2A"/>
            <p:cNvSpPr/>
            <p:nvPr/>
          </p:nvSpPr>
          <p:spPr>
            <a:xfrm>
              <a:off x="1478343" y="1446913"/>
              <a:ext cx="452760" cy="44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r>
                <a:rPr sz="2160"/>
                <a:t>2A</a:t>
              </a:r>
            </a:p>
          </p:txBody>
        </p:sp>
        <p:sp>
          <p:nvSpPr>
            <p:cNvPr id="173" name="A"/>
            <p:cNvSpPr/>
            <p:nvPr/>
          </p:nvSpPr>
          <p:spPr>
            <a:xfrm>
              <a:off x="4939730" y="850013"/>
              <a:ext cx="281773" cy="44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r>
                <a:rPr sz="2160"/>
                <a:t>A</a:t>
              </a:r>
            </a:p>
          </p:txBody>
        </p:sp>
        <p:sp>
          <p:nvSpPr>
            <p:cNvPr id="174" name="Line"/>
            <p:cNvSpPr/>
            <p:nvPr/>
          </p:nvSpPr>
          <p:spPr>
            <a:xfrm>
              <a:off x="2019196" y="626751"/>
              <a:ext cx="2870863" cy="1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175" name="wavelength λ"/>
            <p:cNvSpPr/>
            <p:nvPr/>
          </p:nvSpPr>
          <p:spPr>
            <a:xfrm>
              <a:off x="2363470" y="126113"/>
              <a:ext cx="1870526" cy="44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r>
                <a:rPr sz="2160"/>
                <a:t>wavelength λ</a:t>
              </a:r>
            </a:p>
          </p:txBody>
        </p:sp>
      </p:grpSp>
      <p:grpSp>
        <p:nvGrpSpPr>
          <p:cNvPr id="190" name="Group"/>
          <p:cNvGrpSpPr/>
          <p:nvPr/>
        </p:nvGrpSpPr>
        <p:grpSpPr>
          <a:xfrm>
            <a:off x="92187" y="4361055"/>
            <a:ext cx="4660398" cy="2349253"/>
            <a:chOff x="0" y="24512"/>
            <a:chExt cx="5178219" cy="2610282"/>
          </a:xfrm>
        </p:grpSpPr>
        <p:sp>
          <p:nvSpPr>
            <p:cNvPr id="177" name="time"/>
            <p:cNvSpPr/>
            <p:nvPr/>
          </p:nvSpPr>
          <p:spPr>
            <a:xfrm>
              <a:off x="4330160" y="2203907"/>
              <a:ext cx="634433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>
              <a:lvl1pPr>
                <a:defRPr sz="2300"/>
              </a:lvl1pPr>
            </a:lstStyle>
            <a:p>
              <a:r>
                <a:rPr sz="2070"/>
                <a:t>time</a:t>
              </a:r>
            </a:p>
          </p:txBody>
        </p:sp>
        <p:sp>
          <p:nvSpPr>
            <p:cNvPr id="178" name="Line"/>
            <p:cNvSpPr/>
            <p:nvPr/>
          </p:nvSpPr>
          <p:spPr>
            <a:xfrm>
              <a:off x="139700" y="757766"/>
              <a:ext cx="4292600" cy="1447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1" extrusionOk="0">
                  <a:moveTo>
                    <a:pt x="0" y="10596"/>
                  </a:moveTo>
                  <a:cubicBezTo>
                    <a:pt x="852" y="6812"/>
                    <a:pt x="1934" y="67"/>
                    <a:pt x="3621" y="126"/>
                  </a:cubicBezTo>
                  <a:cubicBezTo>
                    <a:pt x="5328" y="186"/>
                    <a:pt x="6341" y="6556"/>
                    <a:pt x="7243" y="10848"/>
                  </a:cubicBezTo>
                  <a:cubicBezTo>
                    <a:pt x="8222" y="15516"/>
                    <a:pt x="9124" y="21600"/>
                    <a:pt x="10821" y="21570"/>
                  </a:cubicBezTo>
                  <a:cubicBezTo>
                    <a:pt x="12548" y="21540"/>
                    <a:pt x="13676" y="14633"/>
                    <a:pt x="14485" y="10722"/>
                  </a:cubicBezTo>
                  <a:cubicBezTo>
                    <a:pt x="15362" y="6488"/>
                    <a:pt x="16301" y="0"/>
                    <a:pt x="17979" y="0"/>
                  </a:cubicBezTo>
                  <a:cubicBezTo>
                    <a:pt x="19686" y="0"/>
                    <a:pt x="20791" y="6686"/>
                    <a:pt x="21600" y="10722"/>
                  </a:cubicBezTo>
                </a:path>
              </a:pathLst>
            </a:custGeom>
            <a:noFill/>
            <a:ln w="25400" cap="flat">
              <a:solidFill>
                <a:srgbClr val="75B1D4"/>
              </a:solidFill>
              <a:prstDash val="solid"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179" name="Line"/>
            <p:cNvSpPr/>
            <p:nvPr/>
          </p:nvSpPr>
          <p:spPr>
            <a:xfrm>
              <a:off x="121934" y="1447800"/>
              <a:ext cx="4584395" cy="128"/>
            </a:xfrm>
            <a:prstGeom prst="line">
              <a:avLst/>
            </a:prstGeom>
            <a:noFill/>
            <a:ln w="25400" cap="flat">
              <a:solidFill>
                <a:srgbClr val="75B1D4"/>
              </a:solidFill>
              <a:prstDash val="sysDot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grpSp>
          <p:nvGrpSpPr>
            <p:cNvPr id="182" name="Group"/>
            <p:cNvGrpSpPr/>
            <p:nvPr/>
          </p:nvGrpSpPr>
          <p:grpSpPr>
            <a:xfrm>
              <a:off x="0" y="368300"/>
              <a:ext cx="4332562" cy="2171704"/>
              <a:chOff x="0" y="0"/>
              <a:chExt cx="4332561" cy="2171703"/>
            </a:xfrm>
          </p:grpSpPr>
          <p:sp>
            <p:nvSpPr>
              <p:cNvPr id="180" name="Line"/>
              <p:cNvSpPr/>
              <p:nvPr/>
            </p:nvSpPr>
            <p:spPr>
              <a:xfrm flipH="1">
                <a:off x="126999" y="0"/>
                <a:ext cx="2" cy="217170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181" name="Line"/>
              <p:cNvSpPr/>
              <p:nvPr/>
            </p:nvSpPr>
            <p:spPr>
              <a:xfrm flipH="1" flipV="1">
                <a:off x="0" y="2057400"/>
                <a:ext cx="433256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</p:grpSp>
        <p:sp>
          <p:nvSpPr>
            <p:cNvPr id="183" name="y0"/>
            <p:cNvSpPr/>
            <p:nvPr/>
          </p:nvSpPr>
          <p:spPr>
            <a:xfrm>
              <a:off x="4844795" y="1226007"/>
              <a:ext cx="333424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pPr>
                <a:defRPr sz="2300"/>
              </a:pPr>
              <a:r>
                <a:rPr sz="2070"/>
                <a:t>y</a:t>
              </a:r>
              <a:r>
                <a:rPr sz="2070" baseline="-5999"/>
                <a:t>0</a:t>
              </a:r>
            </a:p>
          </p:txBody>
        </p:sp>
        <p:sp>
          <p:nvSpPr>
            <p:cNvPr id="184" name="Line"/>
            <p:cNvSpPr/>
            <p:nvPr/>
          </p:nvSpPr>
          <p:spPr>
            <a:xfrm flipV="1">
              <a:off x="838200" y="454725"/>
              <a:ext cx="0" cy="29457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185" name="crest"/>
            <p:cNvSpPr/>
            <p:nvPr/>
          </p:nvSpPr>
          <p:spPr>
            <a:xfrm>
              <a:off x="400874" y="24512"/>
              <a:ext cx="743081" cy="44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r>
                <a:rPr sz="2160"/>
                <a:t>crest</a:t>
              </a:r>
            </a:p>
          </p:txBody>
        </p:sp>
        <p:sp>
          <p:nvSpPr>
            <p:cNvPr id="186" name="Line"/>
            <p:cNvSpPr/>
            <p:nvPr/>
          </p:nvSpPr>
          <p:spPr>
            <a:xfrm flipV="1">
              <a:off x="1562100" y="1089725"/>
              <a:ext cx="0" cy="29457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187" name="node"/>
            <p:cNvSpPr/>
            <p:nvPr/>
          </p:nvSpPr>
          <p:spPr>
            <a:xfrm>
              <a:off x="1311148" y="684912"/>
              <a:ext cx="760892" cy="44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r>
                <a:rPr sz="2160"/>
                <a:t>node</a:t>
              </a:r>
            </a:p>
          </p:txBody>
        </p:sp>
        <p:sp>
          <p:nvSpPr>
            <p:cNvPr id="188" name="Line"/>
            <p:cNvSpPr/>
            <p:nvPr/>
          </p:nvSpPr>
          <p:spPr>
            <a:xfrm flipV="1">
              <a:off x="2286000" y="1889825"/>
              <a:ext cx="0" cy="29457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189" name="trough"/>
            <p:cNvSpPr/>
            <p:nvPr/>
          </p:nvSpPr>
          <p:spPr>
            <a:xfrm>
              <a:off x="1733421" y="1459612"/>
              <a:ext cx="949690" cy="44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r>
                <a:rPr sz="2160"/>
                <a:t>trough</a:t>
              </a:r>
            </a:p>
          </p:txBody>
        </p:sp>
      </p:grpSp>
      <p:sp>
        <p:nvSpPr>
          <p:cNvPr id="191" name="A = amplitude = intensity…"/>
          <p:cNvSpPr/>
          <p:nvPr/>
        </p:nvSpPr>
        <p:spPr>
          <a:xfrm>
            <a:off x="4971365" y="5237556"/>
            <a:ext cx="3653821" cy="1620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/>
              <a:t>A = amplitude = intensity</a:t>
            </a:r>
          </a:p>
          <a:p>
            <a:pPr algn="l">
              <a:defRPr sz="2000"/>
            </a:pPr>
            <a:endParaRPr sz="1800"/>
          </a:p>
          <a:p>
            <a:pPr algn="l"/>
            <a:r>
              <a:rPr sz="2160"/>
              <a:t>λ = wavelength = char. size</a:t>
            </a:r>
          </a:p>
          <a:p>
            <a:pPr algn="l">
              <a:defRPr sz="2000"/>
            </a:pPr>
            <a:endParaRPr sz="1800"/>
          </a:p>
          <a:p>
            <a:pPr algn="l"/>
            <a:r>
              <a:rPr sz="2160"/>
              <a:t>f = frequency, full periods/sec</a:t>
            </a:r>
          </a:p>
        </p:txBody>
      </p:sp>
      <p:sp>
        <p:nvSpPr>
          <p:cNvPr id="192" name="Line"/>
          <p:cNvSpPr/>
          <p:nvPr/>
        </p:nvSpPr>
        <p:spPr>
          <a:xfrm flipH="1">
            <a:off x="7015399" y="3086143"/>
            <a:ext cx="952062" cy="1"/>
          </a:xfrm>
          <a:prstGeom prst="line">
            <a:avLst/>
          </a:prstGeom>
          <a:ln w="76200">
            <a:solidFill>
              <a:srgbClr val="75B1D4"/>
            </a:solidFill>
            <a:miter lim="400000"/>
            <a:headEnd type="stealth"/>
          </a:ln>
        </p:spPr>
        <p:txBody>
          <a:bodyPr lIns="45720" tIns="45720" rIns="45720" bIns="45720" anchor="ctr"/>
          <a:lstStyle/>
          <a:p>
            <a:pPr algn="l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1080"/>
          </a:p>
        </p:txBody>
      </p:sp>
      <p:sp>
        <p:nvSpPr>
          <p:cNvPr id="193" name="wave propagation"/>
          <p:cNvSpPr/>
          <p:nvPr/>
        </p:nvSpPr>
        <p:spPr>
          <a:xfrm>
            <a:off x="6405887" y="2468125"/>
            <a:ext cx="2254143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r>
              <a:rPr sz="2160"/>
              <a:t>wave propagation</a:t>
            </a:r>
          </a:p>
        </p:txBody>
      </p:sp>
    </p:spTree>
    <p:extLst>
      <p:ext uri="{BB962C8B-B14F-4D97-AF65-F5344CB8AC3E}">
        <p14:creationId xmlns:p14="http://schemas.microsoft.com/office/powerpoint/2010/main" val="2000548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of Sound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65124" y="1463040"/>
            <a:ext cx="4440556" cy="5106987"/>
          </a:xfrm>
        </p:spPr>
        <p:txBody>
          <a:bodyPr/>
          <a:lstStyle/>
          <a:p>
            <a:r>
              <a:rPr lang="en-US" dirty="0"/>
              <a:t>Acoustics</a:t>
            </a:r>
          </a:p>
          <a:p>
            <a:pPr lvl="1"/>
            <a:r>
              <a:rPr lang="en-US" dirty="0"/>
              <a:t>Study of sound</a:t>
            </a:r>
          </a:p>
          <a:p>
            <a:pPr lvl="1"/>
            <a:r>
              <a:rPr lang="en-US" dirty="0"/>
              <a:t>Example: A concert hall aims for a balance between reverberation and absorption. Some have reflectors to direct sound (which also reflect light—so what you see is what you hear).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10" name="Picture 9" descr="20_08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120" y="1559199"/>
            <a:ext cx="3897177" cy="453005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of Sound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Bending of waves—caused by changes in speed affected by</a:t>
            </a:r>
          </a:p>
          <a:p>
            <a:pPr lvl="2"/>
            <a:r>
              <a:rPr lang="en-US" dirty="0"/>
              <a:t>wind variations.</a:t>
            </a:r>
          </a:p>
          <a:p>
            <a:pPr lvl="2"/>
            <a:r>
              <a:rPr lang="en-US" dirty="0"/>
              <a:t>temperature variations.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20_09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2"/>
          <a:stretch/>
        </p:blipFill>
        <p:spPr>
          <a:xfrm>
            <a:off x="3374137" y="1413181"/>
            <a:ext cx="5373624" cy="292927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20" y="1071398"/>
            <a:ext cx="5680710" cy="2251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0" y="4799806"/>
            <a:ext cx="5680710" cy="2035335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If the air above the earth is warmer than that at the surface, sound will be bent back downward toward the surface by refraction."/>
          <p:cNvSpPr/>
          <p:nvPr/>
        </p:nvSpPr>
        <p:spPr>
          <a:xfrm>
            <a:off x="-1" y="3400962"/>
            <a:ext cx="9144001" cy="139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r>
              <a:rPr sz="2160" dirty="0"/>
              <a:t>If the air above the earth is warmer than that at the surface, sound will be bent back downward toward the surface by refraction.</a:t>
            </a:r>
            <a:endParaRPr lang="en-US" sz="2160" dirty="0"/>
          </a:p>
          <a:p>
            <a:endParaRPr lang="en-US" sz="2160" dirty="0"/>
          </a:p>
          <a:p>
            <a:r>
              <a:rPr lang="en-US" sz="2160" dirty="0"/>
              <a:t>Bends </a:t>
            </a:r>
            <a:r>
              <a:rPr lang="en-US" sz="2160" i="1" dirty="0"/>
              <a:t>toward cooler, slower side</a:t>
            </a:r>
            <a:endParaRPr sz="216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54A82B-BAF1-4547-862E-DDF1B3912EF3}"/>
              </a:ext>
            </a:extLst>
          </p:cNvPr>
          <p:cNvSpPr/>
          <p:nvPr/>
        </p:nvSpPr>
        <p:spPr>
          <a:xfrm>
            <a:off x="127634" y="609733"/>
            <a:ext cx="5734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Happens when the wave speed changes</a:t>
            </a:r>
          </a:p>
        </p:txBody>
      </p:sp>
    </p:spTree>
    <p:extLst>
      <p:ext uri="{BB962C8B-B14F-4D97-AF65-F5344CB8AC3E}">
        <p14:creationId xmlns:p14="http://schemas.microsoft.com/office/powerpoint/2010/main" val="39128877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Refraction of Sound</a:t>
            </a:r>
            <a:br>
              <a:rPr lang="en-US" dirty="0"/>
            </a:br>
            <a:r>
              <a:rPr lang="en-US" dirty="0"/>
              <a:t>CHECK YOUR NEIGHBOR </a:t>
            </a:r>
          </a:p>
        </p:txBody>
      </p:sp>
      <p:sp>
        <p:nvSpPr>
          <p:cNvPr id="93187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air near the ground on a warm day is warmed more than the air above, sound tends to bend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upward.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downward.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at right angles to the ground.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Refraction of Sound </a:t>
            </a:r>
            <a:br>
              <a:rPr lang="en-US" dirty="0"/>
            </a:br>
            <a:r>
              <a:rPr lang="en-US" dirty="0"/>
              <a:t>CHECK YOUR ANSWER </a:t>
            </a:r>
          </a:p>
        </p:txBody>
      </p:sp>
      <p:sp>
        <p:nvSpPr>
          <p:cNvPr id="93187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air near the ground on a warm day is warmed more than the air above, sound tends to bend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upward.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downward.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at right angles to the ground.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913292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Refraction of Sound</a:t>
            </a:r>
            <a:br>
              <a:rPr lang="en-US" dirty="0"/>
            </a:br>
            <a:r>
              <a:rPr lang="en-US" dirty="0"/>
              <a:t>CHECK YOUR NEIGHBOR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812114"/>
            <a:ext cx="8229600" cy="474834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the evening, when air directly above a pond is cooler than air above, sound across a pond tends to bend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upward.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downward.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at right angles to the ground.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14908"/>
            <a:ext cx="9144000" cy="1077218"/>
          </a:xfrm>
        </p:spPr>
        <p:txBody>
          <a:bodyPr/>
          <a:lstStyle/>
          <a:p>
            <a:r>
              <a:rPr lang="en-US" dirty="0"/>
              <a:t>Refraction of Sound</a:t>
            </a:r>
            <a:br>
              <a:rPr lang="en-US" dirty="0"/>
            </a:br>
            <a:r>
              <a:rPr lang="en-US" dirty="0"/>
              <a:t>CHECK YOUR NEIGHBOR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812114"/>
            <a:ext cx="8229600" cy="474834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the evening, when air directly above a pond is cooler than air above, sound across a pond tends to bend</a:t>
            </a:r>
          </a:p>
          <a:p>
            <a:pPr marL="0" indent="0">
              <a:buNone/>
            </a:pPr>
            <a:endParaRPr lang="en-US" sz="1500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upward.</a:t>
            </a:r>
          </a:p>
          <a:p>
            <a:pPr marL="514350" indent="-514350">
              <a:buFont typeface="+mj-lt"/>
              <a:buAutoNum type="alphaUcPeriod"/>
            </a:pPr>
            <a:r>
              <a:rPr lang="en-US" b="1" dirty="0"/>
              <a:t>downward. 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at right angles to the ground.</a:t>
            </a:r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None of the above.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1500" dirty="0"/>
          </a:p>
          <a:p>
            <a:pPr marL="0" indent="0">
              <a:buNone/>
            </a:pPr>
            <a:r>
              <a:rPr lang="en-US" sz="2000" b="1" dirty="0"/>
              <a:t>Explanation: </a:t>
            </a:r>
          </a:p>
          <a:p>
            <a:pPr marL="0" indent="0">
              <a:buNone/>
            </a:pPr>
            <a:r>
              <a:rPr lang="en-US" sz="2000" dirty="0"/>
              <a:t>This is why sound from across a lake at night is easily heard.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191014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and Refraction of Sound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58490"/>
            <a:ext cx="8229600" cy="4653915"/>
          </a:xfrm>
        </p:spPr>
        <p:txBody>
          <a:bodyPr/>
          <a:lstStyle/>
          <a:p>
            <a:r>
              <a:rPr lang="en-US" sz="2400" dirty="0"/>
              <a:t>Multiple reflection and refractions of ultrasonic waves</a:t>
            </a:r>
          </a:p>
          <a:p>
            <a:pPr lvl="1"/>
            <a:r>
              <a:rPr lang="en-US" sz="2400" dirty="0"/>
              <a:t>Device sends high-frequency sounds into the body and reflects the waves more strongly from the exterior of the organs, producing an image of the organs.</a:t>
            </a:r>
          </a:p>
          <a:p>
            <a:pPr lvl="1"/>
            <a:r>
              <a:rPr lang="en-US" sz="2400" dirty="0"/>
              <a:t>Used instead of X-rays by physicians to see the interior of the body.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20_10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162" y="4430056"/>
            <a:ext cx="2865118" cy="223458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Dolphins emit ultrasonic waves to enable them to locate objects in their environment.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Reflection and Refraction of Sound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20_11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0" y="2925373"/>
            <a:ext cx="5942580" cy="366409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Diffraction"/>
          <p:cNvSpPr/>
          <p:nvPr/>
        </p:nvSpPr>
        <p:spPr>
          <a:xfrm>
            <a:off x="225801" y="878577"/>
            <a:ext cx="3770391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r>
              <a:rPr sz="2160" dirty="0"/>
              <a:t>Diffraction</a:t>
            </a:r>
            <a:r>
              <a:rPr lang="en-US" sz="2160" dirty="0"/>
              <a:t> – bending of waves</a:t>
            </a:r>
            <a:endParaRPr sz="2160" dirty="0"/>
          </a:p>
        </p:txBody>
      </p:sp>
      <p:pic>
        <p:nvPicPr>
          <p:cNvPr id="33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540" y="1325880"/>
            <a:ext cx="3429000" cy="342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23060"/>
            <a:ext cx="4231393" cy="31318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93080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" name="Group"/>
          <p:cNvGrpSpPr/>
          <p:nvPr/>
        </p:nvGrpSpPr>
        <p:grpSpPr>
          <a:xfrm>
            <a:off x="159642" y="715974"/>
            <a:ext cx="4764982" cy="2330898"/>
            <a:chOff x="0" y="-18593"/>
            <a:chExt cx="5294424" cy="2589887"/>
          </a:xfrm>
        </p:grpSpPr>
        <p:sp>
          <p:nvSpPr>
            <p:cNvPr id="195" name="y"/>
            <p:cNvSpPr/>
            <p:nvPr/>
          </p:nvSpPr>
          <p:spPr>
            <a:xfrm>
              <a:off x="0" y="-18593"/>
              <a:ext cx="224777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>
              <a:lvl1pPr>
                <a:defRPr sz="2300"/>
              </a:lvl1pPr>
            </a:lstStyle>
            <a:p>
              <a:r>
                <a:rPr sz="2070"/>
                <a:t>y</a:t>
              </a:r>
            </a:p>
          </p:txBody>
        </p:sp>
        <p:sp>
          <p:nvSpPr>
            <p:cNvPr id="196" name="time"/>
            <p:cNvSpPr/>
            <p:nvPr/>
          </p:nvSpPr>
          <p:spPr>
            <a:xfrm>
              <a:off x="4446365" y="2140407"/>
              <a:ext cx="634433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>
              <a:lvl1pPr>
                <a:defRPr sz="2300"/>
              </a:lvl1pPr>
            </a:lstStyle>
            <a:p>
              <a:r>
                <a:rPr sz="2070"/>
                <a:t>time</a:t>
              </a:r>
            </a:p>
          </p:txBody>
        </p:sp>
        <p:sp>
          <p:nvSpPr>
            <p:cNvPr id="197" name="Line"/>
            <p:cNvSpPr/>
            <p:nvPr/>
          </p:nvSpPr>
          <p:spPr>
            <a:xfrm>
              <a:off x="255904" y="694266"/>
              <a:ext cx="4292601" cy="1447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1" extrusionOk="0">
                  <a:moveTo>
                    <a:pt x="0" y="10596"/>
                  </a:moveTo>
                  <a:cubicBezTo>
                    <a:pt x="852" y="6812"/>
                    <a:pt x="1934" y="67"/>
                    <a:pt x="3621" y="126"/>
                  </a:cubicBezTo>
                  <a:cubicBezTo>
                    <a:pt x="5328" y="186"/>
                    <a:pt x="6341" y="6556"/>
                    <a:pt x="7243" y="10848"/>
                  </a:cubicBezTo>
                  <a:cubicBezTo>
                    <a:pt x="8222" y="15516"/>
                    <a:pt x="9124" y="21600"/>
                    <a:pt x="10821" y="21570"/>
                  </a:cubicBezTo>
                  <a:cubicBezTo>
                    <a:pt x="12548" y="21540"/>
                    <a:pt x="13676" y="14633"/>
                    <a:pt x="14485" y="10722"/>
                  </a:cubicBezTo>
                  <a:cubicBezTo>
                    <a:pt x="15362" y="6488"/>
                    <a:pt x="16301" y="0"/>
                    <a:pt x="17979" y="0"/>
                  </a:cubicBezTo>
                  <a:cubicBezTo>
                    <a:pt x="19686" y="0"/>
                    <a:pt x="20791" y="6686"/>
                    <a:pt x="21600" y="10722"/>
                  </a:cubicBezTo>
                </a:path>
              </a:pathLst>
            </a:custGeom>
            <a:noFill/>
            <a:ln w="25400" cap="flat">
              <a:solidFill>
                <a:srgbClr val="75B1D4"/>
              </a:solidFill>
              <a:prstDash val="solid"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sp>
          <p:nvSpPr>
            <p:cNvPr id="198" name="Line"/>
            <p:cNvSpPr/>
            <p:nvPr/>
          </p:nvSpPr>
          <p:spPr>
            <a:xfrm>
              <a:off x="238138" y="1384300"/>
              <a:ext cx="4584395" cy="128"/>
            </a:xfrm>
            <a:prstGeom prst="line">
              <a:avLst/>
            </a:prstGeom>
            <a:noFill/>
            <a:ln w="25400" cap="flat">
              <a:solidFill>
                <a:srgbClr val="75B1D4"/>
              </a:solidFill>
              <a:prstDash val="sysDot"/>
              <a:miter lim="400000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grpSp>
          <p:nvGrpSpPr>
            <p:cNvPr id="201" name="Group"/>
            <p:cNvGrpSpPr/>
            <p:nvPr/>
          </p:nvGrpSpPr>
          <p:grpSpPr>
            <a:xfrm>
              <a:off x="116204" y="304800"/>
              <a:ext cx="4332563" cy="2171704"/>
              <a:chOff x="0" y="0"/>
              <a:chExt cx="4332561" cy="2171703"/>
            </a:xfrm>
          </p:grpSpPr>
          <p:sp>
            <p:nvSpPr>
              <p:cNvPr id="199" name="Line"/>
              <p:cNvSpPr/>
              <p:nvPr/>
            </p:nvSpPr>
            <p:spPr>
              <a:xfrm flipH="1">
                <a:off x="126999" y="0"/>
                <a:ext cx="2" cy="217170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  <p:sp>
            <p:nvSpPr>
              <p:cNvPr id="200" name="Line"/>
              <p:cNvSpPr/>
              <p:nvPr/>
            </p:nvSpPr>
            <p:spPr>
              <a:xfrm flipH="1" flipV="1">
                <a:off x="0" y="2057400"/>
                <a:ext cx="4332562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</a:ln>
              <a:effectLst/>
            </p:spPr>
            <p:txBody>
              <a:bodyPr wrap="square" lIns="45720" tIns="45720" rIns="45720" bIns="45720" numCol="1" anchor="ctr">
                <a:noAutofit/>
              </a:bodyPr>
              <a:lstStyle/>
              <a:p>
                <a:pPr algn="l">
                  <a:defRPr sz="1200">
                    <a:solidFill>
                      <a:srgbClr val="0000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 sz="1080"/>
              </a:p>
            </p:txBody>
          </p:sp>
        </p:grpSp>
        <p:sp>
          <p:nvSpPr>
            <p:cNvPr id="202" name="y0"/>
            <p:cNvSpPr/>
            <p:nvPr/>
          </p:nvSpPr>
          <p:spPr>
            <a:xfrm>
              <a:off x="4961000" y="1162507"/>
              <a:ext cx="333424" cy="430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pPr>
                <a:defRPr sz="2300"/>
              </a:pPr>
              <a:r>
                <a:rPr sz="2070"/>
                <a:t>y</a:t>
              </a:r>
              <a:r>
                <a:rPr sz="2070" baseline="-5999"/>
                <a:t>0</a:t>
              </a:r>
            </a:p>
          </p:txBody>
        </p:sp>
        <p:sp>
          <p:nvSpPr>
            <p:cNvPr id="203" name="Line"/>
            <p:cNvSpPr/>
            <p:nvPr/>
          </p:nvSpPr>
          <p:spPr>
            <a:xfrm flipH="1">
              <a:off x="954404" y="685800"/>
              <a:ext cx="1" cy="14776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204" name="Line"/>
            <p:cNvSpPr/>
            <p:nvPr/>
          </p:nvSpPr>
          <p:spPr>
            <a:xfrm>
              <a:off x="3811904" y="681516"/>
              <a:ext cx="1" cy="70723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205" name="2A"/>
            <p:cNvSpPr/>
            <p:nvPr/>
          </p:nvSpPr>
          <p:spPr>
            <a:xfrm>
              <a:off x="413448" y="1446913"/>
              <a:ext cx="452760" cy="44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r>
                <a:rPr sz="2160"/>
                <a:t>2A</a:t>
              </a:r>
            </a:p>
          </p:txBody>
        </p:sp>
        <p:sp>
          <p:nvSpPr>
            <p:cNvPr id="206" name="A"/>
            <p:cNvSpPr/>
            <p:nvPr/>
          </p:nvSpPr>
          <p:spPr>
            <a:xfrm>
              <a:off x="3874834" y="850013"/>
              <a:ext cx="281773" cy="44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r>
                <a:rPr sz="2160"/>
                <a:t>A</a:t>
              </a:r>
            </a:p>
          </p:txBody>
        </p:sp>
        <p:sp>
          <p:nvSpPr>
            <p:cNvPr id="207" name="Line"/>
            <p:cNvSpPr/>
            <p:nvPr/>
          </p:nvSpPr>
          <p:spPr>
            <a:xfrm>
              <a:off x="954300" y="626751"/>
              <a:ext cx="2870864" cy="12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45720" tIns="45720" rIns="45720" bIns="45720" numCol="1" anchor="ctr">
              <a:noAutofit/>
            </a:bodyPr>
            <a:lstStyle/>
            <a:p>
              <a:pPr algn="l">
                <a:defRPr sz="12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080"/>
            </a:p>
          </p:txBody>
        </p:sp>
        <p:sp>
          <p:nvSpPr>
            <p:cNvPr id="208" name="wavelength λ"/>
            <p:cNvSpPr/>
            <p:nvPr/>
          </p:nvSpPr>
          <p:spPr>
            <a:xfrm>
              <a:off x="1298575" y="126113"/>
              <a:ext cx="1870527" cy="446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4290" tIns="34290" rIns="34290" bIns="34290" numCol="1" anchor="ctr">
              <a:spAutoFit/>
            </a:bodyPr>
            <a:lstStyle/>
            <a:p>
              <a:r>
                <a:rPr sz="2160"/>
                <a:t>wavelength λ</a:t>
              </a:r>
            </a:p>
          </p:txBody>
        </p:sp>
      </p:grpSp>
      <p:sp>
        <p:nvSpPr>
          <p:cNvPr id="210" name="T = Period = how long per cycle…"/>
          <p:cNvSpPr/>
          <p:nvPr/>
        </p:nvSpPr>
        <p:spPr>
          <a:xfrm>
            <a:off x="157128" y="3255304"/>
            <a:ext cx="8058424" cy="3310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 dirty="0"/>
              <a:t>T = Period = how long per cycle</a:t>
            </a:r>
          </a:p>
          <a:p>
            <a:pPr algn="l"/>
            <a:endParaRPr sz="2160" dirty="0"/>
          </a:p>
          <a:p>
            <a:pPr lvl="3" algn="l"/>
            <a:r>
              <a:rPr sz="2160" dirty="0"/>
              <a:t>T = 1/f     or     f = 1/T</a:t>
            </a:r>
          </a:p>
          <a:p>
            <a:pPr lvl="3" algn="l"/>
            <a:endParaRPr sz="2160" dirty="0"/>
          </a:p>
          <a:p>
            <a:pPr algn="l"/>
            <a:r>
              <a:rPr sz="2160" dirty="0"/>
              <a:t>frequency - wavelength - velocity:</a:t>
            </a:r>
          </a:p>
          <a:p>
            <a:pPr algn="l"/>
            <a:endParaRPr sz="2160" dirty="0"/>
          </a:p>
          <a:p>
            <a:pPr lvl="3" algn="l"/>
            <a:r>
              <a:rPr sz="2160" dirty="0" err="1"/>
              <a:t>λf</a:t>
            </a:r>
            <a:r>
              <a:rPr sz="2160" dirty="0"/>
              <a:t> = v = velocity of wave propagation     </a:t>
            </a:r>
            <a:endParaRPr lang="en-US" sz="2160" dirty="0"/>
          </a:p>
          <a:p>
            <a:pPr lvl="3" algn="l"/>
            <a:r>
              <a:rPr lang="en-US" sz="2160" dirty="0"/>
              <a:t>	</a:t>
            </a:r>
            <a:r>
              <a:rPr sz="2160" dirty="0"/>
              <a:t>or    </a:t>
            </a:r>
            <a:r>
              <a:rPr sz="2160" dirty="0" err="1"/>
              <a:t>vT</a:t>
            </a:r>
            <a:r>
              <a:rPr sz="2160" dirty="0"/>
              <a:t> = </a:t>
            </a:r>
            <a:r>
              <a:rPr sz="2160" dirty="0" err="1"/>
              <a:t>λ</a:t>
            </a:r>
            <a:r>
              <a:rPr sz="2160" dirty="0"/>
              <a:t>     …. travel one wavelength per period</a:t>
            </a:r>
          </a:p>
          <a:p>
            <a:pPr lvl="3" algn="l">
              <a:defRPr sz="1800"/>
            </a:pPr>
            <a:endParaRPr sz="1620" dirty="0"/>
          </a:p>
          <a:p>
            <a:pPr algn="l"/>
            <a:r>
              <a:rPr sz="2160" dirty="0"/>
              <a:t>simplest wave:</a:t>
            </a:r>
            <a:r>
              <a:rPr lang="en-US" sz="2160" dirty="0"/>
              <a:t> sinusoid, like y = sin(x)</a:t>
            </a:r>
            <a:endParaRPr sz="2160" dirty="0"/>
          </a:p>
        </p:txBody>
      </p:sp>
      <p:sp>
        <p:nvSpPr>
          <p:cNvPr id="212" name="λ characterizes…"/>
          <p:cNvSpPr/>
          <p:nvPr/>
        </p:nvSpPr>
        <p:spPr>
          <a:xfrm>
            <a:off x="5995886" y="1033745"/>
            <a:ext cx="2286880" cy="173124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90" tIns="34290" rIns="34290" bIns="34290" anchor="ctr">
            <a:spAutoFit/>
          </a:bodyPr>
          <a:lstStyle/>
          <a:p>
            <a:r>
              <a:rPr sz="2160" dirty="0" err="1"/>
              <a:t>λ</a:t>
            </a:r>
            <a:r>
              <a:rPr sz="2160" dirty="0"/>
              <a:t> characterizes </a:t>
            </a:r>
          </a:p>
          <a:p>
            <a:r>
              <a:rPr sz="2160" dirty="0"/>
              <a:t>SPATIAL variation</a:t>
            </a:r>
          </a:p>
          <a:p>
            <a:pPr lvl="1"/>
            <a:endParaRPr sz="2160" dirty="0"/>
          </a:p>
          <a:p>
            <a:r>
              <a:rPr sz="2160" dirty="0"/>
              <a:t>f characterizes </a:t>
            </a:r>
          </a:p>
          <a:p>
            <a:r>
              <a:rPr sz="2160" dirty="0"/>
              <a:t>TIME variation</a:t>
            </a:r>
          </a:p>
        </p:txBody>
      </p:sp>
    </p:spTree>
    <p:extLst>
      <p:ext uri="{BB962C8B-B14F-4D97-AF65-F5344CB8AC3E}">
        <p14:creationId xmlns:p14="http://schemas.microsoft.com/office/powerpoint/2010/main" val="20558833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" y="2430434"/>
            <a:ext cx="8503920" cy="389831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E11A25-BED8-4949-BE11-89A8D93326C5}"/>
              </a:ext>
            </a:extLst>
          </p:cNvPr>
          <p:cNvSpPr/>
          <p:nvPr/>
        </p:nvSpPr>
        <p:spPr>
          <a:xfrm>
            <a:off x="799172" y="775682"/>
            <a:ext cx="754565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Each area near a boundary is a source for new waves</a:t>
            </a:r>
          </a:p>
          <a:p>
            <a:r>
              <a:rPr lang="en-US" dirty="0"/>
              <a:t>This is how waves ‘bend’ around obstacles</a:t>
            </a:r>
          </a:p>
          <a:p>
            <a:r>
              <a:rPr lang="en-US" dirty="0"/>
              <a:t>Happens when obstacle size ~ wavelength</a:t>
            </a:r>
          </a:p>
        </p:txBody>
      </p:sp>
    </p:spTree>
    <p:extLst>
      <p:ext uri="{BB962C8B-B14F-4D97-AF65-F5344CB8AC3E}">
        <p14:creationId xmlns:p14="http://schemas.microsoft.com/office/powerpoint/2010/main" val="3080034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" y="1085851"/>
            <a:ext cx="8538210" cy="5636553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This happens with sound too!"/>
          <p:cNvSpPr/>
          <p:nvPr/>
        </p:nvSpPr>
        <p:spPr>
          <a:xfrm>
            <a:off x="308610" y="684203"/>
            <a:ext cx="3206327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r>
              <a:rPr sz="2160" dirty="0"/>
              <a:t>This happens with sound!</a:t>
            </a:r>
          </a:p>
        </p:txBody>
      </p:sp>
    </p:spTree>
    <p:extLst>
      <p:ext uri="{BB962C8B-B14F-4D97-AF65-F5344CB8AC3E}">
        <p14:creationId xmlns:p14="http://schemas.microsoft.com/office/powerpoint/2010/main" val="28579587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" y="731520"/>
            <a:ext cx="8481061" cy="489868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8788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Forced Vibrations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Forced vibration</a:t>
            </a:r>
          </a:p>
          <a:p>
            <a:pPr lvl="1"/>
            <a:r>
              <a:rPr lang="en-US" dirty="0"/>
              <a:t>Setting up of vibrations in an object by a vibrating force</a:t>
            </a:r>
          </a:p>
          <a:p>
            <a:pPr lvl="1"/>
            <a:r>
              <a:rPr lang="en-US" dirty="0"/>
              <a:t>Example: factory floor vibration caused by running of heavy machinery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Frequency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Natural frequency</a:t>
            </a:r>
          </a:p>
          <a:p>
            <a:pPr lvl="1"/>
            <a:r>
              <a:rPr lang="en-US" dirty="0"/>
              <a:t>Own unique frequency (or set of frequencies)</a:t>
            </a:r>
          </a:p>
          <a:p>
            <a:pPr lvl="1"/>
            <a:r>
              <a:rPr lang="en-US" dirty="0"/>
              <a:t>Dependent on</a:t>
            </a:r>
          </a:p>
          <a:p>
            <a:pPr lvl="2"/>
            <a:r>
              <a:rPr lang="en-US" dirty="0"/>
              <a:t>elasticity</a:t>
            </a:r>
          </a:p>
          <a:p>
            <a:pPr lvl="2"/>
            <a:r>
              <a:rPr lang="en-US" dirty="0"/>
              <a:t>shape of object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phenomenon in which the frequency of forced vibrations on an object matches the object</a:t>
            </a:r>
            <a:r>
              <a:rPr lang="fr-FR" altLang="ja-JP" dirty="0"/>
              <a:t>'</a:t>
            </a:r>
            <a:r>
              <a:rPr lang="en-US" dirty="0"/>
              <a:t>s natural frequency – </a:t>
            </a:r>
            <a:r>
              <a:rPr lang="en-US" i="1" dirty="0"/>
              <a:t>very</a:t>
            </a:r>
            <a:r>
              <a:rPr lang="en-US" dirty="0"/>
              <a:t> effective</a:t>
            </a:r>
          </a:p>
          <a:p>
            <a:pPr lvl="1"/>
            <a:r>
              <a:rPr lang="en-US" dirty="0"/>
              <a:t>Examples:</a:t>
            </a:r>
          </a:p>
          <a:p>
            <a:pPr lvl="2"/>
            <a:r>
              <a:rPr lang="en-US" dirty="0"/>
              <a:t>Swinging in rhythm with the natural frequency of a swing</a:t>
            </a:r>
          </a:p>
          <a:p>
            <a:pPr lvl="2"/>
            <a:r>
              <a:rPr lang="en-US" dirty="0"/>
              <a:t>Tuning a radio station to the </a:t>
            </a:r>
            <a:r>
              <a:rPr lang="en-US" altLang="ja-JP" dirty="0"/>
              <a:t>"</a:t>
            </a:r>
            <a:r>
              <a:rPr lang="en-US" dirty="0"/>
              <a:t>carrier frequency</a:t>
            </a:r>
            <a:r>
              <a:rPr lang="en-US" altLang="ja-JP" dirty="0"/>
              <a:t>"</a:t>
            </a:r>
            <a:r>
              <a:rPr lang="en-US" dirty="0"/>
              <a:t> of the radio station</a:t>
            </a:r>
          </a:p>
          <a:p>
            <a:pPr lvl="2"/>
            <a:r>
              <a:rPr lang="en-US" dirty="0"/>
              <a:t>Troops marching in rhythm with the natural frequency of a bridge (a no-no!)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Resonance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Dramatic example of wind-generated resonance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20_15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086100"/>
            <a:ext cx="8601456" cy="27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24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Natural (resonance) frequencies"/>
          <p:cNvSpPr/>
          <p:nvPr/>
        </p:nvSpPr>
        <p:spPr>
          <a:xfrm>
            <a:off x="71829" y="677031"/>
            <a:ext cx="6237605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r>
              <a:rPr sz="2160" dirty="0"/>
              <a:t>Natural (resonance) frequencies</a:t>
            </a:r>
            <a:r>
              <a:rPr lang="en-US" sz="2160" dirty="0"/>
              <a:t> – standing waves</a:t>
            </a:r>
            <a:endParaRPr sz="2160" dirty="0"/>
          </a:p>
        </p:txBody>
      </p:sp>
      <p:sp>
        <p:nvSpPr>
          <p:cNvPr id="579" name="objects have characteristic vibration modes - unique sounds…"/>
          <p:cNvSpPr/>
          <p:nvPr/>
        </p:nvSpPr>
        <p:spPr>
          <a:xfrm>
            <a:off x="348156" y="1274470"/>
            <a:ext cx="7401385" cy="5387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 dirty="0"/>
              <a:t>objects have characteristic vibration modes - unique sounds</a:t>
            </a:r>
          </a:p>
          <a:p>
            <a:pPr algn="l"/>
            <a:endParaRPr sz="2160" dirty="0"/>
          </a:p>
          <a:p>
            <a:pPr lvl="2" algn="l"/>
            <a:r>
              <a:rPr sz="2160" dirty="0"/>
              <a:t>composition</a:t>
            </a:r>
          </a:p>
          <a:p>
            <a:pPr lvl="2" algn="l"/>
            <a:r>
              <a:rPr sz="2160" dirty="0"/>
              <a:t>shape</a:t>
            </a:r>
          </a:p>
          <a:p>
            <a:pPr lvl="2" algn="l"/>
            <a:r>
              <a:rPr sz="2160" dirty="0"/>
              <a:t>density</a:t>
            </a:r>
          </a:p>
          <a:p>
            <a:pPr lvl="2" algn="l"/>
            <a:r>
              <a:rPr sz="2160" dirty="0"/>
              <a:t>elasticity</a:t>
            </a:r>
          </a:p>
          <a:p>
            <a:pPr lvl="2" algn="l"/>
            <a:endParaRPr sz="2160" dirty="0"/>
          </a:p>
          <a:p>
            <a:pPr lvl="2" algn="l"/>
            <a:endParaRPr sz="2160" dirty="0"/>
          </a:p>
          <a:p>
            <a:pPr algn="l"/>
            <a:r>
              <a:rPr sz="2160" dirty="0"/>
              <a:t>e.g., string</a:t>
            </a:r>
            <a:endParaRPr lang="en-US" sz="2160" dirty="0"/>
          </a:p>
          <a:p>
            <a:pPr algn="l"/>
            <a:endParaRPr lang="en-US" sz="2160" dirty="0"/>
          </a:p>
          <a:p>
            <a:pPr algn="l"/>
            <a:endParaRPr lang="en-US" sz="2160" dirty="0"/>
          </a:p>
          <a:p>
            <a:pPr algn="l"/>
            <a:endParaRPr lang="en-US" sz="2160" dirty="0"/>
          </a:p>
          <a:p>
            <a:pPr algn="l"/>
            <a:endParaRPr lang="en-US" sz="2160" dirty="0"/>
          </a:p>
          <a:p>
            <a:pPr algn="l"/>
            <a:endParaRPr lang="en-US" sz="2160" dirty="0"/>
          </a:p>
          <a:p>
            <a:pPr algn="l"/>
            <a:r>
              <a:rPr lang="en-US" sz="2160" i="1" dirty="0"/>
              <a:t>n</a:t>
            </a:r>
            <a:r>
              <a:rPr lang="en-US" sz="2160" dirty="0"/>
              <a:t> = integer = 1, 2 ,3, …</a:t>
            </a:r>
          </a:p>
          <a:p>
            <a:pPr algn="l"/>
            <a:r>
              <a:rPr lang="en-US" sz="2160" i="1" dirty="0"/>
              <a:t>n = </a:t>
            </a:r>
            <a:r>
              <a:rPr lang="en-US" sz="2160" dirty="0"/>
              <a:t>1 is fundamental (lowest) mode</a:t>
            </a:r>
            <a:endParaRPr sz="2160" i="1" dirty="0"/>
          </a:p>
        </p:txBody>
      </p:sp>
      <p:sp>
        <p:nvSpPr>
          <p:cNvPr id="580" name="&lt;- depends on all these"/>
          <p:cNvSpPr/>
          <p:nvPr/>
        </p:nvSpPr>
        <p:spPr>
          <a:xfrm>
            <a:off x="2994032" y="2285202"/>
            <a:ext cx="2953053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r>
              <a:rPr sz="2160"/>
              <a:t>&lt;- depends on all these</a:t>
            </a:r>
          </a:p>
        </p:txBody>
      </p:sp>
      <p:pic>
        <p:nvPicPr>
          <p:cNvPr id="581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040" y="3158338"/>
            <a:ext cx="4635501" cy="3337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570" y="4823460"/>
            <a:ext cx="1451610" cy="8572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73812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Rectangle"/>
          <p:cNvSpPr/>
          <p:nvPr/>
        </p:nvSpPr>
        <p:spPr>
          <a:xfrm>
            <a:off x="3091638" y="2054616"/>
            <a:ext cx="1508760" cy="1143000"/>
          </a:xfrm>
          <a:prstGeom prst="rect">
            <a:avLst/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25400">
            <a:solidFill>
              <a:srgbClr val="75B1D4"/>
            </a:solidFill>
            <a:miter lim="400000"/>
          </a:ln>
        </p:spPr>
        <p:txBody>
          <a:bodyPr lIns="34290" tIns="34290" rIns="34290" bIns="3429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3240"/>
          </a:p>
        </p:txBody>
      </p:sp>
      <p:sp>
        <p:nvSpPr>
          <p:cNvPr id="585" name="geometry dictates allowed frequencies…"/>
          <p:cNvSpPr/>
          <p:nvPr/>
        </p:nvSpPr>
        <p:spPr>
          <a:xfrm>
            <a:off x="135211" y="814877"/>
            <a:ext cx="8321509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r>
              <a:rPr sz="2160" dirty="0"/>
              <a:t>geometry dictates allowed frequencies</a:t>
            </a:r>
            <a:r>
              <a:rPr lang="en-US" sz="2160" dirty="0"/>
              <a:t> - </a:t>
            </a:r>
            <a:r>
              <a:rPr sz="2160" dirty="0"/>
              <a:t>fundamental + harmonics</a:t>
            </a:r>
          </a:p>
        </p:txBody>
      </p:sp>
      <p:pic>
        <p:nvPicPr>
          <p:cNvPr id="586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38" y="1163076"/>
            <a:ext cx="4183380" cy="857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1642" y="2237496"/>
            <a:ext cx="4869180" cy="845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droppedImage.tiff" descr="droppedImage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218" y="3357562"/>
            <a:ext cx="4108912" cy="3408999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guitar strings: frets change L…"/>
          <p:cNvSpPr/>
          <p:nvPr/>
        </p:nvSpPr>
        <p:spPr>
          <a:xfrm>
            <a:off x="251460" y="3967700"/>
            <a:ext cx="3560590" cy="17312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/>
              <a:t>guitar strings: frets change L</a:t>
            </a:r>
          </a:p>
          <a:p>
            <a:pPr algn="l"/>
            <a:endParaRPr sz="2160"/>
          </a:p>
          <a:p>
            <a:pPr algn="l"/>
            <a:endParaRPr sz="2160"/>
          </a:p>
          <a:p>
            <a:pPr algn="l"/>
            <a:endParaRPr sz="2160"/>
          </a:p>
          <a:p>
            <a:pPr algn="l"/>
            <a:r>
              <a:rPr sz="2160"/>
              <a:t>what is the velocity v ???</a:t>
            </a:r>
          </a:p>
        </p:txBody>
      </p:sp>
    </p:spTree>
    <p:extLst>
      <p:ext uri="{BB962C8B-B14F-4D97-AF65-F5344CB8AC3E}">
        <p14:creationId xmlns:p14="http://schemas.microsoft.com/office/powerpoint/2010/main" val="3461606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Rectangle"/>
          <p:cNvSpPr/>
          <p:nvPr/>
        </p:nvSpPr>
        <p:spPr>
          <a:xfrm>
            <a:off x="765810" y="2647604"/>
            <a:ext cx="2491740" cy="1485900"/>
          </a:xfrm>
          <a:prstGeom prst="rect">
            <a:avLst/>
          </a:prstGeom>
          <a:solidFill>
            <a:schemeClr val="accent1">
              <a:hueOff val="-313507"/>
              <a:satOff val="34334"/>
              <a:lumOff val="-8266"/>
              <a:alpha val="62000"/>
            </a:schemeClr>
          </a:solidFill>
          <a:ln w="25400">
            <a:solidFill>
              <a:srgbClr val="75B1D4"/>
            </a:solidFill>
            <a:miter lim="400000"/>
          </a:ln>
        </p:spPr>
        <p:txBody>
          <a:bodyPr lIns="34290" tIns="34290" rIns="34290" bIns="34290" anchor="ctr"/>
          <a:lstStyle/>
          <a:p>
            <a:pPr>
              <a:defRPr sz="3600">
                <a:solidFill>
                  <a:srgbClr val="FFFFFF"/>
                </a:solidFill>
              </a:defRPr>
            </a:pPr>
            <a:endParaRPr sz="3240"/>
          </a:p>
        </p:txBody>
      </p:sp>
      <p:sp>
        <p:nvSpPr>
          <p:cNvPr id="592" name="Velocity is related to:…"/>
          <p:cNvSpPr/>
          <p:nvPr/>
        </p:nvSpPr>
        <p:spPr>
          <a:xfrm>
            <a:off x="331470" y="868048"/>
            <a:ext cx="4560864" cy="139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 dirty="0"/>
              <a:t>Velocity is related to:</a:t>
            </a:r>
          </a:p>
          <a:p>
            <a:pPr algn="l"/>
            <a:endParaRPr sz="2160" dirty="0"/>
          </a:p>
          <a:p>
            <a:pPr lvl="1" algn="l"/>
            <a:r>
              <a:rPr sz="2160" dirty="0"/>
              <a:t>T = Tension (force)</a:t>
            </a:r>
          </a:p>
          <a:p>
            <a:pPr lvl="1" algn="l"/>
            <a:r>
              <a:rPr sz="2160" dirty="0" err="1"/>
              <a:t>μ</a:t>
            </a:r>
            <a:r>
              <a:rPr sz="2160" dirty="0"/>
              <a:t> = mass per unit length (weight)</a:t>
            </a:r>
          </a:p>
        </p:txBody>
      </p:sp>
      <p:pic>
        <p:nvPicPr>
          <p:cNvPr id="593" name="droppedImage.pdf" descr="dropped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710" y="784514"/>
            <a:ext cx="1577340" cy="1257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4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" y="2796194"/>
            <a:ext cx="2217420" cy="1257300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string fixed at both ends"/>
          <p:cNvSpPr/>
          <p:nvPr/>
        </p:nvSpPr>
        <p:spPr>
          <a:xfrm>
            <a:off x="3665659" y="3184016"/>
            <a:ext cx="3005951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r>
              <a:rPr sz="2160"/>
              <a:t>string fixed at both ends</a:t>
            </a:r>
          </a:p>
        </p:txBody>
      </p:sp>
      <p:sp>
        <p:nvSpPr>
          <p:cNvPr id="596" name="change L via FRETS          shorter = higher pitch…"/>
          <p:cNvSpPr/>
          <p:nvPr/>
        </p:nvSpPr>
        <p:spPr>
          <a:xfrm>
            <a:off x="331470" y="4627588"/>
            <a:ext cx="5990101" cy="2063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 dirty="0"/>
              <a:t>change L via FRETS          shorter = higher pitch</a:t>
            </a:r>
          </a:p>
          <a:p>
            <a:pPr algn="l"/>
            <a:r>
              <a:rPr sz="2160" dirty="0"/>
              <a:t>tune via TENSION             tighter = higher pitch</a:t>
            </a:r>
          </a:p>
          <a:p>
            <a:pPr algn="l"/>
            <a:r>
              <a:rPr sz="2160" dirty="0"/>
              <a:t>range via MASS              thinner = higher pitch</a:t>
            </a:r>
          </a:p>
          <a:p>
            <a:pPr algn="l"/>
            <a:endParaRPr sz="2160" dirty="0"/>
          </a:p>
          <a:p>
            <a:pPr algn="l"/>
            <a:endParaRPr sz="2160" dirty="0"/>
          </a:p>
          <a:p>
            <a:pPr lvl="2" algn="l"/>
            <a:r>
              <a:rPr sz="2160" dirty="0"/>
              <a:t>(same deal for a piano, less the frets)</a:t>
            </a:r>
          </a:p>
        </p:txBody>
      </p:sp>
    </p:spTree>
    <p:extLst>
      <p:ext uri="{BB962C8B-B14F-4D97-AF65-F5344CB8AC3E}">
        <p14:creationId xmlns:p14="http://schemas.microsoft.com/office/powerpoint/2010/main" val="3904317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" y="3657600"/>
            <a:ext cx="2971800" cy="29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Doppler Effect:…"/>
          <p:cNvSpPr/>
          <p:nvPr/>
        </p:nvSpPr>
        <p:spPr>
          <a:xfrm>
            <a:off x="148463" y="815388"/>
            <a:ext cx="4606291" cy="734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>
            <a:lvl1pPr algn="l"/>
            <a:lvl2pPr algn="l"/>
          </a:lstStyle>
          <a:p>
            <a:r>
              <a:rPr sz="2160"/>
              <a:t>Doppler Effect: </a:t>
            </a:r>
          </a:p>
          <a:p>
            <a:pPr lvl="1"/>
            <a:r>
              <a:rPr sz="2160"/>
              <a:t>moving relative to waves</a:t>
            </a:r>
          </a:p>
        </p:txBody>
      </p:sp>
      <p:pic>
        <p:nvPicPr>
          <p:cNvPr id="380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090" y="1874964"/>
            <a:ext cx="5297447" cy="358902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3186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671" y="1096241"/>
            <a:ext cx="4187337" cy="4354830"/>
          </a:xfrm>
          <a:prstGeom prst="rect">
            <a:avLst/>
          </a:prstGeom>
          <a:ln w="12700">
            <a:miter lim="400000"/>
          </a:ln>
        </p:spPr>
      </p:pic>
      <p:sp>
        <p:nvSpPr>
          <p:cNvPr id="599" name="fundamental (n=1)…"/>
          <p:cNvSpPr/>
          <p:nvPr/>
        </p:nvSpPr>
        <p:spPr>
          <a:xfrm>
            <a:off x="4417008" y="1194341"/>
            <a:ext cx="4059125" cy="3946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>
              <a:lnSpc>
                <a:spcPct val="170000"/>
              </a:lnSpc>
            </a:pPr>
            <a:r>
              <a:rPr sz="2160" dirty="0"/>
              <a:t>fundamental (n=1)</a:t>
            </a:r>
          </a:p>
          <a:p>
            <a:pPr>
              <a:lnSpc>
                <a:spcPct val="170000"/>
              </a:lnSpc>
            </a:pPr>
            <a:r>
              <a:rPr sz="2160" dirty="0"/>
              <a:t>1</a:t>
            </a:r>
            <a:r>
              <a:rPr sz="2160" baseline="31999" dirty="0"/>
              <a:t>st</a:t>
            </a:r>
            <a:r>
              <a:rPr sz="2160" dirty="0"/>
              <a:t> overtone / 2</a:t>
            </a:r>
            <a:r>
              <a:rPr sz="2160" baseline="31999" dirty="0"/>
              <a:t>nd</a:t>
            </a:r>
            <a:r>
              <a:rPr sz="2160" dirty="0"/>
              <a:t> harmonic (n=2)</a:t>
            </a:r>
          </a:p>
          <a:p>
            <a:pPr>
              <a:lnSpc>
                <a:spcPct val="170000"/>
              </a:lnSpc>
            </a:pPr>
            <a:r>
              <a:rPr sz="2160" dirty="0"/>
              <a:t>3</a:t>
            </a:r>
            <a:r>
              <a:rPr sz="2160" baseline="31999" dirty="0"/>
              <a:t>rd</a:t>
            </a:r>
            <a:r>
              <a:rPr sz="2160" dirty="0"/>
              <a:t> harmonic (n=3)</a:t>
            </a:r>
          </a:p>
          <a:p>
            <a:pPr>
              <a:lnSpc>
                <a:spcPct val="170000"/>
              </a:lnSpc>
            </a:pPr>
            <a:r>
              <a:rPr sz="2160" dirty="0"/>
              <a:t>4</a:t>
            </a:r>
            <a:r>
              <a:rPr sz="2160" baseline="31999" dirty="0"/>
              <a:t>th</a:t>
            </a:r>
            <a:r>
              <a:rPr sz="2160" dirty="0"/>
              <a:t> harmonic (n=4)</a:t>
            </a:r>
          </a:p>
          <a:p>
            <a:pPr>
              <a:lnSpc>
                <a:spcPct val="170000"/>
              </a:lnSpc>
            </a:pPr>
            <a:r>
              <a:rPr sz="2160" dirty="0"/>
              <a:t>...</a:t>
            </a:r>
          </a:p>
          <a:p>
            <a:pPr>
              <a:lnSpc>
                <a:spcPct val="170000"/>
              </a:lnSpc>
            </a:pPr>
            <a:r>
              <a:rPr sz="2160" dirty="0"/>
              <a:t>...</a:t>
            </a:r>
          </a:p>
          <a:p>
            <a:pPr>
              <a:lnSpc>
                <a:spcPct val="170000"/>
              </a:lnSpc>
            </a:pPr>
            <a:endParaRPr sz="2160" dirty="0"/>
          </a:p>
        </p:txBody>
      </p:sp>
      <p:sp>
        <p:nvSpPr>
          <p:cNvPr id="600" name="it is different if ends are not fixed!"/>
          <p:cNvSpPr/>
          <p:nvPr/>
        </p:nvSpPr>
        <p:spPr>
          <a:xfrm>
            <a:off x="55420" y="5758883"/>
            <a:ext cx="5326381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r>
              <a:rPr sz="2160"/>
              <a:t>it is different if ends are not fixed!</a:t>
            </a:r>
          </a:p>
        </p:txBody>
      </p:sp>
    </p:spTree>
    <p:extLst>
      <p:ext uri="{BB962C8B-B14F-4D97-AF65-F5344CB8AC3E}">
        <p14:creationId xmlns:p14="http://schemas.microsoft.com/office/powerpoint/2010/main" val="2828991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example: air columns (pipe organ)…"/>
          <p:cNvSpPr/>
          <p:nvPr/>
        </p:nvSpPr>
        <p:spPr>
          <a:xfrm>
            <a:off x="123306" y="710518"/>
            <a:ext cx="6098144" cy="1066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 dirty="0"/>
              <a:t>example: air columns (</a:t>
            </a:r>
            <a:r>
              <a:rPr lang="en-US" sz="2160" dirty="0"/>
              <a:t>e.g., </a:t>
            </a:r>
            <a:r>
              <a:rPr sz="2160" dirty="0"/>
              <a:t>pipe organ)</a:t>
            </a:r>
          </a:p>
          <a:p>
            <a:pPr lvl="1" algn="l"/>
            <a:r>
              <a:rPr sz="2160" dirty="0"/>
              <a:t>we can set up resonance in a fixed tube of air</a:t>
            </a:r>
          </a:p>
          <a:p>
            <a:pPr lvl="1" algn="l"/>
            <a:r>
              <a:rPr sz="2160" dirty="0"/>
              <a:t>pipe open at both ends</a:t>
            </a:r>
          </a:p>
        </p:txBody>
      </p:sp>
      <p:pic>
        <p:nvPicPr>
          <p:cNvPr id="603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5" y="1896580"/>
            <a:ext cx="3248978" cy="4331970"/>
          </a:xfrm>
          <a:prstGeom prst="rect">
            <a:avLst/>
          </a:prstGeom>
          <a:ln w="12700">
            <a:miter lim="400000"/>
          </a:ln>
        </p:spPr>
      </p:pic>
      <p:sp>
        <p:nvSpPr>
          <p:cNvPr id="604" name="STANDING WAVES set up in tube…"/>
          <p:cNvSpPr/>
          <p:nvPr/>
        </p:nvSpPr>
        <p:spPr>
          <a:xfrm>
            <a:off x="4225816" y="2361625"/>
            <a:ext cx="4262577" cy="239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/>
              <a:t>STANDING WAVES set up in tube</a:t>
            </a:r>
          </a:p>
          <a:p>
            <a:pPr algn="l"/>
            <a:endParaRPr sz="2160"/>
          </a:p>
          <a:p>
            <a:pPr algn="l"/>
            <a:r>
              <a:rPr sz="2160"/>
              <a:t>need nodes at the ends</a:t>
            </a:r>
          </a:p>
          <a:p>
            <a:pPr lvl="2" algn="l"/>
            <a:r>
              <a:rPr sz="2160"/>
              <a:t>max velocity</a:t>
            </a:r>
          </a:p>
          <a:p>
            <a:pPr lvl="2" algn="l"/>
            <a:r>
              <a:rPr sz="2160"/>
              <a:t>zero pressure difference</a:t>
            </a:r>
          </a:p>
          <a:p>
            <a:pPr lvl="2" algn="l"/>
            <a:endParaRPr sz="2160"/>
          </a:p>
          <a:p>
            <a:pPr algn="l"/>
            <a:r>
              <a:rPr sz="2160"/>
              <a:t>math? same as for the string</a:t>
            </a:r>
          </a:p>
        </p:txBody>
      </p:sp>
      <p:grpSp>
        <p:nvGrpSpPr>
          <p:cNvPr id="607" name="Group"/>
          <p:cNvGrpSpPr/>
          <p:nvPr/>
        </p:nvGrpSpPr>
        <p:grpSpPr>
          <a:xfrm>
            <a:off x="5655425" y="5074120"/>
            <a:ext cx="1520190" cy="1143000"/>
            <a:chOff x="0" y="0"/>
            <a:chExt cx="1689100" cy="1270000"/>
          </a:xfrm>
        </p:grpSpPr>
        <p:sp>
          <p:nvSpPr>
            <p:cNvPr id="605" name="Rectangle"/>
            <p:cNvSpPr/>
            <p:nvPr/>
          </p:nvSpPr>
          <p:spPr>
            <a:xfrm>
              <a:off x="12700" y="0"/>
              <a:ext cx="1676400" cy="1270000"/>
            </a:xfrm>
            <a:prstGeom prst="rect">
              <a:avLst/>
            </a:prstGeom>
            <a:solidFill>
              <a:schemeClr val="accent1">
                <a:hueOff val="-313507"/>
                <a:satOff val="34334"/>
                <a:lumOff val="-8266"/>
                <a:alpha val="62000"/>
              </a:schemeClr>
            </a:solidFill>
            <a:ln w="25400" cap="flat">
              <a:solidFill>
                <a:srgbClr val="75B1D4"/>
              </a:solidFill>
              <a:prstDash val="solid"/>
              <a:miter lim="400000"/>
            </a:ln>
            <a:effectLst/>
          </p:spPr>
          <p:txBody>
            <a:bodyPr wrap="square" lIns="34290" tIns="34290" rIns="34290" bIns="34290" numCol="1" anchor="ctr">
              <a:noAutofit/>
            </a:bodyPr>
            <a:lstStyle/>
            <a:p>
              <a:pPr>
                <a:defRPr sz="3600">
                  <a:solidFill>
                    <a:srgbClr val="FFFFFF"/>
                  </a:solidFill>
                </a:defRPr>
              </a:pPr>
              <a:endParaRPr sz="3240"/>
            </a:p>
          </p:txBody>
        </p:sp>
        <p:pic>
          <p:nvPicPr>
            <p:cNvPr id="606" name="droppedImage.pdf" descr="droppedImage.pdf"/>
            <p:cNvPicPr>
              <a:picLocks noChangeAspect="1"/>
            </p:cNvPicPr>
            <p:nvPr/>
          </p:nvPicPr>
          <p:blipFill>
            <a:blip r:embed="rId3"/>
            <a:srcRect l="69248"/>
            <a:stretch>
              <a:fillRect/>
            </a:stretch>
          </p:blipFill>
          <p:spPr>
            <a:xfrm>
              <a:off x="0" y="203200"/>
              <a:ext cx="1663700" cy="939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8" name="v = 340 m/s for air at RT"/>
          <p:cNvSpPr/>
          <p:nvPr/>
        </p:nvSpPr>
        <p:spPr>
          <a:xfrm>
            <a:off x="4227981" y="6456352"/>
            <a:ext cx="3042628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r>
              <a:rPr sz="2160"/>
              <a:t>v = 340 m/s for air at RT</a:t>
            </a:r>
          </a:p>
        </p:txBody>
      </p:sp>
    </p:spTree>
    <p:extLst>
      <p:ext uri="{BB962C8B-B14F-4D97-AF65-F5344CB8AC3E}">
        <p14:creationId xmlns:p14="http://schemas.microsoft.com/office/powerpoint/2010/main" val="9441357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Things are different when we close one end of the pipe!"/>
          <p:cNvSpPr/>
          <p:nvPr/>
        </p:nvSpPr>
        <p:spPr>
          <a:xfrm>
            <a:off x="228600" y="1077144"/>
            <a:ext cx="8103870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>
            <a:lvl1pPr algn="l"/>
          </a:lstStyle>
          <a:p>
            <a:r>
              <a:rPr sz="2160"/>
              <a:t>Things are different when we close one end of the pipe!</a:t>
            </a:r>
          </a:p>
        </p:txBody>
      </p:sp>
      <p:pic>
        <p:nvPicPr>
          <p:cNvPr id="611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" y="1889472"/>
            <a:ext cx="3214688" cy="4286250"/>
          </a:xfrm>
          <a:prstGeom prst="rect">
            <a:avLst/>
          </a:prstGeom>
          <a:ln w="12700">
            <a:miter lim="400000"/>
          </a:ln>
        </p:spPr>
      </p:pic>
      <p:sp>
        <p:nvSpPr>
          <p:cNvPr id="612" name="air velocity is ZERO at one end!…"/>
          <p:cNvSpPr/>
          <p:nvPr/>
        </p:nvSpPr>
        <p:spPr>
          <a:xfrm>
            <a:off x="3440430" y="2030156"/>
            <a:ext cx="5303520" cy="1398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pPr algn="l"/>
            <a:r>
              <a:rPr sz="2160" dirty="0"/>
              <a:t>air velocity is ZERO at one end!</a:t>
            </a:r>
          </a:p>
          <a:p>
            <a:pPr algn="l"/>
            <a:endParaRPr sz="2160" dirty="0"/>
          </a:p>
          <a:p>
            <a:pPr algn="l"/>
            <a:r>
              <a:rPr sz="2160" dirty="0"/>
              <a:t>effectively, twice as long</a:t>
            </a:r>
          </a:p>
          <a:p>
            <a:pPr lvl="2" algn="l"/>
            <a:r>
              <a:rPr lang="en-US" sz="2160" dirty="0"/>
              <a:t>so </a:t>
            </a:r>
            <a:r>
              <a:rPr sz="2160" dirty="0"/>
              <a:t>pitch is twice as low</a:t>
            </a:r>
          </a:p>
        </p:txBody>
      </p:sp>
      <p:pic>
        <p:nvPicPr>
          <p:cNvPr id="613" name="droppedImage.pdf" descr="droppedImag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640" y="3866862"/>
            <a:ext cx="1440180" cy="765810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(now n must be ODD for waves to fit)"/>
          <p:cNvSpPr/>
          <p:nvPr/>
        </p:nvSpPr>
        <p:spPr>
          <a:xfrm>
            <a:off x="3314700" y="5054784"/>
            <a:ext cx="5829300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endParaRPr sz="216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BC6929A-29E7-FC46-91D4-53A3384E2ACF}"/>
              </a:ext>
            </a:extLst>
          </p:cNvPr>
          <p:cNvSpPr/>
          <p:nvPr/>
        </p:nvSpPr>
        <p:spPr>
          <a:xfrm>
            <a:off x="3540444" y="4949859"/>
            <a:ext cx="55006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(also, now n must be ODD)</a:t>
            </a:r>
          </a:p>
          <a:p>
            <a:r>
              <a:rPr lang="en-US" dirty="0"/>
              <a:t>(not all harmonics are allowed!)</a:t>
            </a:r>
          </a:p>
        </p:txBody>
      </p:sp>
    </p:spTree>
    <p:extLst>
      <p:ext uri="{BB962C8B-B14F-4D97-AF65-F5344CB8AC3E}">
        <p14:creationId xmlns:p14="http://schemas.microsoft.com/office/powerpoint/2010/main" val="53060766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OPEN - OPEN pipes : like strings, all harmonics present…"/>
          <p:cNvSpPr/>
          <p:nvPr/>
        </p:nvSpPr>
        <p:spPr>
          <a:xfrm>
            <a:off x="130579" y="757723"/>
            <a:ext cx="8241359" cy="2396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pPr algn="l"/>
            <a:r>
              <a:rPr sz="2160" dirty="0"/>
              <a:t>OPEN - OPEN pipes : like strings, all harmonics present</a:t>
            </a:r>
          </a:p>
          <a:p>
            <a:pPr algn="l"/>
            <a:endParaRPr sz="2160" dirty="0"/>
          </a:p>
          <a:p>
            <a:pPr algn="l"/>
            <a:r>
              <a:rPr sz="2160" dirty="0"/>
              <a:t>OPEN - CLOSED pipes : only ODD harmonics, 2x lower pitch</a:t>
            </a:r>
          </a:p>
          <a:p>
            <a:pPr lvl="1" algn="l"/>
            <a:endParaRPr sz="2160" dirty="0"/>
          </a:p>
          <a:p>
            <a:pPr lvl="1" algn="l"/>
            <a:r>
              <a:rPr sz="2160" dirty="0"/>
              <a:t>presence (or absence) of harmonics changes “tone”</a:t>
            </a:r>
            <a:r>
              <a:rPr lang="en-US" sz="2160" dirty="0"/>
              <a:t> or ”timbre”</a:t>
            </a:r>
            <a:endParaRPr sz="2160" dirty="0"/>
          </a:p>
          <a:p>
            <a:pPr lvl="1" algn="l"/>
            <a:endParaRPr sz="2160" dirty="0"/>
          </a:p>
          <a:p>
            <a:pPr lvl="1" algn="l"/>
            <a:r>
              <a:rPr lang="en-US" sz="2160" dirty="0"/>
              <a:t>Total </a:t>
            </a:r>
            <a:r>
              <a:rPr sz="2160" dirty="0"/>
              <a:t>waveform </a:t>
            </a:r>
            <a:r>
              <a:rPr lang="en-US" sz="2160" dirty="0"/>
              <a:t>you hear </a:t>
            </a:r>
            <a:r>
              <a:rPr sz="2160" dirty="0"/>
              <a:t>= sum of fundamental + harmonics!</a:t>
            </a:r>
          </a:p>
        </p:txBody>
      </p:sp>
      <p:pic>
        <p:nvPicPr>
          <p:cNvPr id="617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429000"/>
            <a:ext cx="4446270" cy="3486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30544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1" y="2383675"/>
            <a:ext cx="4652010" cy="408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droppedImage.tiff" descr="dropped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200" y="2383675"/>
            <a:ext cx="3792598" cy="4474325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A clarinet is CLOSED on one end…"/>
          <p:cNvSpPr/>
          <p:nvPr/>
        </p:nvSpPr>
        <p:spPr>
          <a:xfrm>
            <a:off x="145221" y="817709"/>
            <a:ext cx="7650621" cy="1066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4290" tIns="34290" rIns="34290" bIns="34290" anchor="ctr">
            <a:spAutoFit/>
          </a:bodyPr>
          <a:lstStyle/>
          <a:p>
            <a:r>
              <a:rPr sz="2160" dirty="0"/>
              <a:t>A clarinet is </a:t>
            </a:r>
            <a:r>
              <a:rPr lang="en-US" sz="2160" dirty="0"/>
              <a:t>a tube </a:t>
            </a:r>
            <a:r>
              <a:rPr sz="2160" dirty="0"/>
              <a:t>CLOSED on one end</a:t>
            </a:r>
            <a:r>
              <a:rPr lang="en-US" sz="2160" dirty="0"/>
              <a:t> - </a:t>
            </a:r>
            <a:r>
              <a:rPr sz="2160" dirty="0"/>
              <a:t>only odd harmonics</a:t>
            </a:r>
          </a:p>
          <a:p>
            <a:r>
              <a:rPr lang="en-US" sz="2160" dirty="0"/>
              <a:t>A saxophone has a </a:t>
            </a:r>
            <a:r>
              <a:rPr lang="en-US" sz="2160" i="1" dirty="0"/>
              <a:t>conical</a:t>
            </a:r>
            <a:r>
              <a:rPr lang="en-US" sz="2160" dirty="0"/>
              <a:t> bore which is like an open tube</a:t>
            </a:r>
            <a:endParaRPr sz="2160" dirty="0"/>
          </a:p>
          <a:p>
            <a:r>
              <a:rPr lang="en-US" sz="2160" dirty="0"/>
              <a:t>	 all harmonics present, “harsher” sound</a:t>
            </a:r>
            <a:endParaRPr sz="216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4F66225-DB59-5B45-9232-DB544D2762D8}"/>
              </a:ext>
            </a:extLst>
          </p:cNvPr>
          <p:cNvSpPr/>
          <p:nvPr/>
        </p:nvSpPr>
        <p:spPr>
          <a:xfrm>
            <a:off x="225231" y="655022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pages.mtu.edu</a:t>
            </a:r>
            <a:r>
              <a:rPr lang="en-US" sz="1400" dirty="0"/>
              <a:t>/~suits/</a:t>
            </a:r>
            <a:r>
              <a:rPr lang="en-US" sz="1400" dirty="0" err="1"/>
              <a:t>clarinet.html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48866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Pitch and frequency"/>
          <p:cNvSpPr/>
          <p:nvPr/>
        </p:nvSpPr>
        <p:spPr>
          <a:xfrm>
            <a:off x="158953" y="763280"/>
            <a:ext cx="5303521" cy="401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90" tIns="34290" rIns="34290" bIns="34290" anchor="ctr">
            <a:spAutoFit/>
          </a:bodyPr>
          <a:lstStyle/>
          <a:p>
            <a:r>
              <a:rPr sz="2160" dirty="0"/>
              <a:t>Pitch and frequency</a:t>
            </a:r>
          </a:p>
        </p:txBody>
      </p:sp>
      <p:pic>
        <p:nvPicPr>
          <p:cNvPr id="626" name="droppedImage.tiff" descr="dropped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0" y="1405890"/>
            <a:ext cx="7383780" cy="40364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1898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323561" y="1477411"/>
            <a:ext cx="8229600" cy="4653915"/>
          </a:xfrm>
        </p:spPr>
        <p:txBody>
          <a:bodyPr/>
          <a:lstStyle/>
          <a:p>
            <a:r>
              <a:rPr lang="en-US" dirty="0"/>
              <a:t>Interference</a:t>
            </a:r>
          </a:p>
          <a:p>
            <a:pPr lvl="1"/>
            <a:r>
              <a:rPr lang="en-US" dirty="0"/>
              <a:t>Property of all waves and wave motion</a:t>
            </a:r>
          </a:p>
          <a:p>
            <a:pPr lvl="1"/>
            <a:r>
              <a:rPr lang="en-US" dirty="0"/>
              <a:t>Both sound and light</a:t>
            </a:r>
          </a:p>
          <a:p>
            <a:pPr lvl="1"/>
            <a:r>
              <a:rPr lang="en-US" dirty="0"/>
              <a:t>Superposition of waves that may either reinforce or cancel each other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19_10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"/>
          <a:stretch/>
        </p:blipFill>
        <p:spPr>
          <a:xfrm>
            <a:off x="3068176" y="3942080"/>
            <a:ext cx="3007648" cy="2713122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</a:t>
            </a:r>
          </a:p>
        </p:txBody>
      </p:sp>
      <p:sp>
        <p:nvSpPr>
          <p:cNvPr id="39939" name="Rectangle 1027"/>
          <p:cNvSpPr>
            <a:spLocks noGrp="1" noChangeArrowheads="1"/>
          </p:cNvSpPr>
          <p:nvPr>
            <p:ph idx="1"/>
          </p:nvPr>
        </p:nvSpPr>
        <p:spPr>
          <a:xfrm>
            <a:off x="351270" y="1576978"/>
            <a:ext cx="8229600" cy="4653915"/>
          </a:xfrm>
        </p:spPr>
        <p:txBody>
          <a:bodyPr/>
          <a:lstStyle/>
          <a:p>
            <a:r>
              <a:rPr lang="en-US" sz="2400" dirty="0"/>
              <a:t>Two patterns of interference</a:t>
            </a:r>
          </a:p>
          <a:p>
            <a:pPr lvl="1"/>
            <a:r>
              <a:rPr lang="en-US" sz="2400" dirty="0"/>
              <a:t>Constructive interference</a:t>
            </a:r>
          </a:p>
          <a:p>
            <a:pPr lvl="2"/>
            <a:r>
              <a:rPr lang="en-US" sz="2000" dirty="0"/>
              <a:t>increased amplitude when the crest of one wave overlaps the crest of another wave</a:t>
            </a:r>
          </a:p>
          <a:p>
            <a:pPr lvl="1"/>
            <a:r>
              <a:rPr lang="en-US" sz="2400" dirty="0"/>
              <a:t>Destructive interference</a:t>
            </a:r>
          </a:p>
          <a:p>
            <a:pPr lvl="2"/>
            <a:r>
              <a:rPr lang="en-US" sz="2000" dirty="0"/>
              <a:t>reduced amplitude when the crest of one wave overlaps the trough of another wave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19_11_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96" y="4626569"/>
            <a:ext cx="4174744" cy="204447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20_17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9"/>
          <a:stretch/>
        </p:blipFill>
        <p:spPr>
          <a:xfrm>
            <a:off x="356616" y="1274853"/>
            <a:ext cx="8421624" cy="521253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23561" y="1472345"/>
            <a:ext cx="8229600" cy="4653915"/>
          </a:xfrm>
        </p:spPr>
        <p:txBody>
          <a:bodyPr/>
          <a:lstStyle/>
          <a:p>
            <a:r>
              <a:rPr lang="en-US" sz="2400" dirty="0"/>
              <a:t>Application of sound interference</a:t>
            </a:r>
          </a:p>
          <a:p>
            <a:pPr lvl="1"/>
            <a:r>
              <a:rPr lang="en-US" sz="2400" dirty="0"/>
              <a:t>Noise-cancelling headphones</a:t>
            </a:r>
          </a:p>
          <a:p>
            <a:pPr lvl="1"/>
            <a:r>
              <a:rPr lang="en-US" sz="2400" dirty="0"/>
              <a:t>Destructive sound interference in noisy devices such as jackhammers that are equipped with microphones to produce mirror-image wave patterns fed to operator</a:t>
            </a:r>
            <a:r>
              <a:rPr lang="fr-FR" altLang="ja-JP" sz="2400" dirty="0"/>
              <a:t>'</a:t>
            </a:r>
            <a:r>
              <a:rPr lang="en-US" sz="2400" dirty="0"/>
              <a:t>s earphone, canceling the jackhammer</a:t>
            </a:r>
            <a:r>
              <a:rPr lang="fr-FR" altLang="ja-JP" sz="2400" dirty="0"/>
              <a:t>'</a:t>
            </a:r>
            <a:r>
              <a:rPr lang="en-US" sz="2400" dirty="0"/>
              <a:t>s sound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20_20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"/>
          <a:stretch/>
        </p:blipFill>
        <p:spPr>
          <a:xfrm>
            <a:off x="3077464" y="4074050"/>
            <a:ext cx="2989072" cy="24591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1" name="Rectangle 43"/>
          <p:cNvSpPr>
            <a:spLocks noGrp="1" noChangeArrowheads="1"/>
          </p:cNvSpPr>
          <p:nvPr>
            <p:ph type="ctrTitle"/>
          </p:nvPr>
        </p:nvSpPr>
        <p:spPr>
          <a:xfrm>
            <a:off x="365125" y="2890391"/>
            <a:ext cx="2865011" cy="1077218"/>
          </a:xfrm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dirty="0"/>
              <a:t>Chapter 20: Sound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87313" y="6613525"/>
            <a:ext cx="5399087" cy="179388"/>
          </a:xfrm>
        </p:spPr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Interference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Application of sound interference (continued)</a:t>
            </a:r>
          </a:p>
          <a:p>
            <a:pPr lvl="1"/>
            <a:r>
              <a:rPr lang="en-US" sz="2400" dirty="0"/>
              <a:t>Sound interference in stereo speakers out of phase sending a monoaural signal (one speaker sending compressions of sound and other sending rarefactions)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endParaRPr lang="en-US" sz="2400" dirty="0"/>
          </a:p>
          <a:p>
            <a:pPr lvl="1"/>
            <a:r>
              <a:rPr lang="en-US" sz="2400" dirty="0"/>
              <a:t>As speakers are brought closer to each other, sound is diminished.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20_19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4"/>
          <a:stretch/>
        </p:blipFill>
        <p:spPr>
          <a:xfrm>
            <a:off x="2048340" y="3979425"/>
            <a:ext cx="4855297" cy="1703311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Periodic variations in the loudness of sound due to interference</a:t>
            </a:r>
          </a:p>
          <a:p>
            <a:r>
              <a:rPr lang="en-US" dirty="0"/>
              <a:t>Occur with any kind of wave</a:t>
            </a:r>
          </a:p>
          <a:p>
            <a:r>
              <a:rPr lang="en-US" dirty="0"/>
              <a:t>Provide a comparison of frequencies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  <p:pic>
        <p:nvPicPr>
          <p:cNvPr id="5" name="Picture 4" descr="20_21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79"/>
          <a:stretch/>
        </p:blipFill>
        <p:spPr>
          <a:xfrm>
            <a:off x="266700" y="4330700"/>
            <a:ext cx="8601456" cy="185674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Beats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Piano tuning by listening to the disappearance of beats from a tuning fork and a piano key</a:t>
            </a:r>
          </a:p>
          <a:p>
            <a:pPr lvl="1"/>
            <a:r>
              <a:rPr lang="en-US" dirty="0"/>
              <a:t>Tuning instruments in an orchestra by listening for beats between instruments and piano tone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lecture will help you understand: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365125" y="1520374"/>
            <a:ext cx="8229600" cy="5088828"/>
          </a:xfrm>
        </p:spPr>
        <p:txBody>
          <a:bodyPr>
            <a:spAutoFit/>
          </a:bodyPr>
          <a:lstStyle/>
          <a:p>
            <a:pPr>
              <a:lnSpc>
                <a:spcPct val="95000"/>
              </a:lnSpc>
            </a:pPr>
            <a:r>
              <a:rPr lang="en-US" sz="2200" dirty="0"/>
              <a:t>Nature of Sound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Origin of Sound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Sound in Air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Media That Transmit Sound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Speed of Sound in Air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Reflection of Sound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Refraction of Sound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Energy in Sound Waves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Forced Vibrations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Natural Frequency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Resonance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Interference</a:t>
            </a:r>
          </a:p>
          <a:p>
            <a:pPr>
              <a:lnSpc>
                <a:spcPct val="95000"/>
              </a:lnSpc>
            </a:pPr>
            <a:r>
              <a:rPr lang="en-US" sz="2200" dirty="0"/>
              <a:t>Beats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Nature of Sound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Sound is a form of energy that exists whether or not it is heard.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© 2015 Pearson Education, Inc.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4643</TotalTime>
  <Words>3251</Words>
  <Application>Microsoft Macintosh PowerPoint</Application>
  <PresentationFormat>On-screen Show (4:3)</PresentationFormat>
  <Paragraphs>559</Paragraphs>
  <Slides>72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6" baseType="lpstr">
      <vt:lpstr>Arial</vt:lpstr>
      <vt:lpstr>Gill Sans</vt:lpstr>
      <vt:lpstr>Helvetica</vt:lpstr>
      <vt:lpstr>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Chapter 20: Sound</vt:lpstr>
      <vt:lpstr>This lecture will help you understand:</vt:lpstr>
      <vt:lpstr>Nature of Sound</vt:lpstr>
      <vt:lpstr>Origin of Sound</vt:lpstr>
      <vt:lpstr>Origin of Sound</vt:lpstr>
      <vt:lpstr>Origin of Sound</vt:lpstr>
      <vt:lpstr>Origin of Sound</vt:lpstr>
      <vt:lpstr>Sound in Air</vt:lpstr>
      <vt:lpstr>Sound in Air</vt:lpstr>
      <vt:lpstr>Sound in Air</vt:lpstr>
      <vt:lpstr>Media That Transmit Sound</vt:lpstr>
      <vt:lpstr>Speed of Sound in Air</vt:lpstr>
      <vt:lpstr>PowerPoint Presentation</vt:lpstr>
      <vt:lpstr>PowerPoint Presentation</vt:lpstr>
      <vt:lpstr>PowerPoint Presentation</vt:lpstr>
      <vt:lpstr>Speed of Sound in Air CHECK YOUR NEIGHBOR</vt:lpstr>
      <vt:lpstr>Speed of Sound in Air CHECK YOUR ANSWER</vt:lpstr>
      <vt:lpstr>Speed of Sound in Air CHECK YOUR NEIGHBOR </vt:lpstr>
      <vt:lpstr>Speed of Sound in Air CHECK YOUR NEIGHBOR </vt:lpstr>
      <vt:lpstr>PowerPoint Presentation</vt:lpstr>
      <vt:lpstr>PowerPoint Presentation</vt:lpstr>
      <vt:lpstr>PowerPoint Presentation</vt:lpstr>
      <vt:lpstr>PowerPoint Presentation</vt:lpstr>
      <vt:lpstr>Reflection of Sound</vt:lpstr>
      <vt:lpstr>PowerPoint Presentation</vt:lpstr>
      <vt:lpstr>PowerPoint Presentation</vt:lpstr>
      <vt:lpstr>PowerPoint Presentation</vt:lpstr>
      <vt:lpstr>PowerPoint Presentation</vt:lpstr>
      <vt:lpstr>Reflection of Sound CHECK YOUR NEIGHBOR </vt:lpstr>
      <vt:lpstr>Reflection of Sound CHECK YOUR ANSWER </vt:lpstr>
      <vt:lpstr>Reflection of Sound A situation to ponder… </vt:lpstr>
      <vt:lpstr>A situation to ponder… CHECK YOUR NEIGHBOR </vt:lpstr>
      <vt:lpstr>A situation to ponder… CHECK YOUR ANSWER</vt:lpstr>
      <vt:lpstr>Reflection of Sound</vt:lpstr>
      <vt:lpstr>Refraction of Sound</vt:lpstr>
      <vt:lpstr>PowerPoint Presentation</vt:lpstr>
      <vt:lpstr>Refraction of Sound CHECK YOUR NEIGHBOR </vt:lpstr>
      <vt:lpstr>Refraction of Sound  CHECK YOUR ANSWER </vt:lpstr>
      <vt:lpstr>Refraction of Sound CHECK YOUR NEIGHBOR </vt:lpstr>
      <vt:lpstr>Refraction of Sound CHECK YOUR NEIGHBOR </vt:lpstr>
      <vt:lpstr>Reflection and Refraction of Sound</vt:lpstr>
      <vt:lpstr>Reflection and Refraction of Sound</vt:lpstr>
      <vt:lpstr>PowerPoint Presentation</vt:lpstr>
      <vt:lpstr>PowerPoint Presentation</vt:lpstr>
      <vt:lpstr>PowerPoint Presentation</vt:lpstr>
      <vt:lpstr>PowerPoint Presentation</vt:lpstr>
      <vt:lpstr>Forced Vibrations</vt:lpstr>
      <vt:lpstr>Natural Frequency</vt:lpstr>
      <vt:lpstr>Resonance</vt:lpstr>
      <vt:lpstr>Resonance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Interference</vt:lpstr>
      <vt:lpstr>Interference</vt:lpstr>
      <vt:lpstr>Interference</vt:lpstr>
      <vt:lpstr>Interference</vt:lpstr>
      <vt:lpstr>Interference</vt:lpstr>
      <vt:lpstr>Beats</vt:lpstr>
      <vt:lpstr>Beats</vt:lpstr>
    </vt:vector>
  </TitlesOfParts>
  <Company>뿿ˤʤ㏘뿿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Leclair, Patrick</cp:lastModifiedBy>
  <cp:revision>121</cp:revision>
  <dcterms:created xsi:type="dcterms:W3CDTF">2007-09-26T05:29:17Z</dcterms:created>
  <dcterms:modified xsi:type="dcterms:W3CDTF">2019-11-06T02:33:53Z</dcterms:modified>
</cp:coreProperties>
</file>