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99"/>
    <a:srgbClr val="F44311"/>
    <a:srgbClr val="0063B1"/>
    <a:srgbClr val="232E5B"/>
    <a:srgbClr val="0064B2"/>
    <a:srgbClr val="000000"/>
    <a:srgbClr val="E5B73D"/>
    <a:srgbClr val="CD0044"/>
    <a:srgbClr val="4D92BC"/>
    <a:srgbClr val="6A7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3" autoAdjust="0"/>
    <p:restoredTop sz="92582" autoAdjust="0"/>
  </p:normalViewPr>
  <p:slideViewPr>
    <p:cSldViewPr snapToGrid="0">
      <p:cViewPr varScale="1">
        <p:scale>
          <a:sx n="55" d="100"/>
          <a:sy n="55" d="100"/>
        </p:scale>
        <p:origin x="968" y="176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11/3/19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768147" cy="107721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F4431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4431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Lecture Outline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2015 Pearson Education, Inc.</a:t>
            </a:r>
          </a:p>
        </p:txBody>
      </p:sp>
      <p:pic>
        <p:nvPicPr>
          <p:cNvPr id="9" name="Picture 8" descr="HEWI9107_12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02537"/>
            <a:ext cx="4886325" cy="6254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/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2E449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890391"/>
            <a:ext cx="2865011" cy="1569660"/>
          </a:xfrm>
        </p:spPr>
        <p:txBody>
          <a:bodyPr/>
          <a:lstStyle/>
          <a:p>
            <a:r>
              <a:rPr lang="en-US" dirty="0"/>
              <a:t>Chapter 21: Musical Sounds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and Loudness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intensity of sound depends on the amplitude of pressure variations</a:t>
            </a:r>
            <a:r>
              <a:rPr lang="en-US" dirty="0"/>
              <a:t> within the sound wave.</a:t>
            </a:r>
          </a:p>
          <a:p>
            <a:r>
              <a:rPr lang="en-US" dirty="0"/>
              <a:t>The human ear responds to intensities covering the enormous range from 10</a:t>
            </a:r>
            <a:r>
              <a:rPr lang="en-US" baseline="30000" dirty="0"/>
              <a:t>–12</a:t>
            </a:r>
            <a:r>
              <a:rPr lang="en-US" dirty="0"/>
              <a:t> W/m</a:t>
            </a:r>
            <a:r>
              <a:rPr lang="en-US" baseline="30000" dirty="0"/>
              <a:t>2</a:t>
            </a:r>
            <a:r>
              <a:rPr lang="en-US" dirty="0"/>
              <a:t> (the threshold of hearing) to more than 1 W/m</a:t>
            </a:r>
            <a:r>
              <a:rPr lang="en-US" baseline="30000" dirty="0"/>
              <a:t>2</a:t>
            </a:r>
            <a:r>
              <a:rPr lang="en-US" dirty="0"/>
              <a:t> (the threshold of pain).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and Loudness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Because the range is so great, intensities are scaled by factors of 10, with the barely audible 10</a:t>
            </a:r>
            <a:r>
              <a:rPr lang="en-US" sz="2000" baseline="30000" dirty="0"/>
              <a:t>–12</a:t>
            </a:r>
            <a:r>
              <a:rPr lang="en-US" sz="2000" dirty="0"/>
              <a:t> W/m</a:t>
            </a:r>
            <a:r>
              <a:rPr lang="en-US" sz="2000" baseline="30000" dirty="0"/>
              <a:t>2</a:t>
            </a:r>
            <a:r>
              <a:rPr lang="en-US" sz="2000" dirty="0"/>
              <a:t> as a reference intensity called 0 </a:t>
            </a:r>
            <a:r>
              <a:rPr lang="en-US" sz="2000" i="1" dirty="0"/>
              <a:t>bel</a:t>
            </a:r>
            <a:r>
              <a:rPr lang="en-US" sz="2000" dirty="0"/>
              <a:t> (a unit named after Alexander Bell). </a:t>
            </a:r>
          </a:p>
          <a:p>
            <a:r>
              <a:rPr lang="en-US" sz="2000" dirty="0"/>
              <a:t>A sound 10 times more intense has an intensity of 1 bel (W/m</a:t>
            </a:r>
            <a:r>
              <a:rPr lang="en-US" sz="2000" baseline="30000" dirty="0"/>
              <a:t>2</a:t>
            </a:r>
            <a:r>
              <a:rPr lang="en-US" sz="2000" dirty="0"/>
              <a:t>) or 10 </a:t>
            </a:r>
            <a:r>
              <a:rPr lang="en-US" sz="2000" i="1" dirty="0"/>
              <a:t>decibels</a:t>
            </a:r>
            <a:r>
              <a:rPr lang="en-US" sz="2000" dirty="0"/>
              <a:t> (</a:t>
            </a:r>
            <a:r>
              <a:rPr lang="en-US" sz="2000" i="1" dirty="0"/>
              <a:t>dB</a:t>
            </a:r>
            <a:r>
              <a:rPr lang="en-US" sz="2000" dirty="0"/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2" name="Picture 1" descr="21_01_Tab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4"/>
          <a:stretch/>
        </p:blipFill>
        <p:spPr>
          <a:xfrm>
            <a:off x="1791730" y="3640586"/>
            <a:ext cx="5560540" cy="29517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and Loudness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Sound intensity is a purely objective and physical attribute of a sound wave, and it can be measured by various acoustical instruments.</a:t>
            </a:r>
          </a:p>
          <a:p>
            <a:r>
              <a:rPr lang="en-US" sz="2400" dirty="0"/>
              <a:t>Loudness is a physiological sensation. </a:t>
            </a:r>
          </a:p>
          <a:p>
            <a:pPr lvl="1"/>
            <a:r>
              <a:rPr lang="en-US" sz="2400" dirty="0"/>
              <a:t>The ear senses some frequencies much better than others. </a:t>
            </a:r>
          </a:p>
          <a:p>
            <a:pPr lvl="1"/>
            <a:r>
              <a:rPr lang="en-US" sz="2400" dirty="0"/>
              <a:t>A 3500-Hz sound at 80 decibels sounds about twice as loud to most people as a 125-Hz sound at 80 decibels. </a:t>
            </a:r>
          </a:p>
          <a:p>
            <a:pPr lvl="1"/>
            <a:r>
              <a:rPr lang="en-US" sz="2400" dirty="0"/>
              <a:t>Humans are more sensitive to the 3500-Hz range of frequencies.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no trouble distinguishing between the tone from a piano and a tone of the same pitch from a clarinet. </a:t>
            </a:r>
          </a:p>
          <a:p>
            <a:r>
              <a:rPr lang="en-US" dirty="0"/>
              <a:t>Each of these tones has a characteristic sound that differs in </a:t>
            </a:r>
            <a:r>
              <a:rPr lang="en-US" b="1" dirty="0"/>
              <a:t>quality, the </a:t>
            </a:r>
            <a:r>
              <a:rPr lang="en-US" altLang="ja-JP" b="1" dirty="0"/>
              <a:t>"</a:t>
            </a:r>
            <a:r>
              <a:rPr lang="en-US" b="1" dirty="0"/>
              <a:t>color</a:t>
            </a:r>
            <a:r>
              <a:rPr lang="en-US" altLang="ja-JP" b="1" dirty="0"/>
              <a:t>"</a:t>
            </a:r>
            <a:r>
              <a:rPr lang="en-US" b="1" dirty="0"/>
              <a:t> of a </a:t>
            </a:r>
            <a:br>
              <a:rPr lang="en-US" b="1" dirty="0"/>
            </a:br>
            <a:r>
              <a:rPr lang="en-US" b="1" dirty="0"/>
              <a:t>tone—</a:t>
            </a:r>
            <a:r>
              <a:rPr lang="en-US" b="1" i="1" dirty="0"/>
              <a:t>timbre</a:t>
            </a:r>
            <a:r>
              <a:rPr lang="en-US" b="1" dirty="0"/>
              <a:t>.</a:t>
            </a:r>
          </a:p>
          <a:p>
            <a:r>
              <a:rPr lang="en-US" dirty="0"/>
              <a:t>Timbre describes all of the aspects of a musical sound other than pitch, loudness, or length of tone.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6" y="1463040"/>
            <a:ext cx="4447166" cy="5106987"/>
          </a:xfrm>
        </p:spPr>
        <p:txBody>
          <a:bodyPr/>
          <a:lstStyle/>
          <a:p>
            <a:r>
              <a:rPr lang="en-US" sz="2000" dirty="0"/>
              <a:t>Most musical sounds are composed of a superposition of many tones differing in frequency. </a:t>
            </a:r>
          </a:p>
          <a:p>
            <a:r>
              <a:rPr lang="en-US" sz="2000" dirty="0"/>
              <a:t>The various tones are called </a:t>
            </a:r>
            <a:r>
              <a:rPr lang="en-US" sz="2000" b="1" dirty="0"/>
              <a:t>partial tones, or simply </a:t>
            </a:r>
            <a:r>
              <a:rPr lang="en-US" sz="2000" b="1" i="1" dirty="0"/>
              <a:t>partials</a:t>
            </a:r>
            <a:r>
              <a:rPr lang="en-US" sz="2000" b="1" dirty="0"/>
              <a:t>. </a:t>
            </a:r>
            <a:r>
              <a:rPr lang="en-US" sz="2000" b="1" i="1" dirty="0"/>
              <a:t>The lowest frequency</a:t>
            </a:r>
            <a:r>
              <a:rPr lang="en-US" sz="2000" b="1" dirty="0"/>
              <a:t>, </a:t>
            </a:r>
            <a:r>
              <a:rPr lang="en-US" sz="2000" dirty="0"/>
              <a:t>called the </a:t>
            </a:r>
            <a:r>
              <a:rPr lang="en-US" sz="2000" b="1" dirty="0"/>
              <a:t>fundamental frequency, determines the pitch of the note. </a:t>
            </a:r>
          </a:p>
          <a:p>
            <a:r>
              <a:rPr lang="en-US" sz="2000" b="1" dirty="0"/>
              <a:t>A partial </a:t>
            </a:r>
            <a:r>
              <a:rPr lang="en-US" sz="2000" dirty="0"/>
              <a:t>tone whose frequency is a whole-number multiple of the fundamental frequency is called a </a:t>
            </a:r>
            <a:r>
              <a:rPr lang="en-US" sz="2000" b="1" dirty="0"/>
              <a:t>harmonic.</a:t>
            </a:r>
          </a:p>
          <a:p>
            <a:r>
              <a:rPr lang="en-US" sz="2000" dirty="0"/>
              <a:t>A composite vibration of the fundamental mode and the third harmonic is shown in the figure.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3" name="Picture 2" descr="21_05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/>
        </p:blipFill>
        <p:spPr>
          <a:xfrm>
            <a:off x="4978917" y="1510721"/>
            <a:ext cx="3955750" cy="3715678"/>
          </a:xfrm>
          <a:prstGeom prst="rect">
            <a:avLst/>
          </a:prstGeom>
        </p:spPr>
      </p:pic>
      <p:pic>
        <p:nvPicPr>
          <p:cNvPr id="4" name="Picture 3" descr="21_0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3"/>
          <a:stretch/>
        </p:blipFill>
        <p:spPr>
          <a:xfrm>
            <a:off x="4975315" y="5486240"/>
            <a:ext cx="3959352" cy="7358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quality of a tone is determined by the presence and relative intensity of the various partials. </a:t>
            </a:r>
          </a:p>
          <a:p>
            <a:r>
              <a:rPr lang="en-US" sz="2000" dirty="0"/>
              <a:t>The sound produced by a certain tone from the piano and a clarinet of the same pitch have different qualities that the ear can recognize because their partials are different.</a:t>
            </a:r>
          </a:p>
          <a:p>
            <a:r>
              <a:rPr lang="en-US" sz="2000" dirty="0"/>
              <a:t>A pair of tones of the same pitch with different qualities have either different partials or a difference in the relative intensity of the partials.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2" name="Picture 1" descr="21_08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3"/>
          <a:stretch/>
        </p:blipFill>
        <p:spPr>
          <a:xfrm>
            <a:off x="1845197" y="4560600"/>
            <a:ext cx="5453606" cy="2005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Instruments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Vibrating strings</a:t>
            </a:r>
          </a:p>
          <a:p>
            <a:pPr lvl="1"/>
            <a:r>
              <a:rPr lang="en-US" sz="2400" dirty="0"/>
              <a:t>Vibration of stringed instruments is transferred to a sounding board and then to the air.</a:t>
            </a:r>
          </a:p>
          <a:p>
            <a:r>
              <a:rPr lang="en-US" sz="2400" dirty="0"/>
              <a:t>Vibrating air columns</a:t>
            </a:r>
          </a:p>
          <a:p>
            <a:pPr lvl="1"/>
            <a:r>
              <a:rPr lang="en-US" sz="2400" dirty="0"/>
              <a:t>Brass instruments.</a:t>
            </a:r>
          </a:p>
          <a:p>
            <a:pPr lvl="1"/>
            <a:r>
              <a:rPr lang="en-US" sz="2400" dirty="0"/>
              <a:t>Woodwinds—stream of air produced by musician sets a reed vibrating.</a:t>
            </a:r>
          </a:p>
          <a:p>
            <a:pPr lvl="1"/>
            <a:r>
              <a:rPr lang="en-US" sz="2400" dirty="0"/>
              <a:t>Fifes, flutes, piccolos—musician blows air against the edge of a hole to produce a fluttering stream.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Musical Instruments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Percussion</a:t>
            </a:r>
          </a:p>
          <a:p>
            <a:pPr lvl="1"/>
            <a:r>
              <a:rPr lang="en-US" dirty="0"/>
              <a:t>Striking a 2-dimensional membrane.</a:t>
            </a:r>
          </a:p>
          <a:p>
            <a:pPr lvl="1"/>
            <a:r>
              <a:rPr lang="en-US" dirty="0"/>
              <a:t>Tone produced depends on geometry, elasticity, and tension in the vibrating surface.</a:t>
            </a:r>
          </a:p>
          <a:p>
            <a:pPr lvl="1"/>
            <a:r>
              <a:rPr lang="en-US" dirty="0"/>
              <a:t>Pitch produced by changes in tension.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Instruments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musical instrument</a:t>
            </a:r>
          </a:p>
          <a:p>
            <a:pPr lvl="1"/>
            <a:r>
              <a:rPr lang="en-US" dirty="0"/>
              <a:t>differs from conventional musical instruments</a:t>
            </a:r>
          </a:p>
          <a:p>
            <a:pPr lvl="1"/>
            <a:r>
              <a:rPr lang="en-US" dirty="0"/>
              <a:t>uses electrons to generate the signals that make up musical sounds</a:t>
            </a:r>
          </a:p>
          <a:p>
            <a:pPr lvl="1"/>
            <a:r>
              <a:rPr lang="en-US" dirty="0"/>
              <a:t>modifies sound from an acoustic instrument</a:t>
            </a:r>
          </a:p>
          <a:p>
            <a:pPr lvl="1"/>
            <a:r>
              <a:rPr lang="en-US" dirty="0"/>
              <a:t>demands the composer and player demonstrate an expertise beyond the knowledge of musicology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Analysis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4455805" cy="4653915"/>
          </a:xfrm>
        </p:spPr>
        <p:txBody>
          <a:bodyPr/>
          <a:lstStyle/>
          <a:p>
            <a:r>
              <a:rPr lang="en-US" dirty="0"/>
              <a:t>The sound of an oboe displayed on the screen of an oscilloscope looks like this.</a:t>
            </a:r>
          </a:p>
          <a:p>
            <a:r>
              <a:rPr lang="en-US" dirty="0"/>
              <a:t>The sound of an clarinet displayed on the screen of an oscilloscope looks like this.</a:t>
            </a:r>
          </a:p>
          <a:p>
            <a:r>
              <a:rPr lang="en-US" dirty="0"/>
              <a:t>The two together look like this.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2" name="Picture 1" descr="21_1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9"/>
          <a:stretch/>
        </p:blipFill>
        <p:spPr>
          <a:xfrm>
            <a:off x="4754795" y="2337163"/>
            <a:ext cx="4204534" cy="35143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 will help you understand: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and Music</a:t>
            </a:r>
          </a:p>
          <a:p>
            <a:r>
              <a:rPr lang="en-US" dirty="0"/>
              <a:t>Musical Sounds</a:t>
            </a:r>
          </a:p>
          <a:p>
            <a:r>
              <a:rPr lang="en-US" dirty="0"/>
              <a:t>Pitch</a:t>
            </a:r>
          </a:p>
          <a:p>
            <a:r>
              <a:rPr lang="en-US" dirty="0"/>
              <a:t>Sound Intensity and Loudness</a:t>
            </a:r>
          </a:p>
          <a:p>
            <a:r>
              <a:rPr lang="en-US" dirty="0"/>
              <a:t>Quality</a:t>
            </a:r>
          </a:p>
          <a:p>
            <a:r>
              <a:rPr lang="en-US" dirty="0"/>
              <a:t>Musical Instruments</a:t>
            </a:r>
          </a:p>
          <a:p>
            <a:r>
              <a:rPr lang="en-US" dirty="0"/>
              <a:t>Fourier Analysis</a:t>
            </a:r>
          </a:p>
          <a:p>
            <a:r>
              <a:rPr lang="en-US" dirty="0"/>
              <a:t>Digital Versatile Discs (DVDs)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Analysis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Fourier discovered a mathematical regularity to the component parts of periodic wave motion.</a:t>
            </a:r>
          </a:p>
          <a:p>
            <a:r>
              <a:rPr lang="en-US" dirty="0"/>
              <a:t>He found that even the most complex periodic wave motion can be disassembled into simple sine waves that add together.</a:t>
            </a:r>
          </a:p>
          <a:p>
            <a:r>
              <a:rPr lang="en-US" dirty="0"/>
              <a:t>Fourier found that all periodic waves may be broken down into constituent sine waves of different amplitudes and frequencies. </a:t>
            </a:r>
          </a:p>
          <a:p>
            <a:r>
              <a:rPr lang="en-US" dirty="0"/>
              <a:t>The mathematical operation for performing this is called </a:t>
            </a:r>
            <a:r>
              <a:rPr lang="en-US" b="1" dirty="0"/>
              <a:t>Fourier analysis.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Analysis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4671798" cy="5106987"/>
          </a:xfrm>
        </p:spPr>
        <p:txBody>
          <a:bodyPr/>
          <a:lstStyle/>
          <a:p>
            <a:r>
              <a:rPr lang="en-US" sz="2400" dirty="0"/>
              <a:t>When these pure tones are sounded together, they combine to give the tone of the violin. </a:t>
            </a:r>
          </a:p>
          <a:p>
            <a:r>
              <a:rPr lang="en-US" sz="2400" dirty="0"/>
              <a:t>The lowest-frequency sine wave is the fundamental and determines the pitch. </a:t>
            </a:r>
          </a:p>
          <a:p>
            <a:r>
              <a:rPr lang="en-US" sz="2400" dirty="0"/>
              <a:t>The higher-frequency sine waves are the partials that determine the quality. </a:t>
            </a:r>
          </a:p>
          <a:p>
            <a:r>
              <a:rPr lang="en-US" sz="2400" dirty="0"/>
              <a:t>Thus, the waveform of any musical sound is no more than a sum of simple sine waves.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3" name="Picture 2" descr="21_0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"/>
          <a:stretch/>
        </p:blipFill>
        <p:spPr>
          <a:xfrm>
            <a:off x="4809161" y="2894940"/>
            <a:ext cx="4130116" cy="22026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_15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7"/>
          <a:stretch/>
        </p:blipFill>
        <p:spPr>
          <a:xfrm>
            <a:off x="4026904" y="3963300"/>
            <a:ext cx="4995032" cy="1531740"/>
          </a:xfrm>
          <a:prstGeom prst="rect">
            <a:avLst/>
          </a:prstGeom>
        </p:spPr>
      </p:pic>
      <p:pic>
        <p:nvPicPr>
          <p:cNvPr id="2" name="Picture 1" descr="21_12_Figure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2744614" y="2656580"/>
            <a:ext cx="3783846" cy="1058620"/>
          </a:xfrm>
          <a:prstGeom prst="rect">
            <a:avLst/>
          </a:prstGeom>
        </p:spPr>
      </p:pic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output of phonograph records was signals like those shown below.</a:t>
            </a:r>
          </a:p>
          <a:p>
            <a:endParaRPr lang="en-US" sz="2400" dirty="0"/>
          </a:p>
          <a:p>
            <a:endParaRPr lang="en-US" sz="2400" dirty="0"/>
          </a:p>
          <a:p>
            <a:pPr eaLnBrk="0" hangingPunct="0">
              <a:defRPr/>
            </a:pPr>
            <a:r>
              <a:rPr lang="en-US" sz="2400" dirty="0"/>
              <a:t>This type of continuous</a:t>
            </a:r>
            <a:br>
              <a:rPr lang="en-US" sz="2400" dirty="0"/>
            </a:br>
            <a:r>
              <a:rPr lang="en-US" sz="2400" dirty="0"/>
              <a:t>waveform is called an</a:t>
            </a:r>
            <a:br>
              <a:rPr lang="en-US" sz="2400" dirty="0"/>
            </a:br>
            <a:r>
              <a:rPr lang="en-US" sz="2400" i="1" dirty="0"/>
              <a:t>analog signal. </a:t>
            </a:r>
          </a:p>
          <a:p>
            <a:pPr eaLnBrk="0" hangingPunct="0">
              <a:defRPr/>
            </a:pPr>
            <a:r>
              <a:rPr lang="en-US" sz="2400" i="1" dirty="0"/>
              <a:t>The analog signal </a:t>
            </a:r>
            <a:r>
              <a:rPr lang="en-US" sz="2400" dirty="0"/>
              <a:t>can</a:t>
            </a:r>
            <a:br>
              <a:rPr lang="en-US" sz="2400" dirty="0"/>
            </a:br>
            <a:r>
              <a:rPr lang="en-US" sz="2400" dirty="0"/>
              <a:t>be changed to a </a:t>
            </a:r>
            <a:r>
              <a:rPr lang="en-US" sz="2400" i="1" dirty="0"/>
              <a:t>digital</a:t>
            </a:r>
            <a:br>
              <a:rPr lang="en-US" sz="2400" i="1" dirty="0"/>
            </a:br>
            <a:r>
              <a:rPr lang="en-US" sz="2400" i="1" dirty="0"/>
              <a:t>signal by measuring the numerical value of its</a:t>
            </a:r>
            <a:br>
              <a:rPr lang="en-US" sz="2400" i="1" dirty="0"/>
            </a:br>
            <a:r>
              <a:rPr lang="en-US" sz="2400" i="1" dirty="0"/>
              <a:t>amplitude </a:t>
            </a:r>
            <a:r>
              <a:rPr lang="en-US" sz="2400" dirty="0"/>
              <a:t>during each split second.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Versatile Discs (DVDs)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1_17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"/>
          <a:stretch/>
        </p:blipFill>
        <p:spPr>
          <a:xfrm>
            <a:off x="5026259" y="3619760"/>
            <a:ext cx="4058804" cy="231592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Versatile Discs (DVDs)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5233376" cy="5106987"/>
          </a:xfrm>
        </p:spPr>
        <p:txBody>
          <a:bodyPr/>
          <a:lstStyle/>
          <a:p>
            <a:r>
              <a:rPr lang="en-US" sz="2000" dirty="0"/>
              <a:t>Microscopic pits about one-thirtieth the diameter of a strand of human hair are imbedded in the CD or DVD</a:t>
            </a:r>
          </a:p>
          <a:p>
            <a:pPr lvl="1"/>
            <a:r>
              <a:rPr lang="en-US" sz="2000" dirty="0"/>
              <a:t>The short pits corresponding to 0.</a:t>
            </a:r>
          </a:p>
          <a:p>
            <a:pPr lvl="1"/>
            <a:r>
              <a:rPr lang="en-US" sz="2000" dirty="0"/>
              <a:t>The long pits corresponding to 1.</a:t>
            </a:r>
          </a:p>
          <a:p>
            <a:r>
              <a:rPr lang="en-US" sz="2000" dirty="0"/>
              <a:t>When the beam falls on a short pit,</a:t>
            </a:r>
            <a:br>
              <a:rPr lang="en-US" sz="2000" dirty="0"/>
            </a:br>
            <a:r>
              <a:rPr lang="en-US" sz="2000" dirty="0"/>
              <a:t>it is reflected directly into the player</a:t>
            </a:r>
            <a:r>
              <a:rPr lang="fr-FR" sz="2000" dirty="0"/>
              <a:t>'</a:t>
            </a:r>
            <a:r>
              <a:rPr lang="en-US" sz="2000" dirty="0"/>
              <a:t>s optical system and registers a 0. </a:t>
            </a:r>
          </a:p>
          <a:p>
            <a:r>
              <a:rPr lang="en-US" sz="2000" dirty="0"/>
              <a:t>When the beam is incident upon a passing longer pit, the optical sensor registers a 1. </a:t>
            </a:r>
          </a:p>
          <a:p>
            <a:r>
              <a:rPr lang="en-US" sz="2000" dirty="0"/>
              <a:t>Hence the beam reads the 1 and 0</a:t>
            </a:r>
            <a:br>
              <a:rPr lang="en-US" sz="2000" dirty="0"/>
            </a:br>
            <a:r>
              <a:rPr lang="en-US" sz="2000" dirty="0"/>
              <a:t>digits of the binary code.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7" name="Picture 6" descr="21_1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27" y="1412768"/>
            <a:ext cx="2615955" cy="1961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36" y="4709002"/>
            <a:ext cx="6621928" cy="17364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and Music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corresponds to an irregular vibration of the eardrum produced by some irregular vibration in our surroundings, a jumble of wavelengths and amplitudes. </a:t>
            </a:r>
          </a:p>
          <a:p>
            <a:pPr lvl="1"/>
            <a:r>
              <a:rPr lang="en-US" i="1" dirty="0"/>
              <a:t>White noise is a mixture of a variety of frequencies of </a:t>
            </a:r>
            <a:r>
              <a:rPr lang="en-US" dirty="0"/>
              <a:t>sound</a:t>
            </a:r>
            <a:r>
              <a:rPr lang="en-US" i="1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and Music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Music is the art of sound and has a different character. </a:t>
            </a:r>
          </a:p>
          <a:p>
            <a:r>
              <a:rPr lang="en-US" dirty="0"/>
              <a:t>Musical sounds have periodic tones–or musical </a:t>
            </a:r>
            <a:r>
              <a:rPr lang="en-US" i="1" dirty="0"/>
              <a:t>notes</a:t>
            </a:r>
            <a:r>
              <a:rPr lang="en-US" dirty="0"/>
              <a:t>. </a:t>
            </a:r>
          </a:p>
          <a:p>
            <a:r>
              <a:rPr lang="en-US" dirty="0"/>
              <a:t>The line that separates music and noise can be thin and subjective.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88" y="4731040"/>
            <a:ext cx="6445852" cy="1895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Sounds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72527" y="1378520"/>
            <a:ext cx="8987220" cy="5091728"/>
          </a:xfrm>
        </p:spPr>
        <p:txBody>
          <a:bodyPr/>
          <a:lstStyle/>
          <a:p>
            <a:r>
              <a:rPr lang="en-US" dirty="0"/>
              <a:t>Musical tone</a:t>
            </a:r>
          </a:p>
          <a:p>
            <a:pPr lvl="1"/>
            <a:r>
              <a:rPr lang="en-US" dirty="0"/>
              <a:t>Three characteristics:</a:t>
            </a:r>
          </a:p>
          <a:p>
            <a:pPr lvl="2"/>
            <a:r>
              <a:rPr lang="en-US" dirty="0"/>
              <a:t>Pitch</a:t>
            </a:r>
          </a:p>
          <a:p>
            <a:pPr lvl="3"/>
            <a:r>
              <a:rPr lang="en-US" dirty="0"/>
              <a:t>determined by frequency of sound waves received by the ear</a:t>
            </a:r>
          </a:p>
          <a:p>
            <a:pPr lvl="3"/>
            <a:r>
              <a:rPr lang="en-US" dirty="0"/>
              <a:t>determined by fundamental frequency, lowest frequency</a:t>
            </a:r>
          </a:p>
          <a:p>
            <a:pPr lvl="2"/>
            <a:r>
              <a:rPr lang="en-US" dirty="0"/>
              <a:t>Intensity</a:t>
            </a:r>
          </a:p>
          <a:p>
            <a:pPr lvl="3"/>
            <a:r>
              <a:rPr lang="en-US" dirty="0"/>
              <a:t>determines the perceived loudness of sound</a:t>
            </a:r>
          </a:p>
          <a:p>
            <a:pPr lvl="2"/>
            <a:r>
              <a:rPr lang="en-US" dirty="0"/>
              <a:t>Quality</a:t>
            </a:r>
          </a:p>
          <a:p>
            <a:pPr lvl="3"/>
            <a:r>
              <a:rPr lang="en-US" dirty="0"/>
              <a:t>determined by prominence of the harmonics</a:t>
            </a:r>
          </a:p>
          <a:p>
            <a:pPr lvl="3"/>
            <a:r>
              <a:rPr lang="en-US" dirty="0"/>
              <a:t>determined by presence and relative intensity of the various partials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Music is organized on many different levels. Most noticeable are musical notes.</a:t>
            </a:r>
          </a:p>
          <a:p>
            <a:r>
              <a:rPr lang="en-US" dirty="0"/>
              <a:t>Each note has its own </a:t>
            </a:r>
            <a:r>
              <a:rPr lang="en-US" b="1" dirty="0"/>
              <a:t>pitch</a:t>
            </a:r>
            <a:r>
              <a:rPr lang="en-US" dirty="0"/>
              <a:t>. We can describe pitch by frequency.</a:t>
            </a:r>
          </a:p>
          <a:p>
            <a:pPr lvl="1"/>
            <a:r>
              <a:rPr lang="en-US" dirty="0"/>
              <a:t>Rapid vibrations of the sound source (high frequency) produce sound of a high pitch.</a:t>
            </a:r>
          </a:p>
          <a:p>
            <a:pPr lvl="1"/>
            <a:r>
              <a:rPr lang="en-US" dirty="0"/>
              <a:t>Slow vibrations (low frequency) produce a low pitch.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Musicians give different pitches different letter names: A, B, C, D, E, F, G.</a:t>
            </a:r>
          </a:p>
          <a:p>
            <a:pPr lvl="1"/>
            <a:r>
              <a:rPr lang="en-US" sz="2400" dirty="0"/>
              <a:t>Notes A through G are all notes within one octave.</a:t>
            </a:r>
          </a:p>
          <a:p>
            <a:pPr lvl="1"/>
            <a:r>
              <a:rPr lang="en-US" sz="2400" dirty="0"/>
              <a:t>Multiply the frequency on any note by 2, and you have the same note at a higher pitch in the next octave.</a:t>
            </a:r>
          </a:p>
          <a:p>
            <a:pPr lvl="1"/>
            <a:r>
              <a:rPr lang="en-US" sz="2400" dirty="0"/>
              <a:t>A piano keyboard covers a little more than seven octaves.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  <p:pic>
        <p:nvPicPr>
          <p:cNvPr id="7" name="Picture 6" descr="21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1"/>
          <a:stretch/>
        </p:blipFill>
        <p:spPr>
          <a:xfrm>
            <a:off x="1216860" y="5219621"/>
            <a:ext cx="6710280" cy="12637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0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5"/>
          <a:stretch/>
        </p:blipFill>
        <p:spPr>
          <a:xfrm>
            <a:off x="787160" y="4309436"/>
            <a:ext cx="7569680" cy="2170564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musical notes are obtained by changing the frequency of the vibrating sound source. </a:t>
            </a:r>
          </a:p>
          <a:p>
            <a:r>
              <a:rPr lang="en-US" dirty="0"/>
              <a:t>This is usually done by altering the size, the tightness, or the mass of the vibrating object.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High-pitched sounds used in music are most often less than 4000 Hz, but the average human ear can hear sounds with frequencies up to 18,000 Hz. </a:t>
            </a:r>
          </a:p>
          <a:p>
            <a:pPr lvl="1"/>
            <a:r>
              <a:rPr lang="en-US" sz="2400" dirty="0"/>
              <a:t>Some people and most dogs can hear tones of higher pitch than this.</a:t>
            </a:r>
          </a:p>
          <a:p>
            <a:pPr lvl="1"/>
            <a:r>
              <a:rPr lang="en-US" sz="2400" dirty="0"/>
              <a:t>The upper limit of hearing in people gets lower as they grow older. </a:t>
            </a:r>
          </a:p>
          <a:p>
            <a:pPr lvl="1"/>
            <a:r>
              <a:rPr lang="en-US" sz="2400" dirty="0"/>
              <a:t>A high-pitched sound is often inaudible to an older person and yet may be clearly heard by a younger one.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2015 Pearson Education, 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1985</TotalTime>
  <Words>1440</Words>
  <Application>Microsoft Macintosh PowerPoint</Application>
  <PresentationFormat>On-screen Show (4:3)</PresentationFormat>
  <Paragraphs>140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HA5Lect_template</vt:lpstr>
      <vt:lpstr>Chapter 21: Musical Sounds</vt:lpstr>
      <vt:lpstr>This lecture will help you understand:</vt:lpstr>
      <vt:lpstr>Noise and Music</vt:lpstr>
      <vt:lpstr>Noise and Music</vt:lpstr>
      <vt:lpstr>Musical Sounds</vt:lpstr>
      <vt:lpstr>Pitch</vt:lpstr>
      <vt:lpstr>Pitch</vt:lpstr>
      <vt:lpstr>Pitch</vt:lpstr>
      <vt:lpstr>Pitch</vt:lpstr>
      <vt:lpstr>Sound Intensity and Loudness</vt:lpstr>
      <vt:lpstr>Sound Intensity and Loudness</vt:lpstr>
      <vt:lpstr>Sound Intensity and Loudness</vt:lpstr>
      <vt:lpstr>Quality</vt:lpstr>
      <vt:lpstr>Quality</vt:lpstr>
      <vt:lpstr>Quality</vt:lpstr>
      <vt:lpstr>Musical Instruments</vt:lpstr>
      <vt:lpstr> Musical Instruments</vt:lpstr>
      <vt:lpstr>Musical Instruments</vt:lpstr>
      <vt:lpstr>Fourier Analysis</vt:lpstr>
      <vt:lpstr>Fourier Analysis</vt:lpstr>
      <vt:lpstr>Fourier Analysis</vt:lpstr>
      <vt:lpstr>Digital Versatile Discs (DVDs)</vt:lpstr>
      <vt:lpstr>Digital Versatile Discs (DVDs)</vt:lpstr>
    </vt:vector>
  </TitlesOfParts>
  <Company>뿿ˤʤ㏘뿿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Leclair, Patrick</cp:lastModifiedBy>
  <cp:revision>120</cp:revision>
  <dcterms:created xsi:type="dcterms:W3CDTF">2007-09-26T05:29:17Z</dcterms:created>
  <dcterms:modified xsi:type="dcterms:W3CDTF">2019-11-04T18:35:54Z</dcterms:modified>
</cp:coreProperties>
</file>