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0" r:id="rId3"/>
    <p:sldId id="261" r:id="rId4"/>
    <p:sldId id="262" r:id="rId5"/>
    <p:sldId id="263" r:id="rId6"/>
    <p:sldId id="330" r:id="rId7"/>
    <p:sldId id="340" r:id="rId8"/>
    <p:sldId id="266" r:id="rId9"/>
    <p:sldId id="267" r:id="rId10"/>
    <p:sldId id="341" r:id="rId11"/>
    <p:sldId id="331" r:id="rId12"/>
    <p:sldId id="270" r:id="rId13"/>
    <p:sldId id="320" r:id="rId14"/>
    <p:sldId id="272" r:id="rId15"/>
    <p:sldId id="273" r:id="rId16"/>
    <p:sldId id="274" r:id="rId17"/>
    <p:sldId id="332" r:id="rId18"/>
    <p:sldId id="346" r:id="rId19"/>
    <p:sldId id="277" r:id="rId20"/>
    <p:sldId id="278" r:id="rId21"/>
    <p:sldId id="279" r:id="rId22"/>
    <p:sldId id="280" r:id="rId23"/>
    <p:sldId id="333" r:id="rId24"/>
    <p:sldId id="347" r:id="rId25"/>
    <p:sldId id="283" r:id="rId26"/>
    <p:sldId id="334" r:id="rId27"/>
    <p:sldId id="335" r:id="rId28"/>
    <p:sldId id="348" r:id="rId29"/>
    <p:sldId id="287" r:id="rId30"/>
    <p:sldId id="288" r:id="rId31"/>
    <p:sldId id="329" r:id="rId32"/>
    <p:sldId id="336" r:id="rId33"/>
    <p:sldId id="342" r:id="rId34"/>
    <p:sldId id="337" r:id="rId35"/>
    <p:sldId id="343" r:id="rId36"/>
    <p:sldId id="294" r:id="rId37"/>
    <p:sldId id="295" r:id="rId38"/>
    <p:sldId id="296" r:id="rId39"/>
    <p:sldId id="338" r:id="rId40"/>
    <p:sldId id="344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39" r:id="rId49"/>
    <p:sldId id="345" r:id="rId50"/>
    <p:sldId id="308" r:id="rId51"/>
    <p:sldId id="309" r:id="rId52"/>
    <p:sldId id="328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 autoAdjust="0"/>
    <p:restoredTop sz="95928" autoAdjust="0"/>
  </p:normalViewPr>
  <p:slideViewPr>
    <p:cSldViewPr snapToGrid="0">
      <p:cViewPr varScale="1">
        <p:scale>
          <a:sx n="55" d="100"/>
          <a:sy n="55" d="100"/>
        </p:scale>
        <p:origin x="568" y="17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2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Yes, due to motion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2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Yes, due to motion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2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i="1" dirty="0">
                <a:ea typeface="Batang" charset="0"/>
                <a:cs typeface="Batang" charset="0"/>
              </a:rPr>
              <a:t>Fd</a:t>
            </a:r>
            <a:r>
              <a:rPr lang="en-US" dirty="0">
                <a:ea typeface="Batang" charset="0"/>
                <a:cs typeface="Batang" charset="0"/>
              </a:rPr>
              <a:t> = </a:t>
            </a:r>
            <a:r>
              <a:rPr lang="en-US" sz="800" dirty="0">
                <a:sym typeface="Symbol" charset="0"/>
              </a:rPr>
              <a:t>∆</a:t>
            </a:r>
            <a:r>
              <a:rPr lang="en-US" sz="800" baseline="30000" dirty="0">
                <a:sym typeface="Symbol" charset="0"/>
              </a:rPr>
              <a:t>1</a:t>
            </a:r>
            <a:r>
              <a:rPr lang="en-US" sz="800" dirty="0">
                <a:sym typeface="Symbol" charset="0"/>
              </a:rPr>
              <a:t>/</a:t>
            </a:r>
            <a:r>
              <a:rPr lang="en-US" sz="800" baseline="-25000" dirty="0">
                <a:sym typeface="Symbol" charset="0"/>
              </a:rPr>
              <a:t>2</a:t>
            </a:r>
            <a:r>
              <a:rPr lang="en-US" sz="800" i="1" dirty="0">
                <a:sym typeface="Symbol" charset="0"/>
              </a:rPr>
              <a:t>mv</a:t>
            </a:r>
            <a:r>
              <a:rPr lang="en-US" sz="800" baseline="30000" dirty="0">
                <a:sym typeface="Symbol" charset="0"/>
              </a:rPr>
              <a:t>2</a:t>
            </a:r>
            <a:r>
              <a:rPr lang="en-US" sz="800" dirty="0">
                <a:sym typeface="Symbol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3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i="1" dirty="0">
                <a:ea typeface="Batang" charset="0"/>
                <a:cs typeface="Batang" charset="0"/>
              </a:rPr>
              <a:t>Fd</a:t>
            </a:r>
            <a:r>
              <a:rPr lang="en-US" dirty="0">
                <a:ea typeface="Batang" charset="0"/>
                <a:cs typeface="Batang" charset="0"/>
              </a:rPr>
              <a:t> = </a:t>
            </a:r>
            <a:r>
              <a:rPr lang="en-US" sz="800" dirty="0">
                <a:sym typeface="Symbol" charset="0"/>
              </a:rPr>
              <a:t>∆</a:t>
            </a:r>
            <a:r>
              <a:rPr lang="en-US" sz="800" baseline="30000" dirty="0">
                <a:sym typeface="Symbol" charset="0"/>
              </a:rPr>
              <a:t>1</a:t>
            </a:r>
            <a:r>
              <a:rPr lang="en-US" sz="800" dirty="0">
                <a:sym typeface="Symbol" charset="0"/>
              </a:rPr>
              <a:t>/</a:t>
            </a:r>
            <a:r>
              <a:rPr lang="en-US" sz="800" baseline="-25000" dirty="0">
                <a:sym typeface="Symbol" charset="0"/>
              </a:rPr>
              <a:t>2</a:t>
            </a:r>
            <a:r>
              <a:rPr lang="en-US" sz="800" i="1" dirty="0">
                <a:sym typeface="Symbol" charset="0"/>
              </a:rPr>
              <a:t>mv</a:t>
            </a:r>
            <a:r>
              <a:rPr lang="en-US" sz="800" baseline="30000" dirty="0">
                <a:sym typeface="Symbol" charset="0"/>
              </a:rPr>
              <a:t>2</a:t>
            </a:r>
            <a:r>
              <a:rPr lang="en-US" sz="800" dirty="0">
                <a:sym typeface="Symbol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3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D. None of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8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D. None of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Batang" charset="0"/>
                <a:cs typeface="Batang" charset="0"/>
              </a:rPr>
              <a:t>B.</a:t>
            </a:r>
            <a:r>
              <a:rPr lang="en-US" baseline="0">
                <a:ea typeface="Batang" charset="0"/>
                <a:cs typeface="Batang" charset="0"/>
              </a:rPr>
              <a:t> </a:t>
            </a:r>
            <a:r>
              <a:rPr lang="en-US">
                <a:ea typeface="Batang" charset="0"/>
                <a:cs typeface="Batang" charset="0"/>
              </a:rPr>
              <a:t>10 </a:t>
            </a:r>
            <a:r>
              <a:rPr lang="en-US" dirty="0">
                <a:ea typeface="Batang" charset="0"/>
                <a:cs typeface="Batang" charset="0"/>
              </a:rPr>
              <a:t>joules go to warming the bow.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3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Batang" charset="0"/>
                <a:cs typeface="Batang" charset="0"/>
              </a:rPr>
              <a:t>B.</a:t>
            </a:r>
            <a:r>
              <a:rPr lang="en-US" baseline="0">
                <a:ea typeface="Batang" charset="0"/>
                <a:cs typeface="Batang" charset="0"/>
              </a:rPr>
              <a:t> </a:t>
            </a:r>
            <a:r>
              <a:rPr lang="en-US">
                <a:ea typeface="Batang" charset="0"/>
                <a:cs typeface="Batang" charset="0"/>
              </a:rPr>
              <a:t>10 </a:t>
            </a:r>
            <a:r>
              <a:rPr lang="en-US" dirty="0">
                <a:ea typeface="Batang" charset="0"/>
                <a:cs typeface="Batang" charset="0"/>
              </a:rPr>
              <a:t>joules go to warming the bow.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on the wall.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5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Batang" charset="0"/>
                <a:cs typeface="Batang" charset="0"/>
              </a:rPr>
              <a:t>C.</a:t>
            </a:r>
            <a:r>
              <a:rPr lang="en-US" baseline="0">
                <a:ea typeface="Batang" charset="0"/>
                <a:cs typeface="Batang" charset="0"/>
              </a:rPr>
              <a:t> </a:t>
            </a:r>
            <a:r>
              <a:rPr lang="en-US">
                <a:ea typeface="Batang" charset="0"/>
                <a:cs typeface="Batang" charset="0"/>
              </a:rPr>
              <a:t>25 </a:t>
            </a:r>
            <a:r>
              <a:rPr lang="en-US" dirty="0">
                <a:ea typeface="Batang" charset="0"/>
                <a:cs typeface="Batang" charset="0"/>
              </a:rPr>
              <a:t>centimeters.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Batang" charset="0"/>
                <a:cs typeface="Batang" charset="0"/>
              </a:rPr>
              <a:t>C.</a:t>
            </a:r>
            <a:r>
              <a:rPr lang="en-US" baseline="0">
                <a:ea typeface="Batang" charset="0"/>
                <a:cs typeface="Batang" charset="0"/>
              </a:rPr>
              <a:t> </a:t>
            </a:r>
            <a:r>
              <a:rPr lang="en-US">
                <a:ea typeface="Batang" charset="0"/>
                <a:cs typeface="Batang" charset="0"/>
              </a:rPr>
              <a:t>25 </a:t>
            </a:r>
            <a:r>
              <a:rPr lang="en-US" dirty="0">
                <a:ea typeface="Batang" charset="0"/>
                <a:cs typeface="Batang" charset="0"/>
              </a:rPr>
              <a:t>centimeters.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30% of the energy input to useful work—70% of the energy input will be wasted.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13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30% of the energy input to useful work—70% of the energy input will be wasted.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on the wall.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5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Twice as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A.</a:t>
            </a:r>
            <a:r>
              <a:rPr lang="en-US" baseline="0" dirty="0">
                <a:ea typeface="Batang" charset="0"/>
                <a:cs typeface="Batang" charset="0"/>
              </a:rPr>
              <a:t> </a:t>
            </a:r>
            <a:r>
              <a:rPr lang="en-US" dirty="0">
                <a:ea typeface="Batang" charset="0"/>
                <a:cs typeface="Batang" charset="0"/>
              </a:rPr>
              <a:t>Twice as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 twice as much.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B. twice as much.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9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Batang" charset="0"/>
                <a:cs typeface="Batang" charset="0"/>
              </a:rPr>
              <a:t>C.</a:t>
            </a:r>
            <a:r>
              <a:rPr lang="en-US" baseline="0">
                <a:ea typeface="Batang" charset="0"/>
                <a:cs typeface="Batang" charset="0"/>
              </a:rPr>
              <a:t> </a:t>
            </a:r>
            <a:r>
              <a:rPr lang="en-US">
                <a:ea typeface="Batang" charset="0"/>
                <a:cs typeface="Batang" charset="0"/>
              </a:rPr>
              <a:t>power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Batang" charset="0"/>
                <a:cs typeface="Batang" charset="0"/>
              </a:rPr>
              <a:t>C.</a:t>
            </a:r>
            <a:r>
              <a:rPr lang="en-US" baseline="0">
                <a:ea typeface="Batang" charset="0"/>
                <a:cs typeface="Batang" charset="0"/>
              </a:rPr>
              <a:t> </a:t>
            </a:r>
            <a:r>
              <a:rPr lang="en-US">
                <a:ea typeface="Batang" charset="0"/>
                <a:cs typeface="Batang" charset="0"/>
              </a:rPr>
              <a:t>power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Lecture Outline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2015 Pearson Education, Inc.</a:t>
            </a:r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/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2865011" cy="1077218"/>
          </a:xfrm>
        </p:spPr>
        <p:txBody>
          <a:bodyPr/>
          <a:lstStyle/>
          <a:p>
            <a:r>
              <a:rPr lang="en-US" dirty="0"/>
              <a:t>Chapter 7: Energy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621855"/>
            <a:ext cx="8229600" cy="50619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is done in lifting a barbell. How much work is done in lifting a barbell that is twice as heavy the same distance?</a:t>
            </a:r>
            <a:br>
              <a:rPr lang="en-US" dirty="0"/>
            </a:b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Twice as much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Half as much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same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Depends on the speed of the lift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33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621855"/>
            <a:ext cx="8229600" cy="50619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is done in lifting a barbell. How much work is done in lifting a barbell that is twice as heavy the same distance?</a:t>
            </a:r>
            <a:br>
              <a:rPr lang="en-US" dirty="0"/>
            </a:b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Twice as much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Half as much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same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Depends on the speed of the lift</a:t>
            </a:r>
          </a:p>
          <a:p>
            <a:pPr marL="0" indent="0">
              <a:buNone/>
            </a:pPr>
            <a:br>
              <a:rPr lang="en-US" sz="2000" b="1" dirty="0"/>
            </a:b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This is in accord with work = force </a:t>
            </a:r>
            <a:r>
              <a:rPr lang="en-US" sz="2000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sz="2000" dirty="0"/>
              <a:t> distance. Twice the force for the same distance means twice the work done on the barbell.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1930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do work when pushing a cart with a constant force. If you push the cart twice as far, then the work you do is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less than twice as much.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twice as much.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more than twice as much.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zero.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do work when pushing a cart with a constant force. If you push the cart twice as far, then the work you do is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less than twice as much.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twice as much.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more than twice as much.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zero.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0658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7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18" y="1749265"/>
            <a:ext cx="3782896" cy="4107576"/>
          </a:xfrm>
          <a:prstGeom prst="rect">
            <a:avLst/>
          </a:prstGeom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775521" cy="5106987"/>
          </a:xfrm>
        </p:spPr>
        <p:txBody>
          <a:bodyPr/>
          <a:lstStyle/>
          <a:p>
            <a:r>
              <a:rPr lang="en-US" dirty="0"/>
              <a:t>Power:</a:t>
            </a:r>
          </a:p>
          <a:p>
            <a:pPr lvl="1"/>
            <a:r>
              <a:rPr lang="en-US" dirty="0"/>
              <a:t>Measure of how fast work is done</a:t>
            </a:r>
          </a:p>
          <a:p>
            <a:pPr lvl="1"/>
            <a:r>
              <a:rPr lang="en-US" dirty="0"/>
              <a:t>In equation form: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graphicFrame>
        <p:nvGraphicFramePr>
          <p:cNvPr id="547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04180"/>
              </p:ext>
            </p:extLst>
          </p:nvPr>
        </p:nvGraphicFramePr>
        <p:xfrm>
          <a:off x="1401316" y="3291652"/>
          <a:ext cx="2968914" cy="70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4" imgW="3441700" imgH="812800" progId="Equation.3">
                  <p:embed/>
                </p:oleObj>
              </mc:Choice>
              <mc:Fallback>
                <p:oleObj name="Equation" r:id="rId4" imgW="3441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316" y="3291652"/>
                        <a:ext cx="2968914" cy="701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A worker uses more power running up the stairs than climbing the same stairs slowly.</a:t>
            </a:r>
          </a:p>
          <a:p>
            <a:pPr lvl="1"/>
            <a:r>
              <a:rPr lang="en-US" dirty="0"/>
              <a:t>Twice the power of an engine can do twice the work of one engine in the same amount of time, or the work of one engine in half the time </a:t>
            </a:r>
          </a:p>
          <a:p>
            <a:pPr lvl="1"/>
            <a:r>
              <a:rPr lang="en-US" dirty="0"/>
              <a:t>rate at which energy is changed from one </a:t>
            </a:r>
            <a:r>
              <a:rPr lang="en-US" i="1" dirty="0"/>
              <a:t>form</a:t>
            </a:r>
            <a:r>
              <a:rPr lang="en-US" dirty="0"/>
              <a:t> to another.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of power</a:t>
            </a:r>
          </a:p>
          <a:p>
            <a:pPr lvl="1"/>
            <a:r>
              <a:rPr lang="en-US" dirty="0"/>
              <a:t>joule per second, called the watt after James Watt, developer of the steam engine</a:t>
            </a:r>
          </a:p>
          <a:p>
            <a:pPr lvl="2"/>
            <a:r>
              <a:rPr lang="en-US" dirty="0"/>
              <a:t>1 joule/second </a:t>
            </a:r>
            <a:r>
              <a:rPr lang="en-US" dirty="0">
                <a:latin typeface="Arial" charset="0"/>
                <a:sym typeface="Symbol" charset="0"/>
              </a:rPr>
              <a:t>=</a:t>
            </a:r>
            <a:r>
              <a:rPr lang="en-US" dirty="0"/>
              <a:t> 1 watt</a:t>
            </a:r>
          </a:p>
          <a:p>
            <a:pPr lvl="2"/>
            <a:r>
              <a:rPr lang="en-US" dirty="0"/>
              <a:t>1 kilowatt </a:t>
            </a:r>
            <a:r>
              <a:rPr lang="en-US" dirty="0">
                <a:latin typeface="Arial" charset="0"/>
                <a:sym typeface="Symbol" charset="0"/>
              </a:rPr>
              <a:t>=</a:t>
            </a:r>
            <a:r>
              <a:rPr lang="en-US" dirty="0"/>
              <a:t> 1000 watts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Power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60768"/>
            <a:ext cx="8229600" cy="4784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job can be done slowly or quickly. Both may require the same amount of work, but different amounts of</a:t>
            </a:r>
            <a:br>
              <a:rPr lang="en-US" dirty="0"/>
            </a:br>
            <a:endParaRPr lang="en-US" sz="13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momentum.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power.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impulse.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0105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Power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60768"/>
            <a:ext cx="8229600" cy="4784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job can be done slowly or quickly. Both may require the same amount of work, but different amounts of</a:t>
            </a:r>
            <a:br>
              <a:rPr lang="en-US" dirty="0"/>
            </a:br>
            <a:endParaRPr lang="en-US" sz="13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momentum.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power.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impulse.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Comment:</a:t>
            </a:r>
          </a:p>
          <a:p>
            <a:pPr marL="0" indent="0">
              <a:buNone/>
            </a:pPr>
            <a:r>
              <a:rPr lang="en-US" sz="2400" dirty="0"/>
              <a:t>Power is the rate at which work is done.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64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Energy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energy is due to position or to motion, or both.</a:t>
            </a:r>
          </a:p>
          <a:p>
            <a:r>
              <a:rPr lang="en-US" dirty="0"/>
              <a:t>There are two forms of mechanical energy:</a:t>
            </a:r>
          </a:p>
          <a:p>
            <a:pPr lvl="1"/>
            <a:r>
              <a:rPr lang="en-US" dirty="0"/>
              <a:t>Potential energy</a:t>
            </a:r>
          </a:p>
          <a:p>
            <a:pPr lvl="1"/>
            <a:r>
              <a:rPr lang="en-US" dirty="0"/>
              <a:t>Kinetic energy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lecture will help you understand: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374421"/>
            <a:ext cx="8229600" cy="4897486"/>
          </a:xfrm>
        </p:spPr>
        <p:txBody>
          <a:bodyPr/>
          <a:lstStyle/>
          <a:p>
            <a:r>
              <a:rPr lang="en-US" sz="2400" dirty="0"/>
              <a:t>Energy</a:t>
            </a:r>
          </a:p>
          <a:p>
            <a:r>
              <a:rPr lang="en-US" sz="2400" dirty="0"/>
              <a:t>Work</a:t>
            </a:r>
          </a:p>
          <a:p>
            <a:r>
              <a:rPr lang="en-US" sz="2400" dirty="0"/>
              <a:t>Power</a:t>
            </a:r>
          </a:p>
          <a:p>
            <a:r>
              <a:rPr lang="en-US" sz="2400" dirty="0"/>
              <a:t>Mechanical Energy: Potential and Kinetic</a:t>
            </a:r>
          </a:p>
          <a:p>
            <a:r>
              <a:rPr lang="en-US" sz="2400" dirty="0"/>
              <a:t>Work-Energy Theorem</a:t>
            </a:r>
          </a:p>
          <a:p>
            <a:r>
              <a:rPr lang="en-US" sz="2400" dirty="0"/>
              <a:t>Conservation of Energy</a:t>
            </a:r>
          </a:p>
          <a:p>
            <a:r>
              <a:rPr lang="en-US" sz="2400" dirty="0"/>
              <a:t>Machines</a:t>
            </a:r>
          </a:p>
          <a:p>
            <a:r>
              <a:rPr lang="en-US" sz="2400" dirty="0"/>
              <a:t>Efficiency</a:t>
            </a:r>
          </a:p>
          <a:p>
            <a:r>
              <a:rPr lang="en-US" sz="2400" dirty="0"/>
              <a:t>Recycled Energy</a:t>
            </a:r>
          </a:p>
          <a:p>
            <a:r>
              <a:rPr lang="en-US" sz="2400" dirty="0"/>
              <a:t>Energy for Life</a:t>
            </a:r>
          </a:p>
          <a:p>
            <a:r>
              <a:rPr lang="en-US" sz="2400" dirty="0"/>
              <a:t>Sources of Energy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Energy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Stored energy held in readiness with a potential for doing work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A stretched bow has stored energy that can do work on an arrow.</a:t>
            </a:r>
          </a:p>
          <a:p>
            <a:pPr lvl="1"/>
            <a:r>
              <a:rPr lang="en-US" dirty="0"/>
              <a:t>A stretched rubber band of a slingshot has stored energy and is capable of doing work.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Energy—Gravitational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energy due to elevated position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water in an elevated reservoir</a:t>
            </a:r>
          </a:p>
          <a:p>
            <a:pPr lvl="1"/>
            <a:r>
              <a:rPr lang="en-US" dirty="0"/>
              <a:t>raised ram of a pile driver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Energy—Gravitational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 to the work done (force required to move it upward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sym typeface="Symbol" charset="0"/>
              </a:rPr>
              <a:t> the vertical distance moved against gravity) in lifting it</a:t>
            </a:r>
          </a:p>
          <a:p>
            <a:r>
              <a:rPr lang="en-US" dirty="0">
                <a:sym typeface="Symbol" charset="0"/>
              </a:rPr>
              <a:t>How much work was done to get it to this spot?</a:t>
            </a:r>
          </a:p>
          <a:p>
            <a:r>
              <a:rPr lang="en-US" dirty="0">
                <a:sym typeface="Symbol" charset="0"/>
              </a:rPr>
              <a:t>In equation form: </a:t>
            </a:r>
          </a:p>
          <a:p>
            <a:pPr lvl="1"/>
            <a:r>
              <a:rPr lang="en-US" dirty="0">
                <a:sym typeface="Symbol" charset="0"/>
              </a:rPr>
              <a:t>Potential energy 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	= mass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sym typeface="Symbol" charset="0"/>
              </a:rPr>
              <a:t> acceleration due to gravity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sym typeface="Symbol" charset="0"/>
              </a:rPr>
              <a:t> height</a:t>
            </a:r>
          </a:p>
          <a:p>
            <a:pPr marL="457200" lvl="1" indent="0">
              <a:buNone/>
            </a:pPr>
            <a:r>
              <a:rPr lang="en-US" dirty="0">
                <a:sym typeface="Symbol" charset="0"/>
              </a:rPr>
              <a:t>	= </a:t>
            </a:r>
            <a:r>
              <a:rPr lang="en-US" i="1" dirty="0">
                <a:sym typeface="Symbol" charset="0"/>
              </a:rPr>
              <a:t>mgh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3_2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"/>
          <a:stretch>
            <a:fillRect/>
          </a:stretch>
        </p:blipFill>
        <p:spPr bwMode="auto">
          <a:xfrm>
            <a:off x="4301934" y="2874293"/>
            <a:ext cx="4704386" cy="25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Potential Energy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07982"/>
            <a:ext cx="8229600" cy="4889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a car hoisted for repairs in a service station have increased potential energy relative to the floor?</a:t>
            </a:r>
            <a:br>
              <a:rPr lang="en-US" dirty="0"/>
            </a:br>
            <a:endParaRPr lang="en-US" sz="13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Sometimes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Not enough information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906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Potential Energy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07982"/>
            <a:ext cx="8229600" cy="4889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a car hoisted for repairs in a service station have increased potential energy relative to the floor?</a:t>
            </a:r>
            <a:br>
              <a:rPr lang="en-US" dirty="0"/>
            </a:br>
            <a:endParaRPr lang="en-US" sz="13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Sometimes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Not enough information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Comment:</a:t>
            </a:r>
          </a:p>
          <a:p>
            <a:pPr marL="0" indent="0">
              <a:buNone/>
            </a:pPr>
            <a:r>
              <a:rPr lang="en-US" sz="2000" dirty="0"/>
              <a:t>If the car were twice as heavy, its increase in potential energy would be twice as great.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393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"/>
          <a:stretch/>
        </p:blipFill>
        <p:spPr>
          <a:xfrm>
            <a:off x="784574" y="3427886"/>
            <a:ext cx="7130808" cy="2861423"/>
          </a:xfrm>
          <a:prstGeom prst="rect">
            <a:avLst/>
          </a:prstGeom>
        </p:spPr>
      </p:pic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Energy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94346"/>
            <a:ext cx="8229600" cy="5416823"/>
          </a:xfrm>
        </p:spPr>
        <p:txBody>
          <a:bodyPr/>
          <a:lstStyle/>
          <a:p>
            <a:pPr>
              <a:tabLst>
                <a:tab pos="1939925" algn="l"/>
              </a:tabLst>
            </a:pPr>
            <a:r>
              <a:rPr lang="en-US" dirty="0"/>
              <a:t>Example: Potential energy of 10-N ball is the 	same in all 3 cases because work 	done in elevating it is the same.</a:t>
            </a:r>
          </a:p>
          <a:p>
            <a:pPr>
              <a:tabLst>
                <a:tab pos="1939925" algn="l"/>
              </a:tabLst>
            </a:pPr>
            <a:r>
              <a:rPr lang="en-US" dirty="0"/>
              <a:t>No work done in horizontal motion!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Kinetic Energy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Energy of motion</a:t>
            </a:r>
          </a:p>
          <a:p>
            <a:r>
              <a:rPr lang="en-US" dirty="0">
                <a:cs typeface="Arial"/>
              </a:rPr>
              <a:t>Depends on the mass of the object and square of its speed</a:t>
            </a:r>
          </a:p>
          <a:p>
            <a:r>
              <a:rPr lang="en-US" dirty="0">
                <a:cs typeface="Arial"/>
              </a:rPr>
              <a:t>Include the proportional constant 1/2 and kinetic energy </a:t>
            </a:r>
            <a:r>
              <a:rPr lang="en-US" dirty="0">
                <a:cs typeface="Arial"/>
                <a:sym typeface="Symbol" charset="0"/>
              </a:rPr>
              <a:t>=</a:t>
            </a:r>
            <a:r>
              <a:rPr lang="en-US" dirty="0">
                <a:cs typeface="Arial"/>
              </a:rPr>
              <a:t> 1/2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cs typeface="Arial"/>
              </a:rPr>
              <a:t> mass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cs typeface="Arial"/>
                <a:sym typeface="Symbol" charset="0"/>
              </a:rPr>
              <a:t> speed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cs typeface="Arial"/>
                <a:sym typeface="Symbol" charset="0"/>
              </a:rPr>
              <a:t> speed</a:t>
            </a:r>
          </a:p>
          <a:p>
            <a:r>
              <a:rPr lang="en-US" dirty="0">
                <a:cs typeface="Arial"/>
                <a:sym typeface="Symbol" charset="0"/>
              </a:rPr>
              <a:t>If object speed is doubled </a:t>
            </a:r>
            <a:r>
              <a:rPr lang="en-US" dirty="0">
                <a:cs typeface="Arial"/>
                <a:sym typeface="Symbol" panose="05050102010706020507" pitchFamily="18" charset="2"/>
              </a:rPr>
              <a:t></a:t>
            </a:r>
            <a:r>
              <a:rPr lang="en-US" dirty="0">
                <a:cs typeface="Arial"/>
                <a:sym typeface="Symbol" charset="0"/>
              </a:rPr>
              <a:t> kinetic energy is quadrupled.</a:t>
            </a:r>
          </a:p>
          <a:p>
            <a:r>
              <a:rPr lang="en-US" dirty="0">
                <a:cs typeface="Arial"/>
                <a:sym typeface="Symbol" charset="0"/>
              </a:rPr>
              <a:t>K = ½ mv</a:t>
            </a:r>
            <a:r>
              <a:rPr lang="en-US" baseline="30000" dirty="0">
                <a:cs typeface="Arial"/>
                <a:sym typeface="Symbol" charset="0"/>
              </a:rPr>
              <a:t>2</a:t>
            </a:r>
            <a:r>
              <a:rPr lang="en-US" dirty="0">
                <a:cs typeface="Arial"/>
                <a:sym typeface="Symbol" charset="0"/>
              </a:rPr>
              <a:t> = (momentum)</a:t>
            </a:r>
            <a:r>
              <a:rPr lang="en-US" baseline="30000" dirty="0">
                <a:cs typeface="Arial"/>
                <a:sym typeface="Symbol" charset="0"/>
              </a:rPr>
              <a:t>2</a:t>
            </a:r>
            <a:r>
              <a:rPr lang="en-US" dirty="0">
                <a:cs typeface="Arial"/>
                <a:sym typeface="Symbol" charset="0"/>
              </a:rPr>
              <a:t>/2m = p</a:t>
            </a:r>
            <a:r>
              <a:rPr lang="en-US" baseline="30000" dirty="0">
                <a:cs typeface="Arial"/>
                <a:sym typeface="Symbol" charset="0"/>
              </a:rPr>
              <a:t>2</a:t>
            </a:r>
            <a:r>
              <a:rPr lang="en-US" dirty="0">
                <a:cs typeface="Arial"/>
                <a:sym typeface="Symbol" charset="0"/>
              </a:rPr>
              <a:t>/2m</a:t>
            </a:r>
            <a:endParaRPr lang="en-US" baseline="30000" dirty="0">
              <a:cs typeface="Arial"/>
              <a:sym typeface="Symbo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4889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Kinetic Energy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25379"/>
            <a:ext cx="8229600" cy="48548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Must a car with momentum have kinetic energy?</a:t>
            </a:r>
            <a:br>
              <a:rPr lang="en-US" dirty="0"/>
            </a:br>
            <a:endParaRPr lang="en-US" sz="13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Yes, due to motion alone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Yes, when motion is nonaccelerated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Yes, because speed is a scalar and velocity is a vector quantity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3642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Kinetic Energy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25379"/>
            <a:ext cx="8229600" cy="48548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Must a car with momentum have kinetic energy?</a:t>
            </a:r>
            <a:br>
              <a:rPr lang="en-US" dirty="0"/>
            </a:br>
            <a:endParaRPr lang="en-US" sz="13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Yes, due to motion alone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Yes, when motion is nonaccelerated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Yes, because speed is a scalar and velocity is a vector quantity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0" indent="0">
              <a:buNone/>
            </a:pPr>
            <a:br>
              <a:rPr lang="en-US" sz="1500" b="1" dirty="0"/>
            </a:b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Acceleration, speed being a scalar, and velocity being a vector quantity are irrelevant. Any moving object has both momentum and kinetic energy.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6682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Kinetic Energy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Kinetic energy and work of a moving object</a:t>
            </a:r>
          </a:p>
          <a:p>
            <a:pPr lvl="1"/>
            <a:r>
              <a:rPr lang="en-US" dirty="0"/>
              <a:t>Equal to the work required to bring it from rest to that speed, or the work the object can do while being brought to rest</a:t>
            </a:r>
          </a:p>
          <a:p>
            <a:pPr lvl="1"/>
            <a:r>
              <a:rPr lang="en-US" dirty="0"/>
              <a:t>Work done on an object can give it kinetic energy</a:t>
            </a:r>
          </a:p>
          <a:p>
            <a:pPr lvl="1"/>
            <a:r>
              <a:rPr lang="en-US" dirty="0"/>
              <a:t>In equation form: net force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sym typeface="Symbol" charset="0"/>
              </a:rPr>
              <a:t> distance = kinetic energy, or </a:t>
            </a:r>
            <a:r>
              <a:rPr lang="en-US" i="1" dirty="0">
                <a:sym typeface="Symbol" charset="0"/>
              </a:rPr>
              <a:t>Fd</a:t>
            </a:r>
            <a:r>
              <a:rPr lang="en-US" dirty="0">
                <a:sym typeface="Symbol" charset="0"/>
              </a:rPr>
              <a:t> = 1/2 </a:t>
            </a:r>
            <a:r>
              <a:rPr lang="en-US" i="1" dirty="0">
                <a:sym typeface="Symbol" charset="0"/>
              </a:rPr>
              <a:t>mv</a:t>
            </a:r>
            <a:r>
              <a:rPr lang="en-US" baseline="30000" dirty="0">
                <a:sym typeface="Symbol" charset="0"/>
              </a:rPr>
              <a:t>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combination of energy and matter make up the universe.</a:t>
            </a:r>
          </a:p>
          <a:p>
            <a:r>
              <a:rPr lang="en-US" dirty="0"/>
              <a:t>Energy</a:t>
            </a:r>
          </a:p>
          <a:p>
            <a:pPr lvl="1"/>
            <a:r>
              <a:rPr lang="en-US" dirty="0"/>
              <a:t>Mover of substances</a:t>
            </a:r>
          </a:p>
          <a:p>
            <a:pPr lvl="1"/>
            <a:r>
              <a:rPr lang="en-US" dirty="0"/>
              <a:t>Both a thing and a process</a:t>
            </a:r>
          </a:p>
          <a:p>
            <a:pPr lvl="1"/>
            <a:r>
              <a:rPr lang="en-US" dirty="0"/>
              <a:t>Observed when it is being transferred or being transformed</a:t>
            </a:r>
          </a:p>
          <a:p>
            <a:pPr lvl="1"/>
            <a:r>
              <a:rPr lang="en-US" dirty="0"/>
              <a:t>A conserved quantity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Work-Energy Theorem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Work-energy theorem</a:t>
            </a:r>
          </a:p>
          <a:p>
            <a:pPr lvl="1"/>
            <a:r>
              <a:rPr lang="en-US" dirty="0"/>
              <a:t>Gain or reduction of energy is the result of work.</a:t>
            </a:r>
          </a:p>
          <a:p>
            <a:pPr lvl="1"/>
            <a:r>
              <a:rPr lang="en-US" dirty="0"/>
              <a:t>In equation form: work </a:t>
            </a:r>
            <a:r>
              <a:rPr lang="en-US" dirty="0">
                <a:sym typeface="Symbol" charset="0"/>
              </a:rPr>
              <a:t>=</a:t>
            </a:r>
            <a:r>
              <a:rPr lang="en-US" dirty="0"/>
              <a:t> change in kinetic energy (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=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∆KE).</a:t>
            </a:r>
          </a:p>
          <a:p>
            <a:pPr lvl="1"/>
            <a:r>
              <a:rPr lang="en-US" dirty="0"/>
              <a:t>Doubling speed of an object requires 4 times the work.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3" name="Picture 5" descr="03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4"/>
          <a:stretch>
            <a:fillRect/>
          </a:stretch>
        </p:blipFill>
        <p:spPr bwMode="auto">
          <a:xfrm>
            <a:off x="596188" y="3404440"/>
            <a:ext cx="3654882" cy="30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Work-Energy Theorem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5"/>
            <a:ext cx="8229600" cy="1557104"/>
          </a:xfrm>
        </p:spPr>
        <p:txBody>
          <a:bodyPr/>
          <a:lstStyle/>
          <a:p>
            <a:r>
              <a:rPr lang="en-US" dirty="0"/>
              <a:t>Applies to decreasing speed:</a:t>
            </a:r>
          </a:p>
          <a:p>
            <a:pPr lvl="1"/>
            <a:r>
              <a:rPr lang="en-US" dirty="0"/>
              <a:t>reducing the speed of an object or bringing it to a halt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6383" y="3556369"/>
            <a:ext cx="4059591" cy="267765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rgbClr val="2E4499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</a:defRPr>
            </a:lvl1pPr>
            <a:lvl2pPr marL="800100" lvl="1" indent="-342900">
              <a:spcBef>
                <a:spcPct val="20000"/>
              </a:spcBef>
              <a:buClr>
                <a:srgbClr val="2E4499"/>
              </a:buClr>
              <a:buChar char="–"/>
              <a:tabLst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2E4499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2E4499"/>
              </a:buClr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2E4499"/>
              </a:buClr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sz="2400" dirty="0"/>
              <a:t>Example: Applying the brakes to slow a moving car, work is done on it (the friction force supplied by the brakes </a:t>
            </a:r>
            <a:r>
              <a:rPr lang="en-US" sz="2400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/>
              <a:t>distance).</a:t>
            </a:r>
          </a:p>
        </p:txBody>
      </p:sp>
    </p:spTree>
    <p:extLst>
      <p:ext uri="{BB962C8B-B14F-4D97-AF65-F5344CB8AC3E}">
        <p14:creationId xmlns:p14="http://schemas.microsoft.com/office/powerpoint/2010/main" val="3220657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Work-Energy Theorem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64524"/>
            <a:ext cx="8229600" cy="477660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Consider a problem that asks for the distance of a </a:t>
            </a:r>
            <a:br>
              <a:rPr lang="en-US" sz="2400" dirty="0"/>
            </a:br>
            <a:r>
              <a:rPr lang="en-US" sz="2400" dirty="0"/>
              <a:t>fast-moving crate sliding across a factory floor and then coming to a stop. The most useful equation for solving this problem is</a:t>
            </a:r>
            <a:br>
              <a:rPr lang="en-US" sz="2400" dirty="0"/>
            </a:br>
            <a:endParaRPr lang="en-US" sz="1500" dirty="0"/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A.</a:t>
            </a:r>
            <a:r>
              <a:rPr lang="en-US" sz="2400" dirty="0"/>
              <a:t>	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i="1" dirty="0"/>
              <a:t>ma</a:t>
            </a:r>
            <a:endParaRPr lang="en-US" sz="2400" dirty="0"/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B.</a:t>
            </a:r>
            <a:r>
              <a:rPr lang="en-US" sz="2400" dirty="0"/>
              <a:t>	</a:t>
            </a:r>
            <a:r>
              <a:rPr lang="en-US" sz="2400" i="1" dirty="0"/>
              <a:t>Ft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∆</a:t>
            </a:r>
            <a:r>
              <a:rPr lang="en-US" sz="2400" i="1" dirty="0">
                <a:sym typeface="Symbol" charset="0"/>
              </a:rPr>
              <a:t>mv</a:t>
            </a:r>
            <a:r>
              <a:rPr lang="en-US" sz="2400" dirty="0"/>
              <a:t> </a:t>
            </a:r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C.</a:t>
            </a:r>
            <a:r>
              <a:rPr lang="en-US" sz="2400" dirty="0"/>
              <a:t>	KE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baseline="30000" dirty="0"/>
              <a:t>1</a:t>
            </a:r>
            <a:r>
              <a:rPr lang="en-US" sz="2400" dirty="0"/>
              <a:t>/</a:t>
            </a:r>
            <a:r>
              <a:rPr lang="en-US" sz="2400" baseline="-25000" dirty="0"/>
              <a:t>2</a:t>
            </a:r>
            <a:r>
              <a:rPr lang="en-US" sz="2400" i="1" dirty="0"/>
              <a:t>mv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D</a:t>
            </a:r>
            <a:r>
              <a:rPr lang="en-US" sz="2400" b="1" dirty="0">
                <a:solidFill>
                  <a:srgbClr val="2E4499"/>
                </a:solidFill>
              </a:rPr>
              <a:t>.</a:t>
            </a:r>
            <a:r>
              <a:rPr lang="en-US" sz="2400" dirty="0"/>
              <a:t>	</a:t>
            </a:r>
            <a:r>
              <a:rPr lang="en-US" sz="2400" i="1" dirty="0" err="1"/>
              <a:t>Fd</a:t>
            </a:r>
            <a:r>
              <a:rPr lang="en-US" sz="2400" i="1" dirty="0"/>
              <a:t>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∆(</a:t>
            </a:r>
            <a:r>
              <a:rPr lang="en-US" sz="2400" baseline="30000" dirty="0"/>
              <a:t>1</a:t>
            </a:r>
            <a:r>
              <a:rPr lang="en-US" sz="2400" dirty="0"/>
              <a:t>/</a:t>
            </a:r>
            <a:r>
              <a:rPr lang="en-US" sz="2400" baseline="-25000" dirty="0"/>
              <a:t>2</a:t>
            </a:r>
            <a:r>
              <a:rPr lang="en-US" sz="2400" i="1" dirty="0">
                <a:sym typeface="Symbol" charset="0"/>
              </a:rPr>
              <a:t>mv</a:t>
            </a:r>
            <a:r>
              <a:rPr lang="en-US" sz="2400" baseline="30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60439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Work-Energy Theorem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64524"/>
            <a:ext cx="8229600" cy="477660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Consider a problem that asks for the distance of a </a:t>
            </a:r>
            <a:br>
              <a:rPr lang="en-US" sz="2400" dirty="0"/>
            </a:br>
            <a:r>
              <a:rPr lang="en-US" sz="2400" dirty="0"/>
              <a:t>fast-moving crate sliding across a factory floor and then coming to a stop. The most useful equation for solving this problem is</a:t>
            </a:r>
            <a:br>
              <a:rPr lang="en-US" sz="2400" dirty="0"/>
            </a:br>
            <a:endParaRPr lang="en-US" sz="1500" dirty="0"/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A.</a:t>
            </a:r>
            <a:r>
              <a:rPr lang="en-US" sz="2400" dirty="0"/>
              <a:t>	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i="1" dirty="0"/>
              <a:t>ma</a:t>
            </a:r>
            <a:r>
              <a:rPr lang="en-US" sz="2400" dirty="0"/>
              <a:t>.</a:t>
            </a:r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B.</a:t>
            </a:r>
            <a:r>
              <a:rPr lang="en-US" sz="2400" dirty="0"/>
              <a:t>	</a:t>
            </a:r>
            <a:r>
              <a:rPr lang="en-US" sz="2400" i="1" dirty="0"/>
              <a:t>Ft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∆</a:t>
            </a:r>
            <a:r>
              <a:rPr lang="en-US" sz="2400" i="1" dirty="0">
                <a:sym typeface="Symbol" charset="0"/>
              </a:rPr>
              <a:t>mv</a:t>
            </a:r>
            <a:r>
              <a:rPr lang="en-US" sz="2400" dirty="0">
                <a:sym typeface="Symbol" charset="0"/>
              </a:rPr>
              <a:t>.</a:t>
            </a:r>
            <a:r>
              <a:rPr lang="en-US" sz="2400" dirty="0"/>
              <a:t> </a:t>
            </a:r>
          </a:p>
          <a:p>
            <a:pPr marL="512064" indent="-512064">
              <a:buNone/>
            </a:pPr>
            <a:r>
              <a:rPr lang="en-US" sz="2400" dirty="0">
                <a:solidFill>
                  <a:srgbClr val="2E4499"/>
                </a:solidFill>
              </a:rPr>
              <a:t>C.</a:t>
            </a:r>
            <a:r>
              <a:rPr lang="en-US" sz="2400" dirty="0"/>
              <a:t>	KE </a:t>
            </a:r>
            <a:r>
              <a:rPr lang="en-US" sz="2400" dirty="0">
                <a:sym typeface="Symbol" charset="0"/>
              </a:rPr>
              <a:t>=</a:t>
            </a:r>
            <a:r>
              <a:rPr lang="en-US" sz="2400" dirty="0"/>
              <a:t> </a:t>
            </a:r>
            <a:r>
              <a:rPr lang="en-US" sz="2400" baseline="30000" dirty="0"/>
              <a:t>1</a:t>
            </a:r>
            <a:r>
              <a:rPr lang="en-US" sz="2400" dirty="0"/>
              <a:t>/</a:t>
            </a:r>
            <a:r>
              <a:rPr lang="en-US" sz="2400" baseline="-25000" dirty="0"/>
              <a:t>2</a:t>
            </a:r>
            <a:r>
              <a:rPr lang="en-US" sz="2400" i="1" dirty="0"/>
              <a:t>mv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marL="512064" indent="-512064">
              <a:buNone/>
            </a:pPr>
            <a:r>
              <a:rPr lang="en-US" sz="2400" b="1" dirty="0">
                <a:solidFill>
                  <a:srgbClr val="2E4499"/>
                </a:solidFill>
              </a:rPr>
              <a:t>D.</a:t>
            </a:r>
            <a:r>
              <a:rPr lang="en-US" sz="2400" dirty="0"/>
              <a:t>	</a:t>
            </a:r>
            <a:r>
              <a:rPr lang="en-US" sz="2400" b="1" i="1" dirty="0" err="1"/>
              <a:t>Fd</a:t>
            </a:r>
            <a:r>
              <a:rPr lang="en-US" sz="2400" b="1" i="1" dirty="0"/>
              <a:t> </a:t>
            </a:r>
            <a:r>
              <a:rPr lang="en-US" sz="2400" b="1" dirty="0">
                <a:sym typeface="Symbol" charset="0"/>
              </a:rPr>
              <a:t>=</a:t>
            </a:r>
            <a:r>
              <a:rPr lang="en-US" sz="2400" b="1" dirty="0"/>
              <a:t> </a:t>
            </a:r>
            <a:r>
              <a:rPr lang="en-US" sz="2400" dirty="0">
                <a:sym typeface="Symbol" charset="0"/>
              </a:rPr>
              <a:t>∆</a:t>
            </a:r>
            <a:r>
              <a:rPr lang="en-US" sz="2400" b="1" baseline="30000" dirty="0"/>
              <a:t>1</a:t>
            </a:r>
            <a:r>
              <a:rPr lang="en-US" sz="2400" b="1" dirty="0"/>
              <a:t>/</a:t>
            </a:r>
            <a:r>
              <a:rPr lang="en-US" sz="2400" b="1" baseline="-25000" dirty="0"/>
              <a:t>2</a:t>
            </a:r>
            <a:r>
              <a:rPr lang="en-US" sz="2400" b="1" i="1" dirty="0">
                <a:sym typeface="Symbol" charset="0"/>
              </a:rPr>
              <a:t>mv</a:t>
            </a:r>
            <a:r>
              <a:rPr lang="en-US" sz="2400" b="1" baseline="30000" dirty="0">
                <a:sym typeface="Symbol" charset="0"/>
              </a:rPr>
              <a:t>2</a:t>
            </a:r>
            <a:r>
              <a:rPr lang="en-US" sz="2400" b="1" dirty="0">
                <a:sym typeface="Symbol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Comment:</a:t>
            </a:r>
          </a:p>
          <a:p>
            <a:pPr marL="0" indent="0">
              <a:buNone/>
            </a:pPr>
            <a:r>
              <a:rPr lang="en-US" sz="2000" dirty="0"/>
              <a:t>The work-energy theorem is the physicist</a:t>
            </a:r>
            <a:r>
              <a:rPr lang="fr-FR" sz="2000" dirty="0"/>
              <a:t>'</a:t>
            </a:r>
            <a:r>
              <a:rPr lang="en-US" sz="2000" dirty="0"/>
              <a:t>s favorite starting point for solving many motion-related problems.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50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Work-Energy Theorem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25868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work done in bringing a moving car to a stop is the force of tire friction </a:t>
            </a:r>
            <a:r>
              <a:rPr lang="en-US" sz="2400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sz="2400" dirty="0"/>
              <a:t> stopping distance. If the initial speed of the car is doubled, the stopping distance is</a:t>
            </a:r>
            <a:br>
              <a:rPr lang="en-US" sz="2400" dirty="0"/>
            </a:br>
            <a:endParaRPr lang="en-US" sz="1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actually less.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about the same.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twice.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0144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Work-Energy Theorem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25868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work done in bringing a moving car to a stop is the force of tire friction </a:t>
            </a:r>
            <a:r>
              <a:rPr lang="en-US" sz="2400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sz="2400" dirty="0"/>
              <a:t> stopping distance. If the initial speed of the car is doubled, the stopping distance is</a:t>
            </a:r>
            <a:br>
              <a:rPr lang="en-US" sz="2400" dirty="0"/>
            </a:br>
            <a:endParaRPr lang="en-US" sz="1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actually less.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about the same.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twice.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None of the above.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Explanation:</a:t>
            </a:r>
          </a:p>
          <a:p>
            <a:pPr marL="0" indent="0">
              <a:buNone/>
            </a:pPr>
            <a:r>
              <a:rPr lang="en-US" sz="2400" dirty="0"/>
              <a:t>Twice the speed means four times the kinetic energy and four times the stopping distance.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62272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of Energy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of conservation of energy</a:t>
            </a:r>
          </a:p>
          <a:p>
            <a:pPr lvl="1"/>
            <a:r>
              <a:rPr lang="en-US" dirty="0"/>
              <a:t>Energy cannot be created or destroyed; it may be transformed from one form into another, but the total amount of energy never changes.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of Energy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Energy transforms without net loss or net gain in the operation of a pile driver.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2" name="Picture 1" descr="07_0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3159626" y="2940750"/>
            <a:ext cx="2824748" cy="365302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Conservation of Energy </a:t>
            </a:r>
            <a:br>
              <a:rPr lang="en-US" dirty="0"/>
            </a:br>
            <a:r>
              <a:rPr lang="en-US" b="0" dirty="0"/>
              <a:t>A situation to ponder…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system of a bow and arrow. In drawing the bow, we do work on the system and give it potential energy. </a:t>
            </a:r>
          </a:p>
          <a:p>
            <a:r>
              <a:rPr lang="en-US" dirty="0"/>
              <a:t>When the bowstring is released, most of the potential energy is transferred to the arrow as kinetic energy and some as heat to the bow.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 situation to ponder…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642514"/>
            <a:ext cx="8229600" cy="50206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Suppose the potential energy of a drawn bow is 50 joules and the kinetic energy of the shot arrow is 40 joules. Then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energy is not conserved.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joules go to warming the bow.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joules go to warming the target.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joules are mysteriously missing.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2" name="Picture 1" descr="07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0" y="2798261"/>
            <a:ext cx="2141274" cy="39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of a system that enables it to do work</a:t>
            </a:r>
          </a:p>
          <a:p>
            <a:r>
              <a:rPr lang="en-US" dirty="0"/>
              <a:t>Anything that can be turned into heat</a:t>
            </a:r>
          </a:p>
          <a:p>
            <a:pPr lvl="1"/>
            <a:r>
              <a:rPr lang="en-US" dirty="0"/>
              <a:t>Example: Electromagnetic waves from the Sun </a:t>
            </a:r>
          </a:p>
          <a:p>
            <a:r>
              <a:rPr lang="en-US" dirty="0"/>
              <a:t>Matter</a:t>
            </a:r>
          </a:p>
          <a:p>
            <a:pPr lvl="1"/>
            <a:r>
              <a:rPr lang="en-US" dirty="0"/>
              <a:t>Substance we can see, smell, and feel</a:t>
            </a:r>
          </a:p>
          <a:p>
            <a:pPr lvl="1"/>
            <a:r>
              <a:rPr lang="en-US" dirty="0"/>
              <a:t>Occupies space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 situation to ponder…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642514"/>
            <a:ext cx="8229600" cy="50206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Suppose the potential energy of a drawn bow is 50 joules and the kinetic energy of the shot arrow is 40 joules. Then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energy is not conserved.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10 joules go to warming the bow.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joules go to warming the target.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joules are mysteriously missing.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/>
              <a:t>The total energy of the drawn bow, which includes</a:t>
            </a:r>
            <a:br>
              <a:rPr lang="en-US" sz="2000" dirty="0"/>
            </a:br>
            <a:r>
              <a:rPr lang="en-US" sz="2000" dirty="0"/>
              <a:t>the poised arrow, is 50 joules. The arrow gets 40</a:t>
            </a:r>
            <a:br>
              <a:rPr lang="en-US" sz="2000" dirty="0"/>
            </a:br>
            <a:r>
              <a:rPr lang="en-US" sz="2000" dirty="0"/>
              <a:t>joules and the remaining 10 joules warms the</a:t>
            </a:r>
            <a:br>
              <a:rPr lang="en-US" sz="2000" dirty="0"/>
            </a:br>
            <a:r>
              <a:rPr lang="en-US" sz="2000" dirty="0"/>
              <a:t>bow—still in the initial system.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2" name="Picture 1" descr="07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0" y="2798261"/>
            <a:ext cx="2141274" cy="39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6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Kinetic Energy and Momentum Compared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Similarities between momentum and kinetic energy:</a:t>
            </a:r>
          </a:p>
          <a:p>
            <a:pPr lvl="1"/>
            <a:r>
              <a:rPr lang="en-US" dirty="0"/>
              <a:t>Both are properties of moving things.</a:t>
            </a:r>
          </a:p>
          <a:p>
            <a:r>
              <a:rPr lang="en-US" dirty="0"/>
              <a:t>Difference between momentum and kinetic energy:</a:t>
            </a:r>
          </a:p>
          <a:p>
            <a:pPr lvl="1"/>
            <a:r>
              <a:rPr lang="en-US" dirty="0"/>
              <a:t>Momentum is a vector quantity and therefore is directional and can be canceled.</a:t>
            </a:r>
          </a:p>
          <a:p>
            <a:pPr lvl="1"/>
            <a:r>
              <a:rPr lang="en-US" dirty="0"/>
              <a:t>Kinetic energy is a scalar quantity and can never be canceled.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Kinetic Energy and Momentum Compared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 dependence</a:t>
            </a:r>
          </a:p>
          <a:p>
            <a:pPr lvl="1"/>
            <a:r>
              <a:rPr lang="en-US" dirty="0"/>
              <a:t>Momentum depends on velocity.</a:t>
            </a:r>
          </a:p>
          <a:p>
            <a:pPr lvl="1"/>
            <a:r>
              <a:rPr lang="en-US" dirty="0"/>
              <a:t>Kinetic energy depends on the square of velocity.</a:t>
            </a:r>
          </a:p>
          <a:p>
            <a:pPr lvl="1">
              <a:tabLst>
                <a:tab pos="2400300" algn="l"/>
              </a:tabLst>
            </a:pPr>
            <a:endParaRPr lang="en-US" dirty="0"/>
          </a:p>
          <a:p>
            <a:pPr lvl="1">
              <a:tabLst>
                <a:tab pos="2400300" algn="l"/>
              </a:tabLst>
            </a:pPr>
            <a:r>
              <a:rPr lang="en-US" dirty="0"/>
              <a:t>Example: An object moving with twice the 	velocity of another with the same 	mass, has twice the momentum but 	4 times the kinetic energy.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</a:t>
            </a:r>
          </a:p>
          <a:p>
            <a:pPr lvl="1"/>
            <a:r>
              <a:rPr lang="en-US" dirty="0"/>
              <a:t>Device for multiplying forces or changing the direction of forces</a:t>
            </a:r>
          </a:p>
          <a:p>
            <a:pPr lvl="1"/>
            <a:r>
              <a:rPr lang="en-US" dirty="0"/>
              <a:t>Cannot create energy but can transform energy from one form to another, or transfer energy from one location to another</a:t>
            </a:r>
          </a:p>
          <a:p>
            <a:pPr lvl="1"/>
            <a:r>
              <a:rPr lang="en-US" dirty="0"/>
              <a:t>Cannot multiply work or energy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a machine</a:t>
            </a:r>
          </a:p>
          <a:p>
            <a:pPr lvl="1"/>
            <a:r>
              <a:rPr lang="en-US" dirty="0"/>
              <a:t>Conservation of energy concept: </a:t>
            </a:r>
          </a:p>
          <a:p>
            <a:pPr marL="457200" lvl="1" indent="0">
              <a:buNone/>
            </a:pPr>
            <a:r>
              <a:rPr lang="en-US" dirty="0"/>
              <a:t>		Work input </a:t>
            </a:r>
            <a:r>
              <a:rPr lang="en-US" dirty="0">
                <a:latin typeface="Arial" charset="0"/>
                <a:sym typeface="Symbol" charset="0"/>
              </a:rPr>
              <a:t>=</a:t>
            </a:r>
            <a:r>
              <a:rPr lang="en-US" dirty="0"/>
              <a:t> work output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Input force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/>
              <a:t> input distance </a:t>
            </a:r>
            <a:r>
              <a:rPr lang="en-US" dirty="0">
                <a:latin typeface="Arial" charset="0"/>
                <a:sym typeface="Symbol" charset="0"/>
              </a:rPr>
              <a:t>=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	Output force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/>
              <a:t> output distance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(Force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/>
              <a:t> distance)</a:t>
            </a:r>
            <a:r>
              <a:rPr lang="en-US" baseline="-25000" dirty="0"/>
              <a:t>input</a:t>
            </a:r>
            <a:r>
              <a:rPr lang="en-US" dirty="0"/>
              <a:t> </a:t>
            </a:r>
            <a:r>
              <a:rPr lang="en-US" dirty="0">
                <a:latin typeface="Arial" charset="0"/>
                <a:sym typeface="Symbol" charset="0"/>
              </a:rPr>
              <a:t>=</a:t>
            </a:r>
            <a:r>
              <a:rPr lang="en-US" dirty="0"/>
              <a:t> (force </a:t>
            </a:r>
            <a:r>
              <a:rPr lang="en-US" dirty="0">
                <a:ea typeface="ＭＳ ゴシック"/>
                <a:cs typeface="Arial"/>
                <a:sym typeface="Symbol" panose="05050102010706020507" pitchFamily="18" charset="2"/>
              </a:rPr>
              <a:t>x</a:t>
            </a:r>
            <a:r>
              <a:rPr lang="en-US" dirty="0">
                <a:sym typeface="Symbol" charset="0"/>
              </a:rPr>
              <a:t> </a:t>
            </a:r>
            <a:r>
              <a:rPr lang="en-US" dirty="0"/>
              <a:t>distance)</a:t>
            </a:r>
            <a:r>
              <a:rPr lang="en-US" baseline="-25000" dirty="0"/>
              <a:t>output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machine</a:t>
            </a:r>
          </a:p>
          <a:p>
            <a:pPr lvl="1"/>
            <a:r>
              <a:rPr lang="en-US" dirty="0"/>
              <a:t>Lever</a:t>
            </a:r>
          </a:p>
          <a:p>
            <a:pPr lvl="2"/>
            <a:r>
              <a:rPr lang="en-US" dirty="0"/>
              <a:t>rotates on a point of support called the fulcrum</a:t>
            </a:r>
          </a:p>
          <a:p>
            <a:pPr lvl="2"/>
            <a:r>
              <a:rPr lang="en-US" dirty="0"/>
              <a:t>allows small force over a large distance and large force over a short distance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2" name="Picture 1" descr="07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>
          <a:xfrm>
            <a:off x="2957888" y="4231490"/>
            <a:ext cx="3228224" cy="23622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84114"/>
          </a:xfrm>
        </p:spPr>
        <p:txBody>
          <a:bodyPr/>
          <a:lstStyle/>
          <a:p>
            <a:r>
              <a:rPr lang="en-US" sz="2400" dirty="0"/>
              <a:t>Pulley</a:t>
            </a:r>
          </a:p>
          <a:p>
            <a:pPr lvl="1"/>
            <a:r>
              <a:rPr lang="en-US" sz="2400" dirty="0"/>
              <a:t>operates like a lever with equal arms— changes the direction of the input force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Example: </a:t>
            </a:r>
          </a:p>
          <a:p>
            <a:pPr lvl="1"/>
            <a:r>
              <a:rPr lang="en-US" sz="2400" dirty="0"/>
              <a:t>This pulley arrangement can allow a load to be lifted with half the input force.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2" name="Picture 1" descr="07_18_Figur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>
          <a:xfrm>
            <a:off x="2693021" y="3250941"/>
            <a:ext cx="3757958" cy="255122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593188" cy="4653915"/>
          </a:xfrm>
        </p:spPr>
        <p:txBody>
          <a:bodyPr/>
          <a:lstStyle/>
          <a:p>
            <a:r>
              <a:rPr lang="en-US" dirty="0"/>
              <a:t>Operates as a system of pulleys (block and tackle)</a:t>
            </a:r>
          </a:p>
          <a:p>
            <a:r>
              <a:rPr lang="en-US" dirty="0"/>
              <a:t>Multiplies force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2" name="Picture 1" descr="07_18_Figure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"/>
          <a:stretch/>
        </p:blipFill>
        <p:spPr>
          <a:xfrm>
            <a:off x="2119399" y="3488242"/>
            <a:ext cx="4905202" cy="307073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Machines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25868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 an ideal pulley system, a woman lifts a 100-N crate by pulling a rope downward with a force of 25 N. For every </a:t>
            </a:r>
            <a:br>
              <a:rPr lang="en-US" sz="2400" dirty="0"/>
            </a:br>
            <a:r>
              <a:rPr lang="en-US" sz="2400" dirty="0"/>
              <a:t>1-meter length of rope she pulls downward, the crate rises</a:t>
            </a:r>
            <a:br>
              <a:rPr lang="en-US" sz="2400" dirty="0"/>
            </a:b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50 centimeters.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 centimeters.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25 centimeters.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8531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Machines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25868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 an ideal pulley system, a woman lifts a 100-N crate by pulling a rope downward with a force of 25 N. For every </a:t>
            </a:r>
            <a:br>
              <a:rPr lang="en-US" sz="2400" dirty="0"/>
            </a:br>
            <a:r>
              <a:rPr lang="en-US" sz="2400" dirty="0"/>
              <a:t>1-meter length of rope she pulls downward, the crate rises</a:t>
            </a:r>
            <a:br>
              <a:rPr lang="en-US" sz="2400" dirty="0"/>
            </a:b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50 centimeters.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 centimeters.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25 centimeters.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Explanation:</a:t>
            </a:r>
          </a:p>
          <a:p>
            <a:pPr marL="0" indent="0">
              <a:buNone/>
            </a:pPr>
            <a:r>
              <a:rPr lang="en-US" sz="2400" dirty="0"/>
              <a:t>Work in = work out; </a:t>
            </a:r>
            <a:r>
              <a:rPr lang="en-US" sz="2400" i="1" dirty="0"/>
              <a:t>Fd</a:t>
            </a:r>
            <a:r>
              <a:rPr lang="en-US" sz="2400" dirty="0"/>
              <a:t> in = </a:t>
            </a:r>
            <a:r>
              <a:rPr lang="en-US" sz="2400" i="1" dirty="0"/>
              <a:t>Fd</a:t>
            </a:r>
            <a:r>
              <a:rPr lang="en-US" sz="2400" dirty="0"/>
              <a:t> out.</a:t>
            </a:r>
          </a:p>
          <a:p>
            <a:pPr marL="0" indent="0">
              <a:buNone/>
            </a:pPr>
            <a:r>
              <a:rPr lang="en-US" sz="2400" dirty="0"/>
              <a:t>One-fourth of 1 m = 25 cm.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5036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/>
            <a:r>
              <a:rPr lang="en-US" dirty="0"/>
              <a:t>involves force and distance.</a:t>
            </a:r>
          </a:p>
          <a:p>
            <a:pPr lvl="1"/>
            <a:r>
              <a:rPr lang="en-US" dirty="0"/>
              <a:t>is force </a:t>
            </a:r>
            <a:r>
              <a:rPr lang="en-US" dirty="0">
                <a:latin typeface="Arial"/>
                <a:ea typeface="ＭＳ ゴシック"/>
                <a:cs typeface="Arial"/>
                <a:sym typeface="Symbol" panose="05050102010706020507" pitchFamily="18" charset="2"/>
              </a:rPr>
              <a:t>x </a:t>
            </a:r>
            <a:r>
              <a:rPr lang="en-US" dirty="0">
                <a:sym typeface="Symbol" charset="0"/>
              </a:rPr>
              <a:t>distance.</a:t>
            </a:r>
          </a:p>
          <a:p>
            <a:pPr lvl="1"/>
            <a:r>
              <a:rPr lang="en-US" dirty="0">
                <a:sym typeface="Symbol" charset="0"/>
              </a:rPr>
              <a:t>in equation form: </a:t>
            </a:r>
            <a:r>
              <a:rPr lang="en-US" i="1" dirty="0">
                <a:sym typeface="Symbol" charset="0"/>
              </a:rPr>
              <a:t>W</a:t>
            </a:r>
            <a:r>
              <a:rPr lang="en-US" dirty="0">
                <a:sym typeface="Symbol" charset="0"/>
              </a:rPr>
              <a:t> = </a:t>
            </a:r>
            <a:r>
              <a:rPr lang="en-US" i="1" dirty="0">
                <a:sym typeface="Symbol" charset="0"/>
              </a:rPr>
              <a:t>Fd</a:t>
            </a:r>
            <a:r>
              <a:rPr lang="en-US" dirty="0">
                <a:sym typeface="Symbol" charset="0"/>
              </a:rPr>
              <a:t>.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/>
              <a:t>Two things occur whenever work is done:</a:t>
            </a:r>
          </a:p>
          <a:p>
            <a:pPr lvl="1"/>
            <a:r>
              <a:rPr lang="en-US" dirty="0"/>
              <a:t>application of force</a:t>
            </a:r>
          </a:p>
          <a:p>
            <a:pPr lvl="1"/>
            <a:r>
              <a:rPr lang="en-US" dirty="0"/>
              <a:t>movement of something by that force</a:t>
            </a:r>
            <a:endParaRPr lang="en-US" dirty="0">
              <a:sym typeface="Symbo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Percentage of work put into a machine that is converted into useful work output</a:t>
            </a:r>
          </a:p>
          <a:p>
            <a:pPr lvl="1"/>
            <a:r>
              <a:rPr lang="en-US" dirty="0"/>
              <a:t>In equation form:</a:t>
            </a:r>
          </a:p>
        </p:txBody>
      </p:sp>
      <p:grpSp>
        <p:nvGrpSpPr>
          <p:cNvPr id="564234" name="Group 10"/>
          <p:cNvGrpSpPr>
            <a:grpSpLocks/>
          </p:cNvGrpSpPr>
          <p:nvPr/>
        </p:nvGrpSpPr>
        <p:grpSpPr bwMode="auto">
          <a:xfrm>
            <a:off x="2256257" y="3812659"/>
            <a:ext cx="5141913" cy="969963"/>
            <a:chOff x="1098" y="2314"/>
            <a:chExt cx="3239" cy="611"/>
          </a:xfrm>
        </p:grpSpPr>
        <p:sp>
          <p:nvSpPr>
            <p:cNvPr id="564230" name="Text Box 6"/>
            <p:cNvSpPr txBox="1">
              <a:spLocks noChangeArrowheads="1"/>
            </p:cNvSpPr>
            <p:nvPr/>
          </p:nvSpPr>
          <p:spPr bwMode="auto">
            <a:xfrm>
              <a:off x="1098" y="2451"/>
              <a:ext cx="12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 dirty="0"/>
                <a:t>Efficiency </a:t>
              </a:r>
              <a:r>
                <a:rPr lang="en-US" sz="2600" dirty="0">
                  <a:sym typeface="Symbol" charset="0"/>
                </a:rPr>
                <a:t>=</a:t>
              </a:r>
              <a:r>
                <a:rPr lang="en-US" sz="2600" i="1" dirty="0"/>
                <a:t> </a:t>
              </a:r>
            </a:p>
          </p:txBody>
        </p:sp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2274" y="2314"/>
              <a:ext cx="206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 dirty="0"/>
                <a:t>useful energy output </a:t>
              </a:r>
            </a:p>
          </p:txBody>
        </p:sp>
        <p:sp>
          <p:nvSpPr>
            <p:cNvPr id="564232" name="Text Box 8"/>
            <p:cNvSpPr txBox="1">
              <a:spLocks noChangeArrowheads="1"/>
            </p:cNvSpPr>
            <p:nvPr/>
          </p:nvSpPr>
          <p:spPr bwMode="auto">
            <a:xfrm>
              <a:off x="2435" y="2617"/>
              <a:ext cx="177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 dirty="0"/>
                <a:t>total energy input </a:t>
              </a:r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2305" y="2620"/>
              <a:ext cx="2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Efficiency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certain machine is 30% efficient. This means the machine will convert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30% of the energy input to useful work—</a:t>
            </a:r>
            <a:br>
              <a:rPr lang="en-US" dirty="0"/>
            </a:br>
            <a:r>
              <a:rPr lang="en-US" dirty="0"/>
              <a:t>70% of the energy input will be wasted.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70% of the energy input to useful work—30% of the energy input will be wasted.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Efficiency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certain machine is 30% efficient. This means the machine will convert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30% of the energy input to useful work—70% of the energy input will be wasted.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70% of the energy input to useful work—30% of the energy input will be wasted.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6634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Recycled Energy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Re-employment of energy that otherwise would be wasted.</a:t>
            </a:r>
          </a:p>
          <a:p>
            <a:r>
              <a:rPr lang="en-US" dirty="0"/>
              <a:t>Edison used heat from his power plant in New York City to heat buildings.</a:t>
            </a:r>
          </a:p>
          <a:p>
            <a:r>
              <a:rPr lang="en-US" dirty="0"/>
              <a:t>Typical power plants waste about 30% of their energy to heat because they are built away from buildings and other places that use heat.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for Life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is a machine, so it needs energy.</a:t>
            </a:r>
          </a:p>
          <a:p>
            <a:r>
              <a:rPr lang="en-US" dirty="0"/>
              <a:t>Our cells feed on hydrocarbons that release energy when they react with oxygen (like gasoline burned in an automobile).</a:t>
            </a:r>
          </a:p>
          <a:p>
            <a:r>
              <a:rPr lang="en-US" dirty="0"/>
              <a:t>There is more energy stored in the food than in the products after metabolism.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Energy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energy</a:t>
            </a:r>
          </a:p>
          <a:p>
            <a:pPr lvl="1"/>
            <a:r>
              <a:rPr lang="en-US" dirty="0"/>
              <a:t>Sun</a:t>
            </a:r>
          </a:p>
          <a:p>
            <a:pPr lvl="2"/>
            <a:r>
              <a:rPr lang="en-US" dirty="0"/>
              <a:t>Example:</a:t>
            </a:r>
          </a:p>
          <a:p>
            <a:pPr lvl="3"/>
            <a:r>
              <a:rPr lang="en-US" dirty="0"/>
              <a:t>Sunlight evaporates water; water falls as rain; rain flows into rivers and into generator turbines; then back to the sea to repeat the cycle.</a:t>
            </a:r>
          </a:p>
          <a:p>
            <a:pPr lvl="3"/>
            <a:r>
              <a:rPr lang="en-US" dirty="0"/>
              <a:t>Sunlight can be transformed into electricity by photovoltaic cells. </a:t>
            </a:r>
          </a:p>
          <a:p>
            <a:pPr lvl="3"/>
            <a:r>
              <a:rPr lang="en-US" dirty="0"/>
              <a:t>Wind power turns generator turbines.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Energy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energy</a:t>
            </a:r>
          </a:p>
          <a:p>
            <a:pPr lvl="1"/>
            <a:r>
              <a:rPr lang="en-US" dirty="0"/>
              <a:t>Sun</a:t>
            </a:r>
          </a:p>
          <a:p>
            <a:pPr lvl="2"/>
            <a:r>
              <a:rPr lang="en-US" dirty="0"/>
              <a:t>Example:</a:t>
            </a:r>
          </a:p>
          <a:p>
            <a:pPr lvl="3"/>
            <a:r>
              <a:rPr lang="en-US" dirty="0"/>
              <a:t>Photovoltaic cells on</a:t>
            </a:r>
            <a:br>
              <a:rPr lang="en-US" dirty="0"/>
            </a:br>
            <a:r>
              <a:rPr lang="en-US" dirty="0"/>
              <a:t>rooftops catch the solar</a:t>
            </a:r>
            <a:br>
              <a:rPr lang="en-US" dirty="0"/>
            </a:br>
            <a:r>
              <a:rPr lang="en-US" dirty="0"/>
              <a:t>energy and convert it to</a:t>
            </a:r>
            <a:br>
              <a:rPr lang="en-US" dirty="0"/>
            </a:br>
            <a:r>
              <a:rPr lang="en-US" dirty="0"/>
              <a:t>electricity.</a:t>
            </a:r>
          </a:p>
          <a:p>
            <a:pPr lvl="3"/>
            <a:endParaRPr lang="en-US" dirty="0"/>
          </a:p>
          <a:p>
            <a:pPr marL="571500" indent="-457200"/>
            <a:r>
              <a:rPr lang="en-US" dirty="0"/>
              <a:t>More energy from the Sun hits Earth in 1 hour than all of the energy consumed by humans in an entire year!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3" name="Picture 2" descr="07_25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1" y="1362942"/>
            <a:ext cx="2474259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Energy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463040"/>
            <a:ext cx="4123156" cy="5106987"/>
          </a:xfrm>
        </p:spPr>
        <p:txBody>
          <a:bodyPr/>
          <a:lstStyle/>
          <a:p>
            <a:r>
              <a:rPr lang="en-US" dirty="0"/>
              <a:t>Fuel cell</a:t>
            </a:r>
          </a:p>
          <a:p>
            <a:pPr lvl="1"/>
            <a:r>
              <a:rPr lang="en-US" dirty="0"/>
              <a:t>Runs opposite to the battery shown (where electricity separates water into hydrogen and oxygen).</a:t>
            </a:r>
          </a:p>
          <a:p>
            <a:pPr lvl="1"/>
            <a:r>
              <a:rPr lang="en-US" dirty="0"/>
              <a:t>In a fuel cell, hydrogen and oxygen are compressed at electrodes and electric current is produced at electrodes.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3" name="Picture 2" descr="07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"/>
          <a:stretch/>
        </p:blipFill>
        <p:spPr>
          <a:xfrm>
            <a:off x="4427667" y="1534270"/>
            <a:ext cx="4641292" cy="385905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Energy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energy</a:t>
            </a:r>
          </a:p>
          <a:p>
            <a:pPr lvl="1"/>
            <a:r>
              <a:rPr lang="en-US" dirty="0"/>
              <a:t>Nuclear power</a:t>
            </a:r>
          </a:p>
          <a:p>
            <a:pPr lvl="2"/>
            <a:r>
              <a:rPr lang="en-US" dirty="0"/>
              <a:t>stored in uranium and plutonium</a:t>
            </a:r>
          </a:p>
          <a:p>
            <a:pPr lvl="2"/>
            <a:r>
              <a:rPr lang="en-US" dirty="0"/>
              <a:t>by-product is geothermal energy</a:t>
            </a:r>
          </a:p>
          <a:p>
            <a:pPr lvl="3"/>
            <a:r>
              <a:rPr lang="en-US" dirty="0"/>
              <a:t>held in underground reservoirs of hot water to provide steam that can drive turbogenerators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2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"/>
          <a:stretch/>
        </p:blipFill>
        <p:spPr>
          <a:xfrm>
            <a:off x="1556847" y="3903678"/>
            <a:ext cx="6030306" cy="2788566"/>
          </a:xfrm>
          <a:prstGeom prst="rect">
            <a:avLst/>
          </a:prstGeom>
        </p:spPr>
      </p:pic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Energy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Dry-rock geothermal power is a producer of electricity. </a:t>
            </a:r>
          </a:p>
          <a:p>
            <a:pPr lvl="1"/>
            <a:r>
              <a:rPr lang="en-US" sz="2400" dirty="0"/>
              <a:t>Water is put into cavities in deep, dry, hot rock. Water turns to steam and reaches a turbine, at the surface. After exiting the turbine, it is returned to the cavity for reuse.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"/>
          <a:stretch/>
        </p:blipFill>
        <p:spPr>
          <a:xfrm>
            <a:off x="4778887" y="2424206"/>
            <a:ext cx="3658386" cy="4233096"/>
          </a:xfrm>
          <a:prstGeom prst="rect">
            <a:avLst/>
          </a:prstGeom>
        </p:spPr>
      </p:pic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73223"/>
            <a:ext cx="8229600" cy="4759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push against a stationary brick wall for several minutes, you do no work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the wall.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at all.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525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Work</a:t>
            </a:r>
            <a:br>
              <a:rPr lang="en-US" dirty="0"/>
            </a:br>
            <a:r>
              <a:rPr lang="en-US" dirty="0"/>
              <a:t>CHECK YOUR ANSWER 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73223"/>
            <a:ext cx="8229600" cy="4759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push against a stationary brick wall for several minutes, you do no work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on the wall.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at all.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/>
              <a:t>Explanation:</a:t>
            </a:r>
          </a:p>
          <a:p>
            <a:pPr marL="0" indent="0">
              <a:buNone/>
            </a:pPr>
            <a:r>
              <a:rPr lang="en-US" sz="2400" dirty="0"/>
              <a:t>You may do work on your muscles, but not on the wall.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854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7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>
          <a:xfrm>
            <a:off x="6046408" y="710117"/>
            <a:ext cx="3079396" cy="2926080"/>
          </a:xfrm>
          <a:prstGeom prst="rect">
            <a:avLst/>
          </a:prstGeom>
        </p:spPr>
      </p:pic>
      <p:pic>
        <p:nvPicPr>
          <p:cNvPr id="8" name="Picture 7" descr="07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>
          <a:xfrm>
            <a:off x="6046408" y="3813986"/>
            <a:ext cx="3065802" cy="2926080"/>
          </a:xfrm>
          <a:prstGeom prst="rect">
            <a:avLst/>
          </a:prstGeom>
        </p:spPr>
      </p:pic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5601852" cy="5106987"/>
          </a:xfrm>
        </p:spPr>
        <p:txBody>
          <a:bodyPr/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Twice as much work is done in lifting 2 loads 1 story high versus lifting 1 load the same vertical distance.</a:t>
            </a:r>
          </a:p>
          <a:p>
            <a:pPr lvl="2"/>
            <a:r>
              <a:rPr lang="en-US" dirty="0"/>
              <a:t>Reason: force needed to lift twice the load is twice as much.</a:t>
            </a:r>
          </a:p>
          <a:p>
            <a:pPr lvl="1"/>
            <a:r>
              <a:rPr lang="en-US" dirty="0"/>
              <a:t>Twice as much work is done in lifting a load 2 stories instead of 1 story.</a:t>
            </a:r>
          </a:p>
          <a:p>
            <a:pPr lvl="2"/>
            <a:r>
              <a:rPr lang="en-US" dirty="0"/>
              <a:t>Reason: distance is twice as great.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a weightlifter raising a barbell from the floor does work on the barbell.</a:t>
            </a:r>
          </a:p>
          <a:p>
            <a:r>
              <a:rPr lang="en-US" dirty="0"/>
              <a:t>Unit of work:</a:t>
            </a:r>
          </a:p>
          <a:p>
            <a:pPr lvl="1"/>
            <a:r>
              <a:rPr lang="en-US" dirty="0"/>
              <a:t>newton-meter (Nm) or joule (J)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2015 Pearson Education, Inc.</a:t>
            </a:r>
          </a:p>
        </p:txBody>
      </p:sp>
      <p:pic>
        <p:nvPicPr>
          <p:cNvPr id="7" name="Picture 6" descr="07_03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81" y="1302052"/>
            <a:ext cx="3698299" cy="53436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3581</TotalTime>
  <Words>2506</Words>
  <Application>Microsoft Macintosh PowerPoint</Application>
  <PresentationFormat>On-screen Show (4:3)</PresentationFormat>
  <Paragraphs>437</Paragraphs>
  <Slides>59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HA5Lect_template</vt:lpstr>
      <vt:lpstr>Equation</vt:lpstr>
      <vt:lpstr>Chapter 7: Energy</vt:lpstr>
      <vt:lpstr>This lecture will help you understand:</vt:lpstr>
      <vt:lpstr>Energy</vt:lpstr>
      <vt:lpstr>Energy</vt:lpstr>
      <vt:lpstr>Work</vt:lpstr>
      <vt:lpstr>Work CHECK YOUR NEIGHBOR </vt:lpstr>
      <vt:lpstr>Work CHECK YOUR ANSWER </vt:lpstr>
      <vt:lpstr>Work</vt:lpstr>
      <vt:lpstr>Work</vt:lpstr>
      <vt:lpstr>Work CHECK YOUR NEIGHBOR</vt:lpstr>
      <vt:lpstr>Work CHECK YOUR ANSWER</vt:lpstr>
      <vt:lpstr>Work CHECK YOUR NEIGHBOR </vt:lpstr>
      <vt:lpstr>Work CHECK YOUR ANSWER</vt:lpstr>
      <vt:lpstr>Power</vt:lpstr>
      <vt:lpstr>Power</vt:lpstr>
      <vt:lpstr>Power</vt:lpstr>
      <vt:lpstr>Power CHECK YOUR NEIGHBOR</vt:lpstr>
      <vt:lpstr>Power CHECK YOUR ANSWER </vt:lpstr>
      <vt:lpstr>Mechanical Energy</vt:lpstr>
      <vt:lpstr>Potential Energy</vt:lpstr>
      <vt:lpstr>Potential Energy—Gravitational</vt:lpstr>
      <vt:lpstr>Potential Energy—Gravitational</vt:lpstr>
      <vt:lpstr>Potential Energy CHECK YOUR NEIGHBOR </vt:lpstr>
      <vt:lpstr>Potential Energy CHECK YOUR ANSWER </vt:lpstr>
      <vt:lpstr>Potential Energy</vt:lpstr>
      <vt:lpstr>Kinetic Energy</vt:lpstr>
      <vt:lpstr>Kinetic Energy CHECK YOUR NEIGHBOR </vt:lpstr>
      <vt:lpstr>Kinetic Energy CHECK YOUR ANSWER </vt:lpstr>
      <vt:lpstr>Kinetic Energy</vt:lpstr>
      <vt:lpstr>Work-Energy Theorem</vt:lpstr>
      <vt:lpstr>Work-Energy Theorem</vt:lpstr>
      <vt:lpstr>Work-Energy Theorem CHECK YOUR NEIGHBOR </vt:lpstr>
      <vt:lpstr>Work-Energy Theorem CHECK YOUR ANSWER </vt:lpstr>
      <vt:lpstr>Work-Energy Theorem CHECK YOUR NEIGHBOR </vt:lpstr>
      <vt:lpstr>Work-Energy Theorem CHECK YOUR ANSWER </vt:lpstr>
      <vt:lpstr>Conservation of Energy</vt:lpstr>
      <vt:lpstr>Conservation of Energy</vt:lpstr>
      <vt:lpstr>Conservation of Energy  A situation to ponder…</vt:lpstr>
      <vt:lpstr>A situation to ponder… CHECK YOUR NEIGHBOR</vt:lpstr>
      <vt:lpstr>A situation to ponder… CHECK YOUR ANSWER</vt:lpstr>
      <vt:lpstr>Kinetic Energy and Momentum Compared</vt:lpstr>
      <vt:lpstr>Kinetic Energy and Momentum Compared</vt:lpstr>
      <vt:lpstr>Machines</vt:lpstr>
      <vt:lpstr>Machines</vt:lpstr>
      <vt:lpstr>Machines</vt:lpstr>
      <vt:lpstr>Machines</vt:lpstr>
      <vt:lpstr>Machines</vt:lpstr>
      <vt:lpstr>Machines CHECK YOUR NEIGHBOR </vt:lpstr>
      <vt:lpstr>Machines CHECK YOUR ANSWER </vt:lpstr>
      <vt:lpstr>Efficiency</vt:lpstr>
      <vt:lpstr>Efficiency CHECK YOUR NEIGHBOR </vt:lpstr>
      <vt:lpstr>Efficiency CHECK YOUR ANSWER </vt:lpstr>
      <vt:lpstr>Recycled Energy</vt:lpstr>
      <vt:lpstr>Energy for Life</vt:lpstr>
      <vt:lpstr>Sources of Energy</vt:lpstr>
      <vt:lpstr>Sources of Energy</vt:lpstr>
      <vt:lpstr>Sources of Energy</vt:lpstr>
      <vt:lpstr>Sources of Energy</vt:lpstr>
      <vt:lpstr>Sources of Energy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Leclair, Patrick</cp:lastModifiedBy>
  <cp:revision>150</cp:revision>
  <dcterms:created xsi:type="dcterms:W3CDTF">2007-09-26T05:29:17Z</dcterms:created>
  <dcterms:modified xsi:type="dcterms:W3CDTF">2019-10-01T18:40:28Z</dcterms:modified>
</cp:coreProperties>
</file>