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45"/>
  </p:notesMasterIdLst>
  <p:handoutMasterIdLst>
    <p:handoutMasterId r:id="rId46"/>
  </p:handoutMasterIdLst>
  <p:sldIdLst>
    <p:sldId id="256" r:id="rId2"/>
    <p:sldId id="259" r:id="rId3"/>
    <p:sldId id="260" r:id="rId4"/>
    <p:sldId id="261" r:id="rId5"/>
    <p:sldId id="262" r:id="rId6"/>
    <p:sldId id="263" r:id="rId7"/>
    <p:sldId id="301" r:id="rId8"/>
    <p:sldId id="265" r:id="rId9"/>
    <p:sldId id="266" r:id="rId10"/>
    <p:sldId id="267" r:id="rId11"/>
    <p:sldId id="268" r:id="rId12"/>
    <p:sldId id="269" r:id="rId13"/>
    <p:sldId id="312" r:id="rId14"/>
    <p:sldId id="311" r:id="rId15"/>
    <p:sldId id="272" r:id="rId16"/>
    <p:sldId id="273" r:id="rId17"/>
    <p:sldId id="274" r:id="rId18"/>
    <p:sldId id="303" r:id="rId19"/>
    <p:sldId id="309" r:id="rId20"/>
    <p:sldId id="277" r:id="rId21"/>
    <p:sldId id="278" r:id="rId22"/>
    <p:sldId id="279" r:id="rId23"/>
    <p:sldId id="280" r:id="rId24"/>
    <p:sldId id="281" r:id="rId25"/>
    <p:sldId id="282" r:id="rId26"/>
    <p:sldId id="283" r:id="rId27"/>
    <p:sldId id="305" r:id="rId28"/>
    <p:sldId id="285" r:id="rId29"/>
    <p:sldId id="306" r:id="rId30"/>
    <p:sldId id="287" r:id="rId31"/>
    <p:sldId id="288" r:id="rId32"/>
    <p:sldId id="289" r:id="rId33"/>
    <p:sldId id="290" r:id="rId34"/>
    <p:sldId id="291" r:id="rId35"/>
    <p:sldId id="292" r:id="rId36"/>
    <p:sldId id="310" r:id="rId37"/>
    <p:sldId id="294" r:id="rId38"/>
    <p:sldId id="295" r:id="rId39"/>
    <p:sldId id="307" r:id="rId40"/>
    <p:sldId id="297" r:id="rId41"/>
    <p:sldId id="298" r:id="rId42"/>
    <p:sldId id="299" r:id="rId43"/>
    <p:sldId id="308" r:id="rId4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orient="horz" pos="4032">
          <p15:clr>
            <a:srgbClr val="A4A3A4"/>
          </p15:clr>
        </p15:guide>
        <p15:guide id="3" pos="288">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390E"/>
    <a:srgbClr val="2E4499"/>
    <a:srgbClr val="F44311"/>
    <a:srgbClr val="0063B1"/>
    <a:srgbClr val="232E5B"/>
    <a:srgbClr val="0064B2"/>
    <a:srgbClr val="000000"/>
    <a:srgbClr val="E5B73D"/>
    <a:srgbClr val="CD0044"/>
    <a:srgbClr val="4D92B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5" autoAdjust="0"/>
    <p:restoredTop sz="86347" autoAdjust="0"/>
  </p:normalViewPr>
  <p:slideViewPr>
    <p:cSldViewPr snapToGrid="0">
      <p:cViewPr varScale="1">
        <p:scale>
          <a:sx n="59" d="100"/>
          <a:sy n="59" d="100"/>
        </p:scale>
        <p:origin x="300" y="66"/>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2" d="100"/>
          <a:sy n="52" d="100"/>
        </p:scale>
        <p:origin x="211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8/19/2016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dirty="0"/>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7"/>
          <p:cNvSpPr txBox="1">
            <a:spLocks noGrp="1" noChangeArrowheads="1"/>
          </p:cNvSpPr>
          <p:nvPr/>
        </p:nvSpPr>
        <p:spPr bwMode="auto">
          <a:xfrm>
            <a:off x="3886200" y="8686489"/>
            <a:ext cx="2971800" cy="45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859D029B-1DC5-0D40-903A-76C90ADBA294}" type="slidenum">
              <a:rPr lang="en-US" sz="1200"/>
              <a:pPr algn="r" eaLnBrk="1" hangingPunct="1"/>
              <a:t>13</a:t>
            </a:fld>
            <a:endParaRPr lang="en-US" sz="1200" dirty="0"/>
          </a:p>
        </p:txBody>
      </p:sp>
      <p:sp>
        <p:nvSpPr>
          <p:cNvPr id="605187" name="Rectangle 2"/>
          <p:cNvSpPr>
            <a:spLocks noGrp="1" noRot="1" noChangeAspect="1" noChangeArrowheads="1" noTextEdit="1"/>
          </p:cNvSpPr>
          <p:nvPr>
            <p:ph type="sldImg"/>
          </p:nvPr>
        </p:nvSpPr>
        <p:spPr>
          <a:solidFill>
            <a:srgbClr val="FFFFFF"/>
          </a:solidFill>
          <a:ln/>
        </p:spPr>
      </p:sp>
      <p:sp>
        <p:nvSpPr>
          <p:cNvPr id="605188" name="Rectangle 3"/>
          <p:cNvSpPr>
            <a:spLocks noGrp="1" noChangeArrowheads="1"/>
          </p:cNvSpPr>
          <p:nvPr>
            <p:ph type="body" idx="1"/>
          </p:nvPr>
        </p:nvSpPr>
        <p:spPr>
          <a:xfrm>
            <a:off x="685800" y="4344025"/>
            <a:ext cx="5486400" cy="411448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t>B. Disk</a:t>
            </a:r>
          </a:p>
          <a:p>
            <a:pPr eaLnBrk="1" hangingPunct="1"/>
            <a:r>
              <a:rPr lang="en-US" b="1" dirty="0"/>
              <a:t>Explanation:</a:t>
            </a:r>
          </a:p>
          <a:p>
            <a:pPr eaLnBrk="1" hangingPunct="1"/>
            <a:r>
              <a:rPr lang="en-US" dirty="0"/>
              <a:t>The mass of the hoop is more toward the circumference, compared to the disk in which it is uniformly spread out.</a:t>
            </a:r>
          </a:p>
          <a:p>
            <a:pPr eaLnBrk="1" hangingPunct="1"/>
            <a:endParaRPr lang="en-US" dirty="0"/>
          </a:p>
          <a:p>
            <a:pPr eaLnBrk="1" hangingPunct="1"/>
            <a:r>
              <a:rPr lang="en-US" dirty="0"/>
              <a:t>So, the rotational inertia of the hoop is larger than the disk</a:t>
            </a:r>
          </a:p>
          <a:p>
            <a:pPr eaLnBrk="1" hangingPunct="1"/>
            <a:endParaRPr lang="en-US" dirty="0"/>
          </a:p>
          <a:p>
            <a:pPr eaLnBrk="1" hangingPunct="1"/>
            <a:r>
              <a:rPr lang="en-US" dirty="0"/>
              <a:t>So, the hoop will be harder to rotate, and will reach the bottom later.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7"/>
          <p:cNvSpPr txBox="1">
            <a:spLocks noGrp="1" noChangeArrowheads="1"/>
          </p:cNvSpPr>
          <p:nvPr/>
        </p:nvSpPr>
        <p:spPr bwMode="auto">
          <a:xfrm>
            <a:off x="3886200" y="8686489"/>
            <a:ext cx="2971800" cy="45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859D029B-1DC5-0D40-903A-76C90ADBA294}" type="slidenum">
              <a:rPr lang="en-US" sz="1200"/>
              <a:pPr algn="r" eaLnBrk="1" hangingPunct="1"/>
              <a:t>14</a:t>
            </a:fld>
            <a:endParaRPr lang="en-US" sz="1200" dirty="0"/>
          </a:p>
        </p:txBody>
      </p:sp>
      <p:sp>
        <p:nvSpPr>
          <p:cNvPr id="605187" name="Rectangle 2"/>
          <p:cNvSpPr>
            <a:spLocks noGrp="1" noRot="1" noChangeAspect="1" noChangeArrowheads="1" noTextEdit="1"/>
          </p:cNvSpPr>
          <p:nvPr>
            <p:ph type="sldImg"/>
          </p:nvPr>
        </p:nvSpPr>
        <p:spPr>
          <a:solidFill>
            <a:srgbClr val="FFFFFF"/>
          </a:solidFill>
          <a:ln/>
        </p:spPr>
      </p:sp>
      <p:sp>
        <p:nvSpPr>
          <p:cNvPr id="605188" name="Rectangle 3"/>
          <p:cNvSpPr>
            <a:spLocks noGrp="1" noChangeArrowheads="1"/>
          </p:cNvSpPr>
          <p:nvPr>
            <p:ph type="body" idx="1"/>
          </p:nvPr>
        </p:nvSpPr>
        <p:spPr>
          <a:xfrm>
            <a:off x="685800" y="4344025"/>
            <a:ext cx="5486400" cy="411448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t>B. Disk</a:t>
            </a:r>
          </a:p>
          <a:p>
            <a:pPr eaLnBrk="1" hangingPunct="1"/>
            <a:r>
              <a:rPr lang="en-US" b="1" dirty="0"/>
              <a:t>Explanation:</a:t>
            </a:r>
          </a:p>
          <a:p>
            <a:pPr eaLnBrk="1" hangingPunct="1"/>
            <a:r>
              <a:rPr lang="en-US" dirty="0"/>
              <a:t>The mass of the hoop is more toward the circumference, compared to the disk in which it is uniformly spread out.</a:t>
            </a:r>
          </a:p>
          <a:p>
            <a:pPr eaLnBrk="1" hangingPunct="1"/>
            <a:endParaRPr lang="en-US" dirty="0"/>
          </a:p>
          <a:p>
            <a:pPr eaLnBrk="1" hangingPunct="1"/>
            <a:r>
              <a:rPr lang="en-US" dirty="0"/>
              <a:t>So, the rotational inertia of the hoop is larger than the disk</a:t>
            </a:r>
          </a:p>
          <a:p>
            <a:pPr eaLnBrk="1" hangingPunct="1"/>
            <a:endParaRPr lang="en-US" dirty="0"/>
          </a:p>
          <a:p>
            <a:pPr eaLnBrk="1" hangingPunct="1"/>
            <a:r>
              <a:rPr lang="en-US" dirty="0"/>
              <a:t>So, the hoop will be harder to rotate, and will reach the bottom later.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7"/>
          <p:cNvSpPr txBox="1">
            <a:spLocks noGrp="1" noChangeArrowheads="1"/>
          </p:cNvSpPr>
          <p:nvPr/>
        </p:nvSpPr>
        <p:spPr bwMode="auto">
          <a:xfrm>
            <a:off x="3886200" y="8686489"/>
            <a:ext cx="2971800" cy="45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228E4E6A-2316-F749-B2E2-DF3AEC5A91A3}" type="slidenum">
              <a:rPr lang="en-US" sz="1200"/>
              <a:pPr algn="r" eaLnBrk="1" hangingPunct="1"/>
              <a:t>18</a:t>
            </a:fld>
            <a:endParaRPr lang="en-US" sz="1200" dirty="0"/>
          </a:p>
        </p:txBody>
      </p:sp>
      <p:sp>
        <p:nvSpPr>
          <p:cNvPr id="613379" name="Rectangle 2"/>
          <p:cNvSpPr>
            <a:spLocks noGrp="1" noRot="1" noChangeAspect="1" noChangeArrowheads="1" noTextEdit="1"/>
          </p:cNvSpPr>
          <p:nvPr>
            <p:ph type="sldImg"/>
          </p:nvPr>
        </p:nvSpPr>
        <p:spPr>
          <a:solidFill>
            <a:srgbClr val="FFFFFF"/>
          </a:solidFill>
          <a:ln/>
        </p:spPr>
      </p:sp>
      <p:sp>
        <p:nvSpPr>
          <p:cNvPr id="613380" name="Rectangle 3"/>
          <p:cNvSpPr>
            <a:spLocks noGrp="1" noChangeArrowheads="1"/>
          </p:cNvSpPr>
          <p:nvPr>
            <p:ph type="body" idx="1"/>
          </p:nvPr>
        </p:nvSpPr>
        <p:spPr>
          <a:xfrm>
            <a:off x="685800" y="4344025"/>
            <a:ext cx="5486400" cy="411448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t>D. 2.5 m from pivot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7"/>
          <p:cNvSpPr txBox="1">
            <a:spLocks noGrp="1" noChangeArrowheads="1"/>
          </p:cNvSpPr>
          <p:nvPr/>
        </p:nvSpPr>
        <p:spPr bwMode="auto">
          <a:xfrm>
            <a:off x="3886200" y="8686489"/>
            <a:ext cx="2971800" cy="45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228E4E6A-2316-F749-B2E2-DF3AEC5A91A3}" type="slidenum">
              <a:rPr lang="en-US" sz="1200"/>
              <a:pPr algn="r" eaLnBrk="1" hangingPunct="1"/>
              <a:t>19</a:t>
            </a:fld>
            <a:endParaRPr lang="en-US" sz="1200" dirty="0"/>
          </a:p>
        </p:txBody>
      </p:sp>
      <p:sp>
        <p:nvSpPr>
          <p:cNvPr id="613379" name="Rectangle 2"/>
          <p:cNvSpPr>
            <a:spLocks noGrp="1" noRot="1" noChangeAspect="1" noChangeArrowheads="1" noTextEdit="1"/>
          </p:cNvSpPr>
          <p:nvPr>
            <p:ph type="sldImg"/>
          </p:nvPr>
        </p:nvSpPr>
        <p:spPr>
          <a:solidFill>
            <a:srgbClr val="FFFFFF"/>
          </a:solidFill>
          <a:ln/>
        </p:spPr>
      </p:sp>
      <p:sp>
        <p:nvSpPr>
          <p:cNvPr id="613380" name="Rectangle 3"/>
          <p:cNvSpPr>
            <a:spLocks noGrp="1" noChangeArrowheads="1"/>
          </p:cNvSpPr>
          <p:nvPr>
            <p:ph type="body" idx="1"/>
          </p:nvPr>
        </p:nvSpPr>
        <p:spPr>
          <a:xfrm>
            <a:off x="685800" y="4344025"/>
            <a:ext cx="5486400" cy="411448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t>D. 2.5 m from pivot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7"/>
          <p:cNvSpPr txBox="1">
            <a:spLocks noGrp="1" noChangeArrowheads="1"/>
          </p:cNvSpPr>
          <p:nvPr/>
        </p:nvSpPr>
        <p:spPr bwMode="auto">
          <a:xfrm>
            <a:off x="3886200" y="8686489"/>
            <a:ext cx="2971800" cy="45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9C9A19A2-1920-4043-A290-BAEFF0C0DDC6}" type="slidenum">
              <a:rPr lang="en-US" sz="1200"/>
              <a:pPr algn="r" eaLnBrk="1" hangingPunct="1"/>
              <a:t>26</a:t>
            </a:fld>
            <a:endParaRPr lang="en-US" sz="1200" dirty="0"/>
          </a:p>
        </p:txBody>
      </p:sp>
      <p:sp>
        <p:nvSpPr>
          <p:cNvPr id="622595" name="Rectangle 2"/>
          <p:cNvSpPr>
            <a:spLocks noGrp="1" noRot="1" noChangeAspect="1" noChangeArrowheads="1" noTextEdit="1"/>
          </p:cNvSpPr>
          <p:nvPr>
            <p:ph type="sldImg"/>
          </p:nvPr>
        </p:nvSpPr>
        <p:spPr>
          <a:solidFill>
            <a:srgbClr val="FFFFFF"/>
          </a:solidFill>
          <a:ln/>
        </p:spPr>
      </p:sp>
      <p:sp>
        <p:nvSpPr>
          <p:cNvPr id="622596" name="Rectangle 3"/>
          <p:cNvSpPr>
            <a:spLocks noGrp="1" noChangeArrowheads="1"/>
          </p:cNvSpPr>
          <p:nvPr>
            <p:ph type="body" idx="1"/>
          </p:nvPr>
        </p:nvSpPr>
        <p:spPr>
          <a:xfrm>
            <a:off x="685800" y="4344025"/>
            <a:ext cx="5486400" cy="411448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t>B. Four times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7"/>
          <p:cNvSpPr txBox="1">
            <a:spLocks noGrp="1" noChangeArrowheads="1"/>
          </p:cNvSpPr>
          <p:nvPr/>
        </p:nvSpPr>
        <p:spPr bwMode="auto">
          <a:xfrm>
            <a:off x="3886200" y="8686489"/>
            <a:ext cx="2971800" cy="45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9C9A19A2-1920-4043-A290-BAEFF0C0DDC6}" type="slidenum">
              <a:rPr lang="en-US" sz="1200"/>
              <a:pPr algn="r" eaLnBrk="1" hangingPunct="1"/>
              <a:t>27</a:t>
            </a:fld>
            <a:endParaRPr lang="en-US" sz="1200" dirty="0"/>
          </a:p>
        </p:txBody>
      </p:sp>
      <p:sp>
        <p:nvSpPr>
          <p:cNvPr id="622595" name="Rectangle 2"/>
          <p:cNvSpPr>
            <a:spLocks noGrp="1" noRot="1" noChangeAspect="1" noChangeArrowheads="1" noTextEdit="1"/>
          </p:cNvSpPr>
          <p:nvPr>
            <p:ph type="sldImg"/>
          </p:nvPr>
        </p:nvSpPr>
        <p:spPr>
          <a:solidFill>
            <a:srgbClr val="FFFFFF"/>
          </a:solidFill>
          <a:ln/>
        </p:spPr>
      </p:sp>
      <p:sp>
        <p:nvSpPr>
          <p:cNvPr id="622596" name="Rectangle 3"/>
          <p:cNvSpPr>
            <a:spLocks noGrp="1" noChangeArrowheads="1"/>
          </p:cNvSpPr>
          <p:nvPr>
            <p:ph type="body" idx="1"/>
          </p:nvPr>
        </p:nvSpPr>
        <p:spPr>
          <a:xfrm>
            <a:off x="685800" y="4344025"/>
            <a:ext cx="5486400" cy="411448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t>B. Four times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7"/>
          <p:cNvSpPr txBox="1">
            <a:spLocks noGrp="1" noChangeArrowheads="1"/>
          </p:cNvSpPr>
          <p:nvPr/>
        </p:nvSpPr>
        <p:spPr bwMode="auto">
          <a:xfrm>
            <a:off x="3886200" y="8686489"/>
            <a:ext cx="2971800" cy="45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4409D010-7C14-B749-A9EB-C17766C1B154}" type="slidenum">
              <a:rPr lang="en-US" sz="1200"/>
              <a:pPr algn="r" eaLnBrk="1" hangingPunct="1"/>
              <a:t>28</a:t>
            </a:fld>
            <a:endParaRPr lang="en-US" sz="1200" dirty="0"/>
          </a:p>
        </p:txBody>
      </p:sp>
      <p:sp>
        <p:nvSpPr>
          <p:cNvPr id="631811" name="Rectangle 2"/>
          <p:cNvSpPr>
            <a:spLocks noGrp="1" noRot="1" noChangeAspect="1" noChangeArrowheads="1" noTextEdit="1"/>
          </p:cNvSpPr>
          <p:nvPr>
            <p:ph type="sldImg"/>
          </p:nvPr>
        </p:nvSpPr>
        <p:spPr>
          <a:solidFill>
            <a:srgbClr val="FFFFFF"/>
          </a:solidFill>
          <a:ln/>
        </p:spPr>
      </p:sp>
      <p:sp>
        <p:nvSpPr>
          <p:cNvPr id="631812" name="Rectangle 3"/>
          <p:cNvSpPr>
            <a:spLocks noGrp="1" noChangeArrowheads="1"/>
          </p:cNvSpPr>
          <p:nvPr>
            <p:ph type="body" idx="1"/>
          </p:nvPr>
        </p:nvSpPr>
        <p:spPr>
          <a:xfrm>
            <a:off x="685800" y="4344025"/>
            <a:ext cx="5486400" cy="411448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t>A. Double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7"/>
          <p:cNvSpPr txBox="1">
            <a:spLocks noGrp="1" noChangeArrowheads="1"/>
          </p:cNvSpPr>
          <p:nvPr/>
        </p:nvSpPr>
        <p:spPr bwMode="auto">
          <a:xfrm>
            <a:off x="3886200" y="8686489"/>
            <a:ext cx="2971800" cy="45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4409D010-7C14-B749-A9EB-C17766C1B154}" type="slidenum">
              <a:rPr lang="en-US" sz="1200"/>
              <a:pPr algn="r" eaLnBrk="1" hangingPunct="1"/>
              <a:t>29</a:t>
            </a:fld>
            <a:endParaRPr lang="en-US" sz="1200" dirty="0"/>
          </a:p>
        </p:txBody>
      </p:sp>
      <p:sp>
        <p:nvSpPr>
          <p:cNvPr id="631811" name="Rectangle 2"/>
          <p:cNvSpPr>
            <a:spLocks noGrp="1" noRot="1" noChangeAspect="1" noChangeArrowheads="1" noTextEdit="1"/>
          </p:cNvSpPr>
          <p:nvPr>
            <p:ph type="sldImg"/>
          </p:nvPr>
        </p:nvSpPr>
        <p:spPr>
          <a:solidFill>
            <a:srgbClr val="FFFFFF"/>
          </a:solidFill>
          <a:ln/>
        </p:spPr>
      </p:sp>
      <p:sp>
        <p:nvSpPr>
          <p:cNvPr id="631812" name="Rectangle 3"/>
          <p:cNvSpPr>
            <a:spLocks noGrp="1" noChangeArrowheads="1"/>
          </p:cNvSpPr>
          <p:nvPr>
            <p:ph type="body" idx="1"/>
          </p:nvPr>
        </p:nvSpPr>
        <p:spPr>
          <a:xfrm>
            <a:off x="685800" y="4344025"/>
            <a:ext cx="5486400" cy="411448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t>A. Double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36</a:t>
            </a:fld>
            <a:endParaRPr lang="en-US" dirty="0"/>
          </a:p>
        </p:txBody>
      </p:sp>
    </p:spTree>
    <p:extLst>
      <p:ext uri="{BB962C8B-B14F-4D97-AF65-F5344CB8AC3E}">
        <p14:creationId xmlns:p14="http://schemas.microsoft.com/office/powerpoint/2010/main" val="2773126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7"/>
          <p:cNvSpPr txBox="1">
            <a:spLocks noGrp="1" noChangeArrowheads="1"/>
          </p:cNvSpPr>
          <p:nvPr/>
        </p:nvSpPr>
        <p:spPr bwMode="auto">
          <a:xfrm>
            <a:off x="3886200" y="8686489"/>
            <a:ext cx="2971800" cy="45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F2584681-1153-7B48-90F4-913509BA2B76}" type="slidenum">
              <a:rPr lang="en-US" sz="1200"/>
              <a:pPr algn="r" eaLnBrk="1" hangingPunct="1"/>
              <a:t>38</a:t>
            </a:fld>
            <a:endParaRPr lang="en-US" sz="1200" dirty="0"/>
          </a:p>
        </p:txBody>
      </p:sp>
      <p:sp>
        <p:nvSpPr>
          <p:cNvPr id="636931" name="Rectangle 2"/>
          <p:cNvSpPr>
            <a:spLocks noGrp="1" noRot="1" noChangeAspect="1" noChangeArrowheads="1" noTextEdit="1"/>
          </p:cNvSpPr>
          <p:nvPr>
            <p:ph type="sldImg"/>
          </p:nvPr>
        </p:nvSpPr>
        <p:spPr>
          <a:solidFill>
            <a:srgbClr val="FFFFFF"/>
          </a:solidFill>
          <a:ln/>
        </p:spPr>
      </p:sp>
      <p:sp>
        <p:nvSpPr>
          <p:cNvPr id="636932" name="Rectangle 3"/>
          <p:cNvSpPr>
            <a:spLocks noGrp="1" noChangeArrowheads="1"/>
          </p:cNvSpPr>
          <p:nvPr>
            <p:ph type="body" idx="1"/>
          </p:nvPr>
        </p:nvSpPr>
        <p:spPr>
          <a:xfrm>
            <a:off x="685800" y="4344025"/>
            <a:ext cx="5486400" cy="411448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t>A. Double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5</a:t>
            </a:fld>
            <a:endParaRPr lang="en-US" dirty="0"/>
          </a:p>
        </p:txBody>
      </p:sp>
    </p:spTree>
    <p:extLst>
      <p:ext uri="{BB962C8B-B14F-4D97-AF65-F5344CB8AC3E}">
        <p14:creationId xmlns:p14="http://schemas.microsoft.com/office/powerpoint/2010/main" val="2313789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7"/>
          <p:cNvSpPr txBox="1">
            <a:spLocks noGrp="1" noChangeArrowheads="1"/>
          </p:cNvSpPr>
          <p:nvPr/>
        </p:nvSpPr>
        <p:spPr bwMode="auto">
          <a:xfrm>
            <a:off x="3886200" y="8686489"/>
            <a:ext cx="2971800" cy="45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F2584681-1153-7B48-90F4-913509BA2B76}" type="slidenum">
              <a:rPr lang="en-US" sz="1200"/>
              <a:pPr algn="r" eaLnBrk="1" hangingPunct="1"/>
              <a:t>39</a:t>
            </a:fld>
            <a:endParaRPr lang="en-US" sz="1200" dirty="0"/>
          </a:p>
        </p:txBody>
      </p:sp>
      <p:sp>
        <p:nvSpPr>
          <p:cNvPr id="636931" name="Rectangle 2"/>
          <p:cNvSpPr>
            <a:spLocks noGrp="1" noRot="1" noChangeAspect="1" noChangeArrowheads="1" noTextEdit="1"/>
          </p:cNvSpPr>
          <p:nvPr>
            <p:ph type="sldImg"/>
          </p:nvPr>
        </p:nvSpPr>
        <p:spPr>
          <a:solidFill>
            <a:srgbClr val="FFFFFF"/>
          </a:solidFill>
          <a:ln/>
        </p:spPr>
      </p:sp>
      <p:sp>
        <p:nvSpPr>
          <p:cNvPr id="636932" name="Rectangle 3"/>
          <p:cNvSpPr>
            <a:spLocks noGrp="1" noChangeArrowheads="1"/>
          </p:cNvSpPr>
          <p:nvPr>
            <p:ph type="body" idx="1"/>
          </p:nvPr>
        </p:nvSpPr>
        <p:spPr>
          <a:xfrm>
            <a:off x="685800" y="4344025"/>
            <a:ext cx="5486400" cy="411448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t>A. Double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7"/>
          <p:cNvSpPr txBox="1">
            <a:spLocks noGrp="1" noChangeArrowheads="1"/>
          </p:cNvSpPr>
          <p:nvPr/>
        </p:nvSpPr>
        <p:spPr bwMode="auto">
          <a:xfrm>
            <a:off x="3886200" y="8686489"/>
            <a:ext cx="2971800" cy="45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D4481270-ACDA-1F43-A07F-1538A824A100}" type="slidenum">
              <a:rPr lang="en-US" sz="1200"/>
              <a:pPr algn="r" eaLnBrk="1" hangingPunct="1"/>
              <a:t>42</a:t>
            </a:fld>
            <a:endParaRPr lang="en-US" sz="1200" dirty="0"/>
          </a:p>
        </p:txBody>
      </p:sp>
      <p:sp>
        <p:nvSpPr>
          <p:cNvPr id="643075" name="Rectangle 2"/>
          <p:cNvSpPr>
            <a:spLocks noGrp="1" noRot="1" noChangeAspect="1" noChangeArrowheads="1" noTextEdit="1"/>
          </p:cNvSpPr>
          <p:nvPr>
            <p:ph type="sldImg"/>
          </p:nvPr>
        </p:nvSpPr>
        <p:spPr>
          <a:solidFill>
            <a:srgbClr val="FFFFFF"/>
          </a:solidFill>
          <a:ln/>
        </p:spPr>
      </p:sp>
      <p:sp>
        <p:nvSpPr>
          <p:cNvPr id="643076"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pPr eaLnBrk="1" hangingPunct="1"/>
            <a:r>
              <a:rPr lang="en-US" dirty="0"/>
              <a:t>A. Double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7"/>
          <p:cNvSpPr txBox="1">
            <a:spLocks noGrp="1" noChangeArrowheads="1"/>
          </p:cNvSpPr>
          <p:nvPr/>
        </p:nvSpPr>
        <p:spPr bwMode="auto">
          <a:xfrm>
            <a:off x="3886200" y="8686489"/>
            <a:ext cx="2971800" cy="45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D4481270-ACDA-1F43-A07F-1538A824A100}" type="slidenum">
              <a:rPr lang="en-US" sz="1200"/>
              <a:pPr algn="r" eaLnBrk="1" hangingPunct="1"/>
              <a:t>43</a:t>
            </a:fld>
            <a:endParaRPr lang="en-US" sz="1200" dirty="0"/>
          </a:p>
        </p:txBody>
      </p:sp>
      <p:sp>
        <p:nvSpPr>
          <p:cNvPr id="643075" name="Rectangle 2"/>
          <p:cNvSpPr>
            <a:spLocks noGrp="1" noRot="1" noChangeAspect="1" noChangeArrowheads="1" noTextEdit="1"/>
          </p:cNvSpPr>
          <p:nvPr>
            <p:ph type="sldImg"/>
          </p:nvPr>
        </p:nvSpPr>
        <p:spPr>
          <a:solidFill>
            <a:srgbClr val="FFFFFF"/>
          </a:solidFill>
          <a:ln/>
        </p:spPr>
      </p:sp>
      <p:sp>
        <p:nvSpPr>
          <p:cNvPr id="643076"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pPr eaLnBrk="1" hangingPunct="1"/>
            <a:r>
              <a:rPr lang="en-US" dirty="0"/>
              <a:t>A. Double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7"/>
          <p:cNvSpPr txBox="1">
            <a:spLocks noGrp="1" noChangeArrowheads="1"/>
          </p:cNvSpPr>
          <p:nvPr/>
        </p:nvSpPr>
        <p:spPr bwMode="auto">
          <a:xfrm>
            <a:off x="3886200" y="8686489"/>
            <a:ext cx="2971800" cy="45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8A9B4EED-12D2-8D46-9671-A1465D7C50F0}" type="slidenum">
              <a:rPr lang="en-US" sz="1200"/>
              <a:pPr algn="r" eaLnBrk="1" hangingPunct="1"/>
              <a:t>6</a:t>
            </a:fld>
            <a:endParaRPr lang="en-US" sz="1200" dirty="0"/>
          </a:p>
        </p:txBody>
      </p:sp>
      <p:sp>
        <p:nvSpPr>
          <p:cNvPr id="595971" name="Rectangle 2"/>
          <p:cNvSpPr>
            <a:spLocks noGrp="1" noRot="1" noChangeAspect="1" noChangeArrowheads="1" noTextEdit="1"/>
          </p:cNvSpPr>
          <p:nvPr>
            <p:ph type="sldImg"/>
          </p:nvPr>
        </p:nvSpPr>
        <p:spPr>
          <a:solidFill>
            <a:srgbClr val="FFFFFF"/>
          </a:solidFill>
          <a:ln/>
        </p:spPr>
      </p:sp>
      <p:sp>
        <p:nvSpPr>
          <p:cNvPr id="595972" name="Rectangle 3"/>
          <p:cNvSpPr>
            <a:spLocks noGrp="1" noChangeArrowheads="1"/>
          </p:cNvSpPr>
          <p:nvPr>
            <p:ph type="body" idx="1"/>
          </p:nvPr>
        </p:nvSpPr>
        <p:spPr>
          <a:xfrm>
            <a:off x="685800" y="4344025"/>
            <a:ext cx="5486400" cy="411448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t>C. 4 cm/s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7"/>
          <p:cNvSpPr txBox="1">
            <a:spLocks noGrp="1" noChangeArrowheads="1"/>
          </p:cNvSpPr>
          <p:nvPr/>
        </p:nvSpPr>
        <p:spPr bwMode="auto">
          <a:xfrm>
            <a:off x="3886200" y="8686489"/>
            <a:ext cx="2971800" cy="45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8A9B4EED-12D2-8D46-9671-A1465D7C50F0}" type="slidenum">
              <a:rPr lang="en-US" sz="1200"/>
              <a:pPr algn="r" eaLnBrk="1" hangingPunct="1"/>
              <a:t>7</a:t>
            </a:fld>
            <a:endParaRPr lang="en-US" sz="1200" dirty="0"/>
          </a:p>
        </p:txBody>
      </p:sp>
      <p:sp>
        <p:nvSpPr>
          <p:cNvPr id="595971" name="Rectangle 2"/>
          <p:cNvSpPr>
            <a:spLocks noGrp="1" noRot="1" noChangeAspect="1" noChangeArrowheads="1" noTextEdit="1"/>
          </p:cNvSpPr>
          <p:nvPr>
            <p:ph type="sldImg"/>
          </p:nvPr>
        </p:nvSpPr>
        <p:spPr>
          <a:solidFill>
            <a:srgbClr val="FFFFFF"/>
          </a:solidFill>
          <a:ln/>
        </p:spPr>
      </p:sp>
      <p:sp>
        <p:nvSpPr>
          <p:cNvPr id="595972" name="Rectangle 3"/>
          <p:cNvSpPr>
            <a:spLocks noGrp="1" noChangeArrowheads="1"/>
          </p:cNvSpPr>
          <p:nvPr>
            <p:ph type="body" idx="1"/>
          </p:nvPr>
        </p:nvSpPr>
        <p:spPr>
          <a:xfrm>
            <a:off x="685800" y="4344025"/>
            <a:ext cx="5486400" cy="411448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t>C. 4 cm/s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8</a:t>
            </a:fld>
            <a:endParaRPr lang="en-US" dirty="0"/>
          </a:p>
        </p:txBody>
      </p:sp>
    </p:spTree>
    <p:extLst>
      <p:ext uri="{BB962C8B-B14F-4D97-AF65-F5344CB8AC3E}">
        <p14:creationId xmlns:p14="http://schemas.microsoft.com/office/powerpoint/2010/main" val="1834770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9</a:t>
            </a:fld>
            <a:endParaRPr lang="en-US" dirty="0"/>
          </a:p>
        </p:txBody>
      </p:sp>
    </p:spTree>
    <p:extLst>
      <p:ext uri="{BB962C8B-B14F-4D97-AF65-F5344CB8AC3E}">
        <p14:creationId xmlns:p14="http://schemas.microsoft.com/office/powerpoint/2010/main" val="3506542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10</a:t>
            </a:fld>
            <a:endParaRPr lang="en-US" dirty="0"/>
          </a:p>
        </p:txBody>
      </p:sp>
    </p:spTree>
    <p:extLst>
      <p:ext uri="{BB962C8B-B14F-4D97-AF65-F5344CB8AC3E}">
        <p14:creationId xmlns:p14="http://schemas.microsoft.com/office/powerpoint/2010/main" val="744224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11</a:t>
            </a:fld>
            <a:endParaRPr lang="en-US" dirty="0"/>
          </a:p>
        </p:txBody>
      </p:sp>
    </p:spTree>
    <p:extLst>
      <p:ext uri="{BB962C8B-B14F-4D97-AF65-F5344CB8AC3E}">
        <p14:creationId xmlns:p14="http://schemas.microsoft.com/office/powerpoint/2010/main" val="3208366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12</a:t>
            </a:fld>
            <a:endParaRPr lang="en-US" dirty="0"/>
          </a:p>
        </p:txBody>
      </p:sp>
    </p:spTree>
    <p:extLst>
      <p:ext uri="{BB962C8B-B14F-4D97-AF65-F5344CB8AC3E}">
        <p14:creationId xmlns:p14="http://schemas.microsoft.com/office/powerpoint/2010/main" val="6087067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768147" cy="1077218"/>
          </a:xfrm>
          <a:extLst>
            <a:ext uri="{909E8E84-426E-40dd-AFC4-6F175D3DCCD1}">
              <a14:hiddenFill xmlns="" xmlns:a14="http://schemas.microsoft.com/office/drawing/2010/main">
                <a:solidFill>
                  <a:schemeClr val="accent1"/>
                </a:solidFill>
              </a14:hiddenFill>
            </a:ext>
          </a:extLst>
        </p:spPr>
        <p:txBody>
          <a:bodyPr lIns="91440"/>
          <a:lstStyle>
            <a:lvl1pPr>
              <a:defRPr>
                <a:solidFill>
                  <a:srgbClr val="F44311"/>
                </a:solidFill>
              </a:defRPr>
            </a:lvl1pPr>
          </a:lstStyle>
          <a:p>
            <a:pPr lvl="0"/>
            <a:r>
              <a:rPr lang="en-US" noProof="0" dirty="0"/>
              <a:t>Click to edit</a:t>
            </a:r>
            <a:br>
              <a:rPr lang="en-US" noProof="0" dirty="0"/>
            </a:br>
            <a:r>
              <a:rPr lang="en-US" noProof="0" dirty="0"/>
              <a:t>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solidFill>
                  <a:srgbClr val="F44311"/>
                </a:solidFill>
              </a:defRPr>
            </a:lvl1pPr>
          </a:lstStyle>
          <a:p>
            <a:pPr lvl="0"/>
            <a:endParaRPr lang="en-US" noProof="0" dirty="0"/>
          </a:p>
        </p:txBody>
      </p:sp>
      <p:sp>
        <p:nvSpPr>
          <p:cNvPr id="4101" name="Rectangle 5"/>
          <p:cNvSpPr>
            <a:spLocks noChangeArrowheads="1"/>
          </p:cNvSpPr>
          <p:nvPr/>
        </p:nvSpPr>
        <p:spPr bwMode="auto">
          <a:xfrm>
            <a:off x="-6350" y="0"/>
            <a:ext cx="9162288" cy="609600"/>
          </a:xfrm>
          <a:prstGeom prst="rect">
            <a:avLst/>
          </a:prstGeom>
          <a:solidFill>
            <a:srgbClr val="2E4499"/>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Lecture Outline</a:t>
            </a:r>
          </a:p>
        </p:txBody>
      </p:sp>
      <p:sp>
        <p:nvSpPr>
          <p:cNvPr id="4113" name="Rectangle 17"/>
          <p:cNvSpPr>
            <a:spLocks noGrp="1" noChangeArrowheads="1"/>
          </p:cNvSpPr>
          <p:nvPr>
            <p:ph type="ftr" sz="quarter" idx="3"/>
          </p:nvPr>
        </p:nvSpPr>
        <p:spPr>
          <a:xfrm>
            <a:off x="87313" y="6613525"/>
            <a:ext cx="5399087" cy="179388"/>
          </a:xfrm>
          <a:prstGeom prst="rect">
            <a:avLst/>
          </a:prstGeom>
        </p:spPr>
        <p:txBody>
          <a:bodyPr/>
          <a:lstStyle>
            <a:lvl1pPr>
              <a:defRPr/>
            </a:lvl1pPr>
          </a:lstStyle>
          <a:p>
            <a:r>
              <a:rPr lang="en-GB" dirty="0"/>
              <a:t>© 2015 Pearson Education, Inc.</a:t>
            </a:r>
          </a:p>
        </p:txBody>
      </p:sp>
      <p:pic>
        <p:nvPicPr>
          <p:cNvPr id="9" name="Picture 8" descr="HEWI9107_12_ec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675" y="602537"/>
            <a:ext cx="4886325" cy="625449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7313" y="6613525"/>
            <a:ext cx="5399087"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
        <p:nvSpPr>
          <p:cNvPr id="6" name="Text Placeholder 5"/>
          <p:cNvSpPr>
            <a:spLocks noGrp="1"/>
          </p:cNvSpPr>
          <p:nvPr>
            <p:ph type="body" sz="quarter" idx="10"/>
          </p:nvPr>
        </p:nvSpPr>
        <p:spPr>
          <a:xfrm>
            <a:off x="5260975" y="3798888"/>
            <a:ext cx="3333750" cy="26574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1"/>
          </p:nvPr>
        </p:nvSpPr>
        <p:spPr>
          <a:xfrm>
            <a:off x="5145206" y="3035980"/>
            <a:ext cx="3727331" cy="32556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413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578823"/>
            <a:ext cx="8229600" cy="50347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7313" y="6613525"/>
            <a:ext cx="5399087"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
        <p:nvSpPr>
          <p:cNvPr id="6" name="Text Placeholder 5"/>
          <p:cNvSpPr>
            <a:spLocks noGrp="1"/>
          </p:cNvSpPr>
          <p:nvPr>
            <p:ph type="body" sz="quarter" idx="10"/>
          </p:nvPr>
        </p:nvSpPr>
        <p:spPr>
          <a:xfrm>
            <a:off x="4895850" y="2813050"/>
            <a:ext cx="3389313" cy="619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1"/>
          </p:nvPr>
        </p:nvSpPr>
        <p:spPr>
          <a:xfrm>
            <a:off x="3938588" y="4586288"/>
            <a:ext cx="4600575" cy="17859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9139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7313" y="6613525"/>
            <a:ext cx="5399087"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
        <p:nvSpPr>
          <p:cNvPr id="6" name="Text Placeholder 5"/>
          <p:cNvSpPr>
            <a:spLocks noGrp="1"/>
          </p:cNvSpPr>
          <p:nvPr>
            <p:ph type="body" sz="quarter" idx="10"/>
          </p:nvPr>
        </p:nvSpPr>
        <p:spPr>
          <a:xfrm>
            <a:off x="4473575" y="3981450"/>
            <a:ext cx="3403600" cy="576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1"/>
          </p:nvPr>
        </p:nvSpPr>
        <p:spPr>
          <a:xfrm>
            <a:off x="3741738" y="5387975"/>
            <a:ext cx="2743200" cy="1041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356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780222"/>
            <a:ext cx="8229600" cy="48333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7313" y="6613525"/>
            <a:ext cx="5399087"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
        <p:nvSpPr>
          <p:cNvPr id="6" name="Text Placeholder 5"/>
          <p:cNvSpPr>
            <a:spLocks noGrp="1"/>
          </p:cNvSpPr>
          <p:nvPr>
            <p:ph type="body" sz="quarter" idx="10"/>
          </p:nvPr>
        </p:nvSpPr>
        <p:spPr>
          <a:xfrm>
            <a:off x="3052763" y="4516438"/>
            <a:ext cx="5443537" cy="20970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777875" y="3411538"/>
            <a:ext cx="3452813" cy="7508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2"/>
          </p:nvPr>
        </p:nvSpPr>
        <p:spPr>
          <a:xfrm>
            <a:off x="1050925" y="5568950"/>
            <a:ext cx="1746250" cy="504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3255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7313" y="6613525"/>
            <a:ext cx="5399087"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
        <p:nvSpPr>
          <p:cNvPr id="6" name="Text Placeholder 5"/>
          <p:cNvSpPr>
            <a:spLocks noGrp="1"/>
          </p:cNvSpPr>
          <p:nvPr>
            <p:ph type="body" sz="quarter" idx="10"/>
          </p:nvPr>
        </p:nvSpPr>
        <p:spPr>
          <a:xfrm>
            <a:off x="506413" y="5668963"/>
            <a:ext cx="8088312" cy="815975"/>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878691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65125" y="1830645"/>
            <a:ext cx="8229600" cy="46539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7313" y="6613525"/>
            <a:ext cx="5399087"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
        <p:nvSpPr>
          <p:cNvPr id="6" name="Text Placeholder 5"/>
          <p:cNvSpPr>
            <a:spLocks noGrp="1"/>
          </p:cNvSpPr>
          <p:nvPr>
            <p:ph type="body" sz="quarter" idx="10"/>
          </p:nvPr>
        </p:nvSpPr>
        <p:spPr>
          <a:xfrm>
            <a:off x="4121150" y="5133975"/>
            <a:ext cx="4473575" cy="1477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2921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6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87313" y="6613525"/>
            <a:ext cx="5399087" cy="179388"/>
          </a:xfrm>
          <a:prstGeom prst="rect">
            <a:avLst/>
          </a:prstGeom>
        </p:spPr>
        <p:txBody>
          <a:bodyPr/>
          <a:lstStyle>
            <a:lvl1pPr>
              <a:defRPr/>
            </a:lvl1pPr>
          </a:lstStyle>
          <a:p>
            <a:r>
              <a:rPr lang="en-GB" dirty="0"/>
              <a:t>© 2015 Pearson Education, Inc.</a:t>
            </a:r>
          </a:p>
        </p:txBody>
      </p:sp>
    </p:spTree>
    <p:extLst>
      <p:ext uri="{BB962C8B-B14F-4D97-AF65-F5344CB8AC3E}">
        <p14:creationId xmlns:p14="http://schemas.microsoft.com/office/powerpoint/2010/main" val="1571907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87313" y="6613525"/>
            <a:ext cx="5399087" cy="179388"/>
          </a:xfrm>
          <a:prstGeom prst="rect">
            <a:avLst/>
          </a:prstGeom>
          <a:ln/>
        </p:spPr>
        <p:txBody>
          <a:bodyPr/>
          <a:lstStyle>
            <a:lvl1pPr>
              <a:defRPr/>
            </a:lvl1pPr>
          </a:lstStyle>
          <a:p>
            <a:pPr>
              <a:defRPr/>
            </a:pPr>
            <a:r>
              <a:rPr lang="en-US" dirty="0"/>
              <a:t>© 2015 Pearson Education, Inc.</a:t>
            </a: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E07D19ED-F55B-034F-A574-06F373E1CF9D}" type="slidenum">
              <a:rPr lang="en-US"/>
              <a:pPr/>
              <a:t>‹#›</a:t>
            </a:fld>
            <a:endParaRPr lang="en-US" dirty="0"/>
          </a:p>
        </p:txBody>
      </p:sp>
    </p:spTree>
    <p:extLst>
      <p:ext uri="{BB962C8B-B14F-4D97-AF65-F5344CB8AC3E}">
        <p14:creationId xmlns:p14="http://schemas.microsoft.com/office/powerpoint/2010/main" val="2431235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768147" cy="1077218"/>
          </a:xfrm>
          <a:extLst>
            <a:ext uri="{909E8E84-426E-40dd-AFC4-6F175D3DCCD1}">
              <a14:hiddenFill xmlns="" xmlns:a14="http://schemas.microsoft.com/office/drawing/2010/main">
                <a:solidFill>
                  <a:schemeClr val="accent1"/>
                </a:solidFill>
              </a14:hiddenFill>
            </a:ext>
          </a:extLst>
        </p:spPr>
        <p:txBody>
          <a:bodyPr lIns="91440"/>
          <a:lstStyle>
            <a:lvl1pPr>
              <a:defRPr>
                <a:solidFill>
                  <a:srgbClr val="F44311"/>
                </a:solidFill>
              </a:defRPr>
            </a:lvl1pPr>
          </a:lstStyle>
          <a:p>
            <a:pPr lvl="0"/>
            <a:r>
              <a:rPr lang="en-US" noProof="0" dirty="0"/>
              <a:t>Click to edit</a:t>
            </a:r>
            <a:br>
              <a:rPr lang="en-US" noProof="0" dirty="0"/>
            </a:br>
            <a:r>
              <a:rPr lang="en-US" noProof="0" dirty="0"/>
              <a:t>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solidFill>
                  <a:srgbClr val="F44311"/>
                </a:solidFill>
              </a:defRPr>
            </a:lvl1pPr>
          </a:lstStyle>
          <a:p>
            <a:pPr lvl="0"/>
            <a:endParaRPr lang="en-US" noProof="0" dirty="0"/>
          </a:p>
        </p:txBody>
      </p:sp>
      <p:sp>
        <p:nvSpPr>
          <p:cNvPr id="4101" name="Rectangle 5"/>
          <p:cNvSpPr>
            <a:spLocks noChangeArrowheads="1"/>
          </p:cNvSpPr>
          <p:nvPr/>
        </p:nvSpPr>
        <p:spPr bwMode="auto">
          <a:xfrm>
            <a:off x="-6350" y="0"/>
            <a:ext cx="9162288" cy="609600"/>
          </a:xfrm>
          <a:prstGeom prst="rect">
            <a:avLst/>
          </a:prstGeom>
          <a:solidFill>
            <a:srgbClr val="2E4499"/>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Lecture Outline</a:t>
            </a:r>
          </a:p>
        </p:txBody>
      </p:sp>
      <p:sp>
        <p:nvSpPr>
          <p:cNvPr id="4113" name="Rectangle 17"/>
          <p:cNvSpPr>
            <a:spLocks noGrp="1" noChangeArrowheads="1"/>
          </p:cNvSpPr>
          <p:nvPr>
            <p:ph type="ftr" sz="quarter" idx="3"/>
          </p:nvPr>
        </p:nvSpPr>
        <p:spPr>
          <a:xfrm>
            <a:off x="87313" y="6613525"/>
            <a:ext cx="5399087" cy="179388"/>
          </a:xfrm>
          <a:prstGeom prst="rect">
            <a:avLst/>
          </a:prstGeom>
        </p:spPr>
        <p:txBody>
          <a:bodyPr/>
          <a:lstStyle>
            <a:lvl1pPr>
              <a:defRPr/>
            </a:lvl1pPr>
          </a:lstStyle>
          <a:p>
            <a:r>
              <a:rPr lang="en-GB" dirty="0"/>
              <a:t>© 2015 Pearson Education, Inc.</a:t>
            </a:r>
          </a:p>
        </p:txBody>
      </p:sp>
      <p:pic>
        <p:nvPicPr>
          <p:cNvPr id="9" name="Picture 8" descr="HEWI9107_12_ec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675" y="602537"/>
            <a:ext cx="4886325" cy="6254496"/>
          </a:xfrm>
          <a:prstGeom prst="rect">
            <a:avLst/>
          </a:prstGeom>
        </p:spPr>
      </p:pic>
      <p:sp>
        <p:nvSpPr>
          <p:cNvPr id="3" name="Text Placeholder 2"/>
          <p:cNvSpPr>
            <a:spLocks noGrp="1"/>
          </p:cNvSpPr>
          <p:nvPr>
            <p:ph type="body" sz="quarter" idx="10"/>
          </p:nvPr>
        </p:nvSpPr>
        <p:spPr>
          <a:xfrm>
            <a:off x="261938" y="6008688"/>
            <a:ext cx="5002212" cy="22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758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7313" y="6613525"/>
            <a:ext cx="5399087"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Tree>
    <p:extLst>
      <p:ext uri="{BB962C8B-B14F-4D97-AF65-F5344CB8AC3E}">
        <p14:creationId xmlns:p14="http://schemas.microsoft.com/office/powerpoint/2010/main" val="3070372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7313" y="6613525"/>
            <a:ext cx="5399087"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
        <p:nvSpPr>
          <p:cNvPr id="6" name="Text Placeholder 5"/>
          <p:cNvSpPr>
            <a:spLocks noGrp="1"/>
          </p:cNvSpPr>
          <p:nvPr>
            <p:ph type="body" sz="quarter" idx="10"/>
          </p:nvPr>
        </p:nvSpPr>
        <p:spPr>
          <a:xfrm>
            <a:off x="365125" y="4381500"/>
            <a:ext cx="1039813" cy="8048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1"/>
          </p:nvPr>
        </p:nvSpPr>
        <p:spPr>
          <a:xfrm>
            <a:off x="2033588" y="4381500"/>
            <a:ext cx="3848100" cy="1336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9155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a:xfrm>
            <a:off x="365125" y="1957254"/>
            <a:ext cx="8229600" cy="1072549"/>
          </a:xfrm>
        </p:spPr>
        <p:txBody>
          <a:bodyPr/>
          <a:lstStyle/>
          <a:p>
            <a:pPr lvl="0"/>
            <a:r>
              <a:rPr lang="en-US" dirty="0"/>
              <a:t>Click to edit Master text styles</a:t>
            </a:r>
          </a:p>
        </p:txBody>
      </p:sp>
      <p:sp>
        <p:nvSpPr>
          <p:cNvPr id="5" name="Rectangle 19"/>
          <p:cNvSpPr txBox="1">
            <a:spLocks noChangeArrowheads="1"/>
          </p:cNvSpPr>
          <p:nvPr userDrawn="1"/>
        </p:nvSpPr>
        <p:spPr bwMode="gray">
          <a:xfrm>
            <a:off x="87313" y="6613525"/>
            <a:ext cx="5399087"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
        <p:nvSpPr>
          <p:cNvPr id="6" name="Text Placeholder 5"/>
          <p:cNvSpPr>
            <a:spLocks noGrp="1"/>
          </p:cNvSpPr>
          <p:nvPr>
            <p:ph type="body" sz="quarter" idx="10"/>
          </p:nvPr>
        </p:nvSpPr>
        <p:spPr>
          <a:xfrm>
            <a:off x="1255713" y="4271963"/>
            <a:ext cx="5922962" cy="1882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1" hasCustomPrompt="1"/>
          </p:nvPr>
        </p:nvSpPr>
        <p:spPr>
          <a:xfrm>
            <a:off x="457200" y="3199414"/>
            <a:ext cx="8229600" cy="1072549"/>
          </a:xfrm>
        </p:spPr>
        <p:txBody>
          <a:bodyPr/>
          <a:lstStyle/>
          <a:p>
            <a:pPr lvl="0"/>
            <a:r>
              <a:rPr lang="en-US" dirty="0"/>
              <a:t>Click to edit Master text styles</a:t>
            </a:r>
          </a:p>
        </p:txBody>
      </p:sp>
    </p:spTree>
    <p:extLst>
      <p:ext uri="{BB962C8B-B14F-4D97-AF65-F5344CB8AC3E}">
        <p14:creationId xmlns:p14="http://schemas.microsoft.com/office/powerpoint/2010/main" val="1462371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7313" y="6613525"/>
            <a:ext cx="5399087"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
        <p:nvSpPr>
          <p:cNvPr id="6" name="Text Placeholder 5"/>
          <p:cNvSpPr>
            <a:spLocks noGrp="1"/>
          </p:cNvSpPr>
          <p:nvPr>
            <p:ph type="body" sz="quarter" idx="10"/>
          </p:nvPr>
        </p:nvSpPr>
        <p:spPr>
          <a:xfrm>
            <a:off x="1787525" y="4216400"/>
            <a:ext cx="3808413" cy="1216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1394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7313" y="6613525"/>
            <a:ext cx="5399087"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
        <p:nvSpPr>
          <p:cNvPr id="6" name="Text Placeholder 5"/>
          <p:cNvSpPr>
            <a:spLocks noGrp="1"/>
          </p:cNvSpPr>
          <p:nvPr>
            <p:ph type="body" sz="quarter" idx="10"/>
          </p:nvPr>
        </p:nvSpPr>
        <p:spPr>
          <a:xfrm>
            <a:off x="1255713" y="3957638"/>
            <a:ext cx="6264275" cy="233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0839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7313" y="6613525"/>
            <a:ext cx="5399087"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
        <p:nvSpPr>
          <p:cNvPr id="6" name="Text Placeholder 5"/>
          <p:cNvSpPr>
            <a:spLocks noGrp="1"/>
          </p:cNvSpPr>
          <p:nvPr>
            <p:ph type="body" sz="quarter" idx="10"/>
          </p:nvPr>
        </p:nvSpPr>
        <p:spPr>
          <a:xfrm>
            <a:off x="3916363" y="4940300"/>
            <a:ext cx="5091112" cy="614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2362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7313" y="6613525"/>
            <a:ext cx="5399087"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
        <p:nvSpPr>
          <p:cNvPr id="6" name="Text Placeholder 5"/>
          <p:cNvSpPr>
            <a:spLocks noGrp="1"/>
          </p:cNvSpPr>
          <p:nvPr>
            <p:ph type="body" sz="quarter" idx="10"/>
          </p:nvPr>
        </p:nvSpPr>
        <p:spPr>
          <a:xfrm>
            <a:off x="4965700" y="3489325"/>
            <a:ext cx="3629025" cy="3122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982663" y="4325938"/>
            <a:ext cx="2538412" cy="14874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0995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6350" y="0"/>
            <a:ext cx="9162288" cy="609600"/>
          </a:xfrm>
          <a:prstGeom prst="rect">
            <a:avLst/>
          </a:prstGeom>
          <a:solidFill>
            <a:srgbClr val="2E4499"/>
          </a:solidFill>
          <a:ln>
            <a:noFill/>
          </a:ln>
          <a:effectLst/>
          <a:extLst/>
        </p:spPr>
        <p:txBody>
          <a:bodyPr wrap="none" anchor="ctr"/>
          <a:lstStyle/>
          <a:p>
            <a:pPr algn="ctr"/>
            <a:endParaRPr lang="en-US" dirty="0">
              <a:solidFill>
                <a:schemeClr val="accent1"/>
              </a:solidFill>
            </a:endParaRPr>
          </a:p>
        </p:txBody>
      </p:sp>
      <p:sp>
        <p:nvSpPr>
          <p:cNvPr id="3075" name="Rectangle 3"/>
          <p:cNvSpPr>
            <a:spLocks noGrp="1" noChangeArrowheads="1"/>
          </p:cNvSpPr>
          <p:nvPr>
            <p:ph type="title"/>
          </p:nvPr>
        </p:nvSpPr>
        <p:spPr bwMode="auto">
          <a:xfrm>
            <a:off x="0" y="614908"/>
            <a:ext cx="9144000" cy="579438"/>
          </a:xfrm>
          <a:prstGeom prst="rect">
            <a:avLst/>
          </a:prstGeom>
          <a:noFill/>
          <a:ln>
            <a:noFill/>
          </a:ln>
          <a:effectLst/>
          <a:extLst>
            <a:ext uri="{909E8E84-426E-40dd-AFC4-6F175D3DCCD1}">
              <a14:hiddenFill xmlns="" xmlns:a14="http://schemas.microsoft.com/office/drawing/2010/main">
                <a:solidFill>
                  <a:srgbClr val="333399"/>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957254"/>
            <a:ext cx="8229600" cy="46539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50" r:id="rId1"/>
    <p:sldLayoutId id="2147483655" r:id="rId2"/>
    <p:sldLayoutId id="2147483651" r:id="rId3"/>
    <p:sldLayoutId id="2147483667" r:id="rId4"/>
    <p:sldLayoutId id="2147483666" r:id="rId5"/>
    <p:sldLayoutId id="2147483665" r:id="rId6"/>
    <p:sldLayoutId id="2147483664" r:id="rId7"/>
    <p:sldLayoutId id="2147483663" r:id="rId8"/>
    <p:sldLayoutId id="2147483662" r:id="rId9"/>
    <p:sldLayoutId id="2147483661" r:id="rId10"/>
    <p:sldLayoutId id="2147483660" r:id="rId11"/>
    <p:sldLayoutId id="2147483659" r:id="rId12"/>
    <p:sldLayoutId id="2147483658" r:id="rId13"/>
    <p:sldLayoutId id="2147483657" r:id="rId14"/>
    <p:sldLayoutId id="2147483656" r:id="rId15"/>
    <p:sldLayoutId id="2147483653" r:id="rId16"/>
    <p:sldLayoutId id="2147483654" r:id="rId17"/>
  </p:sldLayoutIdLst>
  <p:hf sldNum="0" hdr="0" dt="0"/>
  <p:txStyles>
    <p:titleStyle>
      <a:lvl1pPr algn="l" rtl="0" fontAlgn="base">
        <a:spcBef>
          <a:spcPct val="50000"/>
        </a:spcBef>
        <a:spcAft>
          <a:spcPct val="0"/>
        </a:spcAft>
        <a:defRPr sz="3200" b="1">
          <a:solidFill>
            <a:srgbClr val="2E4499"/>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3.xml"/><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33.jpg"/><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6" y="2885257"/>
            <a:ext cx="3768147" cy="1077218"/>
          </a:xfrm>
        </p:spPr>
        <p:txBody>
          <a:bodyPr/>
          <a:lstStyle/>
          <a:p>
            <a:r>
              <a:rPr lang="en-US" dirty="0">
                <a:solidFill>
                  <a:srgbClr val="CF390E"/>
                </a:solidFill>
              </a:rPr>
              <a:t>Chapter 8: Rotational Motion</a:t>
            </a:r>
          </a:p>
        </p:txBody>
      </p:sp>
      <p:sp>
        <p:nvSpPr>
          <p:cNvPr id="3" name="Text Placeholder 2"/>
          <p:cNvSpPr>
            <a:spLocks noGrp="1"/>
          </p:cNvSpPr>
          <p:nvPr>
            <p:ph type="body" sz="quarter" idx="10"/>
          </p:nvPr>
        </p:nvSpPr>
        <p:spPr>
          <a:xfrm>
            <a:off x="1900" y="6562338"/>
            <a:ext cx="5002212" cy="222250"/>
          </a:xfrm>
        </p:spPr>
        <p:txBody>
          <a:bodyPr/>
          <a:lstStyle/>
          <a:p>
            <a:pPr marL="0" indent="0">
              <a:buNone/>
            </a:pPr>
            <a:r>
              <a:rPr lang="en-GB" sz="900" dirty="0">
                <a:latin typeface="Arial" panose="020B0604020202020204" pitchFamily="34" charset="0"/>
                <a:cs typeface="Arial" panose="020B0604020202020204" pitchFamily="34" charset="0"/>
              </a:rPr>
              <a:t>© 2015 Pearson Education, Inc.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p:txBody>
          <a:bodyPr/>
          <a:lstStyle/>
          <a:p>
            <a:r>
              <a:rPr lang="en-US" dirty="0"/>
              <a:t>Rotational Inertia, Continued-1</a:t>
            </a:r>
          </a:p>
        </p:txBody>
      </p:sp>
      <p:sp>
        <p:nvSpPr>
          <p:cNvPr id="601091" name="Rectangle 3"/>
          <p:cNvSpPr>
            <a:spLocks noGrp="1" noChangeArrowheads="1"/>
          </p:cNvSpPr>
          <p:nvPr>
            <p:ph idx="1"/>
          </p:nvPr>
        </p:nvSpPr>
        <p:spPr>
          <a:xfrm>
            <a:off x="365125" y="1957255"/>
            <a:ext cx="8229600" cy="2129112"/>
          </a:xfrm>
        </p:spPr>
        <p:txBody>
          <a:bodyPr/>
          <a:lstStyle/>
          <a:p>
            <a:r>
              <a:rPr lang="en-US" sz="2400" dirty="0"/>
              <a:t>The greater the rotational inertia, the harder it is to change its rotational state.</a:t>
            </a:r>
          </a:p>
          <a:p>
            <a:pPr lvl="1"/>
            <a:r>
              <a:rPr lang="en-US" sz="2400" dirty="0"/>
              <a:t>A tightrope walker carries a long pole that has a high rotational inertia, so it does not easily rotate.</a:t>
            </a:r>
          </a:p>
          <a:p>
            <a:pPr lvl="1"/>
            <a:r>
              <a:rPr lang="en-US" sz="2400" dirty="0"/>
              <a:t>Keeps the tightrope walker stable.</a:t>
            </a:r>
          </a:p>
        </p:txBody>
      </p:sp>
      <p:pic>
        <p:nvPicPr>
          <p:cNvPr id="9" name="Picture 8" descr="Cartoon representation of a tightrope walker who is using a long pole to help him walk the tightrope with stability."/>
          <p:cNvPicPr>
            <a:picLocks noChangeAspect="1"/>
          </p:cNvPicPr>
          <p:nvPr/>
        </p:nvPicPr>
        <p:blipFill rotWithShape="1">
          <a:blip r:embed="rId3">
            <a:extLst>
              <a:ext uri="{28A0092B-C50C-407E-A947-70E740481C1C}">
                <a14:useLocalDpi xmlns:a14="http://schemas.microsoft.com/office/drawing/2010/main" val="0"/>
              </a:ext>
            </a:extLst>
          </a:blip>
          <a:srcRect t="-1" b="4190"/>
          <a:stretch/>
        </p:blipFill>
        <p:spPr>
          <a:xfrm>
            <a:off x="1923454" y="4086366"/>
            <a:ext cx="5287948" cy="2613992"/>
          </a:xfrm>
          <a:prstGeom prst="rect">
            <a:avLst/>
          </a:prstGeom>
        </p:spPr>
      </p:pic>
    </p:spTree>
    <p:extLst>
      <p:ext uri="{BB962C8B-B14F-4D97-AF65-F5344CB8AC3E}">
        <p14:creationId xmlns:p14="http://schemas.microsoft.com/office/powerpoint/2010/main" val="3056082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p:txBody>
          <a:bodyPr/>
          <a:lstStyle/>
          <a:p>
            <a:r>
              <a:rPr lang="en-US" dirty="0"/>
              <a:t>Rotational Inertia, Continued-2</a:t>
            </a:r>
          </a:p>
        </p:txBody>
      </p:sp>
      <p:sp>
        <p:nvSpPr>
          <p:cNvPr id="602115" name="Rectangle 3"/>
          <p:cNvSpPr>
            <a:spLocks noGrp="1" noChangeArrowheads="1"/>
          </p:cNvSpPr>
          <p:nvPr>
            <p:ph idx="1"/>
          </p:nvPr>
        </p:nvSpPr>
        <p:spPr>
          <a:xfrm>
            <a:off x="365125" y="1957254"/>
            <a:ext cx="4414377" cy="4653915"/>
          </a:xfrm>
        </p:spPr>
        <p:txBody>
          <a:bodyPr/>
          <a:lstStyle/>
          <a:p>
            <a:r>
              <a:rPr lang="en-US" sz="2400" dirty="0"/>
              <a:t>Depends upon the axis around which it rotates</a:t>
            </a:r>
          </a:p>
          <a:p>
            <a:pPr lvl="1"/>
            <a:r>
              <a:rPr lang="en-US" sz="2400" dirty="0"/>
              <a:t>Easier to rotate pencil around an axis passing through it.</a:t>
            </a:r>
          </a:p>
          <a:p>
            <a:pPr lvl="1"/>
            <a:r>
              <a:rPr lang="en-US" sz="2400" dirty="0"/>
              <a:t>Harder to rotate it around vertical axis passing through center.</a:t>
            </a:r>
          </a:p>
          <a:p>
            <a:pPr lvl="1"/>
            <a:r>
              <a:rPr lang="en-US" sz="2400" dirty="0"/>
              <a:t>Hardest to rotate it around vertical axis passing through the end.</a:t>
            </a:r>
          </a:p>
        </p:txBody>
      </p:sp>
      <p:pic>
        <p:nvPicPr>
          <p:cNvPr id="10" name="Picture 9" descr="Figure illustrating 3 pencils that are placed horizontally and one below the other. Each pencil has a different rotational axis. 1. A rotational axis passes through the length of first pencil. 2. A rotational vertical axis passes through the midpoint of the second pencil. 3. A rotational vertical axis passes through one end of the third pencil."/>
          <p:cNvPicPr>
            <a:picLocks noChangeAspect="1"/>
          </p:cNvPicPr>
          <p:nvPr/>
        </p:nvPicPr>
        <p:blipFill rotWithShape="1">
          <a:blip r:embed="rId3">
            <a:extLst>
              <a:ext uri="{28A0092B-C50C-407E-A947-70E740481C1C}">
                <a14:useLocalDpi xmlns:a14="http://schemas.microsoft.com/office/drawing/2010/main" val="0"/>
              </a:ext>
            </a:extLst>
          </a:blip>
          <a:srcRect b="2804"/>
          <a:stretch/>
        </p:blipFill>
        <p:spPr>
          <a:xfrm>
            <a:off x="4779502" y="2441736"/>
            <a:ext cx="4252178" cy="3526356"/>
          </a:xfrm>
          <a:prstGeom prst="rect">
            <a:avLst/>
          </a:prstGeom>
        </p:spPr>
      </p:pic>
    </p:spTree>
    <p:extLst>
      <p:ext uri="{BB962C8B-B14F-4D97-AF65-F5344CB8AC3E}">
        <p14:creationId xmlns:p14="http://schemas.microsoft.com/office/powerpoint/2010/main" val="979291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noChangeArrowheads="1"/>
          </p:cNvSpPr>
          <p:nvPr>
            <p:ph type="title"/>
          </p:nvPr>
        </p:nvSpPr>
        <p:spPr/>
        <p:txBody>
          <a:bodyPr/>
          <a:lstStyle/>
          <a:p>
            <a:r>
              <a:rPr lang="en-US" dirty="0"/>
              <a:t>Rotational Inertia, Continued-3</a:t>
            </a:r>
          </a:p>
        </p:txBody>
      </p:sp>
      <p:sp>
        <p:nvSpPr>
          <p:cNvPr id="646147" name="Rectangle 3"/>
          <p:cNvSpPr>
            <a:spLocks noGrp="1" noChangeArrowheads="1"/>
          </p:cNvSpPr>
          <p:nvPr>
            <p:ph idx="1"/>
          </p:nvPr>
        </p:nvSpPr>
        <p:spPr>
          <a:xfrm>
            <a:off x="365125" y="1957254"/>
            <a:ext cx="8229600" cy="1054661"/>
          </a:xfrm>
        </p:spPr>
        <p:txBody>
          <a:bodyPr/>
          <a:lstStyle/>
          <a:p>
            <a:r>
              <a:rPr lang="en-US" dirty="0"/>
              <a:t>The rotational inertia depends upon the shape of the object and its rotational axis.</a:t>
            </a:r>
          </a:p>
        </p:txBody>
      </p:sp>
      <p:pic>
        <p:nvPicPr>
          <p:cNvPr id="10" name="Picture 9" descr="Figure illustrating the comparisons of the rotational inertias of objects. The different objects and their respective rotational inertias (I) are as follows: simple pendulum (I equals m multiplied by r to the power of 2), hoop about normal axis (I equals m multiplied by r to the power of 2), hoop about diameter (1/2 multiplied by m multiplied by r to the power of 2), stick about end (I equals 1/3 multiplied by m multiplied by L to the power of 2) where L is the length of the stick, stick about CG (I equals 1/12 m multiplied by L to the power of 2) where L is the length of the stick, solid cylinder (I equals 1/2 multiplied by m multiplied by r to the power of 2), solid sphere about CG (I equals 2/5 multiplied by m multiplied by r to the power of 2)."/>
          <p:cNvPicPr>
            <a:picLocks noChangeAspect="1"/>
          </p:cNvPicPr>
          <p:nvPr/>
        </p:nvPicPr>
        <p:blipFill rotWithShape="1">
          <a:blip r:embed="rId3">
            <a:extLst>
              <a:ext uri="{28A0092B-C50C-407E-A947-70E740481C1C}">
                <a14:useLocalDpi xmlns:a14="http://schemas.microsoft.com/office/drawing/2010/main" val="0"/>
              </a:ext>
            </a:extLst>
          </a:blip>
          <a:srcRect b="3278"/>
          <a:stretch/>
        </p:blipFill>
        <p:spPr>
          <a:xfrm>
            <a:off x="1765183" y="3011915"/>
            <a:ext cx="5604491" cy="3515222"/>
          </a:xfrm>
          <a:prstGeom prst="rect">
            <a:avLst/>
          </a:prstGeom>
        </p:spPr>
      </p:pic>
    </p:spTree>
    <p:extLst>
      <p:ext uri="{BB962C8B-B14F-4D97-AF65-F5344CB8AC3E}">
        <p14:creationId xmlns:p14="http://schemas.microsoft.com/office/powerpoint/2010/main" val="4156033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614908"/>
            <a:ext cx="9144000" cy="1077218"/>
          </a:xfrm>
        </p:spPr>
        <p:txBody>
          <a:bodyPr/>
          <a:lstStyle/>
          <a:p>
            <a:r>
              <a:rPr lang="en-US" dirty="0"/>
              <a:t>Rotational Inertia</a:t>
            </a:r>
            <a:br>
              <a:rPr lang="en-US" dirty="0"/>
            </a:br>
            <a:r>
              <a:rPr lang="en-US" dirty="0"/>
              <a:t>CHECK YOUR NEIGHBOR</a:t>
            </a:r>
          </a:p>
        </p:txBody>
      </p:sp>
      <p:sp>
        <p:nvSpPr>
          <p:cNvPr id="604162" name="Rectangle 3"/>
          <p:cNvSpPr>
            <a:spLocks noGrp="1" noChangeArrowheads="1"/>
          </p:cNvSpPr>
          <p:nvPr>
            <p:ph idx="1"/>
          </p:nvPr>
        </p:nvSpPr>
        <p:spPr>
          <a:xfrm>
            <a:off x="365125" y="1766278"/>
            <a:ext cx="8229600" cy="3762325"/>
          </a:xfrm>
        </p:spPr>
        <p:txBody>
          <a:bodyPr/>
          <a:lstStyle/>
          <a:p>
            <a:pPr marL="0" indent="0">
              <a:spcAft>
                <a:spcPts val="1800"/>
              </a:spcAft>
              <a:buNone/>
            </a:pPr>
            <a:r>
              <a:rPr lang="en-US" dirty="0"/>
              <a:t>A hoop and a disk are released from the top of an incline at the same time. Which one will reach the bottom first?</a:t>
            </a:r>
            <a:endParaRPr lang="en-US" sz="1500" dirty="0"/>
          </a:p>
          <a:p>
            <a:pPr marL="514350" indent="-514350">
              <a:buFont typeface="+mj-lt"/>
              <a:buAutoNum type="alphaUcPeriod"/>
            </a:pPr>
            <a:r>
              <a:rPr lang="en-US" dirty="0"/>
              <a:t>Hoop</a:t>
            </a:r>
          </a:p>
          <a:p>
            <a:pPr marL="514350" indent="-514350">
              <a:buFont typeface="+mj-lt"/>
              <a:buAutoNum type="alphaUcPeriod"/>
            </a:pPr>
            <a:r>
              <a:rPr lang="en-US" dirty="0"/>
              <a:t>Disk</a:t>
            </a:r>
          </a:p>
          <a:p>
            <a:pPr marL="514350" indent="-514350">
              <a:buFont typeface="+mj-lt"/>
              <a:buAutoNum type="alphaUcPeriod"/>
            </a:pPr>
            <a:r>
              <a:rPr lang="en-US" dirty="0"/>
              <a:t>Both together</a:t>
            </a:r>
          </a:p>
          <a:p>
            <a:pPr marL="514350" indent="-514350">
              <a:buFont typeface="+mj-lt"/>
              <a:buAutoNum type="alphaUcPeriod"/>
            </a:pPr>
            <a:r>
              <a:rPr lang="en-US" dirty="0"/>
              <a:t>Not enough information</a:t>
            </a:r>
          </a:p>
        </p:txBody>
      </p:sp>
      <p:pic>
        <p:nvPicPr>
          <p:cNvPr id="8" name="Picture 7" descr="Figure of a hoop and solid disk rolling down an incline with speed V."/>
          <p:cNvPicPr>
            <a:picLocks noChangeAspect="1"/>
          </p:cNvPicPr>
          <p:nvPr/>
        </p:nvPicPr>
        <p:blipFill rotWithShape="1">
          <a:blip r:embed="rId3">
            <a:extLst>
              <a:ext uri="{28A0092B-C50C-407E-A947-70E740481C1C}">
                <a14:useLocalDpi xmlns:a14="http://schemas.microsoft.com/office/drawing/2010/main" val="0"/>
              </a:ext>
            </a:extLst>
          </a:blip>
          <a:srcRect b="3891"/>
          <a:stretch/>
        </p:blipFill>
        <p:spPr>
          <a:xfrm>
            <a:off x="5021119" y="3067941"/>
            <a:ext cx="3950106" cy="2074436"/>
          </a:xfrm>
          <a:prstGeom prst="rect">
            <a:avLst/>
          </a:prstGeom>
        </p:spPr>
      </p:pic>
    </p:spTree>
    <p:extLst>
      <p:ext uri="{BB962C8B-B14F-4D97-AF65-F5344CB8AC3E}">
        <p14:creationId xmlns:p14="http://schemas.microsoft.com/office/powerpoint/2010/main" val="1015653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614907"/>
            <a:ext cx="9144000" cy="1047637"/>
          </a:xfrm>
        </p:spPr>
        <p:txBody>
          <a:bodyPr/>
          <a:lstStyle/>
          <a:p>
            <a:r>
              <a:rPr lang="en-US" dirty="0"/>
              <a:t>Rotational Inertia</a:t>
            </a:r>
            <a:br>
              <a:rPr lang="en-US" dirty="0"/>
            </a:br>
            <a:r>
              <a:rPr lang="en-US" dirty="0"/>
              <a:t>CHECK YOUR ANSWER</a:t>
            </a:r>
          </a:p>
        </p:txBody>
      </p:sp>
      <p:sp>
        <p:nvSpPr>
          <p:cNvPr id="604162" name="Rectangle 3"/>
          <p:cNvSpPr>
            <a:spLocks noGrp="1" noChangeArrowheads="1"/>
          </p:cNvSpPr>
          <p:nvPr>
            <p:ph idx="1"/>
          </p:nvPr>
        </p:nvSpPr>
        <p:spPr>
          <a:xfrm>
            <a:off x="365125" y="1774751"/>
            <a:ext cx="8229600" cy="2478594"/>
          </a:xfrm>
        </p:spPr>
        <p:txBody>
          <a:bodyPr/>
          <a:lstStyle/>
          <a:p>
            <a:pPr marL="0" indent="0">
              <a:spcAft>
                <a:spcPts val="2400"/>
              </a:spcAft>
              <a:buNone/>
            </a:pPr>
            <a:r>
              <a:rPr lang="en-US" dirty="0"/>
              <a:t>A hoop and a disk are released from the top of an incline at the same time. Which one will reach the bottom first?</a:t>
            </a:r>
          </a:p>
          <a:p>
            <a:pPr marL="514350" indent="-514350">
              <a:buFont typeface="+mj-lt"/>
              <a:buAutoNum type="alphaUcPeriod" startAt="2"/>
            </a:pPr>
            <a:r>
              <a:rPr lang="en-US" b="1" dirty="0"/>
              <a:t>Disk</a:t>
            </a:r>
          </a:p>
        </p:txBody>
      </p:sp>
      <p:pic>
        <p:nvPicPr>
          <p:cNvPr id="8" name="Picture 7" descr="Figure of a hoop and solid disk rolling down an incline with speed V."/>
          <p:cNvPicPr>
            <a:picLocks noChangeAspect="1"/>
          </p:cNvPicPr>
          <p:nvPr/>
        </p:nvPicPr>
        <p:blipFill rotWithShape="1">
          <a:blip r:embed="rId3">
            <a:extLst>
              <a:ext uri="{28A0092B-C50C-407E-A947-70E740481C1C}">
                <a14:useLocalDpi xmlns:a14="http://schemas.microsoft.com/office/drawing/2010/main" val="0"/>
              </a:ext>
            </a:extLst>
          </a:blip>
          <a:srcRect b="3891"/>
          <a:stretch/>
        </p:blipFill>
        <p:spPr>
          <a:xfrm>
            <a:off x="5021119" y="3067941"/>
            <a:ext cx="3950106" cy="2074436"/>
          </a:xfrm>
          <a:prstGeom prst="rect">
            <a:avLst/>
          </a:prstGeom>
        </p:spPr>
      </p:pic>
      <p:sp>
        <p:nvSpPr>
          <p:cNvPr id="2" name="Text Placeholder 1"/>
          <p:cNvSpPr>
            <a:spLocks noGrp="1"/>
          </p:cNvSpPr>
          <p:nvPr>
            <p:ph type="body" sz="quarter" idx="10"/>
          </p:nvPr>
        </p:nvSpPr>
        <p:spPr>
          <a:xfrm>
            <a:off x="365125" y="4842204"/>
            <a:ext cx="8088312" cy="723608"/>
          </a:xfrm>
        </p:spPr>
        <p:txBody>
          <a:bodyPr/>
          <a:lstStyle/>
          <a:p>
            <a:r>
              <a:rPr lang="en-US" sz="2000" b="1" dirty="0"/>
              <a:t>Explanation:</a:t>
            </a:r>
          </a:p>
          <a:p>
            <a:r>
              <a:rPr lang="en-US" sz="2000" dirty="0"/>
              <a:t>Hoop has larger rotational inertia, so it will be slower in gaining speed.</a:t>
            </a:r>
          </a:p>
        </p:txBody>
      </p:sp>
    </p:spTree>
    <p:extLst>
      <p:ext uri="{BB962C8B-B14F-4D97-AF65-F5344CB8AC3E}">
        <p14:creationId xmlns:p14="http://schemas.microsoft.com/office/powerpoint/2010/main" val="2054927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title"/>
          </p:nvPr>
        </p:nvSpPr>
        <p:spPr/>
        <p:txBody>
          <a:bodyPr/>
          <a:lstStyle/>
          <a:p>
            <a:r>
              <a:rPr lang="en-US" dirty="0"/>
              <a:t>Torque</a:t>
            </a:r>
          </a:p>
        </p:txBody>
      </p:sp>
      <p:sp>
        <p:nvSpPr>
          <p:cNvPr id="582659" name="Rectangle 3"/>
          <p:cNvSpPr>
            <a:spLocks noGrp="1" noChangeArrowheads="1"/>
          </p:cNvSpPr>
          <p:nvPr>
            <p:ph idx="1"/>
          </p:nvPr>
        </p:nvSpPr>
        <p:spPr>
          <a:xfrm>
            <a:off x="365125" y="1957255"/>
            <a:ext cx="8229600" cy="3050844"/>
          </a:xfrm>
        </p:spPr>
        <p:txBody>
          <a:bodyPr/>
          <a:lstStyle/>
          <a:p>
            <a:r>
              <a:rPr lang="en-US" dirty="0"/>
              <a:t>The tendency of a force to cause rotation is called </a:t>
            </a:r>
            <a:r>
              <a:rPr lang="en-US" b="1" dirty="0"/>
              <a:t>torque.</a:t>
            </a:r>
          </a:p>
          <a:p>
            <a:r>
              <a:rPr lang="en-US" dirty="0"/>
              <a:t>Torque depends upon three factors:</a:t>
            </a:r>
          </a:p>
          <a:p>
            <a:pPr lvl="1"/>
            <a:r>
              <a:rPr lang="en-US" dirty="0"/>
              <a:t>Magnitude of the force</a:t>
            </a:r>
          </a:p>
          <a:p>
            <a:pPr lvl="1"/>
            <a:r>
              <a:rPr lang="en-US" dirty="0"/>
              <a:t>The direction in which it acts</a:t>
            </a:r>
          </a:p>
          <a:p>
            <a:pPr lvl="1"/>
            <a:r>
              <a:rPr lang="en-US" dirty="0"/>
              <a:t>The point at which it is applied on the object</a:t>
            </a:r>
          </a:p>
        </p:txBody>
      </p:sp>
    </p:spTree>
    <p:extLst>
      <p:ext uri="{BB962C8B-B14F-4D97-AF65-F5344CB8AC3E}">
        <p14:creationId xmlns:p14="http://schemas.microsoft.com/office/powerpoint/2010/main" val="849210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title"/>
          </p:nvPr>
        </p:nvSpPr>
        <p:spPr/>
        <p:txBody>
          <a:bodyPr/>
          <a:lstStyle/>
          <a:p>
            <a:r>
              <a:rPr lang="en-US" dirty="0"/>
              <a:t>Torque, Continued</a:t>
            </a:r>
          </a:p>
        </p:txBody>
      </p:sp>
      <p:sp>
        <p:nvSpPr>
          <p:cNvPr id="608259" name="Rectangle 3"/>
          <p:cNvSpPr>
            <a:spLocks noGrp="1" noChangeArrowheads="1"/>
          </p:cNvSpPr>
          <p:nvPr>
            <p:ph idx="1"/>
          </p:nvPr>
        </p:nvSpPr>
        <p:spPr>
          <a:xfrm>
            <a:off x="365125" y="1957255"/>
            <a:ext cx="8229600" cy="844291"/>
          </a:xfrm>
        </p:spPr>
        <p:txBody>
          <a:bodyPr/>
          <a:lstStyle/>
          <a:p>
            <a:pPr>
              <a:spcAft>
                <a:spcPts val="3800"/>
              </a:spcAft>
            </a:pPr>
            <a:r>
              <a:rPr lang="en-US" dirty="0"/>
              <a:t>The equation for Torque is</a:t>
            </a:r>
          </a:p>
        </p:txBody>
      </p:sp>
      <p:pic>
        <p:nvPicPr>
          <p:cNvPr id="3" name="Picture 2" descr="Torque equals lever arm multiplied by force"/>
          <p:cNvPicPr>
            <a:picLocks noChangeAspect="1"/>
          </p:cNvPicPr>
          <p:nvPr/>
        </p:nvPicPr>
        <p:blipFill>
          <a:blip r:embed="rId2"/>
          <a:stretch>
            <a:fillRect/>
          </a:stretch>
        </p:blipFill>
        <p:spPr>
          <a:xfrm>
            <a:off x="2321605" y="2843111"/>
            <a:ext cx="4343400" cy="695325"/>
          </a:xfrm>
          <a:prstGeom prst="rect">
            <a:avLst/>
          </a:prstGeom>
        </p:spPr>
      </p:pic>
      <p:sp>
        <p:nvSpPr>
          <p:cNvPr id="2" name="Text Placeholder 1"/>
          <p:cNvSpPr>
            <a:spLocks noGrp="1"/>
          </p:cNvSpPr>
          <p:nvPr>
            <p:ph type="body" sz="quarter" idx="10"/>
          </p:nvPr>
        </p:nvSpPr>
        <p:spPr>
          <a:xfrm>
            <a:off x="365125" y="4010421"/>
            <a:ext cx="6264275" cy="1661368"/>
          </a:xfrm>
        </p:spPr>
        <p:txBody>
          <a:bodyPr/>
          <a:lstStyle/>
          <a:p>
            <a:r>
              <a:rPr lang="en-US" dirty="0"/>
              <a:t>The lever arm depends upon</a:t>
            </a:r>
          </a:p>
          <a:p>
            <a:pPr lvl="1"/>
            <a:r>
              <a:rPr lang="en-US" dirty="0"/>
              <a:t>where the force is applied.</a:t>
            </a:r>
          </a:p>
          <a:p>
            <a:pPr lvl="1"/>
            <a:r>
              <a:rPr lang="en-US" dirty="0"/>
              <a:t>the direction in which it acts.</a:t>
            </a:r>
          </a:p>
        </p:txBody>
      </p:sp>
    </p:spTree>
    <p:extLst>
      <p:ext uri="{BB962C8B-B14F-4D97-AF65-F5344CB8AC3E}">
        <p14:creationId xmlns:p14="http://schemas.microsoft.com/office/powerpoint/2010/main" val="2734617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title"/>
          </p:nvPr>
        </p:nvSpPr>
        <p:spPr/>
        <p:txBody>
          <a:bodyPr/>
          <a:lstStyle/>
          <a:p>
            <a:r>
              <a:rPr lang="en-US" dirty="0"/>
              <a:t>Torque—Example</a:t>
            </a:r>
          </a:p>
        </p:txBody>
      </p:sp>
      <p:sp>
        <p:nvSpPr>
          <p:cNvPr id="609283" name="Rectangle 3"/>
          <p:cNvSpPr>
            <a:spLocks noGrp="1" noChangeArrowheads="1"/>
          </p:cNvSpPr>
          <p:nvPr>
            <p:ph idx="1"/>
          </p:nvPr>
        </p:nvSpPr>
        <p:spPr>
          <a:xfrm>
            <a:off x="365125" y="1957255"/>
            <a:ext cx="8229600" cy="2378554"/>
          </a:xfrm>
        </p:spPr>
        <p:txBody>
          <a:bodyPr/>
          <a:lstStyle/>
          <a:p>
            <a:r>
              <a:rPr lang="en-US" sz="2400" dirty="0"/>
              <a:t>1</a:t>
            </a:r>
            <a:r>
              <a:rPr lang="en-US" sz="2400" baseline="30000" dirty="0"/>
              <a:t>st</a:t>
            </a:r>
            <a:r>
              <a:rPr lang="en-US" sz="2400" dirty="0"/>
              <a:t> picture: Lever arm is </a:t>
            </a:r>
            <a:r>
              <a:rPr lang="en-US" sz="2400" i="1" dirty="0"/>
              <a:t>less than</a:t>
            </a:r>
            <a:r>
              <a:rPr lang="en-US" sz="2400" dirty="0"/>
              <a:t> length of handle because of direction of force.</a:t>
            </a:r>
          </a:p>
          <a:p>
            <a:r>
              <a:rPr lang="en-US" sz="2400" dirty="0"/>
              <a:t>2</a:t>
            </a:r>
            <a:r>
              <a:rPr lang="en-US" sz="2400" baseline="30000" dirty="0"/>
              <a:t>nd</a:t>
            </a:r>
            <a:r>
              <a:rPr lang="en-US" sz="2400" dirty="0"/>
              <a:t> picture: Lever arm is equal to length of handle.</a:t>
            </a:r>
          </a:p>
          <a:p>
            <a:r>
              <a:rPr lang="en-US" sz="2400" dirty="0"/>
              <a:t>3</a:t>
            </a:r>
            <a:r>
              <a:rPr lang="en-US" sz="2400" baseline="30000" dirty="0"/>
              <a:t>rd</a:t>
            </a:r>
            <a:r>
              <a:rPr lang="en-US" sz="2400" dirty="0"/>
              <a:t> picture: Lever arm is longer than length of handle.</a:t>
            </a:r>
          </a:p>
        </p:txBody>
      </p:sp>
      <p:pic>
        <p:nvPicPr>
          <p:cNvPr id="9" name="Picture 8" descr="Figures illustrating a bolt being turned by a wrench by an arm with 3 different directions of applied force. There are 3 different torques with varied directions of force (represented by an arrow) and lever arm (represented by a dashed line). In the first figure, the lever arm is shorter than the length of the wrench handle due to the direction of force which is applied at an oblique angle to the wrench handle. In the second figure, the lever arm is the same length as the wrench handle. The force applied is perpendicular to the wrench handle and thus more torque is produced. In the third figure, the lever arm is extended with a pipe piece and is longer than the length of the wrench handle. The force applied is still perpendicular to the wrench handle and even more torque is produced compared to the second figure."/>
          <p:cNvPicPr>
            <a:picLocks noChangeAspect="1"/>
          </p:cNvPicPr>
          <p:nvPr/>
        </p:nvPicPr>
        <p:blipFill rotWithShape="1">
          <a:blip r:embed="rId2">
            <a:extLst>
              <a:ext uri="{28A0092B-C50C-407E-A947-70E740481C1C}">
                <a14:useLocalDpi xmlns:a14="http://schemas.microsoft.com/office/drawing/2010/main" val="0"/>
              </a:ext>
            </a:extLst>
          </a:blip>
          <a:srcRect b="9901"/>
          <a:stretch/>
        </p:blipFill>
        <p:spPr>
          <a:xfrm>
            <a:off x="475433" y="4335808"/>
            <a:ext cx="8183990" cy="1583437"/>
          </a:xfrm>
          <a:prstGeom prst="rect">
            <a:avLst/>
          </a:prstGeom>
        </p:spPr>
      </p:pic>
    </p:spTree>
    <p:extLst>
      <p:ext uri="{BB962C8B-B14F-4D97-AF65-F5344CB8AC3E}">
        <p14:creationId xmlns:p14="http://schemas.microsoft.com/office/powerpoint/2010/main" val="2380929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614908"/>
            <a:ext cx="9144000" cy="1077218"/>
          </a:xfrm>
        </p:spPr>
        <p:txBody>
          <a:bodyPr/>
          <a:lstStyle/>
          <a:p>
            <a:r>
              <a:rPr lang="en-US" dirty="0"/>
              <a:t>Rotational Inertia</a:t>
            </a:r>
            <a:br>
              <a:rPr lang="en-US" dirty="0"/>
            </a:br>
            <a:r>
              <a:rPr lang="en-US" dirty="0"/>
              <a:t>CHECK YOUR NEIGHBOR, Continued</a:t>
            </a:r>
          </a:p>
        </p:txBody>
      </p:sp>
      <p:sp>
        <p:nvSpPr>
          <p:cNvPr id="612354" name="Rectangle 3"/>
          <p:cNvSpPr>
            <a:spLocks noGrp="1" noChangeArrowheads="1"/>
          </p:cNvSpPr>
          <p:nvPr>
            <p:ph idx="1"/>
          </p:nvPr>
        </p:nvSpPr>
        <p:spPr>
          <a:xfrm>
            <a:off x="365125" y="1957253"/>
            <a:ext cx="5213979" cy="4653915"/>
          </a:xfrm>
        </p:spPr>
        <p:txBody>
          <a:bodyPr/>
          <a:lstStyle/>
          <a:p>
            <a:pPr marL="0" indent="0">
              <a:spcAft>
                <a:spcPts val="3400"/>
              </a:spcAft>
              <a:buNone/>
            </a:pPr>
            <a:r>
              <a:rPr lang="en-US" sz="2400" dirty="0"/>
              <a:t>Suppose the girl on the left suddenly is handed a bag of apples weighing 50 N. Where should she sit order to balance, assuming the boy does not move?</a:t>
            </a:r>
          </a:p>
          <a:p>
            <a:pPr marL="514350" indent="-514350">
              <a:buFont typeface="+mj-lt"/>
              <a:buAutoNum type="alphaUcPeriod"/>
            </a:pPr>
            <a:r>
              <a:rPr lang="en-US" sz="2400" dirty="0"/>
              <a:t>1 m from pivot</a:t>
            </a:r>
          </a:p>
          <a:p>
            <a:pPr marL="514350" indent="-514350">
              <a:buFont typeface="+mj-lt"/>
              <a:buAutoNum type="alphaUcPeriod"/>
            </a:pPr>
            <a:r>
              <a:rPr lang="en-US" sz="2400" dirty="0"/>
              <a:t>1.5 m from pivot</a:t>
            </a:r>
          </a:p>
          <a:p>
            <a:pPr marL="514350" indent="-514350">
              <a:buFont typeface="+mj-lt"/>
              <a:buAutoNum type="alphaUcPeriod"/>
            </a:pPr>
            <a:r>
              <a:rPr lang="en-US" sz="2400" dirty="0"/>
              <a:t>2 m from pivot</a:t>
            </a:r>
          </a:p>
          <a:p>
            <a:pPr marL="514350" indent="-514350">
              <a:buFont typeface="+mj-lt"/>
              <a:buAutoNum type="alphaUcPeriod"/>
            </a:pPr>
            <a:r>
              <a:rPr lang="en-US" sz="2400" dirty="0"/>
              <a:t>2.5 m from pivot</a:t>
            </a:r>
          </a:p>
        </p:txBody>
      </p:sp>
      <p:pic>
        <p:nvPicPr>
          <p:cNvPr id="11" name="Picture 10" descr="Cartoon representation of a seesaw balanced in such a manner that its fulcrum is on the edge of an elevation (cliff edge). A boy is seated at one end while a girl is suspended from a 4-m rope hanging from the other end of the seesaw. She is 5 m from the fulcrum and the lever arm is 3 m."/>
          <p:cNvPicPr>
            <a:picLocks noChangeAspect="1"/>
          </p:cNvPicPr>
          <p:nvPr/>
        </p:nvPicPr>
        <p:blipFill rotWithShape="1">
          <a:blip r:embed="rId3">
            <a:extLst>
              <a:ext uri="{28A0092B-C50C-407E-A947-70E740481C1C}">
                <a14:useLocalDpi xmlns:a14="http://schemas.microsoft.com/office/drawing/2010/main" val="0"/>
              </a:ext>
            </a:extLst>
          </a:blip>
          <a:srcRect b="2804"/>
          <a:stretch/>
        </p:blipFill>
        <p:spPr>
          <a:xfrm>
            <a:off x="5583135" y="1637495"/>
            <a:ext cx="3415746" cy="2833059"/>
          </a:xfrm>
          <a:prstGeom prst="rect">
            <a:avLst/>
          </a:prstGeom>
        </p:spPr>
      </p:pic>
    </p:spTree>
    <p:extLst>
      <p:ext uri="{BB962C8B-B14F-4D97-AF65-F5344CB8AC3E}">
        <p14:creationId xmlns:p14="http://schemas.microsoft.com/office/powerpoint/2010/main" val="233319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614907"/>
            <a:ext cx="9144000" cy="1013877"/>
          </a:xfrm>
        </p:spPr>
        <p:txBody>
          <a:bodyPr/>
          <a:lstStyle/>
          <a:p>
            <a:r>
              <a:rPr lang="en-US" dirty="0"/>
              <a:t>Rotational Inertia</a:t>
            </a:r>
            <a:br>
              <a:rPr lang="en-US" dirty="0"/>
            </a:br>
            <a:r>
              <a:rPr lang="en-US" dirty="0"/>
              <a:t>CHECK YOUR ANSWER, Continued</a:t>
            </a:r>
          </a:p>
        </p:txBody>
      </p:sp>
      <p:sp>
        <p:nvSpPr>
          <p:cNvPr id="612354" name="Rectangle 3"/>
          <p:cNvSpPr>
            <a:spLocks noGrp="1" noChangeArrowheads="1"/>
          </p:cNvSpPr>
          <p:nvPr>
            <p:ph idx="1"/>
          </p:nvPr>
        </p:nvSpPr>
        <p:spPr>
          <a:xfrm>
            <a:off x="374072" y="1960335"/>
            <a:ext cx="5334001" cy="2985131"/>
          </a:xfrm>
        </p:spPr>
        <p:txBody>
          <a:bodyPr/>
          <a:lstStyle/>
          <a:p>
            <a:pPr marL="0" indent="0">
              <a:spcAft>
                <a:spcPts val="3400"/>
              </a:spcAft>
              <a:buNone/>
            </a:pPr>
            <a:r>
              <a:rPr lang="en-US" sz="2400" dirty="0"/>
              <a:t>Suppose the girl on the left suddenly is handed a bag of apples weighing 50 N. Where should she sit order to balance, assuming the boy does not move?</a:t>
            </a:r>
          </a:p>
          <a:p>
            <a:pPr marL="514350" indent="-514350">
              <a:buFont typeface="+mj-lt"/>
              <a:buAutoNum type="alphaUcPeriod" startAt="4"/>
            </a:pPr>
            <a:r>
              <a:rPr lang="en-US" sz="2400" b="1" dirty="0"/>
              <a:t>2.5 m from pivot</a:t>
            </a:r>
          </a:p>
        </p:txBody>
      </p:sp>
      <p:pic>
        <p:nvPicPr>
          <p:cNvPr id="13" name="Picture 12" descr="Cartoon representation of a seesaw balanced in such a manner that its fulcrum is on the edge of an elevation (cliff edge). A boy is seated at one end while a girl is suspended from a 4-m rope hanging from the other end of the seesaw. She is 5 m from the fulcrum and the lever arm is 3 m."/>
          <p:cNvPicPr>
            <a:picLocks noChangeAspect="1"/>
          </p:cNvPicPr>
          <p:nvPr/>
        </p:nvPicPr>
        <p:blipFill rotWithShape="1">
          <a:blip r:embed="rId3">
            <a:extLst>
              <a:ext uri="{28A0092B-C50C-407E-A947-70E740481C1C}">
                <a14:useLocalDpi xmlns:a14="http://schemas.microsoft.com/office/drawing/2010/main" val="0"/>
              </a:ext>
            </a:extLst>
          </a:blip>
          <a:srcRect b="2804"/>
          <a:stretch/>
        </p:blipFill>
        <p:spPr>
          <a:xfrm>
            <a:off x="5999017" y="1654648"/>
            <a:ext cx="3027573" cy="2511104"/>
          </a:xfrm>
          <a:prstGeom prst="rect">
            <a:avLst/>
          </a:prstGeom>
        </p:spPr>
      </p:pic>
      <p:sp>
        <p:nvSpPr>
          <p:cNvPr id="2" name="Text Placeholder 1"/>
          <p:cNvSpPr>
            <a:spLocks noGrp="1"/>
          </p:cNvSpPr>
          <p:nvPr>
            <p:ph type="body" sz="quarter" idx="10"/>
          </p:nvPr>
        </p:nvSpPr>
        <p:spPr>
          <a:xfrm>
            <a:off x="3583972" y="3819696"/>
            <a:ext cx="5443537" cy="723618"/>
          </a:xfrm>
        </p:spPr>
        <p:txBody>
          <a:bodyPr/>
          <a:lstStyle/>
          <a:p>
            <a:pPr marL="0" indent="0">
              <a:spcBef>
                <a:spcPts val="480"/>
              </a:spcBef>
              <a:buNone/>
            </a:pPr>
            <a:r>
              <a:rPr lang="en-US" sz="2000" b="1" dirty="0"/>
              <a:t>Explanation:</a:t>
            </a:r>
          </a:p>
          <a:p>
            <a:pPr marL="0" indent="0">
              <a:spcBef>
                <a:spcPts val="480"/>
              </a:spcBef>
              <a:buNone/>
            </a:pPr>
            <a:r>
              <a:rPr lang="en-US" sz="2000" dirty="0"/>
              <a:t>She should exert same torque as before.</a:t>
            </a:r>
          </a:p>
        </p:txBody>
      </p:sp>
      <p:pic>
        <p:nvPicPr>
          <p:cNvPr id="5" name="Picture 4" descr="Torque equals lever arm multiplied by force"/>
          <p:cNvPicPr>
            <a:picLocks noChangeAspect="1"/>
          </p:cNvPicPr>
          <p:nvPr/>
        </p:nvPicPr>
        <p:blipFill>
          <a:blip r:embed="rId4"/>
          <a:stretch>
            <a:fillRect/>
          </a:stretch>
        </p:blipFill>
        <p:spPr>
          <a:xfrm>
            <a:off x="3658462" y="4553421"/>
            <a:ext cx="2990850" cy="371475"/>
          </a:xfrm>
          <a:prstGeom prst="rect">
            <a:avLst/>
          </a:prstGeom>
        </p:spPr>
      </p:pic>
      <p:pic>
        <p:nvPicPr>
          <p:cNvPr id="6" name="Picture 5" descr="Equals 3 m multiplied by 250 N"/>
          <p:cNvPicPr>
            <a:picLocks noChangeAspect="1"/>
          </p:cNvPicPr>
          <p:nvPr/>
        </p:nvPicPr>
        <p:blipFill>
          <a:blip r:embed="rId5"/>
          <a:stretch>
            <a:fillRect/>
          </a:stretch>
        </p:blipFill>
        <p:spPr>
          <a:xfrm>
            <a:off x="4630749" y="4920878"/>
            <a:ext cx="1657350" cy="361950"/>
          </a:xfrm>
          <a:prstGeom prst="rect">
            <a:avLst/>
          </a:prstGeom>
        </p:spPr>
      </p:pic>
      <p:sp>
        <p:nvSpPr>
          <p:cNvPr id="3" name="Text Placeholder 2"/>
          <p:cNvSpPr>
            <a:spLocks noGrp="1"/>
          </p:cNvSpPr>
          <p:nvPr>
            <p:ph type="body" sz="quarter" idx="11"/>
          </p:nvPr>
        </p:nvSpPr>
        <p:spPr>
          <a:xfrm>
            <a:off x="4575141" y="5221300"/>
            <a:ext cx="1300668" cy="382972"/>
          </a:xfrm>
        </p:spPr>
        <p:txBody>
          <a:bodyPr/>
          <a:lstStyle/>
          <a:p>
            <a:pPr marL="0" indent="0">
              <a:buNone/>
            </a:pPr>
            <a:r>
              <a:rPr lang="en-US" sz="2000" dirty="0"/>
              <a:t>= 750 Nm</a:t>
            </a:r>
          </a:p>
        </p:txBody>
      </p:sp>
      <p:pic>
        <p:nvPicPr>
          <p:cNvPr id="7" name="Picture 6" descr="Torque equals new lever arm multiplied by force"/>
          <p:cNvPicPr>
            <a:picLocks noChangeAspect="1"/>
          </p:cNvPicPr>
          <p:nvPr/>
        </p:nvPicPr>
        <p:blipFill>
          <a:blip r:embed="rId6"/>
          <a:stretch>
            <a:fillRect/>
          </a:stretch>
        </p:blipFill>
        <p:spPr>
          <a:xfrm>
            <a:off x="3648707" y="5614379"/>
            <a:ext cx="3552825" cy="333375"/>
          </a:xfrm>
          <a:prstGeom prst="rect">
            <a:avLst/>
          </a:prstGeom>
        </p:spPr>
      </p:pic>
      <p:pic>
        <p:nvPicPr>
          <p:cNvPr id="14" name="Picture 13" descr="750 Nm equals new lever arm multiplied by 250 N"/>
          <p:cNvPicPr>
            <a:picLocks noChangeAspect="1"/>
          </p:cNvPicPr>
          <p:nvPr/>
        </p:nvPicPr>
        <p:blipFill>
          <a:blip r:embed="rId7"/>
          <a:stretch>
            <a:fillRect/>
          </a:stretch>
        </p:blipFill>
        <p:spPr>
          <a:xfrm>
            <a:off x="3587329" y="6000991"/>
            <a:ext cx="3771900" cy="314325"/>
          </a:xfrm>
          <a:prstGeom prst="rect">
            <a:avLst/>
          </a:prstGeom>
        </p:spPr>
      </p:pic>
      <p:sp>
        <p:nvSpPr>
          <p:cNvPr id="4" name="Text Placeholder 3"/>
          <p:cNvSpPr>
            <a:spLocks noGrp="1"/>
          </p:cNvSpPr>
          <p:nvPr>
            <p:ph type="body" sz="quarter" idx="12"/>
          </p:nvPr>
        </p:nvSpPr>
        <p:spPr>
          <a:xfrm>
            <a:off x="3579519" y="6318438"/>
            <a:ext cx="5212461" cy="504825"/>
          </a:xfrm>
        </p:spPr>
        <p:txBody>
          <a:bodyPr/>
          <a:lstStyle/>
          <a:p>
            <a:pPr marL="0" indent="0">
              <a:buNone/>
            </a:pPr>
            <a:r>
              <a:rPr lang="en-US" sz="2000" dirty="0"/>
              <a:t>⇒ New lever arm = 750 Nm / 250 N = </a:t>
            </a:r>
            <a:r>
              <a:rPr lang="en-US" sz="2000" u="sng" dirty="0"/>
              <a:t>2.5 m</a:t>
            </a:r>
          </a:p>
        </p:txBody>
      </p:sp>
    </p:spTree>
    <p:extLst>
      <p:ext uri="{BB962C8B-B14F-4D97-AF65-F5344CB8AC3E}">
        <p14:creationId xmlns:p14="http://schemas.microsoft.com/office/powerpoint/2010/main" val="2114494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This lecture will help you understand:</a:t>
            </a:r>
          </a:p>
        </p:txBody>
      </p:sp>
      <p:sp>
        <p:nvSpPr>
          <p:cNvPr id="6147" name="Rectangle 3"/>
          <p:cNvSpPr>
            <a:spLocks noGrp="1" noChangeArrowheads="1"/>
          </p:cNvSpPr>
          <p:nvPr>
            <p:ph idx="1"/>
          </p:nvPr>
        </p:nvSpPr>
        <p:spPr/>
        <p:txBody>
          <a:bodyPr/>
          <a:lstStyle/>
          <a:p>
            <a:r>
              <a:rPr lang="en-US" sz="2400" dirty="0"/>
              <a:t>Circular Motion	</a:t>
            </a:r>
          </a:p>
          <a:p>
            <a:r>
              <a:rPr lang="en-US" sz="2400" dirty="0"/>
              <a:t>Rotational Inertia</a:t>
            </a:r>
          </a:p>
          <a:p>
            <a:r>
              <a:rPr lang="en-US" sz="2400" dirty="0"/>
              <a:t>Torque</a:t>
            </a:r>
          </a:p>
          <a:p>
            <a:r>
              <a:rPr lang="en-US" sz="2400" dirty="0"/>
              <a:t>Center of Mass and Center of Gravity</a:t>
            </a:r>
          </a:p>
          <a:p>
            <a:r>
              <a:rPr lang="en-US" sz="2400" dirty="0"/>
              <a:t>Centripetal Force</a:t>
            </a:r>
          </a:p>
          <a:p>
            <a:r>
              <a:rPr lang="en-US" sz="2400" dirty="0"/>
              <a:t>Centrifugal Force</a:t>
            </a:r>
          </a:p>
          <a:p>
            <a:r>
              <a:rPr lang="en-US" sz="2400" dirty="0"/>
              <a:t>Rotating Reference Frames</a:t>
            </a:r>
          </a:p>
          <a:p>
            <a:r>
              <a:rPr lang="en-US" sz="2400" dirty="0"/>
              <a:t>Simulated Gravity</a:t>
            </a:r>
          </a:p>
          <a:p>
            <a:r>
              <a:rPr lang="en-US" sz="2400" dirty="0"/>
              <a:t>Angular Momentum</a:t>
            </a:r>
          </a:p>
          <a:p>
            <a:r>
              <a:rPr lang="en-US" sz="2400" dirty="0"/>
              <a:t>Conservation of Angular Momentum</a:t>
            </a:r>
          </a:p>
        </p:txBody>
      </p:sp>
    </p:spTree>
    <p:extLst>
      <p:ext uri="{BB962C8B-B14F-4D97-AF65-F5344CB8AC3E}">
        <p14:creationId xmlns:p14="http://schemas.microsoft.com/office/powerpoint/2010/main" val="296698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p:txBody>
          <a:bodyPr/>
          <a:lstStyle/>
          <a:p>
            <a:r>
              <a:rPr lang="en-US" dirty="0"/>
              <a:t>Center of Mass and Center of Gravity</a:t>
            </a:r>
          </a:p>
        </p:txBody>
      </p:sp>
      <p:sp>
        <p:nvSpPr>
          <p:cNvPr id="583683" name="Rectangle 3"/>
          <p:cNvSpPr>
            <a:spLocks noGrp="1" noChangeArrowheads="1"/>
          </p:cNvSpPr>
          <p:nvPr>
            <p:ph idx="1"/>
          </p:nvPr>
        </p:nvSpPr>
        <p:spPr>
          <a:xfrm>
            <a:off x="365125" y="1957254"/>
            <a:ext cx="8229600" cy="3501011"/>
          </a:xfrm>
        </p:spPr>
        <p:txBody>
          <a:bodyPr/>
          <a:lstStyle/>
          <a:p>
            <a:r>
              <a:rPr lang="en-US" b="1" dirty="0"/>
              <a:t>Center of mass </a:t>
            </a:r>
            <a:r>
              <a:rPr lang="en-US" dirty="0"/>
              <a:t>is the average position of all the mass that makes up the object. </a:t>
            </a:r>
          </a:p>
          <a:p>
            <a:r>
              <a:rPr lang="en-US" b="1" dirty="0"/>
              <a:t>Center of gravity (CG) </a:t>
            </a:r>
            <a:r>
              <a:rPr lang="en-US" dirty="0"/>
              <a:t>is the average position of weight distribution. </a:t>
            </a:r>
          </a:p>
          <a:p>
            <a:pPr lvl="1"/>
            <a:r>
              <a:rPr lang="en-US" dirty="0"/>
              <a:t>Since weight and mass are proportional, center of gravity and center of mass usually refer to the same point of an object.</a:t>
            </a:r>
          </a:p>
        </p:txBody>
      </p:sp>
    </p:spTree>
    <p:extLst>
      <p:ext uri="{BB962C8B-B14F-4D97-AF65-F5344CB8AC3E}">
        <p14:creationId xmlns:p14="http://schemas.microsoft.com/office/powerpoint/2010/main" val="3875027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ChangeArrowheads="1"/>
          </p:cNvSpPr>
          <p:nvPr>
            <p:ph type="title"/>
          </p:nvPr>
        </p:nvSpPr>
        <p:spPr>
          <a:xfrm>
            <a:off x="0" y="614908"/>
            <a:ext cx="9144000" cy="946606"/>
          </a:xfrm>
        </p:spPr>
        <p:txBody>
          <a:bodyPr/>
          <a:lstStyle/>
          <a:p>
            <a:r>
              <a:rPr lang="en-US" dirty="0"/>
              <a:t>Center of Mass and Center of Gravity, Continued</a:t>
            </a:r>
          </a:p>
        </p:txBody>
      </p:sp>
      <p:sp>
        <p:nvSpPr>
          <p:cNvPr id="617475" name="Rectangle 3"/>
          <p:cNvSpPr>
            <a:spLocks noGrp="1" noChangeArrowheads="1"/>
          </p:cNvSpPr>
          <p:nvPr>
            <p:ph idx="1"/>
          </p:nvPr>
        </p:nvSpPr>
        <p:spPr>
          <a:xfrm>
            <a:off x="365125" y="1957255"/>
            <a:ext cx="8229600" cy="2148974"/>
          </a:xfrm>
        </p:spPr>
        <p:txBody>
          <a:bodyPr/>
          <a:lstStyle/>
          <a:p>
            <a:r>
              <a:rPr lang="en-US" sz="2400" dirty="0"/>
              <a:t>To determine the center of gravity,</a:t>
            </a:r>
          </a:p>
          <a:p>
            <a:pPr lvl="1"/>
            <a:r>
              <a:rPr lang="en-US" sz="2400" dirty="0"/>
              <a:t>suspend the object from a point and draw a vertical line from suspension point. </a:t>
            </a:r>
          </a:p>
          <a:p>
            <a:pPr lvl="1"/>
            <a:r>
              <a:rPr lang="en-US" sz="2400" dirty="0"/>
              <a:t>repeat after suspending from another point.</a:t>
            </a:r>
          </a:p>
          <a:p>
            <a:r>
              <a:rPr lang="en-US" sz="2400" dirty="0"/>
              <a:t>The center of gravity lies where the two lines intersect.</a:t>
            </a:r>
          </a:p>
        </p:txBody>
      </p:sp>
      <p:pic>
        <p:nvPicPr>
          <p:cNvPr id="9" name="Picture 8" descr="Figure illustrating a cutout of the United States map that is suspended from the horizontal hook of a pole. 2 intersecting dashed lines are drawn along 2 other suspension points. The suspension point from which the map is suspended from coincides vertically with the intersection of the lines."/>
          <p:cNvPicPr>
            <a:picLocks noChangeAspect="1"/>
          </p:cNvPicPr>
          <p:nvPr/>
        </p:nvPicPr>
        <p:blipFill rotWithShape="1">
          <a:blip r:embed="rId2">
            <a:extLst>
              <a:ext uri="{28A0092B-C50C-407E-A947-70E740481C1C}">
                <a14:useLocalDpi xmlns:a14="http://schemas.microsoft.com/office/drawing/2010/main" val="0"/>
              </a:ext>
            </a:extLst>
          </a:blip>
          <a:srcRect b="2804"/>
          <a:stretch/>
        </p:blipFill>
        <p:spPr>
          <a:xfrm>
            <a:off x="3191913" y="4106229"/>
            <a:ext cx="2737892" cy="2675898"/>
          </a:xfrm>
          <a:prstGeom prst="rect">
            <a:avLst/>
          </a:prstGeom>
        </p:spPr>
      </p:pic>
    </p:spTree>
    <p:extLst>
      <p:ext uri="{BB962C8B-B14F-4D97-AF65-F5344CB8AC3E}">
        <p14:creationId xmlns:p14="http://schemas.microsoft.com/office/powerpoint/2010/main" val="680257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p:txBody>
          <a:bodyPr/>
          <a:lstStyle/>
          <a:p>
            <a:r>
              <a:rPr lang="en-US" dirty="0"/>
              <a:t>Center of Gravity—Stability</a:t>
            </a:r>
          </a:p>
        </p:txBody>
      </p:sp>
      <p:sp>
        <p:nvSpPr>
          <p:cNvPr id="618499" name="Rectangle 3"/>
          <p:cNvSpPr>
            <a:spLocks noGrp="1" noChangeArrowheads="1"/>
          </p:cNvSpPr>
          <p:nvPr>
            <p:ph idx="1"/>
          </p:nvPr>
        </p:nvSpPr>
        <p:spPr>
          <a:xfrm>
            <a:off x="365124" y="1957254"/>
            <a:ext cx="5769620" cy="4653915"/>
          </a:xfrm>
        </p:spPr>
        <p:txBody>
          <a:bodyPr/>
          <a:lstStyle/>
          <a:p>
            <a:r>
              <a:rPr lang="en-US" dirty="0"/>
              <a:t>The location of the center of gravity is important for stability. </a:t>
            </a:r>
          </a:p>
          <a:p>
            <a:pPr lvl="1"/>
            <a:r>
              <a:rPr lang="en-US" dirty="0"/>
              <a:t>If we draw a line straight down from the center of gravity and it falls inside the base of the object, it is in stable </a:t>
            </a:r>
            <a:r>
              <a:rPr lang="en-US" b="1" dirty="0"/>
              <a:t>equilibrium;</a:t>
            </a:r>
            <a:r>
              <a:rPr lang="en-US" dirty="0"/>
              <a:t> it will balance. </a:t>
            </a:r>
          </a:p>
          <a:p>
            <a:pPr lvl="1"/>
            <a:r>
              <a:rPr lang="en-US" dirty="0"/>
              <a:t>If it falls outside the base, it is unstable.</a:t>
            </a:r>
          </a:p>
        </p:txBody>
      </p:sp>
      <p:pic>
        <p:nvPicPr>
          <p:cNvPr id="9" name="Picture 8" descr="Figure illustrating the center of gravity of the Leaning tower of Pisa at the center of the tower. An arrow from the center of gravity of the tower to the level of the ground falls inside the tower's base."/>
          <p:cNvPicPr>
            <a:picLocks noChangeAspect="1"/>
          </p:cNvPicPr>
          <p:nvPr/>
        </p:nvPicPr>
        <p:blipFill rotWithShape="1">
          <a:blip r:embed="rId2">
            <a:extLst>
              <a:ext uri="{28A0092B-C50C-407E-A947-70E740481C1C}">
                <a14:useLocalDpi xmlns:a14="http://schemas.microsoft.com/office/drawing/2010/main" val="0"/>
              </a:ext>
            </a:extLst>
          </a:blip>
          <a:srcRect b="2804"/>
          <a:stretch/>
        </p:blipFill>
        <p:spPr>
          <a:xfrm>
            <a:off x="6215113" y="1990314"/>
            <a:ext cx="2735208" cy="3717843"/>
          </a:xfrm>
          <a:prstGeom prst="rect">
            <a:avLst/>
          </a:prstGeom>
        </p:spPr>
      </p:pic>
    </p:spTree>
    <p:extLst>
      <p:ext uri="{BB962C8B-B14F-4D97-AF65-F5344CB8AC3E}">
        <p14:creationId xmlns:p14="http://schemas.microsoft.com/office/powerpoint/2010/main" val="3845532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p:txBody>
          <a:bodyPr/>
          <a:lstStyle/>
          <a:p>
            <a:r>
              <a:rPr lang="en-US" dirty="0"/>
              <a:t>Centripetal Force</a:t>
            </a:r>
          </a:p>
        </p:txBody>
      </p:sp>
      <p:sp>
        <p:nvSpPr>
          <p:cNvPr id="584707" name="Rectangle 3"/>
          <p:cNvSpPr>
            <a:spLocks noGrp="1" noChangeArrowheads="1"/>
          </p:cNvSpPr>
          <p:nvPr>
            <p:ph idx="1"/>
          </p:nvPr>
        </p:nvSpPr>
        <p:spPr/>
        <p:txBody>
          <a:bodyPr/>
          <a:lstStyle/>
          <a:p>
            <a:r>
              <a:rPr lang="en-US" sz="2400" dirty="0"/>
              <a:t>Any force directed toward a fixed center is called a </a:t>
            </a:r>
            <a:r>
              <a:rPr lang="en-US" sz="2400" b="1" dirty="0"/>
              <a:t>centripetal force.</a:t>
            </a:r>
          </a:p>
          <a:p>
            <a:r>
              <a:rPr lang="en-US" sz="2400" i="1" dirty="0"/>
              <a:t>Centripetal</a:t>
            </a:r>
            <a:r>
              <a:rPr lang="en-US" sz="2400" dirty="0"/>
              <a:t> means </a:t>
            </a:r>
            <a:r>
              <a:rPr lang="en-US" altLang="ja-JP" sz="2400" dirty="0"/>
              <a:t>"</a:t>
            </a:r>
            <a:r>
              <a:rPr lang="en-US" sz="2400" dirty="0"/>
              <a:t>center-seeking</a:t>
            </a:r>
            <a:r>
              <a:rPr lang="en-US" altLang="ja-JP" sz="2400" dirty="0"/>
              <a:t>"</a:t>
            </a:r>
            <a:r>
              <a:rPr lang="ja-JP" altLang="en-US" sz="2400" dirty="0"/>
              <a:t> </a:t>
            </a:r>
            <a:r>
              <a:rPr lang="en-US" sz="2400" dirty="0"/>
              <a:t>or </a:t>
            </a:r>
            <a:r>
              <a:rPr lang="en-US" altLang="ja-JP" sz="2400" dirty="0"/>
              <a:t>"</a:t>
            </a:r>
            <a:r>
              <a:rPr lang="en-US" sz="2400" dirty="0"/>
              <a:t>toward the center.</a:t>
            </a:r>
            <a:r>
              <a:rPr lang="en-US" altLang="ja-JP" sz="2400" dirty="0"/>
              <a:t>"</a:t>
            </a:r>
          </a:p>
          <a:p>
            <a:pPr lvl="1"/>
            <a:r>
              <a:rPr lang="en-US" sz="2400" dirty="0"/>
              <a:t>Example: To whirl a tin can </a:t>
            </a:r>
            <a:br>
              <a:rPr lang="en-US" sz="2400" dirty="0"/>
            </a:br>
            <a:r>
              <a:rPr lang="en-US" sz="2400" dirty="0"/>
              <a:t>at the end of a string, you </a:t>
            </a:r>
            <a:br>
              <a:rPr lang="en-US" sz="2400" dirty="0"/>
            </a:br>
            <a:r>
              <a:rPr lang="en-US" sz="2400" dirty="0"/>
              <a:t>pull the string toward the </a:t>
            </a:r>
            <a:br>
              <a:rPr lang="en-US" sz="2400" dirty="0"/>
            </a:br>
            <a:r>
              <a:rPr lang="en-US" sz="2400" dirty="0"/>
              <a:t>center and exert a centripetal </a:t>
            </a:r>
            <a:br>
              <a:rPr lang="en-US" sz="2400" dirty="0"/>
            </a:br>
            <a:r>
              <a:rPr lang="en-US" sz="2400" dirty="0"/>
              <a:t>force to keep the can moving </a:t>
            </a:r>
            <a:br>
              <a:rPr lang="en-US" sz="2400" dirty="0"/>
            </a:br>
            <a:r>
              <a:rPr lang="en-US" sz="2400" dirty="0"/>
              <a:t>in a circle.</a:t>
            </a:r>
          </a:p>
        </p:txBody>
      </p:sp>
      <p:pic>
        <p:nvPicPr>
          <p:cNvPr id="13" name="Picture 12" descr="Cartoon representation of a small girl whirling a tin can attached to one end of a string."/>
          <p:cNvPicPr>
            <a:picLocks noChangeAspect="1"/>
          </p:cNvPicPr>
          <p:nvPr/>
        </p:nvPicPr>
        <p:blipFill rotWithShape="1">
          <a:blip r:embed="rId2">
            <a:extLst>
              <a:ext uri="{28A0092B-C50C-407E-A947-70E740481C1C}">
                <a14:useLocalDpi xmlns:a14="http://schemas.microsoft.com/office/drawing/2010/main" val="0"/>
              </a:ext>
            </a:extLst>
          </a:blip>
          <a:srcRect b="3075"/>
          <a:stretch/>
        </p:blipFill>
        <p:spPr>
          <a:xfrm>
            <a:off x="5246534" y="3634490"/>
            <a:ext cx="3699816" cy="2521172"/>
          </a:xfrm>
          <a:prstGeom prst="rect">
            <a:avLst/>
          </a:prstGeom>
        </p:spPr>
      </p:pic>
    </p:spTree>
    <p:extLst>
      <p:ext uri="{BB962C8B-B14F-4D97-AF65-F5344CB8AC3E}">
        <p14:creationId xmlns:p14="http://schemas.microsoft.com/office/powerpoint/2010/main" val="2577903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type="title"/>
          </p:nvPr>
        </p:nvSpPr>
        <p:spPr/>
        <p:txBody>
          <a:bodyPr/>
          <a:lstStyle/>
          <a:p>
            <a:r>
              <a:rPr lang="en-US" dirty="0"/>
              <a:t>Centripetal Force, Continued</a:t>
            </a:r>
          </a:p>
        </p:txBody>
      </p:sp>
      <p:sp>
        <p:nvSpPr>
          <p:cNvPr id="619523" name="Rectangle 3"/>
          <p:cNvSpPr>
            <a:spLocks noGrp="1" noChangeArrowheads="1"/>
          </p:cNvSpPr>
          <p:nvPr>
            <p:ph idx="1"/>
          </p:nvPr>
        </p:nvSpPr>
        <p:spPr>
          <a:xfrm>
            <a:off x="365125" y="1957255"/>
            <a:ext cx="8229600" cy="2580632"/>
          </a:xfrm>
        </p:spPr>
        <p:txBody>
          <a:bodyPr/>
          <a:lstStyle/>
          <a:p>
            <a:r>
              <a:rPr lang="en-US" dirty="0"/>
              <a:t>Depends upon</a:t>
            </a:r>
          </a:p>
          <a:p>
            <a:pPr lvl="1"/>
            <a:r>
              <a:rPr lang="en-US" dirty="0"/>
              <a:t>mass of object.</a:t>
            </a:r>
          </a:p>
          <a:p>
            <a:pPr lvl="1"/>
            <a:r>
              <a:rPr lang="en-US" dirty="0"/>
              <a:t>tangential speed of the object.</a:t>
            </a:r>
          </a:p>
          <a:p>
            <a:pPr lvl="1"/>
            <a:r>
              <a:rPr lang="en-US" dirty="0"/>
              <a:t>radius of the circle.</a:t>
            </a:r>
          </a:p>
          <a:p>
            <a:r>
              <a:rPr lang="en-US" dirty="0"/>
              <a:t>In equation form:</a:t>
            </a:r>
          </a:p>
        </p:txBody>
      </p:sp>
      <p:pic>
        <p:nvPicPr>
          <p:cNvPr id="2" name="Picture 1" descr="Centripetal force equals mass multiplied by tangential speed squared divided by radius"/>
          <p:cNvPicPr>
            <a:picLocks noChangeAspect="1"/>
          </p:cNvPicPr>
          <p:nvPr/>
        </p:nvPicPr>
        <p:blipFill>
          <a:blip r:embed="rId2"/>
          <a:stretch>
            <a:fillRect/>
          </a:stretch>
        </p:blipFill>
        <p:spPr>
          <a:xfrm>
            <a:off x="670043" y="4823755"/>
            <a:ext cx="7381875" cy="952500"/>
          </a:xfrm>
          <a:prstGeom prst="rect">
            <a:avLst/>
          </a:prstGeom>
        </p:spPr>
      </p:pic>
    </p:spTree>
    <p:extLst>
      <p:ext uri="{BB962C8B-B14F-4D97-AF65-F5344CB8AC3E}">
        <p14:creationId xmlns:p14="http://schemas.microsoft.com/office/powerpoint/2010/main" val="3260046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nvPr>
        </p:nvSpPr>
        <p:spPr/>
        <p:txBody>
          <a:bodyPr/>
          <a:lstStyle/>
          <a:p>
            <a:r>
              <a:rPr lang="en-US" dirty="0"/>
              <a:t>Centripetal Force—Example</a:t>
            </a:r>
          </a:p>
        </p:txBody>
      </p:sp>
      <p:sp>
        <p:nvSpPr>
          <p:cNvPr id="620547" name="Rectangle 3"/>
          <p:cNvSpPr>
            <a:spLocks noGrp="1" noChangeArrowheads="1"/>
          </p:cNvSpPr>
          <p:nvPr>
            <p:ph idx="1"/>
          </p:nvPr>
        </p:nvSpPr>
        <p:spPr>
          <a:xfrm>
            <a:off x="365125" y="1957254"/>
            <a:ext cx="5729017" cy="4653915"/>
          </a:xfrm>
        </p:spPr>
        <p:txBody>
          <a:bodyPr/>
          <a:lstStyle/>
          <a:p>
            <a:r>
              <a:rPr lang="en-US" dirty="0"/>
              <a:t>When a car rounds a curve, the centripetal force prevents it from skidding off the road.</a:t>
            </a:r>
          </a:p>
          <a:p>
            <a:r>
              <a:rPr lang="en-US" dirty="0"/>
              <a:t>If the road is wet, or if the car is going too fast, the centripetal force is insufficient to prevent skidding off the road.</a:t>
            </a:r>
          </a:p>
        </p:txBody>
      </p:sp>
      <p:pic>
        <p:nvPicPr>
          <p:cNvPr id="10" name="Picture 9" descr="Figure illustrating the center of curvature and centripetal force of a car rounding a curved path. a) When a car goes around a curve, the centripetal force pushes the car towards the center of the curve. B) The car fails to make the curve or goes off the curved path if the centripetal force is insufficient."/>
          <p:cNvPicPr>
            <a:picLocks noChangeAspect="1"/>
          </p:cNvPicPr>
          <p:nvPr/>
        </p:nvPicPr>
        <p:blipFill rotWithShape="1">
          <a:blip r:embed="rId2">
            <a:extLst>
              <a:ext uri="{28A0092B-C50C-407E-A947-70E740481C1C}">
                <a14:useLocalDpi xmlns:a14="http://schemas.microsoft.com/office/drawing/2010/main" val="0"/>
              </a:ext>
            </a:extLst>
          </a:blip>
          <a:srcRect b="2804"/>
          <a:stretch/>
        </p:blipFill>
        <p:spPr>
          <a:xfrm>
            <a:off x="6443300" y="1318212"/>
            <a:ext cx="2367695" cy="5350087"/>
          </a:xfrm>
          <a:prstGeom prst="rect">
            <a:avLst/>
          </a:prstGeom>
        </p:spPr>
      </p:pic>
    </p:spTree>
    <p:extLst>
      <p:ext uri="{BB962C8B-B14F-4D97-AF65-F5344CB8AC3E}">
        <p14:creationId xmlns:p14="http://schemas.microsoft.com/office/powerpoint/2010/main" val="803002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614908"/>
            <a:ext cx="9144000" cy="1077218"/>
          </a:xfrm>
        </p:spPr>
        <p:txBody>
          <a:bodyPr/>
          <a:lstStyle/>
          <a:p>
            <a:r>
              <a:rPr lang="en-US" dirty="0"/>
              <a:t>Centripetal Force</a:t>
            </a:r>
            <a:br>
              <a:rPr lang="en-US" dirty="0"/>
            </a:br>
            <a:r>
              <a:rPr lang="en-US" dirty="0"/>
              <a:t>CHECK YOUR NEIGHBOR</a:t>
            </a:r>
          </a:p>
        </p:txBody>
      </p:sp>
      <p:sp>
        <p:nvSpPr>
          <p:cNvPr id="621570" name="Rectangle 3"/>
          <p:cNvSpPr>
            <a:spLocks noGrp="1" noChangeArrowheads="1"/>
          </p:cNvSpPr>
          <p:nvPr>
            <p:ph idx="1"/>
          </p:nvPr>
        </p:nvSpPr>
        <p:spPr>
          <a:xfrm>
            <a:off x="365124" y="1957252"/>
            <a:ext cx="8581122" cy="4653915"/>
          </a:xfrm>
        </p:spPr>
        <p:txBody>
          <a:bodyPr/>
          <a:lstStyle/>
          <a:p>
            <a:pPr marL="0" indent="0">
              <a:spcAft>
                <a:spcPts val="4000"/>
              </a:spcAft>
              <a:buNone/>
            </a:pPr>
            <a:r>
              <a:rPr lang="en-US" dirty="0"/>
              <a:t>Suppose you double the speed at which you round a bend in the curve, by what factor must the centripetal force change to prevent you from skidding?</a:t>
            </a:r>
          </a:p>
          <a:p>
            <a:pPr marL="514350" indent="-514350">
              <a:buFont typeface="+mj-lt"/>
              <a:buAutoNum type="alphaUcPeriod"/>
            </a:pPr>
            <a:r>
              <a:rPr lang="en-US" dirty="0"/>
              <a:t>Double</a:t>
            </a:r>
          </a:p>
          <a:p>
            <a:pPr marL="514350" indent="-514350">
              <a:buFont typeface="+mj-lt"/>
              <a:buAutoNum type="alphaUcPeriod"/>
            </a:pPr>
            <a:r>
              <a:rPr lang="en-US" dirty="0"/>
              <a:t>Four times</a:t>
            </a:r>
          </a:p>
          <a:p>
            <a:pPr marL="514350" indent="-514350">
              <a:buFont typeface="+mj-lt"/>
              <a:buAutoNum type="alphaUcPeriod"/>
            </a:pPr>
            <a:r>
              <a:rPr lang="en-US" dirty="0"/>
              <a:t>Half</a:t>
            </a:r>
          </a:p>
          <a:p>
            <a:pPr marL="514350" indent="-514350">
              <a:buFont typeface="+mj-lt"/>
              <a:buAutoNum type="alphaUcPeriod"/>
            </a:pPr>
            <a:r>
              <a:rPr lang="en-US" dirty="0"/>
              <a:t>One-quarter</a:t>
            </a:r>
          </a:p>
        </p:txBody>
      </p:sp>
    </p:spTree>
    <p:extLst>
      <p:ext uri="{BB962C8B-B14F-4D97-AF65-F5344CB8AC3E}">
        <p14:creationId xmlns:p14="http://schemas.microsoft.com/office/powerpoint/2010/main" val="2855855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614908"/>
            <a:ext cx="9144000" cy="1006074"/>
          </a:xfrm>
        </p:spPr>
        <p:txBody>
          <a:bodyPr/>
          <a:lstStyle/>
          <a:p>
            <a:r>
              <a:rPr lang="en-US" dirty="0"/>
              <a:t>Centripetal Force</a:t>
            </a:r>
            <a:br>
              <a:rPr lang="en-US" dirty="0"/>
            </a:br>
            <a:r>
              <a:rPr lang="en-US" dirty="0"/>
              <a:t>CHECK YOUR ANSWER</a:t>
            </a:r>
          </a:p>
        </p:txBody>
      </p:sp>
      <p:sp>
        <p:nvSpPr>
          <p:cNvPr id="621570" name="Rectangle 3"/>
          <p:cNvSpPr>
            <a:spLocks noGrp="1" noChangeArrowheads="1"/>
          </p:cNvSpPr>
          <p:nvPr>
            <p:ph idx="1"/>
          </p:nvPr>
        </p:nvSpPr>
        <p:spPr>
          <a:xfrm>
            <a:off x="365126" y="1947865"/>
            <a:ext cx="8581122" cy="2417120"/>
          </a:xfrm>
        </p:spPr>
        <p:txBody>
          <a:bodyPr/>
          <a:lstStyle/>
          <a:p>
            <a:pPr marL="0" indent="0">
              <a:spcAft>
                <a:spcPts val="3800"/>
              </a:spcAft>
              <a:buNone/>
            </a:pPr>
            <a:r>
              <a:rPr lang="en-US" dirty="0"/>
              <a:t>Suppose you double the speed at which you round a bend in the curve, by what factor must the centripetal force change to prevent you from skidding?</a:t>
            </a:r>
          </a:p>
          <a:p>
            <a:pPr marL="514350" indent="-514350">
              <a:buFont typeface="+mj-lt"/>
              <a:buAutoNum type="alphaUcPeriod" startAt="2"/>
            </a:pPr>
            <a:r>
              <a:rPr lang="en-US" b="1" dirty="0"/>
              <a:t>Four times</a:t>
            </a:r>
          </a:p>
        </p:txBody>
      </p:sp>
      <p:sp>
        <p:nvSpPr>
          <p:cNvPr id="3" name="Text Placeholder 2"/>
          <p:cNvSpPr>
            <a:spLocks noGrp="1"/>
          </p:cNvSpPr>
          <p:nvPr>
            <p:ph type="body" sz="quarter" idx="10"/>
          </p:nvPr>
        </p:nvSpPr>
        <p:spPr>
          <a:xfrm>
            <a:off x="3574852" y="3835111"/>
            <a:ext cx="1753873" cy="431855"/>
          </a:xfrm>
        </p:spPr>
        <p:txBody>
          <a:bodyPr/>
          <a:lstStyle/>
          <a:p>
            <a:pPr marL="0" indent="0">
              <a:buNone/>
            </a:pPr>
            <a:r>
              <a:rPr lang="en-US" sz="2000" b="1" dirty="0">
                <a:cs typeface="Arial"/>
              </a:rPr>
              <a:t>Explanation:</a:t>
            </a:r>
          </a:p>
        </p:txBody>
      </p:sp>
      <p:pic>
        <p:nvPicPr>
          <p:cNvPr id="2" name="Picture 1" descr="Centripetal force equals mass multiplied by tangential speed squared divided by radius"/>
          <p:cNvPicPr>
            <a:picLocks noChangeAspect="1"/>
          </p:cNvPicPr>
          <p:nvPr/>
        </p:nvPicPr>
        <p:blipFill>
          <a:blip r:embed="rId3"/>
          <a:stretch>
            <a:fillRect/>
          </a:stretch>
        </p:blipFill>
        <p:spPr>
          <a:xfrm>
            <a:off x="3572472" y="4364984"/>
            <a:ext cx="5305425" cy="742950"/>
          </a:xfrm>
          <a:prstGeom prst="rect">
            <a:avLst/>
          </a:prstGeom>
        </p:spPr>
      </p:pic>
      <p:sp>
        <p:nvSpPr>
          <p:cNvPr id="4" name="Text Placeholder 3"/>
          <p:cNvSpPr>
            <a:spLocks noGrp="1"/>
          </p:cNvSpPr>
          <p:nvPr>
            <p:ph type="body" sz="quarter" idx="11"/>
          </p:nvPr>
        </p:nvSpPr>
        <p:spPr>
          <a:xfrm>
            <a:off x="3584304" y="5290261"/>
            <a:ext cx="5220137" cy="1339884"/>
          </a:xfrm>
        </p:spPr>
        <p:txBody>
          <a:bodyPr/>
          <a:lstStyle/>
          <a:p>
            <a:pPr marL="0" indent="0">
              <a:buNone/>
            </a:pPr>
            <a:r>
              <a:rPr lang="en-US" sz="2000" dirty="0">
                <a:cs typeface="Arial"/>
              </a:rPr>
              <a:t>Because the term for "tangential speed" is </a:t>
            </a:r>
            <a:r>
              <a:rPr lang="en-US" sz="2000" u="sng" dirty="0">
                <a:cs typeface="Arial"/>
              </a:rPr>
              <a:t>squared</a:t>
            </a:r>
            <a:r>
              <a:rPr lang="en-US" sz="2000" dirty="0">
                <a:cs typeface="Arial"/>
              </a:rPr>
              <a:t>, if you </a:t>
            </a:r>
            <a:r>
              <a:rPr lang="en-US" sz="2000" i="1" dirty="0">
                <a:cs typeface="Arial"/>
              </a:rPr>
              <a:t>double</a:t>
            </a:r>
            <a:r>
              <a:rPr lang="en-US" sz="2000" dirty="0">
                <a:cs typeface="Arial"/>
              </a:rPr>
              <a:t> the tangential speed, the centripetal force will be </a:t>
            </a:r>
            <a:r>
              <a:rPr lang="en-US" sz="2000" i="1" dirty="0">
                <a:cs typeface="Arial"/>
              </a:rPr>
              <a:t>double</a:t>
            </a:r>
            <a:r>
              <a:rPr lang="en-US" sz="2000" dirty="0">
                <a:cs typeface="Arial"/>
              </a:rPr>
              <a:t> </a:t>
            </a:r>
            <a:r>
              <a:rPr lang="en-US" sz="2000" u="sng" dirty="0">
                <a:cs typeface="Arial"/>
              </a:rPr>
              <a:t>squared</a:t>
            </a:r>
            <a:r>
              <a:rPr lang="en-US" sz="2000" dirty="0">
                <a:cs typeface="Arial"/>
              </a:rPr>
              <a:t>, which is </a:t>
            </a:r>
            <a:r>
              <a:rPr lang="en-US" sz="2000" b="1" dirty="0">
                <a:cs typeface="Arial"/>
              </a:rPr>
              <a:t>four times.</a:t>
            </a:r>
          </a:p>
        </p:txBody>
      </p:sp>
    </p:spTree>
    <p:extLst>
      <p:ext uri="{BB962C8B-B14F-4D97-AF65-F5344CB8AC3E}">
        <p14:creationId xmlns:p14="http://schemas.microsoft.com/office/powerpoint/2010/main" val="165511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614908"/>
            <a:ext cx="9144000" cy="1077218"/>
          </a:xfrm>
        </p:spPr>
        <p:txBody>
          <a:bodyPr/>
          <a:lstStyle/>
          <a:p>
            <a:r>
              <a:rPr lang="en-US" dirty="0"/>
              <a:t>Centripetal Force</a:t>
            </a:r>
            <a:br>
              <a:rPr lang="en-US" dirty="0"/>
            </a:br>
            <a:r>
              <a:rPr lang="en-US" dirty="0"/>
              <a:t>CHECK YOUR NEIGHBOR, Continued</a:t>
            </a:r>
          </a:p>
        </p:txBody>
      </p:sp>
      <p:sp>
        <p:nvSpPr>
          <p:cNvPr id="630786" name="Rectangle 3"/>
          <p:cNvSpPr>
            <a:spLocks noGrp="1" noChangeArrowheads="1"/>
          </p:cNvSpPr>
          <p:nvPr>
            <p:ph idx="1"/>
          </p:nvPr>
        </p:nvSpPr>
        <p:spPr>
          <a:xfrm>
            <a:off x="365125" y="1968555"/>
            <a:ext cx="8229600" cy="4653915"/>
          </a:xfrm>
        </p:spPr>
        <p:txBody>
          <a:bodyPr/>
          <a:lstStyle/>
          <a:p>
            <a:pPr marL="0" indent="0">
              <a:spcAft>
                <a:spcPts val="4000"/>
              </a:spcAft>
              <a:buNone/>
            </a:pPr>
            <a:r>
              <a:rPr lang="en-US" dirty="0"/>
              <a:t>Suppose you take a sharper turn than before and </a:t>
            </a:r>
            <a:r>
              <a:rPr lang="en-US" i="1" dirty="0"/>
              <a:t>halve</a:t>
            </a:r>
            <a:r>
              <a:rPr lang="en-US" dirty="0"/>
              <a:t> the radius, by what factor will the centripetal force need to change to prevent skidding?</a:t>
            </a:r>
          </a:p>
          <a:p>
            <a:pPr marL="514350" indent="-514350">
              <a:buFont typeface="+mj-lt"/>
              <a:buAutoNum type="alphaUcPeriod"/>
            </a:pPr>
            <a:r>
              <a:rPr lang="en-US" dirty="0"/>
              <a:t>Double</a:t>
            </a:r>
          </a:p>
          <a:p>
            <a:pPr marL="514350" indent="-514350">
              <a:buFont typeface="+mj-lt"/>
              <a:buAutoNum type="alphaUcPeriod"/>
            </a:pPr>
            <a:r>
              <a:rPr lang="en-US" dirty="0"/>
              <a:t>Four times</a:t>
            </a:r>
          </a:p>
          <a:p>
            <a:pPr marL="514350" indent="-514350">
              <a:buFont typeface="+mj-lt"/>
              <a:buAutoNum type="alphaUcPeriod"/>
            </a:pPr>
            <a:r>
              <a:rPr lang="en-US" dirty="0"/>
              <a:t>Half</a:t>
            </a:r>
          </a:p>
          <a:p>
            <a:pPr marL="514350" indent="-514350">
              <a:buFont typeface="+mj-lt"/>
              <a:buAutoNum type="alphaUcPeriod"/>
            </a:pPr>
            <a:r>
              <a:rPr lang="en-US" dirty="0"/>
              <a:t>One-quarter</a:t>
            </a:r>
          </a:p>
        </p:txBody>
      </p:sp>
    </p:spTree>
    <p:extLst>
      <p:ext uri="{BB962C8B-B14F-4D97-AF65-F5344CB8AC3E}">
        <p14:creationId xmlns:p14="http://schemas.microsoft.com/office/powerpoint/2010/main" val="4206136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614908"/>
            <a:ext cx="9144000" cy="1077218"/>
          </a:xfrm>
        </p:spPr>
        <p:txBody>
          <a:bodyPr/>
          <a:lstStyle/>
          <a:p>
            <a:r>
              <a:rPr lang="en-US" dirty="0"/>
              <a:t>Centripetal Force</a:t>
            </a:r>
            <a:br>
              <a:rPr lang="en-US" dirty="0"/>
            </a:br>
            <a:r>
              <a:rPr lang="en-US" dirty="0"/>
              <a:t>CHECK YOUR ANSWER, Continued</a:t>
            </a:r>
          </a:p>
        </p:txBody>
      </p:sp>
      <p:sp>
        <p:nvSpPr>
          <p:cNvPr id="630786" name="Rectangle 3"/>
          <p:cNvSpPr>
            <a:spLocks noGrp="1" noChangeArrowheads="1"/>
          </p:cNvSpPr>
          <p:nvPr>
            <p:ph idx="1"/>
          </p:nvPr>
        </p:nvSpPr>
        <p:spPr>
          <a:xfrm>
            <a:off x="358725" y="1972188"/>
            <a:ext cx="8229600" cy="2306334"/>
          </a:xfrm>
        </p:spPr>
        <p:txBody>
          <a:bodyPr/>
          <a:lstStyle/>
          <a:p>
            <a:pPr marL="0" indent="0">
              <a:spcAft>
                <a:spcPts val="3800"/>
              </a:spcAft>
              <a:buNone/>
            </a:pPr>
            <a:r>
              <a:rPr lang="en-US" dirty="0"/>
              <a:t>Suppose you take a sharper turn than before and </a:t>
            </a:r>
            <a:r>
              <a:rPr lang="en-US" i="1" dirty="0"/>
              <a:t>halve</a:t>
            </a:r>
            <a:r>
              <a:rPr lang="en-US" dirty="0"/>
              <a:t> the radius, by what factor will the centripetal force need to change to prevent skidding?</a:t>
            </a:r>
          </a:p>
          <a:p>
            <a:pPr marL="514350" indent="-514350">
              <a:buFont typeface="+mj-lt"/>
              <a:buAutoNum type="alphaUcPeriod"/>
            </a:pPr>
            <a:r>
              <a:rPr lang="en-US" b="1" dirty="0"/>
              <a:t>Double</a:t>
            </a:r>
          </a:p>
        </p:txBody>
      </p:sp>
      <p:sp>
        <p:nvSpPr>
          <p:cNvPr id="3" name="Text Placeholder 2"/>
          <p:cNvSpPr>
            <a:spLocks noGrp="1"/>
          </p:cNvSpPr>
          <p:nvPr>
            <p:ph type="body" sz="quarter" idx="10"/>
          </p:nvPr>
        </p:nvSpPr>
        <p:spPr>
          <a:xfrm>
            <a:off x="3547636" y="3836735"/>
            <a:ext cx="1730033" cy="404274"/>
          </a:xfrm>
        </p:spPr>
        <p:txBody>
          <a:bodyPr/>
          <a:lstStyle/>
          <a:p>
            <a:pPr marL="0" indent="0">
              <a:buNone/>
            </a:pPr>
            <a:r>
              <a:rPr lang="en-US" sz="2000" b="1" dirty="0"/>
              <a:t>Explanation:</a:t>
            </a:r>
          </a:p>
        </p:txBody>
      </p:sp>
      <p:pic>
        <p:nvPicPr>
          <p:cNvPr id="2" name="Picture 1" descr="Centripetal force equals mass multiplied by tangential speed squared divided by radius"/>
          <p:cNvPicPr>
            <a:picLocks noChangeAspect="1"/>
          </p:cNvPicPr>
          <p:nvPr/>
        </p:nvPicPr>
        <p:blipFill>
          <a:blip r:embed="rId3"/>
          <a:stretch>
            <a:fillRect/>
          </a:stretch>
        </p:blipFill>
        <p:spPr>
          <a:xfrm>
            <a:off x="3561462" y="4278521"/>
            <a:ext cx="5305425" cy="714375"/>
          </a:xfrm>
          <a:prstGeom prst="rect">
            <a:avLst/>
          </a:prstGeom>
        </p:spPr>
      </p:pic>
      <p:sp>
        <p:nvSpPr>
          <p:cNvPr id="4" name="Text Placeholder 3"/>
          <p:cNvSpPr>
            <a:spLocks noGrp="1"/>
          </p:cNvSpPr>
          <p:nvPr>
            <p:ph type="body" sz="quarter" idx="11"/>
          </p:nvPr>
        </p:nvSpPr>
        <p:spPr>
          <a:xfrm>
            <a:off x="3547394" y="5294272"/>
            <a:ext cx="4794747" cy="1050438"/>
          </a:xfrm>
        </p:spPr>
        <p:txBody>
          <a:bodyPr/>
          <a:lstStyle/>
          <a:p>
            <a:pPr marL="0" indent="0">
              <a:buNone/>
            </a:pPr>
            <a:r>
              <a:rPr lang="en-US" sz="2000" dirty="0"/>
              <a:t>Because the term for "radius" is in the denominator, if you </a:t>
            </a:r>
            <a:r>
              <a:rPr lang="en-US" sz="2000" i="1" dirty="0"/>
              <a:t>halve</a:t>
            </a:r>
            <a:r>
              <a:rPr lang="en-US" sz="2000" dirty="0"/>
              <a:t> the radius, the centripetal force will double.</a:t>
            </a:r>
          </a:p>
        </p:txBody>
      </p:sp>
    </p:spTree>
    <p:extLst>
      <p:ext uri="{BB962C8B-B14F-4D97-AF65-F5344CB8AC3E}">
        <p14:creationId xmlns:p14="http://schemas.microsoft.com/office/powerpoint/2010/main" val="1545658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title"/>
          </p:nvPr>
        </p:nvSpPr>
        <p:spPr/>
        <p:txBody>
          <a:bodyPr/>
          <a:lstStyle/>
          <a:p>
            <a:r>
              <a:rPr lang="en-US" dirty="0"/>
              <a:t>Circular Motion</a:t>
            </a:r>
          </a:p>
        </p:txBody>
      </p:sp>
      <p:sp>
        <p:nvSpPr>
          <p:cNvPr id="580611" name="Rectangle 3"/>
          <p:cNvSpPr>
            <a:spLocks noGrp="1" noChangeArrowheads="1"/>
          </p:cNvSpPr>
          <p:nvPr>
            <p:ph idx="1"/>
          </p:nvPr>
        </p:nvSpPr>
        <p:spPr>
          <a:xfrm>
            <a:off x="365124" y="1957257"/>
            <a:ext cx="8229600" cy="3071946"/>
          </a:xfrm>
        </p:spPr>
        <p:txBody>
          <a:bodyPr/>
          <a:lstStyle/>
          <a:p>
            <a:r>
              <a:rPr lang="en-US" dirty="0"/>
              <a:t>When an object turns about an internal axis, it is undergoing circular motion or rotation.</a:t>
            </a:r>
          </a:p>
          <a:p>
            <a:r>
              <a:rPr lang="en-US" dirty="0"/>
              <a:t>Circular Motion is characterized by two kinds of speeds:</a:t>
            </a:r>
          </a:p>
          <a:p>
            <a:pPr lvl="1"/>
            <a:r>
              <a:rPr lang="en-US" dirty="0"/>
              <a:t>tangential (or linear) speed.</a:t>
            </a:r>
          </a:p>
          <a:p>
            <a:pPr lvl="1"/>
            <a:r>
              <a:rPr lang="en-US" dirty="0"/>
              <a:t>rotational (or circular) speed.</a:t>
            </a:r>
          </a:p>
        </p:txBody>
      </p:sp>
    </p:spTree>
    <p:extLst>
      <p:ext uri="{BB962C8B-B14F-4D97-AF65-F5344CB8AC3E}">
        <p14:creationId xmlns:p14="http://schemas.microsoft.com/office/powerpoint/2010/main" val="4099402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p:txBody>
          <a:bodyPr/>
          <a:lstStyle/>
          <a:p>
            <a:r>
              <a:rPr lang="en-US" dirty="0"/>
              <a:t>Centrifugal Force</a:t>
            </a:r>
          </a:p>
        </p:txBody>
      </p:sp>
      <p:sp>
        <p:nvSpPr>
          <p:cNvPr id="585731" name="Rectangle 3"/>
          <p:cNvSpPr>
            <a:spLocks noGrp="1" noChangeArrowheads="1"/>
          </p:cNvSpPr>
          <p:nvPr>
            <p:ph idx="1"/>
          </p:nvPr>
        </p:nvSpPr>
        <p:spPr>
          <a:xfrm>
            <a:off x="365125" y="1957254"/>
            <a:ext cx="8229600" cy="2853897"/>
          </a:xfrm>
        </p:spPr>
        <p:txBody>
          <a:bodyPr/>
          <a:lstStyle/>
          <a:p>
            <a:r>
              <a:rPr lang="en-US" dirty="0"/>
              <a:t>Although centripetal force is center directed, an occupant inside a rotating system seems to experience an outward force. This apparent outward force is called </a:t>
            </a:r>
            <a:r>
              <a:rPr lang="en-US" b="1" dirty="0"/>
              <a:t>centrifugal force.</a:t>
            </a:r>
          </a:p>
          <a:p>
            <a:r>
              <a:rPr lang="en-US" i="1" dirty="0"/>
              <a:t>Centrifugal</a:t>
            </a:r>
            <a:r>
              <a:rPr lang="en-US" dirty="0"/>
              <a:t> means </a:t>
            </a:r>
            <a:r>
              <a:rPr lang="en-US" altLang="ja-JP" dirty="0"/>
              <a:t>"</a:t>
            </a:r>
            <a:r>
              <a:rPr lang="en-US" dirty="0"/>
              <a:t>center-fleeing</a:t>
            </a:r>
            <a:r>
              <a:rPr lang="en-US" altLang="ja-JP" dirty="0"/>
              <a:t>"</a:t>
            </a:r>
            <a:r>
              <a:rPr lang="ja-JP" altLang="en-US" dirty="0"/>
              <a:t> </a:t>
            </a:r>
            <a:r>
              <a:rPr lang="en-US" dirty="0"/>
              <a:t>or </a:t>
            </a:r>
            <a:r>
              <a:rPr lang="en-US" altLang="ja-JP" dirty="0"/>
              <a:t>"</a:t>
            </a:r>
            <a:r>
              <a:rPr lang="en-US" dirty="0"/>
              <a:t>away from the center.</a:t>
            </a:r>
            <a:r>
              <a:rPr lang="en-US" altLang="ja-JP" dirty="0"/>
              <a:t>"</a:t>
            </a:r>
            <a:endParaRPr lang="en-US" dirty="0"/>
          </a:p>
        </p:txBody>
      </p:sp>
    </p:spTree>
    <p:extLst>
      <p:ext uri="{BB962C8B-B14F-4D97-AF65-F5344CB8AC3E}">
        <p14:creationId xmlns:p14="http://schemas.microsoft.com/office/powerpoint/2010/main" val="2222178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title"/>
          </p:nvPr>
        </p:nvSpPr>
        <p:spPr>
          <a:xfrm>
            <a:off x="0" y="614908"/>
            <a:ext cx="9144000" cy="1077218"/>
          </a:xfrm>
        </p:spPr>
        <p:txBody>
          <a:bodyPr/>
          <a:lstStyle/>
          <a:p>
            <a:r>
              <a:rPr lang="en-US" dirty="0"/>
              <a:t>Centrifugal Force </a:t>
            </a:r>
            <a:br>
              <a:rPr lang="en-US" dirty="0"/>
            </a:br>
            <a:r>
              <a:rPr lang="en-US" dirty="0"/>
              <a:t>– </a:t>
            </a:r>
            <a:r>
              <a:rPr lang="en-US" i="1" dirty="0"/>
              <a:t>A Common Misconception</a:t>
            </a:r>
          </a:p>
        </p:txBody>
      </p:sp>
      <p:sp>
        <p:nvSpPr>
          <p:cNvPr id="627715" name="Rectangle 3"/>
          <p:cNvSpPr>
            <a:spLocks noGrp="1" noChangeArrowheads="1"/>
          </p:cNvSpPr>
          <p:nvPr>
            <p:ph idx="1"/>
          </p:nvPr>
        </p:nvSpPr>
        <p:spPr>
          <a:xfrm>
            <a:off x="365127" y="1957254"/>
            <a:ext cx="4904580" cy="4653915"/>
          </a:xfrm>
        </p:spPr>
        <p:txBody>
          <a:bodyPr/>
          <a:lstStyle/>
          <a:p>
            <a:r>
              <a:rPr lang="en-US" sz="2400" dirty="0"/>
              <a:t>It is a </a:t>
            </a:r>
            <a:r>
              <a:rPr lang="en-US" sz="2400" i="1" dirty="0"/>
              <a:t>common misconception </a:t>
            </a:r>
            <a:r>
              <a:rPr lang="en-US" sz="2400" dirty="0"/>
              <a:t>that a </a:t>
            </a:r>
            <a:r>
              <a:rPr lang="en-US" sz="2400" i="1" dirty="0"/>
              <a:t>centrifugal force pulls</a:t>
            </a:r>
            <a:r>
              <a:rPr lang="en-US" sz="2400" dirty="0"/>
              <a:t> </a:t>
            </a:r>
            <a:r>
              <a:rPr lang="en-US" sz="2400" b="1" i="1" dirty="0"/>
              <a:t>outward</a:t>
            </a:r>
            <a:r>
              <a:rPr lang="en-US" sz="2400" dirty="0"/>
              <a:t> on an object.</a:t>
            </a:r>
          </a:p>
          <a:p>
            <a:r>
              <a:rPr lang="en-US" sz="2400" dirty="0"/>
              <a:t>Example: </a:t>
            </a:r>
          </a:p>
          <a:p>
            <a:pPr lvl="1"/>
            <a:r>
              <a:rPr lang="en-US" sz="2400" dirty="0"/>
              <a:t>If the string breaks, the </a:t>
            </a:r>
            <a:r>
              <a:rPr lang="en-US" sz="2400" i="1" dirty="0"/>
              <a:t>object doesn</a:t>
            </a:r>
            <a:r>
              <a:rPr lang="fr-FR" altLang="ja-JP" sz="2400" i="1" dirty="0"/>
              <a:t>'</a:t>
            </a:r>
            <a:r>
              <a:rPr lang="en-US" sz="2400" i="1" dirty="0"/>
              <a:t>t move radially outward</a:t>
            </a:r>
            <a:r>
              <a:rPr lang="en-US" sz="2400" dirty="0"/>
              <a:t>.</a:t>
            </a:r>
          </a:p>
          <a:p>
            <a:pPr lvl="1"/>
            <a:r>
              <a:rPr lang="en-US" sz="2400" dirty="0"/>
              <a:t>It continues along its tangent straight-line path—because </a:t>
            </a:r>
            <a:r>
              <a:rPr lang="en-US" sz="2400" i="1" dirty="0"/>
              <a:t>no</a:t>
            </a:r>
            <a:r>
              <a:rPr lang="en-US" sz="2400" dirty="0"/>
              <a:t> force acts on it. (Newton</a:t>
            </a:r>
            <a:r>
              <a:rPr lang="fr-FR" altLang="ja-JP" sz="2400" dirty="0"/>
              <a:t>'</a:t>
            </a:r>
            <a:r>
              <a:rPr lang="en-US" sz="2400" dirty="0"/>
              <a:t>s first law)</a:t>
            </a:r>
          </a:p>
        </p:txBody>
      </p:sp>
      <p:pic>
        <p:nvPicPr>
          <p:cNvPr id="9" name="Picture 8" descr="Figure illustrating a can whirled around a strings. When the string attached to one end of the can breaks, the can moves tangentially to the circular path of the can."/>
          <p:cNvPicPr>
            <a:picLocks noChangeAspect="1"/>
          </p:cNvPicPr>
          <p:nvPr/>
        </p:nvPicPr>
        <p:blipFill rotWithShape="1">
          <a:blip r:embed="rId2">
            <a:extLst>
              <a:ext uri="{28A0092B-C50C-407E-A947-70E740481C1C}">
                <a14:useLocalDpi xmlns:a14="http://schemas.microsoft.com/office/drawing/2010/main" val="0"/>
              </a:ext>
            </a:extLst>
          </a:blip>
          <a:srcRect b="2804"/>
          <a:stretch/>
        </p:blipFill>
        <p:spPr>
          <a:xfrm>
            <a:off x="5422720" y="1947751"/>
            <a:ext cx="3607719" cy="4291524"/>
          </a:xfrm>
          <a:prstGeom prst="rect">
            <a:avLst/>
          </a:prstGeom>
        </p:spPr>
      </p:pic>
    </p:spTree>
    <p:extLst>
      <p:ext uri="{BB962C8B-B14F-4D97-AF65-F5344CB8AC3E}">
        <p14:creationId xmlns:p14="http://schemas.microsoft.com/office/powerpoint/2010/main" val="355821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p:txBody>
          <a:bodyPr/>
          <a:lstStyle/>
          <a:p>
            <a:r>
              <a:rPr lang="en-US" dirty="0"/>
              <a:t>Rotating Reference Frames</a:t>
            </a:r>
          </a:p>
        </p:txBody>
      </p:sp>
      <p:sp>
        <p:nvSpPr>
          <p:cNvPr id="586755" name="Rectangle 3"/>
          <p:cNvSpPr>
            <a:spLocks noGrp="1" noChangeArrowheads="1"/>
          </p:cNvSpPr>
          <p:nvPr>
            <p:ph idx="1"/>
          </p:nvPr>
        </p:nvSpPr>
        <p:spPr>
          <a:xfrm>
            <a:off x="365125" y="1957255"/>
            <a:ext cx="8229600" cy="2215106"/>
          </a:xfrm>
        </p:spPr>
        <p:txBody>
          <a:bodyPr/>
          <a:lstStyle/>
          <a:p>
            <a:r>
              <a:rPr lang="en-US" sz="2400" dirty="0"/>
              <a:t>Centrifugal force </a:t>
            </a:r>
            <a:r>
              <a:rPr lang="en-US" sz="2400" i="1" dirty="0"/>
              <a:t>in a rotating reference frame </a:t>
            </a:r>
            <a:r>
              <a:rPr lang="en-US" sz="2400" dirty="0"/>
              <a:t>is a force in its own right – as real as any other force, e.g. gravity.</a:t>
            </a:r>
          </a:p>
          <a:p>
            <a:r>
              <a:rPr lang="en-US" sz="2400" dirty="0"/>
              <a:t>Example:</a:t>
            </a:r>
          </a:p>
          <a:p>
            <a:pPr lvl="1"/>
            <a:r>
              <a:rPr lang="en-US" sz="2400" dirty="0"/>
              <a:t>The bug at the bottom of the can experiences a pull toward the bottom of the can.</a:t>
            </a:r>
          </a:p>
        </p:txBody>
      </p:sp>
      <p:pic>
        <p:nvPicPr>
          <p:cNvPr id="12" name="Picture 11" descr="Figure illustrating a ladybug at the bottom of a can that is being whirled. A centrifugal force is exerted on the ladybug towards the bottom of the can."/>
          <p:cNvPicPr>
            <a:picLocks noChangeAspect="1"/>
          </p:cNvPicPr>
          <p:nvPr/>
        </p:nvPicPr>
        <p:blipFill rotWithShape="1">
          <a:blip r:embed="rId2">
            <a:extLst>
              <a:ext uri="{28A0092B-C50C-407E-A947-70E740481C1C}">
                <a14:useLocalDpi xmlns:a14="http://schemas.microsoft.com/office/drawing/2010/main" val="0"/>
              </a:ext>
            </a:extLst>
          </a:blip>
          <a:srcRect b="5086"/>
          <a:stretch/>
        </p:blipFill>
        <p:spPr>
          <a:xfrm>
            <a:off x="1646836" y="4172360"/>
            <a:ext cx="5841185" cy="2278931"/>
          </a:xfrm>
          <a:prstGeom prst="rect">
            <a:avLst/>
          </a:prstGeom>
        </p:spPr>
      </p:pic>
    </p:spTree>
    <p:extLst>
      <p:ext uri="{BB962C8B-B14F-4D97-AF65-F5344CB8AC3E}">
        <p14:creationId xmlns:p14="http://schemas.microsoft.com/office/powerpoint/2010/main" val="835750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p:txBody>
          <a:bodyPr/>
          <a:lstStyle/>
          <a:p>
            <a:r>
              <a:rPr lang="en-US" dirty="0"/>
              <a:t>Simulated Gravity</a:t>
            </a:r>
          </a:p>
        </p:txBody>
      </p:sp>
      <p:sp>
        <p:nvSpPr>
          <p:cNvPr id="587779" name="Rectangle 3"/>
          <p:cNvSpPr>
            <a:spLocks noGrp="1" noChangeArrowheads="1"/>
          </p:cNvSpPr>
          <p:nvPr>
            <p:ph idx="1"/>
          </p:nvPr>
        </p:nvSpPr>
        <p:spPr>
          <a:xfrm>
            <a:off x="365125" y="1957254"/>
            <a:ext cx="8480852" cy="2142229"/>
          </a:xfrm>
        </p:spPr>
        <p:txBody>
          <a:bodyPr/>
          <a:lstStyle/>
          <a:p>
            <a:r>
              <a:rPr lang="en-US" sz="2400" dirty="0"/>
              <a:t>Centrifugal force can be used to simulate gravity in space stations of the future.</a:t>
            </a:r>
          </a:p>
          <a:p>
            <a:r>
              <a:rPr lang="en-US" sz="2400" dirty="0"/>
              <a:t>By spinning the space station, occupants would experience a centrifugal force (simulated gravity) similar to the bug in the can.</a:t>
            </a:r>
          </a:p>
        </p:txBody>
      </p:sp>
      <p:pic>
        <p:nvPicPr>
          <p:cNvPr id="9" name="Picture 8" descr="Figure illustrating a ladybug at the bottom of a can that is being whirled. A centrifugal force is exerted on the ladybug towards the bottom of the can."/>
          <p:cNvPicPr>
            <a:picLocks noChangeAspect="1"/>
          </p:cNvPicPr>
          <p:nvPr/>
        </p:nvPicPr>
        <p:blipFill rotWithShape="1">
          <a:blip r:embed="rId2">
            <a:extLst>
              <a:ext uri="{28A0092B-C50C-407E-A947-70E740481C1C}">
                <a14:useLocalDpi xmlns:a14="http://schemas.microsoft.com/office/drawing/2010/main" val="0"/>
              </a:ext>
            </a:extLst>
          </a:blip>
          <a:srcRect b="5086"/>
          <a:stretch/>
        </p:blipFill>
        <p:spPr>
          <a:xfrm>
            <a:off x="235463" y="4119057"/>
            <a:ext cx="3316233" cy="1293824"/>
          </a:xfrm>
          <a:prstGeom prst="rect">
            <a:avLst/>
          </a:prstGeom>
        </p:spPr>
      </p:pic>
      <p:pic>
        <p:nvPicPr>
          <p:cNvPr id="11" name="Picture 10" descr="Cartoon representation of a space station in space."/>
          <p:cNvPicPr>
            <a:picLocks noChangeAspect="1"/>
          </p:cNvPicPr>
          <p:nvPr/>
        </p:nvPicPr>
        <p:blipFill rotWithShape="1">
          <a:blip r:embed="rId3">
            <a:extLst>
              <a:ext uri="{28A0092B-C50C-407E-A947-70E740481C1C}">
                <a14:useLocalDpi xmlns:a14="http://schemas.microsoft.com/office/drawing/2010/main" val="0"/>
              </a:ext>
            </a:extLst>
          </a:blip>
          <a:srcRect b="3922"/>
          <a:stretch/>
        </p:blipFill>
        <p:spPr>
          <a:xfrm>
            <a:off x="3634956" y="5372904"/>
            <a:ext cx="2644814" cy="1377704"/>
          </a:xfrm>
          <a:prstGeom prst="rect">
            <a:avLst/>
          </a:prstGeom>
        </p:spPr>
      </p:pic>
      <p:pic>
        <p:nvPicPr>
          <p:cNvPr id="10" name="Picture 9" descr="Cartoon representation of a man lying on the floor which shows centrifugal forces exerted on the man at his center of mass."/>
          <p:cNvPicPr>
            <a:picLocks noChangeAspect="1"/>
          </p:cNvPicPr>
          <p:nvPr/>
        </p:nvPicPr>
        <p:blipFill rotWithShape="1">
          <a:blip r:embed="rId4">
            <a:extLst>
              <a:ext uri="{28A0092B-C50C-407E-A947-70E740481C1C}">
                <a14:useLocalDpi xmlns:a14="http://schemas.microsoft.com/office/drawing/2010/main" val="0"/>
              </a:ext>
            </a:extLst>
          </a:blip>
          <a:srcRect b="2804"/>
          <a:stretch/>
        </p:blipFill>
        <p:spPr>
          <a:xfrm>
            <a:off x="6787188" y="3950925"/>
            <a:ext cx="2050657" cy="1621967"/>
          </a:xfrm>
          <a:prstGeom prst="rect">
            <a:avLst/>
          </a:prstGeom>
        </p:spPr>
      </p:pic>
    </p:spTree>
    <p:extLst>
      <p:ext uri="{BB962C8B-B14F-4D97-AF65-F5344CB8AC3E}">
        <p14:creationId xmlns:p14="http://schemas.microsoft.com/office/powerpoint/2010/main" val="931648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p:txBody>
          <a:bodyPr/>
          <a:lstStyle/>
          <a:p>
            <a:r>
              <a:rPr lang="en-US" dirty="0"/>
              <a:t>Simulated Gravity, Continued</a:t>
            </a:r>
          </a:p>
        </p:txBody>
      </p:sp>
      <p:sp>
        <p:nvSpPr>
          <p:cNvPr id="628739" name="Rectangle 3"/>
          <p:cNvSpPr>
            <a:spLocks noGrp="1" noChangeArrowheads="1"/>
          </p:cNvSpPr>
          <p:nvPr>
            <p:ph idx="1"/>
          </p:nvPr>
        </p:nvSpPr>
        <p:spPr>
          <a:xfrm>
            <a:off x="365125" y="1957255"/>
            <a:ext cx="4949146" cy="940424"/>
          </a:xfrm>
        </p:spPr>
        <p:txBody>
          <a:bodyPr/>
          <a:lstStyle/>
          <a:p>
            <a:r>
              <a:rPr lang="en-US" dirty="0"/>
              <a:t>To simulate an acceleration due to gravity, </a:t>
            </a:r>
            <a:r>
              <a:rPr lang="en-US" i="1" dirty="0"/>
              <a:t>g</a:t>
            </a:r>
            <a:r>
              <a:rPr lang="en-US" dirty="0"/>
              <a:t>, which is</a:t>
            </a:r>
          </a:p>
        </p:txBody>
      </p:sp>
      <p:pic>
        <p:nvPicPr>
          <p:cNvPr id="4" name="Picture 3" descr="10 m per s squared"/>
          <p:cNvPicPr>
            <a:picLocks noChangeAspect="1"/>
          </p:cNvPicPr>
          <p:nvPr/>
        </p:nvPicPr>
        <p:blipFill>
          <a:blip r:embed="rId2"/>
          <a:stretch>
            <a:fillRect/>
          </a:stretch>
        </p:blipFill>
        <p:spPr>
          <a:xfrm>
            <a:off x="770331" y="2897678"/>
            <a:ext cx="1257300" cy="390525"/>
          </a:xfrm>
          <a:prstGeom prst="rect">
            <a:avLst/>
          </a:prstGeom>
        </p:spPr>
      </p:pic>
      <p:sp>
        <p:nvSpPr>
          <p:cNvPr id="2" name="Text Placeholder 1"/>
          <p:cNvSpPr>
            <a:spLocks noGrp="1"/>
          </p:cNvSpPr>
          <p:nvPr>
            <p:ph type="body" sz="quarter" idx="10"/>
          </p:nvPr>
        </p:nvSpPr>
        <p:spPr>
          <a:xfrm>
            <a:off x="1905033" y="2820222"/>
            <a:ext cx="2791652" cy="517729"/>
          </a:xfrm>
        </p:spPr>
        <p:txBody>
          <a:bodyPr/>
          <a:lstStyle/>
          <a:p>
            <a:pPr marL="0" indent="0">
              <a:buNone/>
            </a:pPr>
            <a:r>
              <a:rPr lang="en-US" dirty="0"/>
              <a:t>, a space station</a:t>
            </a:r>
          </a:p>
        </p:txBody>
      </p:sp>
      <p:sp>
        <p:nvSpPr>
          <p:cNvPr id="3" name="Text Placeholder 2"/>
          <p:cNvSpPr>
            <a:spLocks noGrp="1"/>
          </p:cNvSpPr>
          <p:nvPr>
            <p:ph type="body" sz="quarter" idx="11"/>
          </p:nvPr>
        </p:nvSpPr>
        <p:spPr>
          <a:xfrm>
            <a:off x="365125" y="3237876"/>
            <a:ext cx="4949146" cy="2331652"/>
          </a:xfrm>
        </p:spPr>
        <p:txBody>
          <a:bodyPr/>
          <a:lstStyle/>
          <a:p>
            <a:pPr marL="0" indent="0" defTabSz="346075">
              <a:buNone/>
            </a:pPr>
            <a:r>
              <a:rPr lang="en-US" dirty="0"/>
              <a:t>	must</a:t>
            </a:r>
          </a:p>
          <a:p>
            <a:r>
              <a:rPr lang="en-US" dirty="0"/>
              <a:t>have a radius of about 1 km (i.e. diameter of 2 km).</a:t>
            </a:r>
          </a:p>
          <a:p>
            <a:r>
              <a:rPr lang="en-US" dirty="0"/>
              <a:t>rotate at a speed of about</a:t>
            </a:r>
            <a:br>
              <a:rPr lang="en-US" dirty="0"/>
            </a:br>
            <a:r>
              <a:rPr lang="en-US" dirty="0"/>
              <a:t>1 revolution per minute.</a:t>
            </a:r>
          </a:p>
        </p:txBody>
      </p:sp>
      <p:pic>
        <p:nvPicPr>
          <p:cNvPr id="9" name="Picture 8" descr="Cartoon representation of a space station in space."/>
          <p:cNvPicPr>
            <a:picLocks noChangeAspect="1"/>
          </p:cNvPicPr>
          <p:nvPr/>
        </p:nvPicPr>
        <p:blipFill rotWithShape="1">
          <a:blip r:embed="rId3">
            <a:extLst>
              <a:ext uri="{28A0092B-C50C-407E-A947-70E740481C1C}">
                <a14:useLocalDpi xmlns:a14="http://schemas.microsoft.com/office/drawing/2010/main" val="0"/>
              </a:ext>
            </a:extLst>
          </a:blip>
          <a:srcRect b="3922"/>
          <a:stretch/>
        </p:blipFill>
        <p:spPr>
          <a:xfrm>
            <a:off x="5279956" y="3092942"/>
            <a:ext cx="3699816" cy="1927263"/>
          </a:xfrm>
          <a:prstGeom prst="rect">
            <a:avLst/>
          </a:prstGeom>
        </p:spPr>
      </p:pic>
    </p:spTree>
    <p:extLst>
      <p:ext uri="{BB962C8B-B14F-4D97-AF65-F5344CB8AC3E}">
        <p14:creationId xmlns:p14="http://schemas.microsoft.com/office/powerpoint/2010/main" val="111105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title"/>
          </p:nvPr>
        </p:nvSpPr>
        <p:spPr/>
        <p:txBody>
          <a:bodyPr/>
          <a:lstStyle/>
          <a:p>
            <a:r>
              <a:rPr lang="en-US" dirty="0"/>
              <a:t>Angular Momentum</a:t>
            </a:r>
          </a:p>
        </p:txBody>
      </p:sp>
      <p:sp>
        <p:nvSpPr>
          <p:cNvPr id="588803" name="Rectangle 3"/>
          <p:cNvSpPr>
            <a:spLocks noGrp="1" noChangeArrowheads="1"/>
          </p:cNvSpPr>
          <p:nvPr>
            <p:ph idx="1"/>
          </p:nvPr>
        </p:nvSpPr>
        <p:spPr>
          <a:xfrm>
            <a:off x="365125" y="1957254"/>
            <a:ext cx="8229600" cy="2118389"/>
          </a:xfrm>
        </p:spPr>
        <p:txBody>
          <a:bodyPr/>
          <a:lstStyle/>
          <a:p>
            <a:r>
              <a:rPr lang="en-US" sz="2400" dirty="0"/>
              <a:t>The </a:t>
            </a:r>
            <a:r>
              <a:rPr lang="en-US" altLang="ja-JP" sz="2400" dirty="0"/>
              <a:t>"</a:t>
            </a:r>
            <a:r>
              <a:rPr lang="en-US" sz="2400" dirty="0"/>
              <a:t>inertia of rotation</a:t>
            </a:r>
            <a:r>
              <a:rPr lang="en-US" altLang="ja-JP" sz="2400" dirty="0"/>
              <a:t>"</a:t>
            </a:r>
            <a:r>
              <a:rPr lang="ja-JP" altLang="en-US" sz="2400" dirty="0"/>
              <a:t> </a:t>
            </a:r>
            <a:r>
              <a:rPr lang="en-US" sz="2400" dirty="0"/>
              <a:t>of rotating objects is called </a:t>
            </a:r>
            <a:r>
              <a:rPr lang="en-US" sz="2400" b="1" dirty="0"/>
              <a:t>angular momentum.</a:t>
            </a:r>
          </a:p>
          <a:p>
            <a:pPr lvl="1"/>
            <a:r>
              <a:rPr lang="en-US" sz="2400" dirty="0"/>
              <a:t>This is analogous to </a:t>
            </a:r>
            <a:r>
              <a:rPr lang="en-US" altLang="ja-JP" sz="2400" dirty="0"/>
              <a:t>"</a:t>
            </a:r>
            <a:r>
              <a:rPr lang="en-US" sz="2400" dirty="0"/>
              <a:t>inertia of motion</a:t>
            </a:r>
            <a:r>
              <a:rPr lang="en-US" altLang="ja-JP" sz="2400" dirty="0"/>
              <a:t>"</a:t>
            </a:r>
            <a:r>
              <a:rPr lang="en-US" sz="2400" dirty="0"/>
              <a:t>, which was momentum.</a:t>
            </a:r>
          </a:p>
          <a:p>
            <a:r>
              <a:rPr lang="en-US" sz="2400" dirty="0"/>
              <a:t>Angular momentum</a:t>
            </a:r>
          </a:p>
        </p:txBody>
      </p:sp>
      <p:pic>
        <p:nvPicPr>
          <p:cNvPr id="3" name="Picture 2" descr="Equals rotational intertia multiplied by angular velocity"/>
          <p:cNvPicPr>
            <a:picLocks noChangeAspect="1"/>
          </p:cNvPicPr>
          <p:nvPr/>
        </p:nvPicPr>
        <p:blipFill>
          <a:blip r:embed="rId2"/>
          <a:stretch>
            <a:fillRect/>
          </a:stretch>
        </p:blipFill>
        <p:spPr>
          <a:xfrm>
            <a:off x="2215000" y="4022580"/>
            <a:ext cx="4991100" cy="447675"/>
          </a:xfrm>
          <a:prstGeom prst="rect">
            <a:avLst/>
          </a:prstGeom>
        </p:spPr>
      </p:pic>
      <p:sp>
        <p:nvSpPr>
          <p:cNvPr id="2" name="Text Placeholder 1"/>
          <p:cNvSpPr>
            <a:spLocks noGrp="1"/>
          </p:cNvSpPr>
          <p:nvPr>
            <p:ph type="body" sz="quarter" idx="10"/>
          </p:nvPr>
        </p:nvSpPr>
        <p:spPr>
          <a:xfrm>
            <a:off x="817705" y="4454480"/>
            <a:ext cx="3808413" cy="394612"/>
          </a:xfrm>
        </p:spPr>
        <p:txBody>
          <a:bodyPr/>
          <a:lstStyle/>
          <a:p>
            <a:pPr>
              <a:buFont typeface="Arial" panose="020B0604020202020204" pitchFamily="34" charset="0"/>
              <a:buChar char="–"/>
            </a:pPr>
            <a:r>
              <a:rPr lang="en-US" sz="2400" dirty="0"/>
              <a:t>This is analogous to</a:t>
            </a:r>
          </a:p>
        </p:txBody>
      </p:sp>
      <p:pic>
        <p:nvPicPr>
          <p:cNvPr id="4" name="Picture 3" descr="Linear momentum equals mass multiplied by velocity"/>
          <p:cNvPicPr>
            <a:picLocks noChangeAspect="1"/>
          </p:cNvPicPr>
          <p:nvPr/>
        </p:nvPicPr>
        <p:blipFill>
          <a:blip r:embed="rId3"/>
          <a:stretch>
            <a:fillRect/>
          </a:stretch>
        </p:blipFill>
        <p:spPr>
          <a:xfrm>
            <a:off x="2237078" y="4877278"/>
            <a:ext cx="4972050" cy="466725"/>
          </a:xfrm>
          <a:prstGeom prst="rect">
            <a:avLst/>
          </a:prstGeom>
        </p:spPr>
      </p:pic>
    </p:spTree>
    <p:extLst>
      <p:ext uri="{BB962C8B-B14F-4D97-AF65-F5344CB8AC3E}">
        <p14:creationId xmlns:p14="http://schemas.microsoft.com/office/powerpoint/2010/main" val="3280483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ChangeArrowheads="1"/>
          </p:cNvSpPr>
          <p:nvPr>
            <p:ph type="title"/>
          </p:nvPr>
        </p:nvSpPr>
        <p:spPr/>
        <p:txBody>
          <a:bodyPr/>
          <a:lstStyle/>
          <a:p>
            <a:r>
              <a:rPr lang="en-US" dirty="0"/>
              <a:t>Angular Momentum, Continued</a:t>
            </a:r>
          </a:p>
        </p:txBody>
      </p:sp>
      <p:sp>
        <p:nvSpPr>
          <p:cNvPr id="634883" name="Rectangle 3"/>
          <p:cNvSpPr>
            <a:spLocks noGrp="1" noChangeArrowheads="1"/>
          </p:cNvSpPr>
          <p:nvPr>
            <p:ph idx="1"/>
          </p:nvPr>
        </p:nvSpPr>
        <p:spPr>
          <a:xfrm>
            <a:off x="365125" y="1957255"/>
            <a:ext cx="8229600" cy="841364"/>
          </a:xfrm>
        </p:spPr>
        <p:txBody>
          <a:bodyPr/>
          <a:lstStyle/>
          <a:p>
            <a:r>
              <a:rPr lang="en-US" sz="2400" dirty="0"/>
              <a:t>For an object that is small compared with the radial distance to its axis, magnitude of</a:t>
            </a:r>
          </a:p>
        </p:txBody>
      </p:sp>
      <p:pic>
        <p:nvPicPr>
          <p:cNvPr id="6" name="Picture 5" descr="Angular momentum equals mass tangential speed multiplied by radius"/>
          <p:cNvPicPr>
            <a:picLocks noChangeAspect="1"/>
          </p:cNvPicPr>
          <p:nvPr/>
        </p:nvPicPr>
        <p:blipFill>
          <a:blip r:embed="rId3"/>
          <a:stretch>
            <a:fillRect/>
          </a:stretch>
        </p:blipFill>
        <p:spPr>
          <a:xfrm>
            <a:off x="1311414" y="2769079"/>
            <a:ext cx="6105525" cy="361950"/>
          </a:xfrm>
          <a:prstGeom prst="rect">
            <a:avLst/>
          </a:prstGeom>
        </p:spPr>
      </p:pic>
      <p:sp>
        <p:nvSpPr>
          <p:cNvPr id="4" name="Content Placeholder 3"/>
          <p:cNvSpPr>
            <a:spLocks noGrp="1"/>
          </p:cNvSpPr>
          <p:nvPr>
            <p:ph idx="11"/>
          </p:nvPr>
        </p:nvSpPr>
        <p:spPr>
          <a:xfrm>
            <a:off x="362238" y="3147549"/>
            <a:ext cx="5777345" cy="400124"/>
          </a:xfrm>
        </p:spPr>
        <p:txBody>
          <a:bodyPr/>
          <a:lstStyle/>
          <a:p>
            <a:pPr lvl="1">
              <a:spcAft>
                <a:spcPts val="3200"/>
              </a:spcAft>
            </a:pPr>
            <a:r>
              <a:rPr lang="en-US" sz="2400" dirty="0"/>
              <a:t>This is analogous to magnitude of</a:t>
            </a:r>
          </a:p>
        </p:txBody>
      </p:sp>
      <p:pic>
        <p:nvPicPr>
          <p:cNvPr id="5" name="Picture 4" descr="Linear momentum equals mass multiplied by speed"/>
          <p:cNvPicPr>
            <a:picLocks noChangeAspect="1"/>
          </p:cNvPicPr>
          <p:nvPr/>
        </p:nvPicPr>
        <p:blipFill>
          <a:blip r:embed="rId4"/>
          <a:stretch>
            <a:fillRect/>
          </a:stretch>
        </p:blipFill>
        <p:spPr>
          <a:xfrm>
            <a:off x="1216158" y="3548060"/>
            <a:ext cx="4772025" cy="371475"/>
          </a:xfrm>
          <a:prstGeom prst="rect">
            <a:avLst/>
          </a:prstGeom>
        </p:spPr>
      </p:pic>
      <p:sp>
        <p:nvSpPr>
          <p:cNvPr id="2" name="Text Placeholder 1"/>
          <p:cNvSpPr>
            <a:spLocks noGrp="1"/>
          </p:cNvSpPr>
          <p:nvPr>
            <p:ph type="body" sz="quarter" idx="10"/>
          </p:nvPr>
        </p:nvSpPr>
        <p:spPr>
          <a:xfrm>
            <a:off x="358499" y="4390676"/>
            <a:ext cx="5003214" cy="1882775"/>
          </a:xfrm>
        </p:spPr>
        <p:txBody>
          <a:bodyPr/>
          <a:lstStyle/>
          <a:p>
            <a:r>
              <a:rPr lang="en-US" sz="2400" dirty="0"/>
              <a:t>Examples:</a:t>
            </a:r>
          </a:p>
          <a:p>
            <a:pPr lvl="1"/>
            <a:r>
              <a:rPr lang="en-US" sz="2400" dirty="0"/>
              <a:t>Whirling ball at the end of a </a:t>
            </a:r>
            <a:br>
              <a:rPr lang="en-US" sz="2400" dirty="0"/>
            </a:br>
            <a:r>
              <a:rPr lang="en-US" sz="2400" dirty="0"/>
              <a:t>long string</a:t>
            </a:r>
          </a:p>
          <a:p>
            <a:pPr lvl="1"/>
            <a:r>
              <a:rPr lang="en-US" sz="2400" dirty="0"/>
              <a:t>Planet going around the Sun</a:t>
            </a:r>
          </a:p>
        </p:txBody>
      </p:sp>
      <p:pic>
        <p:nvPicPr>
          <p:cNvPr id="21" name="Picture 20" descr="Figure illustrating a small round object of mass m whirling in a circular path of radius r with speed v."/>
          <p:cNvPicPr>
            <a:picLocks noChangeAspect="1"/>
          </p:cNvPicPr>
          <p:nvPr/>
        </p:nvPicPr>
        <p:blipFill rotWithShape="1">
          <a:blip r:embed="rId5">
            <a:extLst>
              <a:ext uri="{28A0092B-C50C-407E-A947-70E740481C1C}">
                <a14:useLocalDpi xmlns:a14="http://schemas.microsoft.com/office/drawing/2010/main" val="0"/>
              </a:ext>
            </a:extLst>
          </a:blip>
          <a:srcRect b="2804"/>
          <a:stretch/>
        </p:blipFill>
        <p:spPr>
          <a:xfrm>
            <a:off x="5992837" y="3756074"/>
            <a:ext cx="2934677" cy="2905388"/>
          </a:xfrm>
          <a:prstGeom prst="rect">
            <a:avLst/>
          </a:prstGeom>
        </p:spPr>
      </p:pic>
    </p:spTree>
    <p:extLst>
      <p:ext uri="{BB962C8B-B14F-4D97-AF65-F5344CB8AC3E}">
        <p14:creationId xmlns:p14="http://schemas.microsoft.com/office/powerpoint/2010/main" val="34983185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p:txBody>
          <a:bodyPr/>
          <a:lstStyle/>
          <a:p>
            <a:r>
              <a:rPr lang="en-US" dirty="0"/>
              <a:t>Angular Momentum, Continued-1</a:t>
            </a:r>
          </a:p>
        </p:txBody>
      </p:sp>
      <p:sp>
        <p:nvSpPr>
          <p:cNvPr id="637955" name="Rectangle 3"/>
          <p:cNvSpPr>
            <a:spLocks noGrp="1" noChangeArrowheads="1"/>
          </p:cNvSpPr>
          <p:nvPr>
            <p:ph idx="1"/>
          </p:nvPr>
        </p:nvSpPr>
        <p:spPr>
          <a:xfrm>
            <a:off x="365125" y="1957255"/>
            <a:ext cx="8229600" cy="2882032"/>
          </a:xfrm>
        </p:spPr>
        <p:txBody>
          <a:bodyPr/>
          <a:lstStyle/>
          <a:p>
            <a:r>
              <a:rPr lang="en-US" dirty="0"/>
              <a:t>An external net torque is required to change the angular momentum of an object. </a:t>
            </a:r>
          </a:p>
          <a:p>
            <a:r>
              <a:rPr lang="en-US" dirty="0"/>
              <a:t>Rotational version of Newton</a:t>
            </a:r>
            <a:r>
              <a:rPr lang="fr-FR" altLang="ja-JP" dirty="0"/>
              <a:t>'</a:t>
            </a:r>
            <a:r>
              <a:rPr lang="en-US" dirty="0"/>
              <a:t>s first law: </a:t>
            </a:r>
          </a:p>
          <a:p>
            <a:pPr lvl="1"/>
            <a:r>
              <a:rPr lang="en-US" b="1" dirty="0"/>
              <a:t>An object or system of objects will maintain its angular momentum unless acted upon by an external net torque.</a:t>
            </a:r>
          </a:p>
        </p:txBody>
      </p:sp>
    </p:spTree>
    <p:extLst>
      <p:ext uri="{BB962C8B-B14F-4D97-AF65-F5344CB8AC3E}">
        <p14:creationId xmlns:p14="http://schemas.microsoft.com/office/powerpoint/2010/main" val="13469486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614908"/>
            <a:ext cx="9144000" cy="1077218"/>
          </a:xfrm>
        </p:spPr>
        <p:txBody>
          <a:bodyPr/>
          <a:lstStyle/>
          <a:p>
            <a:r>
              <a:rPr lang="en-US" dirty="0"/>
              <a:t>Angular Momentum</a:t>
            </a:r>
            <a:br>
              <a:rPr lang="en-US" dirty="0"/>
            </a:br>
            <a:r>
              <a:rPr lang="en-US" dirty="0"/>
              <a:t>CHECK YOUR NEIGHBOR</a:t>
            </a:r>
          </a:p>
        </p:txBody>
      </p:sp>
      <p:sp>
        <p:nvSpPr>
          <p:cNvPr id="635906" name="Rectangle 3"/>
          <p:cNvSpPr>
            <a:spLocks noGrp="1" noChangeArrowheads="1"/>
          </p:cNvSpPr>
          <p:nvPr>
            <p:ph idx="1"/>
          </p:nvPr>
        </p:nvSpPr>
        <p:spPr>
          <a:xfrm>
            <a:off x="360216" y="1957251"/>
            <a:ext cx="8229600" cy="4653915"/>
          </a:xfrm>
        </p:spPr>
        <p:txBody>
          <a:bodyPr/>
          <a:lstStyle/>
          <a:p>
            <a:pPr marL="0" indent="0">
              <a:spcAft>
                <a:spcPts val="4000"/>
              </a:spcAft>
              <a:buNone/>
            </a:pPr>
            <a:r>
              <a:rPr lang="en-US" dirty="0"/>
              <a:t>Suppose you are swirling a can around and suddenly decide to pull the rope in </a:t>
            </a:r>
            <a:r>
              <a:rPr lang="en-US" i="1" dirty="0"/>
              <a:t>half</a:t>
            </a:r>
            <a:r>
              <a:rPr lang="en-US" dirty="0"/>
              <a:t>way; by what factor would the speed of the can change?</a:t>
            </a:r>
          </a:p>
          <a:p>
            <a:pPr marL="514350" indent="-514350">
              <a:buFont typeface="+mj-lt"/>
              <a:buAutoNum type="alphaUcPeriod"/>
            </a:pPr>
            <a:r>
              <a:rPr lang="en-US" dirty="0"/>
              <a:t>Double</a:t>
            </a:r>
          </a:p>
          <a:p>
            <a:pPr marL="514350" indent="-514350">
              <a:buFont typeface="+mj-lt"/>
              <a:buAutoNum type="alphaUcPeriod"/>
            </a:pPr>
            <a:r>
              <a:rPr lang="en-US" dirty="0"/>
              <a:t>Four times</a:t>
            </a:r>
          </a:p>
          <a:p>
            <a:pPr marL="514350" indent="-514350">
              <a:buFont typeface="+mj-lt"/>
              <a:buAutoNum type="alphaUcPeriod"/>
            </a:pPr>
            <a:r>
              <a:rPr lang="en-US" dirty="0"/>
              <a:t>Half</a:t>
            </a:r>
          </a:p>
          <a:p>
            <a:pPr marL="514350" indent="-514350">
              <a:buFont typeface="+mj-lt"/>
              <a:buAutoNum type="alphaUcPeriod"/>
            </a:pPr>
            <a:r>
              <a:rPr lang="en-US" dirty="0"/>
              <a:t>One-quarter</a:t>
            </a:r>
          </a:p>
        </p:txBody>
      </p:sp>
      <p:pic>
        <p:nvPicPr>
          <p:cNvPr id="11" name="Picture 10" descr="Cartoon representation of a can attached to one end of a string and being whirled around a circular path by an arm."/>
          <p:cNvPicPr>
            <a:picLocks noChangeAspect="1"/>
          </p:cNvPicPr>
          <p:nvPr/>
        </p:nvPicPr>
        <p:blipFill rotWithShape="1">
          <a:blip r:embed="rId3">
            <a:extLst>
              <a:ext uri="{28A0092B-C50C-407E-A947-70E740481C1C}">
                <a14:useLocalDpi xmlns:a14="http://schemas.microsoft.com/office/drawing/2010/main" val="0"/>
              </a:ext>
            </a:extLst>
          </a:blip>
          <a:srcRect b="6909"/>
          <a:stretch/>
        </p:blipFill>
        <p:spPr>
          <a:xfrm>
            <a:off x="3032541" y="4172461"/>
            <a:ext cx="5899597" cy="1662006"/>
          </a:xfrm>
          <a:prstGeom prst="rect">
            <a:avLst/>
          </a:prstGeom>
        </p:spPr>
      </p:pic>
    </p:spTree>
    <p:extLst>
      <p:ext uri="{BB962C8B-B14F-4D97-AF65-F5344CB8AC3E}">
        <p14:creationId xmlns:p14="http://schemas.microsoft.com/office/powerpoint/2010/main" val="3373630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614907"/>
            <a:ext cx="9144000" cy="1076263"/>
          </a:xfrm>
        </p:spPr>
        <p:txBody>
          <a:bodyPr/>
          <a:lstStyle/>
          <a:p>
            <a:r>
              <a:rPr lang="en-US" dirty="0"/>
              <a:t>Angular Momentum</a:t>
            </a:r>
            <a:br>
              <a:rPr lang="en-US" dirty="0"/>
            </a:br>
            <a:r>
              <a:rPr lang="en-US" dirty="0"/>
              <a:t>CHECK YOUR ANSWER</a:t>
            </a:r>
          </a:p>
        </p:txBody>
      </p:sp>
      <p:sp>
        <p:nvSpPr>
          <p:cNvPr id="635906" name="Rectangle 3"/>
          <p:cNvSpPr>
            <a:spLocks noGrp="1" noChangeArrowheads="1"/>
          </p:cNvSpPr>
          <p:nvPr>
            <p:ph idx="1"/>
          </p:nvPr>
        </p:nvSpPr>
        <p:spPr>
          <a:xfrm>
            <a:off x="351268" y="1971106"/>
            <a:ext cx="8229600" cy="2703771"/>
          </a:xfrm>
        </p:spPr>
        <p:txBody>
          <a:bodyPr/>
          <a:lstStyle/>
          <a:p>
            <a:pPr marL="0" indent="0">
              <a:spcAft>
                <a:spcPts val="3800"/>
              </a:spcAft>
              <a:buNone/>
            </a:pPr>
            <a:r>
              <a:rPr lang="en-US" dirty="0"/>
              <a:t>Suppose you are swirling a can around and suddenly decide to pull the rope in </a:t>
            </a:r>
            <a:r>
              <a:rPr lang="en-US" i="1" dirty="0"/>
              <a:t>half</a:t>
            </a:r>
            <a:r>
              <a:rPr lang="en-US" dirty="0"/>
              <a:t>way; by what factor would the speed of the can change?</a:t>
            </a:r>
            <a:endParaRPr lang="en-US" b="1" dirty="0"/>
          </a:p>
          <a:p>
            <a:pPr marL="514350" indent="-514350">
              <a:buFont typeface="+mj-lt"/>
              <a:buAutoNum type="alphaUcPeriod"/>
            </a:pPr>
            <a:r>
              <a:rPr lang="en-US" b="1" dirty="0"/>
              <a:t>Double</a:t>
            </a:r>
          </a:p>
        </p:txBody>
      </p:sp>
      <p:sp>
        <p:nvSpPr>
          <p:cNvPr id="2" name="Text Placeholder 1"/>
          <p:cNvSpPr>
            <a:spLocks noGrp="1"/>
          </p:cNvSpPr>
          <p:nvPr>
            <p:ph type="body" sz="quarter" idx="10"/>
          </p:nvPr>
        </p:nvSpPr>
        <p:spPr>
          <a:xfrm>
            <a:off x="3521054" y="3676157"/>
            <a:ext cx="5101381" cy="640580"/>
          </a:xfrm>
        </p:spPr>
        <p:txBody>
          <a:bodyPr/>
          <a:lstStyle/>
          <a:p>
            <a:pPr marL="0" indent="0">
              <a:spcAft>
                <a:spcPts val="0"/>
              </a:spcAft>
              <a:buNone/>
            </a:pPr>
            <a:r>
              <a:rPr lang="en-US" sz="2000" b="1" dirty="0"/>
              <a:t>Explanation:</a:t>
            </a:r>
          </a:p>
          <a:p>
            <a:pPr marL="0" indent="0">
              <a:spcBef>
                <a:spcPts val="0"/>
              </a:spcBef>
              <a:spcAft>
                <a:spcPts val="2200"/>
              </a:spcAft>
              <a:buNone/>
            </a:pPr>
            <a:r>
              <a:rPr lang="en-US" sz="2000" dirty="0"/>
              <a:t>Angular momentum =</a:t>
            </a:r>
            <a:endParaRPr lang="en-US" sz="2000" b="1" dirty="0"/>
          </a:p>
        </p:txBody>
      </p:sp>
      <p:pic>
        <p:nvPicPr>
          <p:cNvPr id="5" name="Picture 4" descr="mass tangential speed multiplied by radius"/>
          <p:cNvPicPr>
            <a:picLocks noChangeAspect="1"/>
          </p:cNvPicPr>
          <p:nvPr/>
        </p:nvPicPr>
        <p:blipFill>
          <a:blip r:embed="rId3"/>
          <a:stretch>
            <a:fillRect/>
          </a:stretch>
        </p:blipFill>
        <p:spPr>
          <a:xfrm>
            <a:off x="3589625" y="4343407"/>
            <a:ext cx="3571875" cy="304800"/>
          </a:xfrm>
          <a:prstGeom prst="rect">
            <a:avLst/>
          </a:prstGeom>
        </p:spPr>
      </p:pic>
      <p:sp>
        <p:nvSpPr>
          <p:cNvPr id="4" name="Text Placeholder 3"/>
          <p:cNvSpPr>
            <a:spLocks noGrp="1"/>
          </p:cNvSpPr>
          <p:nvPr>
            <p:ph type="body" sz="quarter" idx="11"/>
          </p:nvPr>
        </p:nvSpPr>
        <p:spPr>
          <a:xfrm>
            <a:off x="3520079" y="4954812"/>
            <a:ext cx="5320186" cy="1684067"/>
          </a:xfrm>
        </p:spPr>
        <p:txBody>
          <a:bodyPr/>
          <a:lstStyle/>
          <a:p>
            <a:pPr marL="0" indent="0">
              <a:spcAft>
                <a:spcPts val="100"/>
              </a:spcAft>
              <a:buNone/>
            </a:pPr>
            <a:r>
              <a:rPr lang="en-US" sz="2000" dirty="0"/>
              <a:t>Angular Momentum is proportional to radius of the turn.</a:t>
            </a:r>
          </a:p>
          <a:p>
            <a:pPr marL="0" indent="0">
              <a:buNone/>
            </a:pPr>
            <a:r>
              <a:rPr lang="en-US" sz="2000" dirty="0"/>
              <a:t>No external torque acts with inward pull, so angular momentum is conserved. Half radius means speed </a:t>
            </a:r>
            <a:r>
              <a:rPr lang="en-US" sz="2000" b="1" dirty="0"/>
              <a:t>doubles.</a:t>
            </a:r>
          </a:p>
        </p:txBody>
      </p:sp>
    </p:spTree>
    <p:extLst>
      <p:ext uri="{BB962C8B-B14F-4D97-AF65-F5344CB8AC3E}">
        <p14:creationId xmlns:p14="http://schemas.microsoft.com/office/powerpoint/2010/main" val="3393011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ChangeArrowheads="1"/>
          </p:cNvSpPr>
          <p:nvPr>
            <p:ph type="title"/>
          </p:nvPr>
        </p:nvSpPr>
        <p:spPr/>
        <p:txBody>
          <a:bodyPr/>
          <a:lstStyle/>
          <a:p>
            <a:r>
              <a:rPr lang="en-US" dirty="0"/>
              <a:t>Circular Motion—Tangential Speed</a:t>
            </a:r>
          </a:p>
        </p:txBody>
      </p:sp>
      <p:sp>
        <p:nvSpPr>
          <p:cNvPr id="590851" name="Rectangle 3"/>
          <p:cNvSpPr>
            <a:spLocks noGrp="1" noChangeArrowheads="1"/>
          </p:cNvSpPr>
          <p:nvPr>
            <p:ph idx="1"/>
          </p:nvPr>
        </p:nvSpPr>
        <p:spPr>
          <a:xfrm>
            <a:off x="365125" y="1957254"/>
            <a:ext cx="8229600" cy="2083409"/>
          </a:xfrm>
        </p:spPr>
        <p:txBody>
          <a:bodyPr/>
          <a:lstStyle/>
          <a:p>
            <a:r>
              <a:rPr lang="en-US" sz="2400" dirty="0"/>
              <a:t>The distance traveled by a point on the rotating object divided by the time taken to travel that distance is called its </a:t>
            </a:r>
            <a:r>
              <a:rPr lang="en-US" sz="2400" i="1" dirty="0"/>
              <a:t>tangential</a:t>
            </a:r>
            <a:r>
              <a:rPr lang="en-US" sz="2400" dirty="0"/>
              <a:t> speed (symbol </a:t>
            </a:r>
            <a:r>
              <a:rPr lang="en-US" sz="2400" i="1" dirty="0"/>
              <a:t>v</a:t>
            </a:r>
            <a:r>
              <a:rPr lang="en-US" sz="2400" dirty="0"/>
              <a:t>). </a:t>
            </a:r>
          </a:p>
          <a:p>
            <a:r>
              <a:rPr lang="en-US" sz="2400" dirty="0"/>
              <a:t>Points closer to the circumference have a higher tangential speed that points closer to the center.</a:t>
            </a:r>
          </a:p>
        </p:txBody>
      </p:sp>
      <p:pic>
        <p:nvPicPr>
          <p:cNvPr id="9" name="Picture 8" descr="Figure illustrating the tangential speed of objects at different distances from the center of a circular object. a) When a circular object is rotated, a point farther away from the center of the circular object travels a longer distance than a point closer to the center of the circular object. b) A ladybug that is closer to the circumference of the circular object is twice as fast as a ladybug that is closer to the center."/>
          <p:cNvPicPr>
            <a:picLocks noChangeAspect="1"/>
          </p:cNvPicPr>
          <p:nvPr/>
        </p:nvPicPr>
        <p:blipFill rotWithShape="1">
          <a:blip r:embed="rId2">
            <a:extLst>
              <a:ext uri="{28A0092B-C50C-407E-A947-70E740481C1C}">
                <a14:useLocalDpi xmlns:a14="http://schemas.microsoft.com/office/drawing/2010/main" val="0"/>
              </a:ext>
            </a:extLst>
          </a:blip>
          <a:srcRect b="5128"/>
          <a:stretch/>
        </p:blipFill>
        <p:spPr>
          <a:xfrm>
            <a:off x="1429220" y="4040663"/>
            <a:ext cx="6298699" cy="2477517"/>
          </a:xfrm>
          <a:prstGeom prst="rect">
            <a:avLst/>
          </a:prstGeom>
        </p:spPr>
      </p:pic>
    </p:spTree>
    <p:extLst>
      <p:ext uri="{BB962C8B-B14F-4D97-AF65-F5344CB8AC3E}">
        <p14:creationId xmlns:p14="http://schemas.microsoft.com/office/powerpoint/2010/main" val="31336649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p:txBody>
          <a:bodyPr/>
          <a:lstStyle/>
          <a:p>
            <a:r>
              <a:rPr lang="en-US" dirty="0"/>
              <a:t>Conservation of Angular Momentum</a:t>
            </a:r>
          </a:p>
        </p:txBody>
      </p:sp>
      <p:sp>
        <p:nvSpPr>
          <p:cNvPr id="589827" name="Rectangle 3"/>
          <p:cNvSpPr>
            <a:spLocks noGrp="1" noChangeArrowheads="1"/>
          </p:cNvSpPr>
          <p:nvPr>
            <p:ph idx="1"/>
          </p:nvPr>
        </p:nvSpPr>
        <p:spPr/>
        <p:txBody>
          <a:bodyPr/>
          <a:lstStyle/>
          <a:p>
            <a:r>
              <a:rPr lang="en-US" sz="2400" dirty="0"/>
              <a:t>The </a:t>
            </a:r>
            <a:r>
              <a:rPr lang="en-US" sz="2400" b="1" dirty="0"/>
              <a:t>law of conservation of angular momentum </a:t>
            </a:r>
            <a:r>
              <a:rPr lang="en-US" sz="2400" dirty="0"/>
              <a:t>states:</a:t>
            </a:r>
          </a:p>
          <a:p>
            <a:pPr lvl="1"/>
            <a:r>
              <a:rPr lang="en-US" sz="2400" dirty="0"/>
              <a:t>If </a:t>
            </a:r>
            <a:r>
              <a:rPr lang="en-US" sz="2400" b="1" dirty="0"/>
              <a:t>no external net torque </a:t>
            </a:r>
            <a:r>
              <a:rPr lang="en-US" sz="2400" dirty="0"/>
              <a:t>acts on a rotating system, the </a:t>
            </a:r>
            <a:r>
              <a:rPr lang="en-US" sz="2400" b="1" dirty="0"/>
              <a:t>angular momentum of that system remains constant.</a:t>
            </a:r>
            <a:endParaRPr lang="en-US" sz="2400" dirty="0"/>
          </a:p>
          <a:p>
            <a:r>
              <a:rPr lang="en-US" sz="2400" dirty="0"/>
              <a:t>Analogous to the law of conservation of linear momentum:</a:t>
            </a:r>
          </a:p>
          <a:p>
            <a:pPr lvl="1"/>
            <a:r>
              <a:rPr lang="en-US" sz="2400" dirty="0"/>
              <a:t>If </a:t>
            </a:r>
            <a:r>
              <a:rPr lang="en-US" sz="2400" b="1" dirty="0"/>
              <a:t>no external force </a:t>
            </a:r>
            <a:r>
              <a:rPr lang="en-US" sz="2400" dirty="0"/>
              <a:t>acts on a system, the total </a:t>
            </a:r>
            <a:r>
              <a:rPr lang="en-US" sz="2400" b="1" dirty="0"/>
              <a:t>linear momentum </a:t>
            </a:r>
            <a:r>
              <a:rPr lang="en-US" sz="2400" dirty="0"/>
              <a:t>of that system remains constant.</a:t>
            </a:r>
          </a:p>
        </p:txBody>
      </p:sp>
    </p:spTree>
    <p:extLst>
      <p:ext uri="{BB962C8B-B14F-4D97-AF65-F5344CB8AC3E}">
        <p14:creationId xmlns:p14="http://schemas.microsoft.com/office/powerpoint/2010/main" val="30201260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p:cNvSpPr>
            <a:spLocks noGrp="1" noChangeArrowheads="1"/>
          </p:cNvSpPr>
          <p:nvPr>
            <p:ph type="title"/>
          </p:nvPr>
        </p:nvSpPr>
        <p:spPr>
          <a:xfrm>
            <a:off x="0" y="614908"/>
            <a:ext cx="9144000" cy="1077218"/>
          </a:xfrm>
        </p:spPr>
        <p:txBody>
          <a:bodyPr/>
          <a:lstStyle/>
          <a:p>
            <a:r>
              <a:rPr lang="en-US" dirty="0"/>
              <a:t>Conservation of Angular Momentum, Continued</a:t>
            </a:r>
          </a:p>
        </p:txBody>
      </p:sp>
      <p:sp>
        <p:nvSpPr>
          <p:cNvPr id="641027" name="Rectangle 3"/>
          <p:cNvSpPr>
            <a:spLocks noGrp="1" noChangeArrowheads="1"/>
          </p:cNvSpPr>
          <p:nvPr>
            <p:ph idx="1"/>
          </p:nvPr>
        </p:nvSpPr>
        <p:spPr>
          <a:xfrm>
            <a:off x="365125" y="1957254"/>
            <a:ext cx="8229600" cy="1225055"/>
          </a:xfrm>
        </p:spPr>
        <p:txBody>
          <a:bodyPr/>
          <a:lstStyle/>
          <a:p>
            <a:r>
              <a:rPr lang="en-US" sz="2400" dirty="0"/>
              <a:t>Example:</a:t>
            </a:r>
          </a:p>
          <a:p>
            <a:pPr lvl="1"/>
            <a:r>
              <a:rPr lang="en-US" sz="2400" dirty="0"/>
              <a:t>When the man pulls the weights inward, his rotational speed increases!</a:t>
            </a:r>
          </a:p>
        </p:txBody>
      </p:sp>
      <p:pic>
        <p:nvPicPr>
          <p:cNvPr id="9" name="Picture 8" descr="Cartoon representations of a man standing on a low-friction turntable and holding weights in his arms. When the man extends his arms along with the weights, his rotational inertia, I, is relatively large in this position with the help of extended weights, ω. The man turns slowly. When the man pulls in his arms, his rotational inertia is decreased, I, and weight, ω, is considerably reduced. However, the man moves turns faster."/>
          <p:cNvPicPr>
            <a:picLocks noChangeAspect="1"/>
          </p:cNvPicPr>
          <p:nvPr/>
        </p:nvPicPr>
        <p:blipFill rotWithShape="1">
          <a:blip r:embed="rId2">
            <a:extLst>
              <a:ext uri="{28A0092B-C50C-407E-A947-70E740481C1C}">
                <a14:useLocalDpi xmlns:a14="http://schemas.microsoft.com/office/drawing/2010/main" val="0"/>
              </a:ext>
            </a:extLst>
          </a:blip>
          <a:srcRect b="3497"/>
          <a:stretch/>
        </p:blipFill>
        <p:spPr>
          <a:xfrm>
            <a:off x="1760797" y="3182309"/>
            <a:ext cx="5613263" cy="3293964"/>
          </a:xfrm>
          <a:prstGeom prst="rect">
            <a:avLst/>
          </a:prstGeom>
        </p:spPr>
      </p:pic>
    </p:spTree>
    <p:extLst>
      <p:ext uri="{BB962C8B-B14F-4D97-AF65-F5344CB8AC3E}">
        <p14:creationId xmlns:p14="http://schemas.microsoft.com/office/powerpoint/2010/main" val="25986446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614908"/>
            <a:ext cx="9144000" cy="1077218"/>
          </a:xfrm>
        </p:spPr>
        <p:txBody>
          <a:bodyPr/>
          <a:lstStyle/>
          <a:p>
            <a:r>
              <a:rPr lang="en-US" dirty="0"/>
              <a:t>Angular Momentum</a:t>
            </a:r>
            <a:br>
              <a:rPr lang="en-US" dirty="0"/>
            </a:br>
            <a:r>
              <a:rPr lang="en-US" dirty="0"/>
              <a:t>CHECK YOUR NEIGHBOR, Continued </a:t>
            </a:r>
          </a:p>
        </p:txBody>
      </p:sp>
      <p:sp>
        <p:nvSpPr>
          <p:cNvPr id="642050" name="Rectangle 3"/>
          <p:cNvSpPr>
            <a:spLocks noGrp="1" noChangeArrowheads="1"/>
          </p:cNvSpPr>
          <p:nvPr>
            <p:ph idx="1"/>
          </p:nvPr>
        </p:nvSpPr>
        <p:spPr>
          <a:xfrm>
            <a:off x="365125" y="1957255"/>
            <a:ext cx="8229600" cy="4331004"/>
          </a:xfrm>
        </p:spPr>
        <p:txBody>
          <a:bodyPr/>
          <a:lstStyle/>
          <a:p>
            <a:pPr marL="0" indent="0">
              <a:spcAft>
                <a:spcPts val="4000"/>
              </a:spcAft>
              <a:buNone/>
            </a:pPr>
            <a:r>
              <a:rPr lang="en-US" dirty="0"/>
              <a:t>Suppose by pulling the weights inward, the rotational inertia of the man reduces to half its value. By what factor would his angular velocity change?</a:t>
            </a:r>
          </a:p>
          <a:p>
            <a:pPr marL="514350" indent="-514350">
              <a:buFont typeface="+mj-lt"/>
              <a:buAutoNum type="alphaUcPeriod"/>
            </a:pPr>
            <a:r>
              <a:rPr lang="en-US" dirty="0"/>
              <a:t>Double</a:t>
            </a:r>
          </a:p>
          <a:p>
            <a:pPr marL="514350" indent="-514350">
              <a:buFont typeface="+mj-lt"/>
              <a:buAutoNum type="alphaUcPeriod"/>
            </a:pPr>
            <a:r>
              <a:rPr lang="en-US" dirty="0"/>
              <a:t>Three times</a:t>
            </a:r>
          </a:p>
          <a:p>
            <a:pPr marL="514350" indent="-514350">
              <a:buFont typeface="+mj-lt"/>
              <a:buAutoNum type="alphaUcPeriod"/>
            </a:pPr>
            <a:r>
              <a:rPr lang="en-US" dirty="0"/>
              <a:t>Half</a:t>
            </a:r>
          </a:p>
          <a:p>
            <a:pPr marL="514350" indent="-514350">
              <a:buFont typeface="+mj-lt"/>
              <a:buAutoNum type="alphaUcPeriod"/>
            </a:pPr>
            <a:r>
              <a:rPr lang="en-US" dirty="0"/>
              <a:t>One-quarter</a:t>
            </a:r>
          </a:p>
        </p:txBody>
      </p:sp>
      <p:pic>
        <p:nvPicPr>
          <p:cNvPr id="16" name="Picture 15" descr="Cartoon representations of a man standing on a low-friction turntable and holding weights in his arms. When the man extends his arms along with the weights, his rotational inertia, I, is relatively large in this position with the help of extended weights, ω. The man turns slowly. When the man pulls in his arms, his rotational inertia is decreased, I, and weight, ω, is considerably reduced. However, the man moves turns faster."/>
          <p:cNvPicPr>
            <a:picLocks noChangeAspect="1"/>
          </p:cNvPicPr>
          <p:nvPr/>
        </p:nvPicPr>
        <p:blipFill rotWithShape="1">
          <a:blip r:embed="rId3">
            <a:extLst>
              <a:ext uri="{28A0092B-C50C-407E-A947-70E740481C1C}">
                <a14:useLocalDpi xmlns:a14="http://schemas.microsoft.com/office/drawing/2010/main" val="0"/>
              </a:ext>
            </a:extLst>
          </a:blip>
          <a:srcRect b="3497"/>
          <a:stretch/>
        </p:blipFill>
        <p:spPr>
          <a:xfrm>
            <a:off x="3528205" y="3578065"/>
            <a:ext cx="5175653" cy="3037167"/>
          </a:xfrm>
          <a:prstGeom prst="rect">
            <a:avLst/>
          </a:prstGeom>
        </p:spPr>
      </p:pic>
    </p:spTree>
    <p:extLst>
      <p:ext uri="{BB962C8B-B14F-4D97-AF65-F5344CB8AC3E}">
        <p14:creationId xmlns:p14="http://schemas.microsoft.com/office/powerpoint/2010/main" val="6422730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614907"/>
            <a:ext cx="9144000" cy="1046233"/>
          </a:xfrm>
        </p:spPr>
        <p:txBody>
          <a:bodyPr/>
          <a:lstStyle/>
          <a:p>
            <a:r>
              <a:rPr lang="en-US" dirty="0"/>
              <a:t>Angular Momentum</a:t>
            </a:r>
            <a:br>
              <a:rPr lang="en-US" dirty="0"/>
            </a:br>
            <a:r>
              <a:rPr lang="en-US" dirty="0"/>
              <a:t>CHECK YOUR ANSWER, Continued</a:t>
            </a:r>
          </a:p>
        </p:txBody>
      </p:sp>
      <p:sp>
        <p:nvSpPr>
          <p:cNvPr id="642050" name="Rectangle 3"/>
          <p:cNvSpPr>
            <a:spLocks noGrp="1" noChangeArrowheads="1"/>
          </p:cNvSpPr>
          <p:nvPr>
            <p:ph idx="1"/>
          </p:nvPr>
        </p:nvSpPr>
        <p:spPr>
          <a:xfrm>
            <a:off x="365125" y="1957254"/>
            <a:ext cx="8229600" cy="3051283"/>
          </a:xfrm>
        </p:spPr>
        <p:txBody>
          <a:bodyPr/>
          <a:lstStyle/>
          <a:p>
            <a:pPr marL="0" indent="0">
              <a:spcAft>
                <a:spcPts val="3800"/>
              </a:spcAft>
              <a:buNone/>
            </a:pPr>
            <a:r>
              <a:rPr lang="en-US" dirty="0"/>
              <a:t>Suppose by pulling the weights inward, the rotational inertia of the man reduces to half its value. By what factor would his angular velocity change?</a:t>
            </a:r>
          </a:p>
          <a:p>
            <a:pPr marL="514350" indent="-514350">
              <a:buFont typeface="+mj-lt"/>
              <a:buAutoNum type="alphaUcPeriod"/>
            </a:pPr>
            <a:r>
              <a:rPr lang="en-US" b="1" dirty="0"/>
              <a:t>Double</a:t>
            </a:r>
          </a:p>
        </p:txBody>
      </p:sp>
      <p:sp>
        <p:nvSpPr>
          <p:cNvPr id="2" name="Text Placeholder 1"/>
          <p:cNvSpPr>
            <a:spLocks noGrp="1"/>
          </p:cNvSpPr>
          <p:nvPr>
            <p:ph type="body" sz="quarter" idx="10"/>
          </p:nvPr>
        </p:nvSpPr>
        <p:spPr>
          <a:xfrm>
            <a:off x="3427844" y="3672589"/>
            <a:ext cx="3629025" cy="403802"/>
          </a:xfrm>
        </p:spPr>
        <p:txBody>
          <a:bodyPr/>
          <a:lstStyle/>
          <a:p>
            <a:pPr marL="0" indent="0">
              <a:buNone/>
            </a:pPr>
            <a:r>
              <a:rPr lang="en-US" sz="2000" b="1" dirty="0"/>
              <a:t>Explanation:</a:t>
            </a:r>
          </a:p>
        </p:txBody>
      </p:sp>
      <p:pic>
        <p:nvPicPr>
          <p:cNvPr id="4" name="Picture 3" descr="Angular momentum equals rotational inertia multiplied by angular velocity"/>
          <p:cNvPicPr>
            <a:picLocks noChangeAspect="1"/>
          </p:cNvPicPr>
          <p:nvPr/>
        </p:nvPicPr>
        <p:blipFill>
          <a:blip r:embed="rId3"/>
          <a:stretch>
            <a:fillRect/>
          </a:stretch>
        </p:blipFill>
        <p:spPr>
          <a:xfrm>
            <a:off x="3472489" y="4045674"/>
            <a:ext cx="5486400" cy="666750"/>
          </a:xfrm>
          <a:prstGeom prst="rect">
            <a:avLst/>
          </a:prstGeom>
        </p:spPr>
      </p:pic>
      <p:sp>
        <p:nvSpPr>
          <p:cNvPr id="3" name="Text Placeholder 2"/>
          <p:cNvSpPr>
            <a:spLocks noGrp="1"/>
          </p:cNvSpPr>
          <p:nvPr>
            <p:ph type="body" sz="quarter" idx="11"/>
          </p:nvPr>
        </p:nvSpPr>
        <p:spPr>
          <a:xfrm>
            <a:off x="3427844" y="5008537"/>
            <a:ext cx="5627028" cy="1711167"/>
          </a:xfrm>
        </p:spPr>
        <p:txBody>
          <a:bodyPr/>
          <a:lstStyle/>
          <a:p>
            <a:pPr marL="0" indent="0">
              <a:buNone/>
            </a:pPr>
            <a:r>
              <a:rPr lang="en-US" sz="2000" dirty="0"/>
              <a:t>Angular momentum is proportional to "rotational inertia."</a:t>
            </a:r>
          </a:p>
          <a:p>
            <a:pPr marL="0" indent="0">
              <a:buNone/>
            </a:pPr>
            <a:r>
              <a:rPr lang="en-US" sz="2000" dirty="0"/>
              <a:t>If you </a:t>
            </a:r>
            <a:r>
              <a:rPr lang="en-US" sz="2000" i="1" dirty="0"/>
              <a:t>halve</a:t>
            </a:r>
            <a:r>
              <a:rPr lang="en-US" sz="2000" dirty="0"/>
              <a:t> the rotational inertia, to keep the angular momentum constant, the angular velocity would </a:t>
            </a:r>
            <a:r>
              <a:rPr lang="en-US" sz="2000" b="1" dirty="0"/>
              <a:t>double.</a:t>
            </a:r>
          </a:p>
        </p:txBody>
      </p:sp>
    </p:spTree>
    <p:extLst>
      <p:ext uri="{BB962C8B-B14F-4D97-AF65-F5344CB8AC3E}">
        <p14:creationId xmlns:p14="http://schemas.microsoft.com/office/powerpoint/2010/main" val="1631180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p:txBody>
          <a:bodyPr/>
          <a:lstStyle/>
          <a:p>
            <a:r>
              <a:rPr lang="en-US" dirty="0"/>
              <a:t>Circular Motion—Rotational Speed</a:t>
            </a:r>
          </a:p>
        </p:txBody>
      </p:sp>
      <p:sp>
        <p:nvSpPr>
          <p:cNvPr id="592899" name="Rectangle 3"/>
          <p:cNvSpPr>
            <a:spLocks noGrp="1" noChangeArrowheads="1"/>
          </p:cNvSpPr>
          <p:nvPr>
            <p:ph idx="1"/>
          </p:nvPr>
        </p:nvSpPr>
        <p:spPr>
          <a:xfrm>
            <a:off x="365125" y="1957255"/>
            <a:ext cx="8229600" cy="3638372"/>
          </a:xfrm>
        </p:spPr>
        <p:txBody>
          <a:bodyPr/>
          <a:lstStyle/>
          <a:p>
            <a:r>
              <a:rPr lang="en-US" dirty="0"/>
              <a:t>Rotational (angular) speed is the </a:t>
            </a:r>
            <a:r>
              <a:rPr lang="en-US" i="1" dirty="0"/>
              <a:t>number of rotations or revolutions per unit of time</a:t>
            </a:r>
            <a:r>
              <a:rPr lang="en-US" dirty="0"/>
              <a:t> </a:t>
            </a:r>
            <a:br>
              <a:rPr lang="en-US" dirty="0"/>
            </a:br>
            <a:r>
              <a:rPr lang="en-US" dirty="0"/>
              <a:t>(symbol </a:t>
            </a:r>
            <a:r>
              <a:rPr lang="el-GR" i="1" dirty="0"/>
              <a:t>ω</a:t>
            </a:r>
            <a:r>
              <a:rPr lang="en-US" dirty="0"/>
              <a:t>). </a:t>
            </a:r>
          </a:p>
          <a:p>
            <a:r>
              <a:rPr lang="en-US" dirty="0"/>
              <a:t>All parts of a rigid merry-go-round or turntable turn about the axis of rotation in the same amount of time. </a:t>
            </a:r>
          </a:p>
          <a:p>
            <a:r>
              <a:rPr lang="en-US" dirty="0"/>
              <a:t>So, all parts have the same rotational speed.</a:t>
            </a:r>
          </a:p>
          <a:p>
            <a:pPr lvl="1"/>
            <a:r>
              <a:rPr lang="en-US" sz="2400" dirty="0"/>
              <a:t>Tangential speed</a:t>
            </a:r>
            <a:endParaRPr lang="en-US" sz="2400" dirty="0">
              <a:sym typeface="Symbol" charset="0"/>
            </a:endParaRPr>
          </a:p>
        </p:txBody>
      </p:sp>
      <p:pic>
        <p:nvPicPr>
          <p:cNvPr id="3" name="Picture 2" descr="equals Radial Distance multiplied by Rotational Speeds"/>
          <p:cNvPicPr>
            <a:picLocks noChangeAspect="1"/>
          </p:cNvPicPr>
          <p:nvPr/>
        </p:nvPicPr>
        <p:blipFill>
          <a:blip r:embed="rId3"/>
          <a:stretch>
            <a:fillRect/>
          </a:stretch>
        </p:blipFill>
        <p:spPr>
          <a:xfrm>
            <a:off x="2277919" y="5609482"/>
            <a:ext cx="5095875" cy="504825"/>
          </a:xfrm>
          <a:prstGeom prst="rect">
            <a:avLst/>
          </a:prstGeom>
        </p:spPr>
      </p:pic>
      <p:sp>
        <p:nvSpPr>
          <p:cNvPr id="2" name="Text Placeholder 1"/>
          <p:cNvSpPr>
            <a:spLocks noGrp="1"/>
          </p:cNvSpPr>
          <p:nvPr>
            <p:ph type="body" sz="quarter" idx="10"/>
          </p:nvPr>
        </p:nvSpPr>
        <p:spPr>
          <a:xfrm>
            <a:off x="1962871" y="6080544"/>
            <a:ext cx="1140548" cy="417243"/>
          </a:xfrm>
        </p:spPr>
        <p:txBody>
          <a:bodyPr/>
          <a:lstStyle/>
          <a:p>
            <a:pPr marL="0" indent="0">
              <a:buNone/>
            </a:pPr>
            <a:r>
              <a:rPr lang="en-US" sz="2400" i="1" dirty="0">
                <a:sym typeface="Symbol" charset="0"/>
              </a:rPr>
              <a:t>ν</a:t>
            </a:r>
            <a:r>
              <a:rPr lang="en-US" sz="2400" dirty="0"/>
              <a:t> = </a:t>
            </a:r>
            <a:r>
              <a:rPr lang="en-US" sz="2400" i="1" dirty="0"/>
              <a:t>r</a:t>
            </a:r>
            <a:r>
              <a:rPr lang="el-GR" sz="2400" i="1" dirty="0"/>
              <a:t> ω</a:t>
            </a:r>
            <a:endParaRPr lang="en-US" sz="2400" dirty="0"/>
          </a:p>
        </p:txBody>
      </p:sp>
    </p:spTree>
    <p:extLst>
      <p:ext uri="{BB962C8B-B14F-4D97-AF65-F5344CB8AC3E}">
        <p14:creationId xmlns:p14="http://schemas.microsoft.com/office/powerpoint/2010/main" val="2944520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614908"/>
            <a:ext cx="9144000" cy="1077218"/>
          </a:xfrm>
        </p:spPr>
        <p:txBody>
          <a:bodyPr/>
          <a:lstStyle/>
          <a:p>
            <a:r>
              <a:rPr lang="en-US" dirty="0"/>
              <a:t>Rotational and Tangential Speed</a:t>
            </a:r>
            <a:br>
              <a:rPr lang="en-US" dirty="0"/>
            </a:br>
            <a:r>
              <a:rPr lang="en-US" dirty="0"/>
              <a:t>CHECK YOUR NEIGHBOR</a:t>
            </a:r>
          </a:p>
        </p:txBody>
      </p:sp>
      <p:sp>
        <p:nvSpPr>
          <p:cNvPr id="594946" name="Rectangle 3"/>
          <p:cNvSpPr>
            <a:spLocks noGrp="1" noChangeArrowheads="1"/>
          </p:cNvSpPr>
          <p:nvPr>
            <p:ph idx="1"/>
          </p:nvPr>
        </p:nvSpPr>
        <p:spPr/>
        <p:txBody>
          <a:bodyPr/>
          <a:lstStyle/>
          <a:p>
            <a:pPr marL="0" indent="0">
              <a:spcAft>
                <a:spcPts val="3400"/>
              </a:spcAft>
              <a:buNone/>
            </a:pPr>
            <a:r>
              <a:rPr lang="en-US" sz="2400" dirty="0"/>
              <a:t>A ladybug sits halfway between the rotational axis and the outer edge of the turntable. When the turntable has a rotational speed of 20 RPM and the bug has a tangential speed of 2 cm/s, what will be the rotational and tangential speeds of her friend who sits at the outer edge?</a:t>
            </a:r>
          </a:p>
          <a:p>
            <a:pPr marL="514350" indent="-514350">
              <a:buFont typeface="+mj-lt"/>
              <a:buAutoNum type="alphaUcPeriod"/>
            </a:pPr>
            <a:r>
              <a:rPr lang="en-US" sz="2400" dirty="0"/>
              <a:t>1 cm/s</a:t>
            </a:r>
          </a:p>
          <a:p>
            <a:pPr marL="514350" indent="-514350">
              <a:buFont typeface="+mj-lt"/>
              <a:buAutoNum type="alphaUcPeriod"/>
            </a:pPr>
            <a:r>
              <a:rPr lang="en-US" sz="2400" dirty="0"/>
              <a:t>2 cm/s</a:t>
            </a:r>
          </a:p>
          <a:p>
            <a:pPr marL="514350" indent="-514350">
              <a:buFont typeface="+mj-lt"/>
              <a:buAutoNum type="alphaUcPeriod"/>
            </a:pPr>
            <a:r>
              <a:rPr lang="en-US" sz="2400" dirty="0"/>
              <a:t>4 cm/s</a:t>
            </a:r>
          </a:p>
          <a:p>
            <a:pPr marL="514350" indent="-514350">
              <a:buFont typeface="+mj-lt"/>
              <a:buAutoNum type="alphaUcPeriod"/>
            </a:pPr>
            <a:r>
              <a:rPr lang="en-US" sz="2400" dirty="0"/>
              <a:t>8 cm/s</a:t>
            </a:r>
          </a:p>
        </p:txBody>
      </p:sp>
    </p:spTree>
    <p:extLst>
      <p:ext uri="{BB962C8B-B14F-4D97-AF65-F5344CB8AC3E}">
        <p14:creationId xmlns:p14="http://schemas.microsoft.com/office/powerpoint/2010/main" val="2966786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614907"/>
            <a:ext cx="9144000" cy="1047637"/>
          </a:xfrm>
        </p:spPr>
        <p:txBody>
          <a:bodyPr/>
          <a:lstStyle/>
          <a:p>
            <a:r>
              <a:rPr lang="en-US" dirty="0"/>
              <a:t>Rotational and Tangential Speed</a:t>
            </a:r>
            <a:br>
              <a:rPr lang="en-US" dirty="0"/>
            </a:br>
            <a:r>
              <a:rPr lang="en-US" dirty="0"/>
              <a:t>CHECK YOUR ANSWER</a:t>
            </a:r>
          </a:p>
        </p:txBody>
      </p:sp>
      <p:sp>
        <p:nvSpPr>
          <p:cNvPr id="594946" name="Rectangle 3"/>
          <p:cNvSpPr>
            <a:spLocks noGrp="1" noChangeArrowheads="1"/>
          </p:cNvSpPr>
          <p:nvPr>
            <p:ph idx="1"/>
          </p:nvPr>
        </p:nvSpPr>
        <p:spPr>
          <a:xfrm>
            <a:off x="365125" y="1983260"/>
            <a:ext cx="8229600" cy="2839829"/>
          </a:xfrm>
        </p:spPr>
        <p:txBody>
          <a:bodyPr/>
          <a:lstStyle/>
          <a:p>
            <a:pPr marL="0" indent="0">
              <a:spcAft>
                <a:spcPts val="3400"/>
              </a:spcAft>
              <a:buNone/>
            </a:pPr>
            <a:r>
              <a:rPr lang="en-US" sz="2400" dirty="0"/>
              <a:t>A ladybug sits halfway between the rotational axis and the outer edge of the turntable. When the turntable has a rotational speed of 20 RPM and the bug has a tangential speed of 2 cm/s, what will be the rotational and tangential speeds of her friend who sits at the outer edge?</a:t>
            </a:r>
          </a:p>
          <a:p>
            <a:pPr marL="514350" indent="-514350">
              <a:buFont typeface="+mj-lt"/>
              <a:buAutoNum type="alphaUcPeriod" startAt="3"/>
            </a:pPr>
            <a:r>
              <a:rPr lang="en-US" sz="2400" b="1" dirty="0"/>
              <a:t>4 cm/s</a:t>
            </a:r>
          </a:p>
        </p:txBody>
      </p:sp>
      <p:sp>
        <p:nvSpPr>
          <p:cNvPr id="2" name="Text Placeholder 1"/>
          <p:cNvSpPr>
            <a:spLocks noGrp="1"/>
          </p:cNvSpPr>
          <p:nvPr>
            <p:ph type="body" sz="quarter" idx="10"/>
          </p:nvPr>
        </p:nvSpPr>
        <p:spPr>
          <a:xfrm>
            <a:off x="2763160" y="4339209"/>
            <a:ext cx="6242295" cy="1999687"/>
          </a:xfrm>
        </p:spPr>
        <p:txBody>
          <a:bodyPr/>
          <a:lstStyle/>
          <a:p>
            <a:pPr marL="0" indent="0">
              <a:buNone/>
            </a:pPr>
            <a:r>
              <a:rPr lang="en-US" sz="2000" b="1" dirty="0"/>
              <a:t>Explanation:</a:t>
            </a:r>
            <a:br>
              <a:rPr lang="en-US" sz="2000" b="1" dirty="0"/>
            </a:br>
            <a:r>
              <a:rPr lang="en-US" sz="2000" dirty="0"/>
              <a:t>Tangential speed = </a:t>
            </a:r>
            <a:r>
              <a:rPr lang="en-US" sz="2000" i="1" dirty="0"/>
              <a:t>r</a:t>
            </a:r>
            <a:r>
              <a:rPr lang="el-GR" sz="2000" i="1" dirty="0"/>
              <a:t>ω</a:t>
            </a:r>
            <a:endParaRPr lang="en-US" sz="2000" i="1" dirty="0"/>
          </a:p>
          <a:p>
            <a:pPr marL="0" indent="0">
              <a:spcAft>
                <a:spcPts val="2400"/>
              </a:spcAft>
              <a:buNone/>
            </a:pPr>
            <a:r>
              <a:rPr lang="en-US" sz="2000" dirty="0"/>
              <a:t>Rotational speed of both bugs is the same, so if radial distance doubles, tangential speed also doubles.</a:t>
            </a:r>
          </a:p>
          <a:p>
            <a:pPr marL="0" indent="0">
              <a:spcAft>
                <a:spcPts val="3600"/>
              </a:spcAft>
              <a:buNone/>
            </a:pPr>
            <a:r>
              <a:rPr lang="en-US" sz="2000" dirty="0"/>
              <a:t>So, tangential speed is</a:t>
            </a:r>
          </a:p>
        </p:txBody>
      </p:sp>
      <p:pic>
        <p:nvPicPr>
          <p:cNvPr id="3" name="Picture 2" descr="2 cm per s multiplied by 2 equals 4 cm/s."/>
          <p:cNvPicPr>
            <a:picLocks noChangeAspect="1"/>
          </p:cNvPicPr>
          <p:nvPr/>
        </p:nvPicPr>
        <p:blipFill>
          <a:blip r:embed="rId3"/>
          <a:stretch>
            <a:fillRect/>
          </a:stretch>
        </p:blipFill>
        <p:spPr>
          <a:xfrm>
            <a:off x="5479470" y="6005521"/>
            <a:ext cx="2286000" cy="333375"/>
          </a:xfrm>
          <a:prstGeom prst="rect">
            <a:avLst/>
          </a:prstGeom>
        </p:spPr>
      </p:pic>
    </p:spTree>
    <p:extLst>
      <p:ext uri="{BB962C8B-B14F-4D97-AF65-F5344CB8AC3E}">
        <p14:creationId xmlns:p14="http://schemas.microsoft.com/office/powerpoint/2010/main" val="3473051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p:txBody>
          <a:bodyPr/>
          <a:lstStyle/>
          <a:p>
            <a:r>
              <a:rPr lang="en-US" dirty="0"/>
              <a:t>Rotational Inertia</a:t>
            </a:r>
          </a:p>
        </p:txBody>
      </p:sp>
      <p:sp>
        <p:nvSpPr>
          <p:cNvPr id="581635" name="Rectangle 3"/>
          <p:cNvSpPr>
            <a:spLocks noGrp="1" noChangeArrowheads="1"/>
          </p:cNvSpPr>
          <p:nvPr>
            <p:ph idx="1"/>
          </p:nvPr>
        </p:nvSpPr>
        <p:spPr/>
        <p:txBody>
          <a:bodyPr/>
          <a:lstStyle/>
          <a:p>
            <a:r>
              <a:rPr lang="en-US" dirty="0"/>
              <a:t>An object rotating about an axis tends to remain rotating about the same axis at the same rotational speed unless interfered with by some external influence.</a:t>
            </a:r>
          </a:p>
          <a:p>
            <a:r>
              <a:rPr lang="en-US" dirty="0"/>
              <a:t>The property of an object to resist changes in its rotational state of motion is called </a:t>
            </a:r>
            <a:r>
              <a:rPr lang="en-US" b="1" dirty="0"/>
              <a:t>rotational inertia (symbol </a:t>
            </a:r>
            <a:r>
              <a:rPr lang="en-US" b="1" i="1" dirty="0"/>
              <a:t>I</a:t>
            </a:r>
            <a:r>
              <a:rPr lang="en-US" b="1" dirty="0"/>
              <a:t>).</a:t>
            </a:r>
          </a:p>
        </p:txBody>
      </p:sp>
    </p:spTree>
    <p:extLst>
      <p:ext uri="{BB962C8B-B14F-4D97-AF65-F5344CB8AC3E}">
        <p14:creationId xmlns:p14="http://schemas.microsoft.com/office/powerpoint/2010/main" val="873969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ChangeArrowheads="1"/>
          </p:cNvSpPr>
          <p:nvPr>
            <p:ph type="title"/>
          </p:nvPr>
        </p:nvSpPr>
        <p:spPr/>
        <p:txBody>
          <a:bodyPr/>
          <a:lstStyle/>
          <a:p>
            <a:r>
              <a:rPr lang="en-US" dirty="0"/>
              <a:t>Rotational Inertia, Continued</a:t>
            </a:r>
          </a:p>
        </p:txBody>
      </p:sp>
      <p:sp>
        <p:nvSpPr>
          <p:cNvPr id="599043" name="Rectangle 3"/>
          <p:cNvSpPr>
            <a:spLocks noGrp="1" noChangeArrowheads="1"/>
          </p:cNvSpPr>
          <p:nvPr>
            <p:ph idx="1"/>
          </p:nvPr>
        </p:nvSpPr>
        <p:spPr>
          <a:xfrm>
            <a:off x="365125" y="1957254"/>
            <a:ext cx="4793172" cy="4653915"/>
          </a:xfrm>
        </p:spPr>
        <p:txBody>
          <a:bodyPr/>
          <a:lstStyle/>
          <a:p>
            <a:r>
              <a:rPr lang="en-US" dirty="0"/>
              <a:t>Depends upon</a:t>
            </a:r>
          </a:p>
          <a:p>
            <a:pPr lvl="1"/>
            <a:r>
              <a:rPr lang="en-US" dirty="0"/>
              <a:t>mass of object.</a:t>
            </a:r>
          </a:p>
          <a:p>
            <a:pPr lvl="1"/>
            <a:r>
              <a:rPr lang="en-US" dirty="0"/>
              <a:t>distribution of mass around axis of rotation.</a:t>
            </a:r>
          </a:p>
          <a:p>
            <a:pPr lvl="2"/>
            <a:r>
              <a:rPr lang="en-US" dirty="0"/>
              <a:t>The greater the distance between an object</a:t>
            </a:r>
            <a:r>
              <a:rPr lang="fr-FR" altLang="ja-JP" dirty="0"/>
              <a:t>'</a:t>
            </a:r>
            <a:r>
              <a:rPr lang="en-US" dirty="0"/>
              <a:t>s mass concentration and the axis, the greater the rotational inertia.</a:t>
            </a:r>
          </a:p>
        </p:txBody>
      </p:sp>
      <p:pic>
        <p:nvPicPr>
          <p:cNvPr id="9" name="Picture 8" descr="Figures of 2 barbells illustrating the dependence of rotational inertia on the distribution of mass around the axis of rotation. 1 barbell is shown with its 2 circular weights close to each other and on either side of the center of the barbell bar. The other barbell is shown with its 2 circular weights at the 2 ends of the barbell bar. Both the barbells are rotated by an arm at the center of the barbell bars. The first barbell is easy to rotate and the second barbell is difficult to rotate."/>
          <p:cNvPicPr>
            <a:picLocks noChangeAspect="1"/>
          </p:cNvPicPr>
          <p:nvPr/>
        </p:nvPicPr>
        <p:blipFill rotWithShape="1">
          <a:blip r:embed="rId3">
            <a:extLst>
              <a:ext uri="{28A0092B-C50C-407E-A947-70E740481C1C}">
                <a14:useLocalDpi xmlns:a14="http://schemas.microsoft.com/office/drawing/2010/main" val="0"/>
              </a:ext>
            </a:extLst>
          </a:blip>
          <a:srcRect b="2804"/>
          <a:stretch/>
        </p:blipFill>
        <p:spPr>
          <a:xfrm>
            <a:off x="5373298" y="1472276"/>
            <a:ext cx="3431047" cy="4863719"/>
          </a:xfrm>
          <a:prstGeom prst="rect">
            <a:avLst/>
          </a:prstGeom>
        </p:spPr>
      </p:pic>
    </p:spTree>
    <p:extLst>
      <p:ext uri="{BB962C8B-B14F-4D97-AF65-F5344CB8AC3E}">
        <p14:creationId xmlns:p14="http://schemas.microsoft.com/office/powerpoint/2010/main" val="679656689"/>
      </p:ext>
    </p:extLst>
  </p:cSld>
  <p:clrMapOvr>
    <a:masterClrMapping/>
  </p:clrMapOvr>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1763</TotalTime>
  <Words>2025</Words>
  <Application>Microsoft Office PowerPoint</Application>
  <PresentationFormat>On-screen Show (4:3)</PresentationFormat>
  <Paragraphs>262</Paragraphs>
  <Slides>43</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ＭＳ Ｐゴシック</vt:lpstr>
      <vt:lpstr>Arial</vt:lpstr>
      <vt:lpstr>Symbol</vt:lpstr>
      <vt:lpstr>HA5Lect_template</vt:lpstr>
      <vt:lpstr>Chapter 8: Rotational Motion</vt:lpstr>
      <vt:lpstr>This lecture will help you understand:</vt:lpstr>
      <vt:lpstr>Circular Motion</vt:lpstr>
      <vt:lpstr>Circular Motion—Tangential Speed</vt:lpstr>
      <vt:lpstr>Circular Motion—Rotational Speed</vt:lpstr>
      <vt:lpstr>Rotational and Tangential Speed CHECK YOUR NEIGHBOR</vt:lpstr>
      <vt:lpstr>Rotational and Tangential Speed CHECK YOUR ANSWER</vt:lpstr>
      <vt:lpstr>Rotational Inertia</vt:lpstr>
      <vt:lpstr>Rotational Inertia, Continued</vt:lpstr>
      <vt:lpstr>Rotational Inertia, Continued-1</vt:lpstr>
      <vt:lpstr>Rotational Inertia, Continued-2</vt:lpstr>
      <vt:lpstr>Rotational Inertia, Continued-3</vt:lpstr>
      <vt:lpstr>Rotational Inertia CHECK YOUR NEIGHBOR</vt:lpstr>
      <vt:lpstr>Rotational Inertia CHECK YOUR ANSWER</vt:lpstr>
      <vt:lpstr>Torque</vt:lpstr>
      <vt:lpstr>Torque, Continued</vt:lpstr>
      <vt:lpstr>Torque—Example</vt:lpstr>
      <vt:lpstr>Rotational Inertia CHECK YOUR NEIGHBOR, Continued</vt:lpstr>
      <vt:lpstr>Rotational Inertia CHECK YOUR ANSWER, Continued</vt:lpstr>
      <vt:lpstr>Center of Mass and Center of Gravity</vt:lpstr>
      <vt:lpstr>Center of Mass and Center of Gravity, Continued</vt:lpstr>
      <vt:lpstr>Center of Gravity—Stability</vt:lpstr>
      <vt:lpstr>Centripetal Force</vt:lpstr>
      <vt:lpstr>Centripetal Force, Continued</vt:lpstr>
      <vt:lpstr>Centripetal Force—Example</vt:lpstr>
      <vt:lpstr>Centripetal Force CHECK YOUR NEIGHBOR</vt:lpstr>
      <vt:lpstr>Centripetal Force CHECK YOUR ANSWER</vt:lpstr>
      <vt:lpstr>Centripetal Force CHECK YOUR NEIGHBOR, Continued</vt:lpstr>
      <vt:lpstr>Centripetal Force CHECK YOUR ANSWER, Continued</vt:lpstr>
      <vt:lpstr>Centrifugal Force</vt:lpstr>
      <vt:lpstr>Centrifugal Force  – A Common Misconception</vt:lpstr>
      <vt:lpstr>Rotating Reference Frames</vt:lpstr>
      <vt:lpstr>Simulated Gravity</vt:lpstr>
      <vt:lpstr>Simulated Gravity, Continued</vt:lpstr>
      <vt:lpstr>Angular Momentum</vt:lpstr>
      <vt:lpstr>Angular Momentum, Continued</vt:lpstr>
      <vt:lpstr>Angular Momentum, Continued-1</vt:lpstr>
      <vt:lpstr>Angular Momentum CHECK YOUR NEIGHBOR</vt:lpstr>
      <vt:lpstr>Angular Momentum CHECK YOUR ANSWER</vt:lpstr>
      <vt:lpstr>Conservation of Angular Momentum</vt:lpstr>
      <vt:lpstr>Conservation of Angular Momentum, Continued</vt:lpstr>
      <vt:lpstr>Angular Momentum CHECK YOUR NEIGHBOR, Continued </vt:lpstr>
      <vt:lpstr>Angular Momentum CHECK YOUR ANSWER, Continued</vt:lpstr>
    </vt:vector>
  </TitlesOfParts>
  <Company>뿿ˤʤ㏘뿿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Rotational Motion</dc:title>
  <dc:creator>R U</dc:creator>
  <cp:lastModifiedBy>Kamini Gharat</cp:lastModifiedBy>
  <cp:revision>224</cp:revision>
  <cp:lastPrinted>2014-04-10T14:33:15Z</cp:lastPrinted>
  <dcterms:created xsi:type="dcterms:W3CDTF">2007-09-26T05:29:17Z</dcterms:created>
  <dcterms:modified xsi:type="dcterms:W3CDTF">2016-08-19T06:03:27Z</dcterms:modified>
</cp:coreProperties>
</file>