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90"/>
  </p:notesMasterIdLst>
  <p:handoutMasterIdLst>
    <p:handoutMasterId r:id="rId91"/>
  </p:handoutMasterIdLst>
  <p:sldIdLst>
    <p:sldId id="256" r:id="rId2"/>
    <p:sldId id="269" r:id="rId3"/>
    <p:sldId id="270" r:id="rId4"/>
    <p:sldId id="271" r:id="rId5"/>
    <p:sldId id="273" r:id="rId6"/>
    <p:sldId id="275" r:id="rId7"/>
    <p:sldId id="276" r:id="rId8"/>
    <p:sldId id="277" r:id="rId9"/>
    <p:sldId id="279" r:id="rId10"/>
    <p:sldId id="281" r:id="rId11"/>
    <p:sldId id="282" r:id="rId12"/>
    <p:sldId id="285" r:id="rId13"/>
    <p:sldId id="286" r:id="rId14"/>
    <p:sldId id="289" r:id="rId15"/>
    <p:sldId id="290" r:id="rId16"/>
    <p:sldId id="292" r:id="rId17"/>
    <p:sldId id="294" r:id="rId18"/>
    <p:sldId id="295" r:id="rId19"/>
    <p:sldId id="297" r:id="rId20"/>
    <p:sldId id="300" r:id="rId21"/>
    <p:sldId id="301" r:id="rId22"/>
    <p:sldId id="302" r:id="rId23"/>
    <p:sldId id="438" r:id="rId24"/>
    <p:sldId id="303" r:id="rId25"/>
    <p:sldId id="305" r:id="rId26"/>
    <p:sldId id="307" r:id="rId27"/>
    <p:sldId id="309" r:id="rId28"/>
    <p:sldId id="310" r:id="rId29"/>
    <p:sldId id="312" r:id="rId30"/>
    <p:sldId id="320" r:id="rId31"/>
    <p:sldId id="329" r:id="rId32"/>
    <p:sldId id="342" r:id="rId33"/>
    <p:sldId id="343" r:id="rId34"/>
    <p:sldId id="345" r:id="rId35"/>
    <p:sldId id="386" r:id="rId36"/>
    <p:sldId id="387" r:id="rId37"/>
    <p:sldId id="388" r:id="rId38"/>
    <p:sldId id="434" r:id="rId39"/>
    <p:sldId id="389" r:id="rId40"/>
    <p:sldId id="413" r:id="rId41"/>
    <p:sldId id="391" r:id="rId42"/>
    <p:sldId id="392" r:id="rId43"/>
    <p:sldId id="393" r:id="rId44"/>
    <p:sldId id="443" r:id="rId45"/>
    <p:sldId id="442" r:id="rId46"/>
    <p:sldId id="395" r:id="rId47"/>
    <p:sldId id="396" r:id="rId48"/>
    <p:sldId id="397" r:id="rId49"/>
    <p:sldId id="398" r:id="rId50"/>
    <p:sldId id="414" r:id="rId51"/>
    <p:sldId id="400" r:id="rId52"/>
    <p:sldId id="401" r:id="rId53"/>
    <p:sldId id="402" r:id="rId54"/>
    <p:sldId id="404" r:id="rId55"/>
    <p:sldId id="405" r:id="rId56"/>
    <p:sldId id="406" r:id="rId57"/>
    <p:sldId id="407" r:id="rId58"/>
    <p:sldId id="408" r:id="rId59"/>
    <p:sldId id="346" r:id="rId60"/>
    <p:sldId id="347" r:id="rId61"/>
    <p:sldId id="348" r:id="rId62"/>
    <p:sldId id="349" r:id="rId63"/>
    <p:sldId id="350" r:id="rId64"/>
    <p:sldId id="351" r:id="rId65"/>
    <p:sldId id="352" r:id="rId66"/>
    <p:sldId id="353" r:id="rId67"/>
    <p:sldId id="354" r:id="rId68"/>
    <p:sldId id="355" r:id="rId69"/>
    <p:sldId id="359" r:id="rId70"/>
    <p:sldId id="360" r:id="rId71"/>
    <p:sldId id="361" r:id="rId72"/>
    <p:sldId id="362" r:id="rId73"/>
    <p:sldId id="363" r:id="rId74"/>
    <p:sldId id="364" r:id="rId75"/>
    <p:sldId id="43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F4A"/>
    <a:srgbClr val="87888C"/>
    <a:srgbClr val="0083A2"/>
    <a:srgbClr val="AF2A42"/>
    <a:srgbClr val="004A8F"/>
    <a:srgbClr val="8892BC"/>
    <a:srgbClr val="000000"/>
    <a:srgbClr val="E5B73D"/>
    <a:srgbClr val="CD0044"/>
    <a:srgbClr val="4D9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9" autoAdjust="0"/>
    <p:restoredTop sz="93937" autoAdjust="0"/>
  </p:normalViewPr>
  <p:slideViewPr>
    <p:cSldViewPr snapToGrid="0">
      <p:cViewPr>
        <p:scale>
          <a:sx n="100" d="100"/>
          <a:sy n="100" d="100"/>
        </p:scale>
        <p:origin x="584" y="176"/>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11/28/17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3855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41709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3768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156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9823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679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3447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8886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865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8752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7631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5562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71617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1612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9701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51232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49529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6546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3792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81423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29747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5902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9507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02562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5470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39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4432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40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26280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68336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6194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28773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70984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03741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275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18644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49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70037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50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4043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16742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68690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9518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1763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14261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006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69361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58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2801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1140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437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3916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6260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220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 xmlns:a14="http://schemas.microsoft.com/office/drawing/2010/main">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988271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14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43708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50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6942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98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2073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65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2364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421843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16250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buClr>
                <a:srgbClr val="87888C"/>
              </a:buCl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a:buClr>
                <a:srgbClr val="87888C"/>
              </a:buCl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271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86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21428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33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53754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8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61066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44548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530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43726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ACTIC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3425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16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1605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13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2341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34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44182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0648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05416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463040"/>
            <a:ext cx="4038600" cy="5106987"/>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56125" y="1463040"/>
            <a:ext cx="4038600" cy="5106987"/>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2798686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427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solidFill>
                  <a:srgbClr val="000000"/>
                </a:solidFill>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239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87888C"/>
              </a:buClr>
              <a:buFont typeface="Arial"/>
              <a:buChar char="•"/>
              <a:defRPr lang="en-US" sz="2800" dirty="0" smtClean="0">
                <a:solidFill>
                  <a:srgbClr val="000000"/>
                </a:solidFill>
                <a:latin typeface="Times New Roman"/>
                <a:ea typeface="+mn-ea"/>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7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773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5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74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369408"/>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6" name="Slide Number Placeholder 1"/>
          <p:cNvSpPr txBox="1">
            <a:spLocks/>
          </p:cNvSpPr>
          <p:nvPr userDrawn="1"/>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16-</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85" r:id="rId29"/>
    <p:sldLayoutId id="2147483686" r:id="rId30"/>
    <p:sldLayoutId id="2147483679" r:id="rId31"/>
    <p:sldLayoutId id="2147483680" r:id="rId32"/>
    <p:sldLayoutId id="2147483681" r:id="rId33"/>
    <p:sldLayoutId id="2147483682" r:id="rId34"/>
    <p:sldLayoutId id="2147483683" r:id="rId35"/>
    <p:sldLayoutId id="2147483684" r:id="rId36"/>
    <p:sldLayoutId id="2147483687" r:id="rId37"/>
    <p:sldLayoutId id="2147483688" r:id="rId38"/>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6.jpg"/><Relationship Id="rId5" Type="http://schemas.openxmlformats.org/officeDocument/2006/relationships/oleObject" Target="../embeddings/oleObject2.bin"/><Relationship Id="rId6"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3.bin"/><Relationship Id="rId5"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2.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4.bin"/><Relationship Id="rId5"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5.bin"/><Relationship Id="rId5" Type="http://schemas.openxmlformats.org/officeDocument/2006/relationships/image" Target="../media/image33.emf"/><Relationship Id="rId1" Type="http://schemas.openxmlformats.org/officeDocument/2006/relationships/vmlDrawing" Target="../drawings/vmlDrawing5.vml"/><Relationship Id="rId2"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7.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8.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4.jpg"/><Relationship Id="rId5" Type="http://schemas.openxmlformats.org/officeDocument/2006/relationships/oleObject" Target="../embeddings/oleObject6.bin"/><Relationship Id="rId6" Type="http://schemas.openxmlformats.org/officeDocument/2006/relationships/image" Target="../media/image39.emf"/><Relationship Id="rId7" Type="http://schemas.openxmlformats.org/officeDocument/2006/relationships/oleObject" Target="../embeddings/oleObject7.bin"/><Relationship Id="rId8" Type="http://schemas.openxmlformats.org/officeDocument/2006/relationships/image" Target="../media/image40.emf"/><Relationship Id="rId1" Type="http://schemas.openxmlformats.org/officeDocument/2006/relationships/vmlDrawing" Target="../drawings/vmlDrawing6.vml"/><Relationship Id="rId2"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4.jpg"/><Relationship Id="rId5" Type="http://schemas.openxmlformats.org/officeDocument/2006/relationships/oleObject" Target="../embeddings/oleObject8.bin"/><Relationship Id="rId6" Type="http://schemas.openxmlformats.org/officeDocument/2006/relationships/image" Target="../media/image41.emf"/><Relationship Id="rId1" Type="http://schemas.openxmlformats.org/officeDocument/2006/relationships/vmlDrawing" Target="../drawings/vmlDrawing7.vml"/><Relationship Id="rId2"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9.bin"/><Relationship Id="rId5" Type="http://schemas.openxmlformats.org/officeDocument/2006/relationships/image" Target="../media/image43.emf"/><Relationship Id="rId6" Type="http://schemas.openxmlformats.org/officeDocument/2006/relationships/image" Target="../media/image44.jpg"/><Relationship Id="rId7" Type="http://schemas.openxmlformats.org/officeDocument/2006/relationships/image" Target="../media/image45.jpg"/><Relationship Id="rId1" Type="http://schemas.openxmlformats.org/officeDocument/2006/relationships/vmlDrawing" Target="../drawings/vmlDrawing8.vml"/><Relationship Id="rId2"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45.jpg"/><Relationship Id="rId5" Type="http://schemas.openxmlformats.org/officeDocument/2006/relationships/oleObject" Target="../embeddings/oleObject10.bin"/><Relationship Id="rId6" Type="http://schemas.openxmlformats.org/officeDocument/2006/relationships/image" Target="../media/image48.emf"/><Relationship Id="rId1" Type="http://schemas.openxmlformats.org/officeDocument/2006/relationships/vmlDrawing" Target="../drawings/vmlDrawing9.vml"/><Relationship Id="rId2"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jpg"/></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oleObject" Target="../embeddings/oleObject11.bin"/><Relationship Id="rId5" Type="http://schemas.openxmlformats.org/officeDocument/2006/relationships/image" Target="../media/image50.emf"/><Relationship Id="rId6" Type="http://schemas.openxmlformats.org/officeDocument/2006/relationships/image" Target="../media/image52.emf"/><Relationship Id="rId7" Type="http://schemas.openxmlformats.org/officeDocument/2006/relationships/image" Target="../media/image53.emf"/><Relationship Id="rId1" Type="http://schemas.openxmlformats.org/officeDocument/2006/relationships/vmlDrawing" Target="../drawings/vmlDrawing10.vml"/><Relationship Id="rId2"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emf"/><Relationship Id="rId3" Type="http://schemas.openxmlformats.org/officeDocument/2006/relationships/image" Target="../media/image44.jp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oleObject" Target="../embeddings/oleObject12.bin"/><Relationship Id="rId5" Type="http://schemas.openxmlformats.org/officeDocument/2006/relationships/image" Target="../media/image54.emf"/><Relationship Id="rId6" Type="http://schemas.openxmlformats.org/officeDocument/2006/relationships/oleObject" Target="../embeddings/oleObject13.bin"/><Relationship Id="rId7" Type="http://schemas.openxmlformats.org/officeDocument/2006/relationships/image" Target="../media/image55.emf"/><Relationship Id="rId1" Type="http://schemas.openxmlformats.org/officeDocument/2006/relationships/vmlDrawing" Target="../drawings/vmlDrawing11.vml"/><Relationship Id="rId2"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jpg"/><Relationship Id="rId5" Type="http://schemas.openxmlformats.org/officeDocument/2006/relationships/oleObject" Target="../embeddings/oleObject1.bin"/><Relationship Id="rId6"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oleObject" Target="../embeddings/oleObject14.bin"/><Relationship Id="rId5" Type="http://schemas.openxmlformats.org/officeDocument/2006/relationships/image" Target="../media/image57.emf"/><Relationship Id="rId1" Type="http://schemas.openxmlformats.org/officeDocument/2006/relationships/vmlDrawing" Target="../drawings/vmlDrawing12.vml"/><Relationship Id="rId2"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9.emf"/><Relationship Id="rId5" Type="http://schemas.openxmlformats.org/officeDocument/2006/relationships/oleObject" Target="../embeddings/oleObject16.bin"/><Relationship Id="rId6" Type="http://schemas.openxmlformats.org/officeDocument/2006/relationships/image" Target="../media/image60.emf"/><Relationship Id="rId1" Type="http://schemas.openxmlformats.org/officeDocument/2006/relationships/vmlDrawing" Target="../drawings/vmlDrawing13.vml"/><Relationship Id="rId2"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61.emf"/><Relationship Id="rId5" Type="http://schemas.openxmlformats.org/officeDocument/2006/relationships/oleObject" Target="../embeddings/oleObject18.bin"/><Relationship Id="rId6" Type="http://schemas.openxmlformats.org/officeDocument/2006/relationships/image" Target="../media/image62.emf"/><Relationship Id="rId1" Type="http://schemas.openxmlformats.org/officeDocument/2006/relationships/vmlDrawing" Target="../drawings/vmlDrawing14.vml"/><Relationship Id="rId2"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7.emf"/><Relationship Id="rId5" Type="http://schemas.openxmlformats.org/officeDocument/2006/relationships/oleObject" Target="../embeddings/oleObject20.bin"/><Relationship Id="rId6" Type="http://schemas.openxmlformats.org/officeDocument/2006/relationships/image" Target="../media/image63.emf"/><Relationship Id="rId1" Type="http://schemas.openxmlformats.org/officeDocument/2006/relationships/vmlDrawing" Target="../drawings/vmlDrawing15.vml"/><Relationship Id="rId2"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4.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5.emf"/><Relationship Id="rId1" Type="http://schemas.openxmlformats.org/officeDocument/2006/relationships/vmlDrawing" Target="../drawings/vmlDrawing16.vml"/><Relationship Id="rId2"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66.emf"/><Relationship Id="rId5" Type="http://schemas.openxmlformats.org/officeDocument/2006/relationships/oleObject" Target="../embeddings/oleObject23.bin"/><Relationship Id="rId6" Type="http://schemas.openxmlformats.org/officeDocument/2006/relationships/image" Target="../media/image67.emf"/><Relationship Id="rId1" Type="http://schemas.openxmlformats.org/officeDocument/2006/relationships/vmlDrawing" Target="../drawings/vmlDrawing17.vml"/><Relationship Id="rId2"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68.emf"/><Relationship Id="rId5" Type="http://schemas.openxmlformats.org/officeDocument/2006/relationships/oleObject" Target="../embeddings/oleObject25.bin"/><Relationship Id="rId6" Type="http://schemas.openxmlformats.org/officeDocument/2006/relationships/image" Target="../media/image69.emf"/><Relationship Id="rId1" Type="http://schemas.openxmlformats.org/officeDocument/2006/relationships/vmlDrawing" Target="../drawings/vmlDrawing18.vml"/><Relationship Id="rId2"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70.emf"/><Relationship Id="rId5" Type="http://schemas.openxmlformats.org/officeDocument/2006/relationships/image" Target="../media/image56.png"/><Relationship Id="rId6" Type="http://schemas.openxmlformats.org/officeDocument/2006/relationships/image" Target="../media/image71.png"/><Relationship Id="rId1" Type="http://schemas.openxmlformats.org/officeDocument/2006/relationships/vmlDrawing" Target="../drawings/vmlDrawing19.vml"/><Relationship Id="rId2"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72.emf"/><Relationship Id="rId5" Type="http://schemas.openxmlformats.org/officeDocument/2006/relationships/oleObject" Target="../embeddings/oleObject28.bin"/><Relationship Id="rId6" Type="http://schemas.openxmlformats.org/officeDocument/2006/relationships/image" Target="../media/image73.emf"/><Relationship Id="rId1" Type="http://schemas.openxmlformats.org/officeDocument/2006/relationships/vmlDrawing" Target="../drawings/vmlDrawing20.vml"/><Relationship Id="rId2"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p:txBody>
          <a:bodyPr/>
          <a:lstStyle/>
          <a:p>
            <a:r>
              <a:rPr lang="en-US" dirty="0" smtClean="0"/>
              <a:t>Chapter 16</a:t>
            </a:r>
            <a:br>
              <a:rPr lang="en-US" dirty="0" smtClean="0"/>
            </a:br>
            <a:r>
              <a:rPr lang="en-US" dirty="0" smtClean="0"/>
              <a:t>Waves in One Dimension</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6_05_Figure.jpg"/>
          <p:cNvPicPr>
            <a:picLocks noChangeAspect="1"/>
          </p:cNvPicPr>
          <p:nvPr/>
        </p:nvPicPr>
        <p:blipFill rotWithShape="1">
          <a:blip r:embed="rId3">
            <a:extLst>
              <a:ext uri="{28A0092B-C50C-407E-A947-70E740481C1C}">
                <a14:useLocalDpi xmlns:a14="http://schemas.microsoft.com/office/drawing/2010/main" val="0"/>
              </a:ext>
            </a:extLst>
          </a:blip>
          <a:srcRect b="3095"/>
          <a:stretch/>
        </p:blipFill>
        <p:spPr>
          <a:xfrm>
            <a:off x="4449704" y="1373485"/>
            <a:ext cx="4619039" cy="5010237"/>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1" name="Text Placeholder 10"/>
          <p:cNvSpPr>
            <a:spLocks noGrp="1"/>
          </p:cNvSpPr>
          <p:nvPr>
            <p:ph type="body" sz="quarter" idx="11"/>
          </p:nvPr>
        </p:nvSpPr>
        <p:spPr/>
        <p:txBody>
          <a:bodyPr/>
          <a:lstStyle/>
          <a:p>
            <a:r>
              <a:rPr lang="en-US" dirty="0"/>
              <a:t>Section 16.1: Representing waves </a:t>
            </a:r>
            <a:r>
              <a:rPr lang="en-US" dirty="0" smtClean="0"/>
              <a:t>graphically</a:t>
            </a:r>
            <a:endParaRPr lang="en-US" dirty="0"/>
          </a:p>
        </p:txBody>
      </p:sp>
      <p:sp>
        <p:nvSpPr>
          <p:cNvPr id="3" name="Content Placeholder 2"/>
          <p:cNvSpPr>
            <a:spLocks noGrp="1"/>
          </p:cNvSpPr>
          <p:nvPr>
            <p:ph idx="1"/>
          </p:nvPr>
        </p:nvSpPr>
        <p:spPr/>
        <p:txBody>
          <a:bodyPr/>
          <a:lstStyle/>
          <a:p>
            <a:r>
              <a:rPr lang="en-US" sz="2400" dirty="0" smtClean="0"/>
              <a:t>In a </a:t>
            </a:r>
            <a:r>
              <a:rPr lang="en-US" sz="2400" b="1" dirty="0" smtClean="0"/>
              <a:t>longitudinal wave</a:t>
            </a:r>
            <a:r>
              <a:rPr lang="en-US" sz="2400" dirty="0" smtClean="0"/>
              <a:t>, the medium movement is </a:t>
            </a:r>
            <a:r>
              <a:rPr lang="en-US" sz="2400" i="1" dirty="0" smtClean="0"/>
              <a:t>parallel</a:t>
            </a:r>
            <a:r>
              <a:rPr lang="en-US" sz="2400" dirty="0" smtClean="0"/>
              <a:t> to the pulse movement.</a:t>
            </a:r>
          </a:p>
          <a:p>
            <a:r>
              <a:rPr lang="en-US" sz="2400" dirty="0" smtClean="0"/>
              <a:t>Here we see a longitudinal wave propagating along a spring. </a:t>
            </a:r>
          </a:p>
          <a:p>
            <a:r>
              <a:rPr lang="en-US" sz="2400" dirty="0" smtClean="0"/>
              <a:t>If you rapidly displace the left end of the spring back and forth, a disturbance travels down the spring.</a:t>
            </a:r>
          </a:p>
          <a:p>
            <a:r>
              <a:rPr lang="en-US" sz="2400" dirty="0" smtClean="0"/>
              <a:t>Both waves and medium elements move to the right</a:t>
            </a:r>
            <a:endParaRPr lang="en-US" sz="2400" dirty="0"/>
          </a:p>
        </p:txBody>
      </p:sp>
    </p:spTree>
    <p:extLst>
      <p:ext uri="{BB962C8B-B14F-4D97-AF65-F5344CB8AC3E}">
        <p14:creationId xmlns:p14="http://schemas.microsoft.com/office/powerpoint/2010/main" val="1194566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16.1: Representing waves graphically</a:t>
            </a:r>
            <a:endParaRPr lang="en-US" dirty="0"/>
          </a:p>
        </p:txBody>
      </p:sp>
      <p:sp>
        <p:nvSpPr>
          <p:cNvPr id="3" name="Content Placeholder 2"/>
          <p:cNvSpPr>
            <a:spLocks noGrp="1"/>
          </p:cNvSpPr>
          <p:nvPr>
            <p:ph idx="1"/>
          </p:nvPr>
        </p:nvSpPr>
        <p:spPr/>
        <p:txBody>
          <a:bodyPr/>
          <a:lstStyle/>
          <a:p>
            <a:r>
              <a:rPr lang="en-US" dirty="0" smtClean="0"/>
              <a:t>As shown in the figure, a longitudinal wave can also be represented by wave functions and displacement curves.</a:t>
            </a:r>
            <a:endParaRPr lang="en-US" dirty="0"/>
          </a:p>
        </p:txBody>
      </p:sp>
      <p:pic>
        <p:nvPicPr>
          <p:cNvPr id="16" name="Picture 15" descr="16_06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844814" y="1302732"/>
            <a:ext cx="4045185" cy="5273044"/>
          </a:xfrm>
          <a:prstGeom prst="rect">
            <a:avLst/>
          </a:prstGeom>
        </p:spPr>
      </p:pic>
    </p:spTree>
    <p:extLst>
      <p:ext uri="{BB962C8B-B14F-4D97-AF65-F5344CB8AC3E}">
        <p14:creationId xmlns:p14="http://schemas.microsoft.com/office/powerpoint/2010/main" val="4024394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16.2: Wave propagation</a:t>
            </a:r>
            <a:endParaRPr lang="en-US" dirty="0"/>
          </a:p>
        </p:txBody>
      </p:sp>
      <p:sp>
        <p:nvSpPr>
          <p:cNvPr id="2" name="Content Placeholder 1"/>
          <p:cNvSpPr>
            <a:spLocks noGrp="1"/>
          </p:cNvSpPr>
          <p:nvPr>
            <p:ph idx="1"/>
          </p:nvPr>
        </p:nvSpPr>
        <p:spPr/>
        <p:txBody>
          <a:bodyPr/>
          <a:lstStyle/>
          <a:p>
            <a:pPr marL="0" indent="0">
              <a:buNone/>
            </a:pPr>
            <a:r>
              <a:rPr lang="en-US" dirty="0" smtClean="0"/>
              <a:t>You will learn to</a:t>
            </a:r>
          </a:p>
          <a:p>
            <a:r>
              <a:rPr lang="en-US" dirty="0" smtClean="0"/>
              <a:t>Analyze the </a:t>
            </a:r>
            <a:r>
              <a:rPr lang="en-US" b="1" dirty="0" smtClean="0"/>
              <a:t>kinematics</a:t>
            </a:r>
            <a:r>
              <a:rPr lang="en-US" dirty="0" smtClean="0"/>
              <a:t> of wave motion and the </a:t>
            </a:r>
            <a:r>
              <a:rPr lang="en-US" b="1" dirty="0" smtClean="0"/>
              <a:t>time-evolution </a:t>
            </a:r>
            <a:r>
              <a:rPr lang="en-US" dirty="0" smtClean="0"/>
              <a:t>of the initial disturbance.</a:t>
            </a:r>
          </a:p>
          <a:p>
            <a:r>
              <a:rPr lang="en-US" dirty="0" smtClean="0"/>
              <a:t>Differentiate carefully between the </a:t>
            </a:r>
            <a:r>
              <a:rPr lang="en-US" b="1" dirty="0" smtClean="0"/>
              <a:t>motion of the wave</a:t>
            </a:r>
            <a:r>
              <a:rPr lang="en-US" dirty="0" smtClean="0"/>
              <a:t> itself and the </a:t>
            </a:r>
            <a:r>
              <a:rPr lang="en-US" b="1" dirty="0" smtClean="0"/>
              <a:t>motion of the particles</a:t>
            </a:r>
            <a:r>
              <a:rPr lang="en-US" dirty="0" smtClean="0"/>
              <a:t> of the medium the wave propagates through.</a:t>
            </a:r>
          </a:p>
          <a:p>
            <a:r>
              <a:rPr lang="en-US" dirty="0" smtClean="0"/>
              <a:t>Define the </a:t>
            </a:r>
            <a:r>
              <a:rPr lang="en-US" b="1" dirty="0" smtClean="0"/>
              <a:t>wavelength</a:t>
            </a:r>
            <a:r>
              <a:rPr lang="en-US" dirty="0" smtClean="0"/>
              <a:t> of a periodic wave.</a:t>
            </a:r>
            <a:endParaRPr lang="en-US" dirty="0"/>
          </a:p>
        </p:txBody>
      </p:sp>
    </p:spTree>
    <p:extLst>
      <p:ext uri="{BB962C8B-B14F-4D97-AF65-F5344CB8AC3E}">
        <p14:creationId xmlns:p14="http://schemas.microsoft.com/office/powerpoint/2010/main" val="4013898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16.2: Wave </a:t>
            </a:r>
            <a:r>
              <a:rPr lang="en-US" dirty="0" smtClean="0"/>
              <a:t>propagation</a:t>
            </a:r>
            <a:endParaRPr lang="en-US" dirty="0"/>
          </a:p>
        </p:txBody>
      </p:sp>
      <p:sp>
        <p:nvSpPr>
          <p:cNvPr id="2" name="Content Placeholder 1"/>
          <p:cNvSpPr>
            <a:spLocks noGrp="1"/>
          </p:cNvSpPr>
          <p:nvPr>
            <p:ph idx="1"/>
          </p:nvPr>
        </p:nvSpPr>
        <p:spPr>
          <a:xfrm>
            <a:off x="365125" y="1170432"/>
            <a:ext cx="4159838" cy="5422392"/>
          </a:xfrm>
        </p:spPr>
        <p:txBody>
          <a:bodyPr/>
          <a:lstStyle/>
          <a:p>
            <a:r>
              <a:rPr lang="en-US" dirty="0" smtClean="0"/>
              <a:t>Let us consider a collection of beads connected by short strings.</a:t>
            </a:r>
          </a:p>
          <a:p>
            <a:r>
              <a:rPr lang="en-US" dirty="0" smtClean="0"/>
              <a:t>You pull on the first bead, it pulls on the second </a:t>
            </a:r>
            <a:r>
              <a:rPr lang="is-IS" dirty="0" smtClean="0"/>
              <a:t>…</a:t>
            </a:r>
          </a:p>
          <a:p>
            <a:r>
              <a:rPr lang="is-IS" dirty="0" smtClean="0"/>
              <a:t>Initial disturbance is the only cause of motion, so motion of any bead related to it alone</a:t>
            </a:r>
            <a:endParaRPr lang="en-US" dirty="0"/>
          </a:p>
        </p:txBody>
      </p:sp>
      <p:pic>
        <p:nvPicPr>
          <p:cNvPr id="10" name="Picture 9" descr="16_07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450835" y="1305985"/>
            <a:ext cx="3761833" cy="5486166"/>
          </a:xfrm>
          <a:prstGeom prst="rect">
            <a:avLst/>
          </a:prstGeom>
        </p:spPr>
      </p:pic>
    </p:spTree>
    <p:extLst>
      <p:ext uri="{BB962C8B-B14F-4D97-AF65-F5344CB8AC3E}">
        <p14:creationId xmlns:p14="http://schemas.microsoft.com/office/powerpoint/2010/main" val="908900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Two somewhat counterintuitive points:</a:t>
            </a:r>
          </a:p>
          <a:p>
            <a:pPr marL="971550" lvl="1" indent="-514350">
              <a:buClrTx/>
              <a:buFont typeface="+mj-lt"/>
              <a:buAutoNum type="arabicPeriod"/>
            </a:pPr>
            <a:r>
              <a:rPr lang="en-US" b="1" dirty="0" smtClean="0"/>
              <a:t>When a particle of the string is displaced from its equilibrium position, its velocity </a:t>
            </a:r>
            <a:r>
              <a:rPr lang="en-US" b="1" i="1" dirty="0" smtClean="0"/>
              <a:t>v</a:t>
            </a:r>
            <a:r>
              <a:rPr lang="en-US" b="1" dirty="0" smtClean="0"/>
              <a:t> and acceleration </a:t>
            </a:r>
            <a:r>
              <a:rPr lang="en-US" b="1" i="1" dirty="0" smtClean="0"/>
              <a:t>a</a:t>
            </a:r>
            <a:r>
              <a:rPr lang="en-US" b="1" dirty="0" smtClean="0"/>
              <a:t> are determined only by the initial disturbance and are independent of the wave speed </a:t>
            </a:r>
            <a:r>
              <a:rPr lang="en-US" b="1" i="1" dirty="0" smtClean="0"/>
              <a:t>c</a:t>
            </a:r>
            <a:r>
              <a:rPr lang="en-US" b="1" dirty="0" smtClean="0"/>
              <a:t>. </a:t>
            </a:r>
          </a:p>
          <a:p>
            <a:pPr marL="971550" lvl="1" indent="-514350">
              <a:buClrTx/>
              <a:buFont typeface="+mj-lt"/>
              <a:buAutoNum type="arabicPeriod"/>
            </a:pPr>
            <a:r>
              <a:rPr lang="en-US" b="1" dirty="0" smtClean="0"/>
              <a:t>For a given disturbance, high wave speeds yield wave pulses that are stretched out and low wave speeds result in pulses that are more compressed.</a:t>
            </a:r>
            <a:endParaRPr lang="en-US"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16.2: Wave </a:t>
            </a:r>
            <a:r>
              <a:rPr lang="en-US" dirty="0" smtClean="0"/>
              <a:t>propagation</a:t>
            </a:r>
            <a:endParaRPr lang="en-US" dirty="0"/>
          </a:p>
        </p:txBody>
      </p:sp>
    </p:spTree>
    <p:extLst>
      <p:ext uri="{BB962C8B-B14F-4D97-AF65-F5344CB8AC3E}">
        <p14:creationId xmlns:p14="http://schemas.microsoft.com/office/powerpoint/2010/main" val="15623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200" dirty="0"/>
              <a:t>As illustrated in the figure, we can determine that</a:t>
            </a:r>
          </a:p>
          <a:p>
            <a:pPr lvl="1"/>
            <a:r>
              <a:rPr lang="en-US" sz="2200" b="1" dirty="0"/>
              <a:t>The speed </a:t>
            </a:r>
            <a:r>
              <a:rPr lang="en-US" sz="2200" b="1" i="1" dirty="0"/>
              <a:t>c</a:t>
            </a:r>
            <a:r>
              <a:rPr lang="en-US" sz="2200" b="1" dirty="0"/>
              <a:t> of a wave propagating along a string increases with increasing tension in the string and decreases with increasing mass per unit length along the string</a:t>
            </a:r>
            <a:r>
              <a:rPr lang="en-US" sz="2200" b="1" dirty="0" smtClean="0"/>
              <a:t>.</a:t>
            </a:r>
          </a:p>
          <a:p>
            <a:pPr lvl="1"/>
            <a:r>
              <a:rPr lang="en-US" sz="2200" b="1" dirty="0" smtClean="0"/>
              <a:t>Think about guitar strings</a:t>
            </a:r>
            <a:endParaRPr lang="en-US" sz="2200" b="1" dirty="0"/>
          </a:p>
        </p:txBody>
      </p:sp>
      <p:sp>
        <p:nvSpPr>
          <p:cNvPr id="8" name="Text Placeholder 7"/>
          <p:cNvSpPr>
            <a:spLocks noGrp="1"/>
          </p:cNvSpPr>
          <p:nvPr>
            <p:ph type="body" sz="quarter" idx="11"/>
          </p:nvPr>
        </p:nvSpPr>
        <p:spPr/>
        <p:txBody>
          <a:bodyPr/>
          <a:lstStyle/>
          <a:p>
            <a:r>
              <a:rPr lang="en-US" dirty="0"/>
              <a:t>Section 16.2: Wave </a:t>
            </a:r>
            <a:r>
              <a:rPr lang="en-US" dirty="0" smtClean="0"/>
              <a:t>propagation</a:t>
            </a:r>
            <a:endParaRPr lang="en-US" dirty="0"/>
          </a:p>
        </p:txBody>
      </p:sp>
      <p:pic>
        <p:nvPicPr>
          <p:cNvPr id="2" name="Picture 1" descr="16_08_Figure.jpg"/>
          <p:cNvPicPr>
            <a:picLocks noChangeAspect="1"/>
          </p:cNvPicPr>
          <p:nvPr/>
        </p:nvPicPr>
        <p:blipFill rotWithShape="1">
          <a:blip r:embed="rId3">
            <a:extLst>
              <a:ext uri="{28A0092B-C50C-407E-A947-70E740481C1C}">
                <a14:useLocalDpi xmlns:a14="http://schemas.microsoft.com/office/drawing/2010/main" val="0"/>
              </a:ext>
            </a:extLst>
          </a:blip>
          <a:srcRect b="3789"/>
          <a:stretch/>
        </p:blipFill>
        <p:spPr>
          <a:xfrm>
            <a:off x="1051971" y="3086100"/>
            <a:ext cx="7028950" cy="3771900"/>
          </a:xfrm>
          <a:prstGeom prst="rect">
            <a:avLst/>
          </a:prstGeom>
        </p:spPr>
      </p:pic>
    </p:spTree>
    <p:extLst>
      <p:ext uri="{BB962C8B-B14F-4D97-AF65-F5344CB8AC3E}">
        <p14:creationId xmlns:p14="http://schemas.microsoft.com/office/powerpoint/2010/main" val="3971043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16.2: Wave </a:t>
            </a:r>
            <a:r>
              <a:rPr lang="en-US" dirty="0" smtClean="0"/>
              <a:t>propagation</a:t>
            </a:r>
            <a:endParaRPr lang="en-US" dirty="0"/>
          </a:p>
        </p:txBody>
      </p:sp>
      <p:sp>
        <p:nvSpPr>
          <p:cNvPr id="3" name="Content Placeholder 2"/>
          <p:cNvSpPr>
            <a:spLocks noGrp="1"/>
          </p:cNvSpPr>
          <p:nvPr>
            <p:ph idx="1"/>
          </p:nvPr>
        </p:nvSpPr>
        <p:spPr>
          <a:xfrm>
            <a:off x="365124" y="1170432"/>
            <a:ext cx="4611395" cy="5422392"/>
          </a:xfrm>
        </p:spPr>
        <p:txBody>
          <a:bodyPr/>
          <a:lstStyle/>
          <a:p>
            <a:r>
              <a:rPr lang="en-US" dirty="0" smtClean="0"/>
              <a:t>If one end of a string is made to execute a periodic motion, the resulting wave is called a </a:t>
            </a:r>
            <a:r>
              <a:rPr lang="en-US" b="1" dirty="0" smtClean="0"/>
              <a:t>periodic wave.</a:t>
            </a:r>
          </a:p>
          <a:p>
            <a:r>
              <a:rPr lang="en-US" dirty="0" smtClean="0"/>
              <a:t>A </a:t>
            </a:r>
            <a:r>
              <a:rPr lang="en-US" b="1" dirty="0" smtClean="0"/>
              <a:t>harmonic wave, </a:t>
            </a:r>
            <a:r>
              <a:rPr lang="en-US" dirty="0" smtClean="0"/>
              <a:t>shown in the figure, is a type of periodic wave obtained by moving the end of the string so that it oscillates harmonically. (Sinusoidal)</a:t>
            </a:r>
          </a:p>
          <a:p>
            <a:r>
              <a:rPr lang="en-US" dirty="0" smtClean="0"/>
              <a:t>Not all periodic waves are harmonic</a:t>
            </a:r>
            <a:endParaRPr lang="en-US" dirty="0"/>
          </a:p>
        </p:txBody>
      </p:sp>
      <p:pic>
        <p:nvPicPr>
          <p:cNvPr id="14" name="Picture 13" descr="16_09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5416439" y="1269999"/>
            <a:ext cx="2833807" cy="5303520"/>
          </a:xfrm>
          <a:prstGeom prst="rect">
            <a:avLst/>
          </a:prstGeom>
        </p:spPr>
      </p:pic>
    </p:spTree>
    <p:extLst>
      <p:ext uri="{BB962C8B-B14F-4D97-AF65-F5344CB8AC3E}">
        <p14:creationId xmlns:p14="http://schemas.microsoft.com/office/powerpoint/2010/main" val="7251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16.2: Wave </a:t>
            </a:r>
            <a:r>
              <a:rPr lang="en-US" dirty="0" smtClean="0"/>
              <a:t>propagation</a:t>
            </a:r>
            <a:endParaRPr lang="en-US" dirty="0"/>
          </a:p>
        </p:txBody>
      </p:sp>
      <p:sp>
        <p:nvSpPr>
          <p:cNvPr id="3" name="Content Placeholder 2"/>
          <p:cNvSpPr>
            <a:spLocks noGrp="1"/>
          </p:cNvSpPr>
          <p:nvPr>
            <p:ph idx="1"/>
          </p:nvPr>
        </p:nvSpPr>
        <p:spPr>
          <a:xfrm>
            <a:off x="365124" y="1170432"/>
            <a:ext cx="4592579" cy="5422392"/>
          </a:xfrm>
        </p:spPr>
        <p:txBody>
          <a:bodyPr/>
          <a:lstStyle/>
          <a:p>
            <a:r>
              <a:rPr lang="en-US" sz="2400" dirty="0" smtClean="0"/>
              <a:t>A periodic wave repeats itself over a distance called the </a:t>
            </a:r>
            <a:r>
              <a:rPr lang="en-US" sz="2400" b="1" dirty="0" smtClean="0"/>
              <a:t>wavelength</a:t>
            </a:r>
            <a:r>
              <a:rPr lang="en-US" sz="2400" dirty="0" smtClean="0"/>
              <a:t>, denoted by </a:t>
            </a:r>
            <a:r>
              <a:rPr lang="en-US" sz="2400" i="1" dirty="0" smtClean="0"/>
              <a:t>λ</a:t>
            </a:r>
            <a:r>
              <a:rPr lang="en-US" sz="2400" dirty="0" smtClean="0"/>
              <a:t>. </a:t>
            </a:r>
          </a:p>
          <a:p>
            <a:r>
              <a:rPr lang="en-US" sz="2400" dirty="0" smtClean="0"/>
              <a:t>Each time one point on the string executes a complete oscillation, the wave advances by one wavelength.</a:t>
            </a:r>
          </a:p>
          <a:p>
            <a:r>
              <a:rPr lang="en-US" sz="2400" dirty="0" smtClean="0"/>
              <a:t>Therefore</a:t>
            </a:r>
          </a:p>
          <a:p>
            <a:pPr lvl="1"/>
            <a:r>
              <a:rPr lang="en-US" sz="2400" b="1" dirty="0" smtClean="0"/>
              <a:t>The wavelength </a:t>
            </a:r>
            <a:r>
              <a:rPr lang="en-US" sz="2400" dirty="0" smtClean="0"/>
              <a:t>of a</a:t>
            </a:r>
            <a:r>
              <a:rPr lang="en-US" sz="2400" b="1" dirty="0" smtClean="0"/>
              <a:t> </a:t>
            </a:r>
            <a:r>
              <a:rPr lang="en-US" sz="2400" dirty="0" smtClean="0"/>
              <a:t>periodic wave is equal to the </a:t>
            </a:r>
            <a:r>
              <a:rPr lang="en-US" sz="2400" b="1" dirty="0" smtClean="0"/>
              <a:t>product of the wave speed and the period </a:t>
            </a:r>
            <a:r>
              <a:rPr lang="en-US" sz="2400" dirty="0" smtClean="0"/>
              <a:t>of the wave motion.</a:t>
            </a:r>
            <a:endParaRPr lang="en-US" sz="2400" dirty="0"/>
          </a:p>
        </p:txBody>
      </p:sp>
      <p:pic>
        <p:nvPicPr>
          <p:cNvPr id="13" name="Picture 12" descr="16_09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5416439" y="1269999"/>
            <a:ext cx="2833807" cy="5303520"/>
          </a:xfrm>
          <a:prstGeom prst="rect">
            <a:avLst/>
          </a:prstGeom>
        </p:spPr>
      </p:pic>
    </p:spTree>
    <p:extLst>
      <p:ext uri="{BB962C8B-B14F-4D97-AF65-F5344CB8AC3E}">
        <p14:creationId xmlns:p14="http://schemas.microsoft.com/office/powerpoint/2010/main" val="27379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6_10_Figure.jpg"/>
          <p:cNvPicPr>
            <a:picLocks noChangeAspect="1"/>
          </p:cNvPicPr>
          <p:nvPr/>
        </p:nvPicPr>
        <p:blipFill rotWithShape="1">
          <a:blip r:embed="rId4">
            <a:extLst>
              <a:ext uri="{28A0092B-C50C-407E-A947-70E740481C1C}">
                <a14:useLocalDpi xmlns:a14="http://schemas.microsoft.com/office/drawing/2010/main" val="0"/>
              </a:ext>
            </a:extLst>
          </a:blip>
          <a:srcRect b="2812"/>
          <a:stretch/>
        </p:blipFill>
        <p:spPr>
          <a:xfrm>
            <a:off x="5129389" y="1286933"/>
            <a:ext cx="3862003" cy="5303520"/>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1" name="Text Placeholder 10"/>
          <p:cNvSpPr>
            <a:spLocks noGrp="1"/>
          </p:cNvSpPr>
          <p:nvPr>
            <p:ph type="body" sz="quarter" idx="11"/>
          </p:nvPr>
        </p:nvSpPr>
        <p:spPr/>
        <p:txBody>
          <a:bodyPr/>
          <a:lstStyle/>
          <a:p>
            <a:r>
              <a:rPr lang="en-US" dirty="0" smtClean="0"/>
              <a:t>Section 16.2: Wave propagation</a:t>
            </a:r>
            <a:endParaRPr lang="en-US" dirty="0"/>
          </a:p>
        </p:txBody>
      </p:sp>
      <p:sp>
        <p:nvSpPr>
          <p:cNvPr id="5" name="Content Placeholder 4"/>
          <p:cNvSpPr>
            <a:spLocks noGrp="1"/>
          </p:cNvSpPr>
          <p:nvPr>
            <p:ph idx="1"/>
          </p:nvPr>
        </p:nvSpPr>
        <p:spPr>
          <a:xfrm>
            <a:off x="365124" y="1170432"/>
            <a:ext cx="4649024" cy="5422392"/>
          </a:xfrm>
        </p:spPr>
        <p:txBody>
          <a:bodyPr/>
          <a:lstStyle/>
          <a:p>
            <a:r>
              <a:rPr lang="en-US" sz="2400" dirty="0" smtClean="0"/>
              <a:t>As shown in the figure, moving your hand up and down more quickly does not generate a faster-traveling pulse. </a:t>
            </a:r>
          </a:p>
          <a:p>
            <a:r>
              <a:rPr lang="en-US" sz="2400" dirty="0" smtClean="0"/>
              <a:t>To a good approximation, we determine experimentally that</a:t>
            </a:r>
          </a:p>
          <a:p>
            <a:pPr lvl="1"/>
            <a:r>
              <a:rPr lang="en-US" sz="2400" b="1" dirty="0" smtClean="0"/>
              <a:t>The speed </a:t>
            </a:r>
            <a:r>
              <a:rPr lang="en-US" sz="2400" b="1" i="1" dirty="0" smtClean="0"/>
              <a:t>c</a:t>
            </a:r>
            <a:r>
              <a:rPr lang="en-US" sz="2400" b="1" dirty="0" smtClean="0"/>
              <a:t> of a wave propagating along a string is independent of the velocities    of the individual pieces of string. The value of </a:t>
            </a:r>
            <a:r>
              <a:rPr lang="en-US" sz="2400" b="1" i="1" dirty="0" smtClean="0"/>
              <a:t>c</a:t>
            </a:r>
            <a:r>
              <a:rPr lang="en-US" sz="2400" b="1" dirty="0" smtClean="0"/>
              <a:t> is determined entirely by the properties of the medium.</a:t>
            </a:r>
            <a:endParaRPr lang="en-US" sz="24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1562414984"/>
              </p:ext>
            </p:extLst>
          </p:nvPr>
        </p:nvGraphicFramePr>
        <p:xfrm>
          <a:off x="2490788" y="4703763"/>
          <a:ext cx="215900" cy="292100"/>
        </p:xfrm>
        <a:graphic>
          <a:graphicData uri="http://schemas.openxmlformats.org/presentationml/2006/ole">
            <mc:AlternateContent xmlns:mc="http://schemas.openxmlformats.org/markup-compatibility/2006">
              <mc:Choice xmlns:v="urn:schemas-microsoft-com:vml" Requires="v">
                <p:oleObj spid="_x0000_s4773" name="Equation" r:id="rId5" imgW="215900" imgH="292100" progId="Equation.DSMT4">
                  <p:embed/>
                </p:oleObj>
              </mc:Choice>
              <mc:Fallback>
                <p:oleObj name="Equation" r:id="rId5" imgW="215900" imgH="292100" progId="Equation.DSMT4">
                  <p:embed/>
                  <p:pic>
                    <p:nvPicPr>
                      <p:cNvPr id="0" name=""/>
                      <p:cNvPicPr/>
                      <p:nvPr/>
                    </p:nvPicPr>
                    <p:blipFill>
                      <a:blip r:embed="rId6"/>
                      <a:stretch>
                        <a:fillRect/>
                      </a:stretch>
                    </p:blipFill>
                    <p:spPr>
                      <a:xfrm>
                        <a:off x="2490788" y="4703763"/>
                        <a:ext cx="215900" cy="292100"/>
                      </a:xfrm>
                      <a:prstGeom prst="rect">
                        <a:avLst/>
                      </a:prstGeom>
                    </p:spPr>
                  </p:pic>
                </p:oleObj>
              </mc:Fallback>
            </mc:AlternateContent>
          </a:graphicData>
        </a:graphic>
      </p:graphicFrame>
    </p:spTree>
    <p:extLst>
      <p:ext uri="{BB962C8B-B14F-4D97-AF65-F5344CB8AC3E}">
        <p14:creationId xmlns:p14="http://schemas.microsoft.com/office/powerpoint/2010/main" val="289412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16.2: Wave </a:t>
            </a:r>
            <a:r>
              <a:rPr lang="en-US" dirty="0" smtClean="0"/>
              <a:t>propagation</a:t>
            </a:r>
            <a:endParaRPr lang="en-US" dirty="0"/>
          </a:p>
        </p:txBody>
      </p:sp>
      <p:sp>
        <p:nvSpPr>
          <p:cNvPr id="3" name="Content Placeholder 2"/>
          <p:cNvSpPr>
            <a:spLocks noGrp="1"/>
          </p:cNvSpPr>
          <p:nvPr>
            <p:ph idx="1"/>
          </p:nvPr>
        </p:nvSpPr>
        <p:spPr>
          <a:xfrm>
            <a:off x="365125" y="1170432"/>
            <a:ext cx="4310356" cy="5422392"/>
          </a:xfrm>
        </p:spPr>
        <p:txBody>
          <a:bodyPr/>
          <a:lstStyle/>
          <a:p>
            <a:r>
              <a:rPr lang="en-US" dirty="0" smtClean="0"/>
              <a:t>The figure illustrates how a propagating wave pulse caries two forms of energy along with it:</a:t>
            </a:r>
          </a:p>
          <a:p>
            <a:pPr lvl="1"/>
            <a:r>
              <a:rPr lang="en-US" dirty="0" smtClean="0"/>
              <a:t>Kinetic energy associated with individual particles</a:t>
            </a:r>
          </a:p>
          <a:p>
            <a:pPr lvl="1"/>
            <a:r>
              <a:rPr lang="en-US" dirty="0" smtClean="0"/>
              <a:t>Elastic potential energy associated with the stretching of the string</a:t>
            </a:r>
            <a:endParaRPr lang="en-US" dirty="0"/>
          </a:p>
        </p:txBody>
      </p:sp>
      <p:pic>
        <p:nvPicPr>
          <p:cNvPr id="12" name="Picture 11" descr="16_11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859420" y="1270000"/>
            <a:ext cx="3419099" cy="5554008"/>
          </a:xfrm>
          <a:prstGeom prst="rect">
            <a:avLst/>
          </a:prstGeom>
        </p:spPr>
      </p:pic>
    </p:spTree>
    <p:extLst>
      <p:ext uri="{BB962C8B-B14F-4D97-AF65-F5344CB8AC3E}">
        <p14:creationId xmlns:p14="http://schemas.microsoft.com/office/powerpoint/2010/main" val="419911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136612"/>
            <a:ext cx="9144000" cy="584776"/>
          </a:xfrm>
        </p:spPr>
        <p:txBody>
          <a:bodyPr/>
          <a:lstStyle/>
          <a:p>
            <a:pPr algn="ctr"/>
            <a:r>
              <a:rPr lang="en-US" sz="3200" dirty="0" smtClean="0"/>
              <a:t>Concepts</a:t>
            </a:r>
            <a:endParaRPr lang="en-US" sz="3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Chapter 16: Waves in One Dimension</a:t>
            </a:r>
            <a:endParaRPr lang="en-US" dirty="0"/>
          </a:p>
        </p:txBody>
      </p:sp>
    </p:spTree>
    <p:extLst>
      <p:ext uri="{BB962C8B-B14F-4D97-AF65-F5344CB8AC3E}">
        <p14:creationId xmlns:p14="http://schemas.microsoft.com/office/powerpoint/2010/main" val="2839881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16.3: Superposition of waves</a:t>
            </a:r>
            <a:endParaRPr lang="en-US" dirty="0"/>
          </a:p>
        </p:txBody>
      </p:sp>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3" name="Content Placeholder 2"/>
          <p:cNvSpPr>
            <a:spLocks noGrp="1"/>
          </p:cNvSpPr>
          <p:nvPr>
            <p:ph idx="1"/>
          </p:nvPr>
        </p:nvSpPr>
        <p:spPr>
          <a:xfrm>
            <a:off x="365124" y="1874520"/>
            <a:ext cx="4423246" cy="4718304"/>
          </a:xfrm>
        </p:spPr>
        <p:txBody>
          <a:bodyPr/>
          <a:lstStyle/>
          <a:p>
            <a:pPr marL="0" indent="0">
              <a:buNone/>
            </a:pPr>
            <a:r>
              <a:rPr lang="en-US" dirty="0" smtClean="0"/>
              <a:t>You will learn to</a:t>
            </a:r>
          </a:p>
          <a:p>
            <a:r>
              <a:rPr lang="en-US" dirty="0" smtClean="0"/>
              <a:t>Visualize the superposition of two or more waves traveling through the same region of a medium at the same time.</a:t>
            </a:r>
          </a:p>
          <a:p>
            <a:r>
              <a:rPr lang="en-US" dirty="0" smtClean="0"/>
              <a:t>Define the </a:t>
            </a:r>
            <a:r>
              <a:rPr lang="en-US" b="1" dirty="0" smtClean="0"/>
              <a:t>nodes</a:t>
            </a:r>
            <a:r>
              <a:rPr lang="en-US" dirty="0" smtClean="0"/>
              <a:t> for a stationary wave disturbance.</a:t>
            </a:r>
            <a:endParaRPr lang="en-US" dirty="0"/>
          </a:p>
        </p:txBody>
      </p:sp>
      <p:pic>
        <p:nvPicPr>
          <p:cNvPr id="15" name="Picture 14" descr="16_12_Figure.jpg"/>
          <p:cNvPicPr>
            <a:picLocks noChangeAspect="1"/>
          </p:cNvPicPr>
          <p:nvPr/>
        </p:nvPicPr>
        <p:blipFill rotWithShape="1">
          <a:blip r:embed="rId3">
            <a:extLst>
              <a:ext uri="{28A0092B-C50C-407E-A947-70E740481C1C}">
                <a14:useLocalDpi xmlns:a14="http://schemas.microsoft.com/office/drawing/2010/main" val="0"/>
              </a:ext>
            </a:extLst>
          </a:blip>
          <a:srcRect b="2670"/>
          <a:stretch/>
        </p:blipFill>
        <p:spPr>
          <a:xfrm>
            <a:off x="4891855" y="1312612"/>
            <a:ext cx="4167481" cy="5253758"/>
          </a:xfrm>
          <a:prstGeom prst="rect">
            <a:avLst/>
          </a:prstGeom>
        </p:spPr>
      </p:pic>
    </p:spTree>
    <p:extLst>
      <p:ext uri="{BB962C8B-B14F-4D97-AF65-F5344CB8AC3E}">
        <p14:creationId xmlns:p14="http://schemas.microsoft.com/office/powerpoint/2010/main" val="1225851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16.3: Superposition of </a:t>
            </a:r>
            <a:r>
              <a:rPr lang="en-US" dirty="0" smtClean="0"/>
              <a:t>waves</a:t>
            </a:r>
            <a:endParaRPr lang="en-US" dirty="0"/>
          </a:p>
        </p:txBody>
      </p:sp>
      <p:sp>
        <p:nvSpPr>
          <p:cNvPr id="3" name="Content Placeholder 2"/>
          <p:cNvSpPr>
            <a:spLocks noGrp="1"/>
          </p:cNvSpPr>
          <p:nvPr>
            <p:ph idx="1"/>
          </p:nvPr>
        </p:nvSpPr>
        <p:spPr>
          <a:xfrm>
            <a:off x="365124" y="1170432"/>
            <a:ext cx="4413839" cy="5422392"/>
          </a:xfrm>
        </p:spPr>
        <p:txBody>
          <a:bodyPr/>
          <a:lstStyle/>
          <a:p>
            <a:r>
              <a:rPr lang="en-US" dirty="0" smtClean="0"/>
              <a:t>Waves exhibit a property known as the </a:t>
            </a:r>
            <a:r>
              <a:rPr lang="en-US" b="1" dirty="0" smtClean="0"/>
              <a:t>superposition of waves:</a:t>
            </a:r>
          </a:p>
          <a:p>
            <a:pPr lvl="1"/>
            <a:r>
              <a:rPr lang="en-US" b="1" dirty="0" smtClean="0"/>
              <a:t>If two or more waves overlap in a medium that obeys Hooke’s law, then the resulting wave function at any instant is the algebraic sum of the individual waves.</a:t>
            </a:r>
          </a:p>
          <a:p>
            <a:pPr lvl="1"/>
            <a:r>
              <a:rPr lang="en-US" b="1" dirty="0" smtClean="0"/>
              <a:t>Hooke = linear F(x)</a:t>
            </a:r>
            <a:endParaRPr lang="en-US" b="1" dirty="0"/>
          </a:p>
        </p:txBody>
      </p:sp>
      <p:pic>
        <p:nvPicPr>
          <p:cNvPr id="13" name="Picture 12" descr="16_12_Figure.jpg"/>
          <p:cNvPicPr>
            <a:picLocks noChangeAspect="1"/>
          </p:cNvPicPr>
          <p:nvPr/>
        </p:nvPicPr>
        <p:blipFill rotWithShape="1">
          <a:blip r:embed="rId3">
            <a:extLst>
              <a:ext uri="{28A0092B-C50C-407E-A947-70E740481C1C}">
                <a14:useLocalDpi xmlns:a14="http://schemas.microsoft.com/office/drawing/2010/main" val="0"/>
              </a:ext>
            </a:extLst>
          </a:blip>
          <a:srcRect b="2670"/>
          <a:stretch/>
        </p:blipFill>
        <p:spPr>
          <a:xfrm>
            <a:off x="4891855" y="1312612"/>
            <a:ext cx="4167481" cy="5253758"/>
          </a:xfrm>
          <a:prstGeom prst="rect">
            <a:avLst/>
          </a:prstGeom>
        </p:spPr>
      </p:pic>
    </p:spTree>
    <p:extLst>
      <p:ext uri="{BB962C8B-B14F-4D97-AF65-F5344CB8AC3E}">
        <p14:creationId xmlns:p14="http://schemas.microsoft.com/office/powerpoint/2010/main" val="28602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16.3: Superposition of waves</a:t>
            </a:r>
            <a:endParaRPr lang="en-US" dirty="0"/>
          </a:p>
        </p:txBody>
      </p:sp>
      <p:sp>
        <p:nvSpPr>
          <p:cNvPr id="3" name="Content Placeholder 2"/>
          <p:cNvSpPr>
            <a:spLocks noGrp="1"/>
          </p:cNvSpPr>
          <p:nvPr>
            <p:ph idx="1"/>
          </p:nvPr>
        </p:nvSpPr>
        <p:spPr>
          <a:xfrm>
            <a:off x="365124" y="1170432"/>
            <a:ext cx="4300949" cy="5422392"/>
          </a:xfrm>
        </p:spPr>
        <p:txBody>
          <a:bodyPr/>
          <a:lstStyle/>
          <a:p>
            <a:r>
              <a:rPr lang="en-US" dirty="0" smtClean="0"/>
              <a:t>The phenomenon of two waves overlapping is called </a:t>
            </a:r>
            <a:r>
              <a:rPr lang="en-US" b="1" dirty="0" smtClean="0"/>
              <a:t>interference.</a:t>
            </a:r>
            <a:r>
              <a:rPr lang="en-US" dirty="0" smtClean="0"/>
              <a:t> </a:t>
            </a:r>
          </a:p>
          <a:p>
            <a:r>
              <a:rPr lang="en-US" dirty="0" smtClean="0"/>
              <a:t>If two waves with the same sign overlap, the resultant displacement is greater than that of either wave.</a:t>
            </a:r>
          </a:p>
          <a:p>
            <a:r>
              <a:rPr lang="en-US" dirty="0" smtClean="0"/>
              <a:t>This is called </a:t>
            </a:r>
            <a:r>
              <a:rPr lang="en-US" i="1" dirty="0" smtClean="0"/>
              <a:t>constructive interference</a:t>
            </a:r>
            <a:r>
              <a:rPr lang="en-US" dirty="0" smtClean="0"/>
              <a:t>.</a:t>
            </a:r>
            <a:endParaRPr lang="en-US" dirty="0"/>
          </a:p>
        </p:txBody>
      </p:sp>
      <p:pic>
        <p:nvPicPr>
          <p:cNvPr id="17" name="Picture 16" descr="16_12_Figure.jpg"/>
          <p:cNvPicPr>
            <a:picLocks noChangeAspect="1"/>
          </p:cNvPicPr>
          <p:nvPr/>
        </p:nvPicPr>
        <p:blipFill rotWithShape="1">
          <a:blip r:embed="rId3">
            <a:extLst>
              <a:ext uri="{28A0092B-C50C-407E-A947-70E740481C1C}">
                <a14:useLocalDpi xmlns:a14="http://schemas.microsoft.com/office/drawing/2010/main" val="0"/>
              </a:ext>
            </a:extLst>
          </a:blip>
          <a:srcRect b="2670"/>
          <a:stretch/>
        </p:blipFill>
        <p:spPr>
          <a:xfrm>
            <a:off x="4891855" y="1312612"/>
            <a:ext cx="4167481" cy="5253758"/>
          </a:xfrm>
          <a:prstGeom prst="rect">
            <a:avLst/>
          </a:prstGeom>
        </p:spPr>
      </p:pic>
    </p:spTree>
    <p:extLst>
      <p:ext uri="{BB962C8B-B14F-4D97-AF65-F5344CB8AC3E}">
        <p14:creationId xmlns:p14="http://schemas.microsoft.com/office/powerpoint/2010/main" val="2175509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Constructive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12" y="1369265"/>
            <a:ext cx="6835775" cy="5126831"/>
          </a:xfrm>
          <a:prstGeom prst="rect">
            <a:avLst/>
          </a:prstGeom>
        </p:spPr>
      </p:pic>
      <p:sp>
        <p:nvSpPr>
          <p:cNvPr id="7" name="Rectangle 6"/>
          <p:cNvSpPr/>
          <p:nvPr/>
        </p:nvSpPr>
        <p:spPr>
          <a:xfrm>
            <a:off x="2100262" y="6254706"/>
            <a:ext cx="4572000" cy="253916"/>
          </a:xfrm>
          <a:prstGeom prst="rect">
            <a:avLst/>
          </a:prstGeom>
        </p:spPr>
        <p:txBody>
          <a:bodyPr>
            <a:spAutoFit/>
          </a:bodyPr>
          <a:lstStyle/>
          <a:p>
            <a:r>
              <a:rPr lang="en-US" sz="1050" dirty="0"/>
              <a:t>http://</a:t>
            </a:r>
            <a:r>
              <a:rPr lang="en-US" sz="1050" dirty="0" err="1"/>
              <a:t>www.acs.psu.edu</a:t>
            </a:r>
            <a:r>
              <a:rPr lang="en-US" sz="1050" dirty="0"/>
              <a:t>/</a:t>
            </a:r>
            <a:r>
              <a:rPr lang="en-US" sz="1050" dirty="0" err="1"/>
              <a:t>drussell</a:t>
            </a:r>
            <a:r>
              <a:rPr lang="en-US" sz="1050" dirty="0"/>
              <a:t>/Demos/superposition/</a:t>
            </a:r>
            <a:r>
              <a:rPr lang="en-US" sz="1050" dirty="0" err="1"/>
              <a:t>superposition.html</a:t>
            </a:r>
            <a:endParaRPr lang="en-US" sz="1050" dirty="0"/>
          </a:p>
        </p:txBody>
      </p:sp>
    </p:spTree>
    <p:extLst>
      <p:ext uri="{BB962C8B-B14F-4D97-AF65-F5344CB8AC3E}">
        <p14:creationId xmlns:p14="http://schemas.microsoft.com/office/powerpoint/2010/main" val="1943133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16.3: Superposition of </a:t>
            </a:r>
            <a:r>
              <a:rPr lang="en-US" dirty="0" smtClean="0"/>
              <a:t>waves</a:t>
            </a:r>
            <a:endParaRPr lang="en-US" dirty="0"/>
          </a:p>
        </p:txBody>
      </p:sp>
      <p:sp>
        <p:nvSpPr>
          <p:cNvPr id="3" name="Content Placeholder 2"/>
          <p:cNvSpPr>
            <a:spLocks noGrp="1"/>
          </p:cNvSpPr>
          <p:nvPr>
            <p:ph idx="1"/>
          </p:nvPr>
        </p:nvSpPr>
        <p:spPr>
          <a:xfrm>
            <a:off x="365125" y="1170432"/>
            <a:ext cx="4282134" cy="5422392"/>
          </a:xfrm>
        </p:spPr>
        <p:txBody>
          <a:bodyPr/>
          <a:lstStyle/>
          <a:p>
            <a:r>
              <a:rPr lang="en-US" dirty="0" smtClean="0"/>
              <a:t>If two waves with opposite signs overlap, the resultant displacement is smaller than that of either wave.</a:t>
            </a:r>
          </a:p>
          <a:p>
            <a:r>
              <a:rPr lang="en-US" dirty="0" smtClean="0"/>
              <a:t>This is called </a:t>
            </a:r>
            <a:r>
              <a:rPr lang="en-US" i="1" dirty="0" smtClean="0"/>
              <a:t>destructive interference</a:t>
            </a:r>
            <a:r>
              <a:rPr lang="en-US" dirty="0" smtClean="0"/>
              <a:t>.</a:t>
            </a:r>
            <a:endParaRPr lang="en-US" dirty="0"/>
          </a:p>
        </p:txBody>
      </p:sp>
      <p:pic>
        <p:nvPicPr>
          <p:cNvPr id="12" name="Picture 11" descr="16_13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5053002" y="1307626"/>
            <a:ext cx="4002742" cy="5257800"/>
          </a:xfrm>
          <a:prstGeom prst="rect">
            <a:avLst/>
          </a:prstGeom>
        </p:spPr>
      </p:pic>
    </p:spTree>
    <p:extLst>
      <p:ext uri="{BB962C8B-B14F-4D97-AF65-F5344CB8AC3E}">
        <p14:creationId xmlns:p14="http://schemas.microsoft.com/office/powerpoint/2010/main" val="1776082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16.3: Superposition of waves</a:t>
            </a:r>
            <a:endParaRPr lang="en-US" dirty="0"/>
          </a:p>
        </p:txBody>
      </p:sp>
      <p:sp>
        <p:nvSpPr>
          <p:cNvPr id="3" name="Content Placeholder 2"/>
          <p:cNvSpPr>
            <a:spLocks noGrp="1"/>
          </p:cNvSpPr>
          <p:nvPr>
            <p:ph idx="1"/>
          </p:nvPr>
        </p:nvSpPr>
        <p:spPr>
          <a:xfrm>
            <a:off x="365125" y="1170432"/>
            <a:ext cx="4479690" cy="5422392"/>
          </a:xfrm>
        </p:spPr>
        <p:txBody>
          <a:bodyPr/>
          <a:lstStyle/>
          <a:p>
            <a:r>
              <a:rPr lang="en-US" dirty="0" smtClean="0"/>
              <a:t>If two waves of same size and shape but having opposite signs cross each other, the displacement of each wave cancels out. </a:t>
            </a:r>
          </a:p>
          <a:p>
            <a:r>
              <a:rPr lang="en-US" dirty="0" smtClean="0"/>
              <a:t>A point that remains stationary in a medium through which waves move is called a </a:t>
            </a:r>
            <a:r>
              <a:rPr lang="en-US" b="1" dirty="0" smtClean="0"/>
              <a:t>node</a:t>
            </a:r>
            <a:r>
              <a:rPr lang="en-US" dirty="0" smtClean="0"/>
              <a:t>.</a:t>
            </a:r>
            <a:endParaRPr lang="en-US" dirty="0"/>
          </a:p>
        </p:txBody>
      </p:sp>
      <p:pic>
        <p:nvPicPr>
          <p:cNvPr id="18" name="Picture 17" descr="16_14_Figure.jpg"/>
          <p:cNvPicPr>
            <a:picLocks noChangeAspect="1"/>
          </p:cNvPicPr>
          <p:nvPr/>
        </p:nvPicPr>
        <p:blipFill rotWithShape="1">
          <a:blip r:embed="rId3">
            <a:extLst>
              <a:ext uri="{28A0092B-C50C-407E-A947-70E740481C1C}">
                <a14:useLocalDpi xmlns:a14="http://schemas.microsoft.com/office/drawing/2010/main" val="0"/>
              </a:ext>
            </a:extLst>
          </a:blip>
          <a:srcRect b="2670"/>
          <a:stretch/>
        </p:blipFill>
        <p:spPr>
          <a:xfrm>
            <a:off x="5220643" y="1305749"/>
            <a:ext cx="3783409" cy="5257800"/>
          </a:xfrm>
          <a:prstGeom prst="rect">
            <a:avLst/>
          </a:prstGeom>
        </p:spPr>
      </p:pic>
    </p:spTree>
    <p:extLst>
      <p:ext uri="{BB962C8B-B14F-4D97-AF65-F5344CB8AC3E}">
        <p14:creationId xmlns:p14="http://schemas.microsoft.com/office/powerpoint/2010/main" val="2949589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16.3: Superposition of waves</a:t>
            </a:r>
            <a:endParaRPr lang="en-US" dirty="0"/>
          </a:p>
        </p:txBody>
      </p:sp>
      <p:sp>
        <p:nvSpPr>
          <p:cNvPr id="3" name="Content Placeholder 2"/>
          <p:cNvSpPr>
            <a:spLocks noGrp="1"/>
          </p:cNvSpPr>
          <p:nvPr>
            <p:ph idx="1"/>
          </p:nvPr>
        </p:nvSpPr>
        <p:spPr/>
        <p:txBody>
          <a:bodyPr/>
          <a:lstStyle/>
          <a:p>
            <a:r>
              <a:rPr lang="en-US" sz="2400" dirty="0" smtClean="0"/>
              <a:t>The figure shows the energy makeup of two pulses traveling in opposite directions. </a:t>
            </a:r>
          </a:p>
          <a:p>
            <a:r>
              <a:rPr lang="en-US" sz="2400" dirty="0" smtClean="0"/>
              <a:t>The instant the pulses overlap, the displacement is zero and all the energy is kinetic. </a:t>
            </a:r>
          </a:p>
          <a:p>
            <a:r>
              <a:rPr lang="en-US" sz="2400" dirty="0" smtClean="0"/>
              <a:t>From this we can determine that</a:t>
            </a:r>
          </a:p>
          <a:p>
            <a:pPr lvl="1"/>
            <a:r>
              <a:rPr lang="en-US" sz="2400" b="1" dirty="0" smtClean="0"/>
              <a:t>A wave contains equal amounts of kinetic energy and potential energy.</a:t>
            </a:r>
            <a:endParaRPr lang="en-US" sz="2400" b="1" dirty="0"/>
          </a:p>
        </p:txBody>
      </p:sp>
      <p:pic>
        <p:nvPicPr>
          <p:cNvPr id="16" name="Picture 15" descr="16_15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873036" y="1298222"/>
            <a:ext cx="3373846" cy="5531557"/>
          </a:xfrm>
          <a:prstGeom prst="rect">
            <a:avLst/>
          </a:prstGeom>
        </p:spPr>
      </p:pic>
      <p:sp>
        <p:nvSpPr>
          <p:cNvPr id="2" name="TextBox 1"/>
          <p:cNvSpPr txBox="1"/>
          <p:nvPr/>
        </p:nvSpPr>
        <p:spPr>
          <a:xfrm>
            <a:off x="5014913" y="3729038"/>
            <a:ext cx="1955792" cy="461665"/>
          </a:xfrm>
          <a:prstGeom prst="rect">
            <a:avLst/>
          </a:prstGeom>
          <a:noFill/>
        </p:spPr>
        <p:txBody>
          <a:bodyPr wrap="none" rtlCol="0">
            <a:spAutoFit/>
          </a:bodyPr>
          <a:lstStyle/>
          <a:p>
            <a:r>
              <a:rPr lang="en-US" smtClean="0">
                <a:latin typeface="Times New Roman" charset="0"/>
                <a:ea typeface="Times New Roman" charset="0"/>
                <a:cs typeface="Times New Roman" charset="0"/>
              </a:rPr>
              <a:t>Total: 2K+2U</a:t>
            </a:r>
            <a:endParaRPr lang="en-US" dirty="0">
              <a:latin typeface="Times New Roman" charset="0"/>
              <a:ea typeface="Times New Roman" charset="0"/>
              <a:cs typeface="Times New Roman" charset="0"/>
            </a:endParaRPr>
          </a:p>
        </p:txBody>
      </p:sp>
      <p:sp>
        <p:nvSpPr>
          <p:cNvPr id="7" name="TextBox 6"/>
          <p:cNvSpPr txBox="1"/>
          <p:nvPr/>
        </p:nvSpPr>
        <p:spPr>
          <a:xfrm>
            <a:off x="3644875" y="6327396"/>
            <a:ext cx="2467150" cy="461665"/>
          </a:xfrm>
          <a:prstGeom prst="rect">
            <a:avLst/>
          </a:prstGeom>
          <a:noFill/>
        </p:spPr>
        <p:txBody>
          <a:bodyPr wrap="none" rtlCol="0">
            <a:spAutoFit/>
          </a:bodyPr>
          <a:lstStyle/>
          <a:p>
            <a:r>
              <a:rPr lang="en-US" dirty="0" smtClean="0">
                <a:latin typeface="Times New Roman" charset="0"/>
                <a:ea typeface="Times New Roman" charset="0"/>
                <a:cs typeface="Times New Roman" charset="0"/>
              </a:rPr>
              <a:t>Total: 4K ⇒ K=U</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7668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16.4: Boundary </a:t>
            </a:r>
            <a:r>
              <a:rPr lang="en-US" dirty="0" smtClean="0"/>
              <a:t>effects</a:t>
            </a:r>
            <a:endParaRPr lang="en-US" dirty="0"/>
          </a:p>
        </p:txBody>
      </p:sp>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2" name="Content Placeholder 1"/>
          <p:cNvSpPr>
            <a:spLocks noGrp="1"/>
          </p:cNvSpPr>
          <p:nvPr>
            <p:ph idx="1"/>
          </p:nvPr>
        </p:nvSpPr>
        <p:spPr>
          <a:xfrm>
            <a:off x="365124" y="1874520"/>
            <a:ext cx="4395024" cy="4718304"/>
          </a:xfrm>
        </p:spPr>
        <p:txBody>
          <a:bodyPr/>
          <a:lstStyle/>
          <a:p>
            <a:pPr marL="0" indent="0">
              <a:buNone/>
            </a:pPr>
            <a:r>
              <a:rPr lang="en-US" dirty="0" smtClean="0"/>
              <a:t>You will learn to</a:t>
            </a:r>
          </a:p>
          <a:p>
            <a:r>
              <a:rPr lang="en-US" dirty="0" smtClean="0"/>
              <a:t>Model the reflection of waves from fixed and free ends.</a:t>
            </a:r>
          </a:p>
          <a:p>
            <a:r>
              <a:rPr lang="en-US" dirty="0" smtClean="0"/>
              <a:t>Represent the boundary effects for overlapping waves graphically.</a:t>
            </a:r>
            <a:endParaRPr lang="en-US" dirty="0"/>
          </a:p>
        </p:txBody>
      </p:sp>
      <p:pic>
        <p:nvPicPr>
          <p:cNvPr id="10" name="Picture 9" descr="16_17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5559062" y="1420519"/>
            <a:ext cx="3258316" cy="5127036"/>
          </a:xfrm>
          <a:prstGeom prst="rect">
            <a:avLst/>
          </a:prstGeom>
        </p:spPr>
      </p:pic>
    </p:spTree>
    <p:extLst>
      <p:ext uri="{BB962C8B-B14F-4D97-AF65-F5344CB8AC3E}">
        <p14:creationId xmlns:p14="http://schemas.microsoft.com/office/powerpoint/2010/main" val="1349851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16.4: Boundary effects</a:t>
            </a:r>
            <a:endParaRPr lang="en-US" dirty="0"/>
          </a:p>
        </p:txBody>
      </p:sp>
      <p:sp>
        <p:nvSpPr>
          <p:cNvPr id="2" name="Content Placeholder 1"/>
          <p:cNvSpPr>
            <a:spLocks noGrp="1"/>
          </p:cNvSpPr>
          <p:nvPr>
            <p:ph idx="1"/>
          </p:nvPr>
        </p:nvSpPr>
        <p:spPr/>
        <p:txBody>
          <a:bodyPr/>
          <a:lstStyle/>
          <a:p>
            <a:r>
              <a:rPr lang="en-US" sz="2400" dirty="0" smtClean="0"/>
              <a:t>When a wave pulse reaches a boundary where the transmitting medium ends, the pulse is reflected back. </a:t>
            </a:r>
          </a:p>
          <a:p>
            <a:r>
              <a:rPr lang="en-US" sz="2400" dirty="0" smtClean="0"/>
              <a:t>Consider a pulse propagating along a string that is anchored to an immovable wall. </a:t>
            </a:r>
          </a:p>
          <a:p>
            <a:r>
              <a:rPr lang="en-US" sz="2400" dirty="0" smtClean="0"/>
              <a:t>The leading edge of the pulse pulls up on the wall, and the wall pulls down on the string. </a:t>
            </a:r>
          </a:p>
          <a:p>
            <a:r>
              <a:rPr lang="en-US" sz="2400" dirty="0" smtClean="0"/>
              <a:t>Therefore, the reflected pulse is inverted.</a:t>
            </a:r>
            <a:endParaRPr lang="en-US" sz="2400" dirty="0"/>
          </a:p>
        </p:txBody>
      </p:sp>
      <p:pic>
        <p:nvPicPr>
          <p:cNvPr id="16" name="Picture 15" descr="16_16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693267" y="1270002"/>
            <a:ext cx="3571209" cy="5512736"/>
          </a:xfrm>
          <a:prstGeom prst="rect">
            <a:avLst/>
          </a:prstGeom>
        </p:spPr>
      </p:pic>
    </p:spTree>
    <p:extLst>
      <p:ext uri="{BB962C8B-B14F-4D97-AF65-F5344CB8AC3E}">
        <p14:creationId xmlns:p14="http://schemas.microsoft.com/office/powerpoint/2010/main" val="2914187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16.4: Boundary effects</a:t>
            </a:r>
            <a:endParaRPr lang="en-US" dirty="0"/>
          </a:p>
        </p:txBody>
      </p:sp>
      <p:sp>
        <p:nvSpPr>
          <p:cNvPr id="2" name="Content Placeholder 1"/>
          <p:cNvSpPr>
            <a:spLocks noGrp="1"/>
          </p:cNvSpPr>
          <p:nvPr>
            <p:ph idx="1"/>
          </p:nvPr>
        </p:nvSpPr>
        <p:spPr>
          <a:xfrm>
            <a:off x="365125" y="1170432"/>
            <a:ext cx="4442060" cy="5422392"/>
          </a:xfrm>
        </p:spPr>
        <p:txBody>
          <a:bodyPr/>
          <a:lstStyle/>
          <a:p>
            <a:r>
              <a:rPr lang="en-US" dirty="0" smtClean="0"/>
              <a:t>The procedure for determining the shape of a reflected wave pulse can be illustrated using the example shown.</a:t>
            </a:r>
          </a:p>
          <a:p>
            <a:endParaRPr lang="en-US" dirty="0"/>
          </a:p>
          <a:p>
            <a:r>
              <a:rPr lang="en-US" dirty="0" smtClean="0"/>
              <a:t>Sum of real pulse and its reflection</a:t>
            </a:r>
            <a:endParaRPr lang="en-US" dirty="0"/>
          </a:p>
        </p:txBody>
      </p:sp>
      <p:pic>
        <p:nvPicPr>
          <p:cNvPr id="16" name="Picture 15" descr="16_17_Figure.jpg"/>
          <p:cNvPicPr>
            <a:picLocks noChangeAspect="1"/>
          </p:cNvPicPr>
          <p:nvPr/>
        </p:nvPicPr>
        <p:blipFill rotWithShape="1">
          <a:blip r:embed="rId3">
            <a:extLst>
              <a:ext uri="{28A0092B-C50C-407E-A947-70E740481C1C}">
                <a14:useLocalDpi xmlns:a14="http://schemas.microsoft.com/office/drawing/2010/main" val="0"/>
              </a:ext>
            </a:extLst>
          </a:blip>
          <a:srcRect b="3095"/>
          <a:stretch/>
        </p:blipFill>
        <p:spPr>
          <a:xfrm>
            <a:off x="5506157" y="1286934"/>
            <a:ext cx="3351201" cy="5257800"/>
          </a:xfrm>
          <a:prstGeom prst="rect">
            <a:avLst/>
          </a:prstGeom>
        </p:spPr>
      </p:pic>
    </p:spTree>
    <p:extLst>
      <p:ext uri="{BB962C8B-B14F-4D97-AF65-F5344CB8AC3E}">
        <p14:creationId xmlns:p14="http://schemas.microsoft.com/office/powerpoint/2010/main" val="1338007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6_04_FigureA.jpg"/>
          <p:cNvPicPr>
            <a:picLocks noChangeAspect="1"/>
          </p:cNvPicPr>
          <p:nvPr/>
        </p:nvPicPr>
        <p:blipFill rotWithShape="1">
          <a:blip r:embed="rId3">
            <a:extLst>
              <a:ext uri="{28A0092B-C50C-407E-A947-70E740481C1C}">
                <a14:useLocalDpi xmlns:a14="http://schemas.microsoft.com/office/drawing/2010/main" val="0"/>
              </a:ext>
            </a:extLst>
          </a:blip>
          <a:srcRect b="4097"/>
          <a:stretch/>
        </p:blipFill>
        <p:spPr>
          <a:xfrm>
            <a:off x="1930779" y="3800590"/>
            <a:ext cx="5282442" cy="2904590"/>
          </a:xfrm>
          <a:prstGeom prst="rect">
            <a:avLst/>
          </a:prstGeom>
        </p:spPr>
      </p:pic>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16.1: Representing waves graphically</a:t>
            </a:r>
            <a:endParaRPr lang="en-US" dirty="0"/>
          </a:p>
        </p:txBody>
      </p:sp>
      <p:sp>
        <p:nvSpPr>
          <p:cNvPr id="2" name="Content Placeholder 1"/>
          <p:cNvSpPr>
            <a:spLocks noGrp="1"/>
          </p:cNvSpPr>
          <p:nvPr>
            <p:ph idx="1"/>
          </p:nvPr>
        </p:nvSpPr>
        <p:spPr>
          <a:xfrm>
            <a:off x="365125" y="1686372"/>
            <a:ext cx="8229600" cy="4718304"/>
          </a:xfrm>
        </p:spPr>
        <p:txBody>
          <a:bodyPr/>
          <a:lstStyle/>
          <a:p>
            <a:pPr marL="0" indent="0">
              <a:buNone/>
            </a:pPr>
            <a:r>
              <a:rPr lang="en-US" sz="2400" dirty="0" smtClean="0"/>
              <a:t>You will learn to</a:t>
            </a:r>
          </a:p>
          <a:p>
            <a:r>
              <a:rPr lang="en-US" sz="2400" dirty="0" smtClean="0"/>
              <a:t>Visualize waves in one dimension using </a:t>
            </a:r>
            <a:r>
              <a:rPr lang="en-US" sz="2400" b="1" dirty="0" smtClean="0"/>
              <a:t>frame-sequence diagrams </a:t>
            </a:r>
            <a:r>
              <a:rPr lang="en-US" sz="2400" dirty="0" smtClean="0"/>
              <a:t>and displacement curves.</a:t>
            </a:r>
          </a:p>
          <a:p>
            <a:r>
              <a:rPr lang="en-US" sz="2400" dirty="0" smtClean="0"/>
              <a:t>Differentiate the </a:t>
            </a:r>
            <a:r>
              <a:rPr lang="en-US" sz="2400" b="1" dirty="0" smtClean="0"/>
              <a:t>wave speed</a:t>
            </a:r>
            <a:r>
              <a:rPr lang="en-US" sz="2400" dirty="0" smtClean="0"/>
              <a:t>, </a:t>
            </a:r>
            <a:r>
              <a:rPr lang="en-US" sz="2400" i="1" dirty="0" smtClean="0"/>
              <a:t>c</a:t>
            </a:r>
            <a:r>
              <a:rPr lang="en-US" sz="2400" dirty="0" smtClean="0"/>
              <a:t>, and the speed of the </a:t>
            </a:r>
            <a:r>
              <a:rPr lang="en-US" sz="2400" b="1" dirty="0" smtClean="0"/>
              <a:t>particles</a:t>
            </a:r>
            <a:r>
              <a:rPr lang="en-US" sz="2400" dirty="0" smtClean="0"/>
              <a:t> of the medium, </a:t>
            </a:r>
            <a:r>
              <a:rPr lang="en-US" sz="2400" i="1" dirty="0" smtClean="0">
                <a:sym typeface="Symbol"/>
              </a:rPr>
              <a:t>v</a:t>
            </a:r>
            <a:endParaRPr lang="en-US" sz="2400" dirty="0" smtClean="0"/>
          </a:p>
        </p:txBody>
      </p:sp>
    </p:spTree>
    <p:extLst>
      <p:ext uri="{BB962C8B-B14F-4D97-AF65-F5344CB8AC3E}">
        <p14:creationId xmlns:p14="http://schemas.microsoft.com/office/powerpoint/2010/main" val="1579198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16.4: Boundary effects</a:t>
            </a:r>
            <a:endParaRPr lang="en-US" dirty="0"/>
          </a:p>
        </p:txBody>
      </p:sp>
      <p:sp>
        <p:nvSpPr>
          <p:cNvPr id="2" name="Content Placeholder 1"/>
          <p:cNvSpPr>
            <a:spLocks noGrp="1"/>
          </p:cNvSpPr>
          <p:nvPr>
            <p:ph idx="1"/>
          </p:nvPr>
        </p:nvSpPr>
        <p:spPr/>
        <p:txBody>
          <a:bodyPr/>
          <a:lstStyle/>
          <a:p>
            <a:r>
              <a:rPr lang="en-US" dirty="0" smtClean="0"/>
              <a:t>Now let us consider reflection from a free end. </a:t>
            </a:r>
          </a:p>
          <a:p>
            <a:r>
              <a:rPr lang="en-US" dirty="0" smtClean="0"/>
              <a:t>As the figure shows, the reflected wave in this case is not inverted.</a:t>
            </a:r>
            <a:endParaRPr lang="en-US" dirty="0"/>
          </a:p>
        </p:txBody>
      </p:sp>
      <p:pic>
        <p:nvPicPr>
          <p:cNvPr id="16" name="Picture 15" descr="16_21_Figure.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4463342" y="1251187"/>
            <a:ext cx="3797660" cy="5569185"/>
          </a:xfrm>
          <a:prstGeom prst="rect">
            <a:avLst/>
          </a:prstGeom>
        </p:spPr>
      </p:pic>
    </p:spTree>
    <p:extLst>
      <p:ext uri="{BB962C8B-B14F-4D97-AF65-F5344CB8AC3E}">
        <p14:creationId xmlns:p14="http://schemas.microsoft.com/office/powerpoint/2010/main" val="1952027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16.4: Boundary </a:t>
            </a:r>
            <a:r>
              <a:rPr lang="en-US" dirty="0" smtClean="0"/>
              <a:t>effects</a:t>
            </a:r>
            <a:endParaRPr lang="en-US" dirty="0"/>
          </a:p>
        </p:txBody>
      </p:sp>
      <p:sp>
        <p:nvSpPr>
          <p:cNvPr id="9" name="Content Placeholder 8"/>
          <p:cNvSpPr>
            <a:spLocks noGrp="1"/>
          </p:cNvSpPr>
          <p:nvPr>
            <p:ph idx="1"/>
          </p:nvPr>
        </p:nvSpPr>
        <p:spPr>
          <a:xfrm>
            <a:off x="87313" y="1170432"/>
            <a:ext cx="4822941" cy="5422392"/>
          </a:xfrm>
        </p:spPr>
        <p:txBody>
          <a:bodyPr/>
          <a:lstStyle/>
          <a:p>
            <a:r>
              <a:rPr lang="en-US" sz="2600" dirty="0"/>
              <a:t>When a pulse reaches a boundary between two </a:t>
            </a:r>
            <a:r>
              <a:rPr lang="en-US" sz="2600" dirty="0" smtClean="0"/>
              <a:t>media, </a:t>
            </a:r>
            <a:r>
              <a:rPr lang="en-US" sz="2600" dirty="0"/>
              <a:t>the pulse is partially transmitted </a:t>
            </a:r>
            <a:r>
              <a:rPr lang="en-US" sz="2600" dirty="0" smtClean="0"/>
              <a:t>and partially </a:t>
            </a:r>
            <a:r>
              <a:rPr lang="en-US" sz="2600" dirty="0"/>
              <a:t>reflected. </a:t>
            </a:r>
          </a:p>
          <a:p>
            <a:r>
              <a:rPr lang="en-US" sz="2600" dirty="0" smtClean="0"/>
              <a:t>Mass </a:t>
            </a:r>
            <a:r>
              <a:rPr lang="en-US" sz="2600" dirty="0"/>
              <a:t>per unit </a:t>
            </a:r>
            <a:r>
              <a:rPr lang="en-US" sz="2600" dirty="0" smtClean="0"/>
              <a:t>length is </a:t>
            </a:r>
            <a:r>
              <a:rPr lang="en-US" sz="2600" dirty="0"/>
              <a:t>called the </a:t>
            </a:r>
            <a:r>
              <a:rPr lang="en-US" sz="2600" b="1" dirty="0"/>
              <a:t>linear mass density</a:t>
            </a:r>
            <a:r>
              <a:rPr lang="en-US" sz="2600" dirty="0"/>
              <a:t> </a:t>
            </a:r>
            <a:r>
              <a:rPr lang="en-US" sz="2600" i="1" dirty="0"/>
              <a:t>μ</a:t>
            </a:r>
            <a:r>
              <a:rPr lang="en-US" sz="2600" dirty="0" smtClean="0"/>
              <a:t>. </a:t>
            </a:r>
            <a:endParaRPr lang="en-US" sz="2600" dirty="0"/>
          </a:p>
          <a:p>
            <a:r>
              <a:rPr lang="en-US" sz="2600" dirty="0"/>
              <a:t>The nature of the reflected and transmitted waves depends on </a:t>
            </a:r>
            <a:r>
              <a:rPr lang="en-US" sz="2600" dirty="0" smtClean="0"/>
              <a:t>whether</a:t>
            </a:r>
            <a:r>
              <a:rPr lang="en-US" sz="2600" dirty="0"/>
              <a:t> </a:t>
            </a:r>
            <a:r>
              <a:rPr lang="en-US" sz="2600" i="1" dirty="0"/>
              <a:t>μ</a:t>
            </a:r>
            <a:r>
              <a:rPr lang="en-US" sz="2600" baseline="-25000" dirty="0" smtClean="0"/>
              <a:t>1</a:t>
            </a:r>
            <a:r>
              <a:rPr lang="en-US" sz="2600" dirty="0" smtClean="0"/>
              <a:t> </a:t>
            </a:r>
            <a:r>
              <a:rPr lang="en-US" sz="2600" dirty="0"/>
              <a:t>is greater or smaller </a:t>
            </a:r>
            <a:r>
              <a:rPr lang="en-US" sz="2600" dirty="0" smtClean="0"/>
              <a:t>than</a:t>
            </a:r>
            <a:r>
              <a:rPr lang="en-US" sz="2600" dirty="0"/>
              <a:t> </a:t>
            </a:r>
            <a:r>
              <a:rPr lang="en-US" sz="2600" i="1" dirty="0"/>
              <a:t>μ</a:t>
            </a:r>
            <a:r>
              <a:rPr lang="en-US" sz="2600" baseline="-25000" dirty="0" smtClean="0"/>
              <a:t>2</a:t>
            </a:r>
            <a:r>
              <a:rPr lang="en-US" sz="2600" dirty="0" smtClean="0"/>
              <a:t>.</a:t>
            </a:r>
          </a:p>
          <a:p>
            <a:r>
              <a:rPr lang="en-US" sz="2600" dirty="0" smtClean="0"/>
              <a:t>A given pulse in a heavy string has a greater affect on a light string (and vice versa)</a:t>
            </a:r>
            <a:endParaRPr lang="en-US" sz="2600" dirty="0"/>
          </a:p>
        </p:txBody>
      </p:sp>
      <p:pic>
        <p:nvPicPr>
          <p:cNvPr id="12" name="Picture 11" descr="16_24_Figure.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4910254" y="1262601"/>
            <a:ext cx="4114018" cy="5329752"/>
          </a:xfrm>
          <a:prstGeom prst="rect">
            <a:avLst/>
          </a:prstGeom>
        </p:spPr>
      </p:pic>
    </p:spTree>
    <p:extLst>
      <p:ext uri="{BB962C8B-B14F-4D97-AF65-F5344CB8AC3E}">
        <p14:creationId xmlns:p14="http://schemas.microsoft.com/office/powerpoint/2010/main" val="28086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52001"/>
            <a:ext cx="9144000" cy="584776"/>
          </a:xfrm>
        </p:spPr>
        <p:txBody>
          <a:bodyPr/>
          <a:lstStyle/>
          <a:p>
            <a:pPr algn="ctr"/>
            <a:r>
              <a:rPr lang="en-US" sz="3200" dirty="0" smtClean="0"/>
              <a:t>Quantitative Tools</a:t>
            </a:r>
            <a:endParaRPr lang="en-US" sz="32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Chapter 16: Waves in One Dimension</a:t>
            </a:r>
            <a:endParaRPr lang="en-US" dirty="0"/>
          </a:p>
        </p:txBody>
      </p:sp>
    </p:spTree>
    <p:extLst>
      <p:ext uri="{BB962C8B-B14F-4D97-AF65-F5344CB8AC3E}">
        <p14:creationId xmlns:p14="http://schemas.microsoft.com/office/powerpoint/2010/main" val="2601565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_32_FigureA.jpg"/>
          <p:cNvPicPr>
            <a:picLocks noChangeAspect="1"/>
          </p:cNvPicPr>
          <p:nvPr/>
        </p:nvPicPr>
        <p:blipFill rotWithShape="1">
          <a:blip r:embed="rId2">
            <a:extLst>
              <a:ext uri="{28A0092B-C50C-407E-A947-70E740481C1C}">
                <a14:useLocalDpi xmlns:a14="http://schemas.microsoft.com/office/drawing/2010/main" val="0"/>
              </a:ext>
            </a:extLst>
          </a:blip>
          <a:srcRect b="4677"/>
          <a:stretch/>
        </p:blipFill>
        <p:spPr>
          <a:xfrm>
            <a:off x="1873334" y="3865243"/>
            <a:ext cx="5980608" cy="2933292"/>
          </a:xfrm>
          <a:prstGeom prst="rect">
            <a:avLst/>
          </a:prstGeom>
        </p:spPr>
      </p:pic>
      <p:sp>
        <p:nvSpPr>
          <p:cNvPr id="2" name="Title 1"/>
          <p:cNvSpPr>
            <a:spLocks noGrp="1"/>
          </p:cNvSpPr>
          <p:nvPr>
            <p:ph type="title"/>
          </p:nvPr>
        </p:nvSpPr>
        <p:spPr/>
        <p:txBody>
          <a:bodyPr/>
          <a:lstStyle/>
          <a:p>
            <a:r>
              <a:rPr lang="en-US" dirty="0" smtClean="0"/>
              <a:t>Section Goals</a:t>
            </a:r>
            <a:endParaRPr lang="en-US" dirty="0"/>
          </a:p>
        </p:txBody>
      </p:sp>
      <p:sp>
        <p:nvSpPr>
          <p:cNvPr id="3" name="Content Placeholder 2"/>
          <p:cNvSpPr>
            <a:spLocks noGrp="1"/>
          </p:cNvSpPr>
          <p:nvPr>
            <p:ph idx="1"/>
          </p:nvPr>
        </p:nvSpPr>
        <p:spPr/>
        <p:txBody>
          <a:bodyPr/>
          <a:lstStyle/>
          <a:p>
            <a:pPr marL="0" indent="0">
              <a:buNone/>
            </a:pPr>
            <a:r>
              <a:rPr lang="en-US" sz="2200" dirty="0" smtClean="0"/>
              <a:t>You will learn to</a:t>
            </a:r>
          </a:p>
          <a:p>
            <a:r>
              <a:rPr lang="en-US" sz="2200" dirty="0"/>
              <a:t>Represent </a:t>
            </a:r>
            <a:r>
              <a:rPr lang="en-US" sz="2200" b="1" dirty="0"/>
              <a:t>traveling waves</a:t>
            </a:r>
            <a:r>
              <a:rPr lang="en-US" sz="2200" dirty="0"/>
              <a:t> in one dimension mathematically using wave functions.</a:t>
            </a:r>
          </a:p>
          <a:p>
            <a:r>
              <a:rPr lang="en-US" sz="2200" dirty="0"/>
              <a:t>Model </a:t>
            </a:r>
            <a:r>
              <a:rPr lang="en-US" sz="2200" b="1" dirty="0"/>
              <a:t>harmonic</a:t>
            </a:r>
            <a:r>
              <a:rPr lang="en-US" sz="2200" dirty="0"/>
              <a:t> traveling waves using trigonometric functions.</a:t>
            </a:r>
          </a:p>
          <a:p>
            <a:r>
              <a:rPr lang="en-US" sz="2200" dirty="0"/>
              <a:t>Define the </a:t>
            </a:r>
            <a:r>
              <a:rPr lang="en-US" sz="2200" b="1" dirty="0"/>
              <a:t>wave number</a:t>
            </a:r>
            <a:r>
              <a:rPr lang="en-US" sz="2200" dirty="0"/>
              <a:t>, </a:t>
            </a:r>
            <a:r>
              <a:rPr lang="en-US" sz="2200" i="1" dirty="0"/>
              <a:t>k</a:t>
            </a:r>
            <a:r>
              <a:rPr lang="en-US" sz="2200" dirty="0"/>
              <a:t>, for a traveling harmonic wave.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16.5: Wave functions</a:t>
            </a:r>
          </a:p>
        </p:txBody>
      </p:sp>
    </p:spTree>
    <p:extLst>
      <p:ext uri="{BB962C8B-B14F-4D97-AF65-F5344CB8AC3E}">
        <p14:creationId xmlns:p14="http://schemas.microsoft.com/office/powerpoint/2010/main" val="2589745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4" y="1170432"/>
            <a:ext cx="8581319" cy="5422392"/>
          </a:xfrm>
        </p:spPr>
        <p:txBody>
          <a:bodyPr/>
          <a:lstStyle/>
          <a:p>
            <a:r>
              <a:rPr lang="en-US" sz="2200" i="1" dirty="0" err="1"/>
              <a:t>D</a:t>
            </a:r>
            <a:r>
              <a:rPr lang="en-US" sz="2200" i="1" baseline="-25000" dirty="0" err="1"/>
              <a:t>y</a:t>
            </a:r>
            <a:r>
              <a:rPr lang="en-US" sz="2200" dirty="0"/>
              <a:t> is the displacement of any particle on the string measured in Earth’s reference frame.</a:t>
            </a:r>
          </a:p>
          <a:p>
            <a:r>
              <a:rPr lang="en-US" sz="2200" dirty="0"/>
              <a:t>We can write </a:t>
            </a:r>
            <a:r>
              <a:rPr lang="en-US" sz="2200" i="1" dirty="0" err="1"/>
              <a:t>D</a:t>
            </a:r>
            <a:r>
              <a:rPr lang="en-US" sz="2200" i="1" baseline="-25000" dirty="0" err="1"/>
              <a:t>y</a:t>
            </a:r>
            <a:r>
              <a:rPr lang="en-US" sz="2200" dirty="0" smtClean="0"/>
              <a:t> </a:t>
            </a:r>
            <a:r>
              <a:rPr lang="en-US" sz="2200" dirty="0"/>
              <a:t>= </a:t>
            </a:r>
            <a:r>
              <a:rPr lang="en-US" sz="2200" i="1" dirty="0"/>
              <a:t>f</a:t>
            </a:r>
            <a:r>
              <a:rPr lang="en-US" sz="2200" dirty="0" smtClean="0"/>
              <a:t>(</a:t>
            </a:r>
            <a:r>
              <a:rPr lang="en-US" sz="2200" i="1" dirty="0" smtClean="0"/>
              <a:t>x,</a:t>
            </a:r>
            <a:r>
              <a:rPr lang="en-US" sz="2200" dirty="0" smtClean="0"/>
              <a:t> </a:t>
            </a:r>
            <a:r>
              <a:rPr lang="en-US" sz="2200" i="1" dirty="0" smtClean="0"/>
              <a:t>t</a:t>
            </a:r>
            <a:r>
              <a:rPr lang="en-US" sz="2200" dirty="0"/>
              <a:t>)</a:t>
            </a:r>
            <a:r>
              <a:rPr lang="en-US" sz="2200" dirty="0" smtClean="0"/>
              <a:t>, </a:t>
            </a:r>
            <a:r>
              <a:rPr lang="en-US" sz="2200" dirty="0"/>
              <a:t>where </a:t>
            </a:r>
            <a:r>
              <a:rPr lang="en-US" sz="2200" i="1" dirty="0"/>
              <a:t>f</a:t>
            </a:r>
            <a:r>
              <a:rPr lang="en-US" sz="2200" dirty="0"/>
              <a:t>(</a:t>
            </a:r>
            <a:r>
              <a:rPr lang="en-US" sz="2200" i="1" dirty="0" smtClean="0"/>
              <a:t>x,</a:t>
            </a:r>
            <a:r>
              <a:rPr lang="en-US" sz="2200" dirty="0" smtClean="0"/>
              <a:t> </a:t>
            </a:r>
            <a:r>
              <a:rPr lang="en-US" sz="2200" i="1" dirty="0" smtClean="0"/>
              <a:t>t</a:t>
            </a:r>
            <a:r>
              <a:rPr lang="en-US" sz="2200" dirty="0" smtClean="0"/>
              <a:t>) is </a:t>
            </a:r>
            <a:r>
              <a:rPr lang="en-US" sz="2200" dirty="0"/>
              <a:t>called the </a:t>
            </a:r>
            <a:r>
              <a:rPr lang="en-US" sz="2200" i="1" dirty="0"/>
              <a:t>time-dependent wave function</a:t>
            </a:r>
            <a:r>
              <a:rPr lang="en-US" sz="2200" dirty="0"/>
              <a:t>.</a:t>
            </a:r>
          </a:p>
          <a:p>
            <a:r>
              <a:rPr lang="en-US" sz="2200" i="1" dirty="0"/>
              <a:t>f</a:t>
            </a:r>
            <a:r>
              <a:rPr lang="en-US" sz="2200" dirty="0"/>
              <a:t>(</a:t>
            </a:r>
            <a:r>
              <a:rPr lang="en-US" sz="2200" i="1" dirty="0"/>
              <a:t>x</a:t>
            </a:r>
            <a:r>
              <a:rPr lang="en-US" sz="2200" dirty="0" smtClean="0"/>
              <a:t>, </a:t>
            </a:r>
            <a:r>
              <a:rPr lang="en-US" sz="2200" i="1" dirty="0" smtClean="0"/>
              <a:t>t</a:t>
            </a:r>
            <a:r>
              <a:rPr lang="en-US" sz="2200" dirty="0"/>
              <a:t>) completely specifies the changing shape of the wave as seen from Earth’s reference frame</a:t>
            </a:r>
            <a:r>
              <a:rPr lang="en-US" sz="2200" dirty="0" smtClean="0"/>
              <a:t>. </a:t>
            </a:r>
            <a:endParaRPr lang="en-US" sz="2200" dirty="0"/>
          </a:p>
          <a:p>
            <a:r>
              <a:rPr lang="en-US" sz="2200" dirty="0"/>
              <a:t>We can show that for a wave propagating at speed </a:t>
            </a:r>
            <a:r>
              <a:rPr lang="en-US" sz="2200" i="1" dirty="0" smtClean="0"/>
              <a:t>c</a:t>
            </a:r>
            <a:r>
              <a:rPr lang="en-US" sz="2200" dirty="0" smtClean="0"/>
              <a:t>: </a:t>
            </a:r>
          </a:p>
          <a:p>
            <a:pPr marL="0" indent="0" algn="ctr">
              <a:buNone/>
            </a:pPr>
            <a:r>
              <a:rPr lang="en-US" sz="2200" i="1" dirty="0" err="1" smtClean="0"/>
              <a:t>D</a:t>
            </a:r>
            <a:r>
              <a:rPr lang="en-US" sz="2200" i="1" baseline="-25000" dirty="0" err="1" smtClean="0"/>
              <a:t>y</a:t>
            </a:r>
            <a:r>
              <a:rPr lang="en-US" sz="2200" dirty="0" smtClean="0"/>
              <a:t> </a:t>
            </a:r>
            <a:r>
              <a:rPr lang="en-US" sz="2200" dirty="0"/>
              <a:t>= </a:t>
            </a:r>
            <a:r>
              <a:rPr lang="en-US" sz="2200" i="1" dirty="0"/>
              <a:t>f</a:t>
            </a:r>
            <a:r>
              <a:rPr lang="en-US" sz="2200" dirty="0"/>
              <a:t>(</a:t>
            </a:r>
            <a:r>
              <a:rPr lang="en-US" sz="2200" i="1" dirty="0" smtClean="0"/>
              <a:t>x </a:t>
            </a:r>
            <a:r>
              <a:rPr lang="en-US" sz="2200" dirty="0" smtClean="0"/>
              <a:t>– </a:t>
            </a:r>
            <a:r>
              <a:rPr lang="en-US" sz="2200" i="1" dirty="0" err="1" smtClean="0"/>
              <a:t>ct</a:t>
            </a:r>
            <a:r>
              <a:rPr lang="en-US" sz="2200" dirty="0" smtClean="0"/>
              <a:t>)</a:t>
            </a:r>
            <a:endParaRPr lang="en-US" sz="2200"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16.5: Wave functions</a:t>
            </a:r>
          </a:p>
        </p:txBody>
      </p:sp>
      <p:pic>
        <p:nvPicPr>
          <p:cNvPr id="2" name="Picture 1" descr="16_32_Figure.jpg"/>
          <p:cNvPicPr>
            <a:picLocks noChangeAspect="1"/>
          </p:cNvPicPr>
          <p:nvPr/>
        </p:nvPicPr>
        <p:blipFill rotWithShape="1">
          <a:blip r:embed="rId2">
            <a:extLst>
              <a:ext uri="{28A0092B-C50C-407E-A947-70E740481C1C}">
                <a14:useLocalDpi xmlns:a14="http://schemas.microsoft.com/office/drawing/2010/main" val="0"/>
              </a:ext>
            </a:extLst>
          </a:blip>
          <a:srcRect b="6554"/>
          <a:stretch/>
        </p:blipFill>
        <p:spPr>
          <a:xfrm>
            <a:off x="726948" y="4262908"/>
            <a:ext cx="7690104" cy="2261257"/>
          </a:xfrm>
          <a:prstGeom prst="rect">
            <a:avLst/>
          </a:prstGeom>
        </p:spPr>
      </p:pic>
    </p:spTree>
    <p:extLst>
      <p:ext uri="{BB962C8B-B14F-4D97-AF65-F5344CB8AC3E}">
        <p14:creationId xmlns:p14="http://schemas.microsoft.com/office/powerpoint/2010/main" val="405784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13" name="Text Placeholder 12"/>
          <p:cNvSpPr>
            <a:spLocks noGrp="1"/>
          </p:cNvSpPr>
          <p:nvPr>
            <p:ph type="body" sz="quarter" idx="11"/>
          </p:nvPr>
        </p:nvSpPr>
        <p:spPr/>
        <p:txBody>
          <a:bodyPr/>
          <a:lstStyle/>
          <a:p>
            <a:r>
              <a:rPr lang="en-US" dirty="0"/>
              <a:t>Section 16.5: Wave </a:t>
            </a:r>
            <a:r>
              <a:rPr lang="en-US" dirty="0" smtClean="0"/>
              <a:t>functions</a:t>
            </a:r>
            <a:endParaRPr lang="en-US" dirty="0"/>
          </a:p>
        </p:txBody>
      </p:sp>
      <p:sp>
        <p:nvSpPr>
          <p:cNvPr id="8" name="Content Placeholder 7"/>
          <p:cNvSpPr>
            <a:spLocks noGrp="1"/>
          </p:cNvSpPr>
          <p:nvPr>
            <p:ph idx="1"/>
          </p:nvPr>
        </p:nvSpPr>
        <p:spPr>
          <a:xfrm>
            <a:off x="365124" y="1170432"/>
            <a:ext cx="4479691" cy="5422392"/>
          </a:xfrm>
        </p:spPr>
        <p:txBody>
          <a:bodyPr/>
          <a:lstStyle/>
          <a:p>
            <a:r>
              <a:rPr lang="en-US" dirty="0" smtClean="0"/>
              <a:t>Let us consider a transverse harmonic wave traveling along a string. </a:t>
            </a:r>
          </a:p>
          <a:p>
            <a:r>
              <a:rPr lang="en-US" dirty="0" smtClean="0"/>
              <a:t>We can see from part (</a:t>
            </a:r>
            <a:r>
              <a:rPr lang="en-US" i="1" dirty="0" smtClean="0"/>
              <a:t>b</a:t>
            </a:r>
            <a:r>
              <a:rPr lang="en-US" dirty="0" smtClean="0"/>
              <a:t>) that during a time interval of one period, the wave advances by a wavelength. </a:t>
            </a:r>
          </a:p>
          <a:p>
            <a:r>
              <a:rPr lang="en-US" dirty="0" smtClean="0"/>
              <a:t>Because the wave moves at a speed </a:t>
            </a:r>
            <a:r>
              <a:rPr lang="en-US" i="1" dirty="0" smtClean="0"/>
              <a:t>c</a:t>
            </a:r>
            <a:r>
              <a:rPr lang="en-US" dirty="0" smtClean="0"/>
              <a:t>, and </a:t>
            </a:r>
            <a:r>
              <a:rPr lang="en-US" i="1" dirty="0" smtClean="0"/>
              <a:t>f</a:t>
            </a:r>
            <a:r>
              <a:rPr lang="en-US" dirty="0" smtClean="0"/>
              <a:t> </a:t>
            </a:r>
            <a:r>
              <a:rPr lang="en-US" dirty="0">
                <a:sym typeface="Symbol"/>
              </a:rPr>
              <a:t>=</a:t>
            </a:r>
            <a:r>
              <a:rPr lang="en-US" dirty="0" smtClean="0"/>
              <a:t> 1/</a:t>
            </a:r>
            <a:r>
              <a:rPr lang="en-US" i="1" dirty="0" smtClean="0"/>
              <a:t>T</a:t>
            </a:r>
            <a:r>
              <a:rPr lang="en-US" dirty="0" smtClean="0"/>
              <a:t>, we get</a:t>
            </a:r>
          </a:p>
          <a:p>
            <a:pPr marL="0" indent="0" algn="ctr">
              <a:buNone/>
            </a:pPr>
            <a:r>
              <a:rPr lang="en-US" i="1" dirty="0" err="1" smtClean="0"/>
              <a:t>λf</a:t>
            </a:r>
            <a:r>
              <a:rPr lang="en-US" dirty="0" smtClean="0"/>
              <a:t> = </a:t>
            </a:r>
            <a:r>
              <a:rPr lang="en-US" i="1" dirty="0" smtClean="0"/>
              <a:t>c</a:t>
            </a:r>
            <a:endParaRPr lang="en-US" dirty="0"/>
          </a:p>
        </p:txBody>
      </p:sp>
      <p:pic>
        <p:nvPicPr>
          <p:cNvPr id="15" name="Picture 14" descr="16_34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5050427" y="1373480"/>
            <a:ext cx="3980683" cy="5164667"/>
          </a:xfrm>
          <a:prstGeom prst="rect">
            <a:avLst/>
          </a:prstGeom>
        </p:spPr>
      </p:pic>
    </p:spTree>
    <p:extLst>
      <p:ext uri="{BB962C8B-B14F-4D97-AF65-F5344CB8AC3E}">
        <p14:creationId xmlns:p14="http://schemas.microsoft.com/office/powerpoint/2010/main" val="85684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5" y="1170432"/>
            <a:ext cx="8600134" cy="5422392"/>
          </a:xfrm>
        </p:spPr>
        <p:txBody>
          <a:bodyPr/>
          <a:lstStyle/>
          <a:p>
            <a:r>
              <a:rPr lang="en-US" dirty="0" smtClean="0"/>
              <a:t>We have previously defined the angular frequency:</a:t>
            </a:r>
          </a:p>
          <a:p>
            <a:pPr marL="0" lvl="1" indent="0" algn="ctr">
              <a:buNone/>
            </a:pPr>
            <a:r>
              <a:rPr lang="en-US" i="1" dirty="0" err="1" smtClean="0">
                <a:sym typeface="Symbol"/>
              </a:rPr>
              <a:t>ω</a:t>
            </a:r>
            <a:r>
              <a:rPr lang="en-US" dirty="0" smtClean="0">
                <a:sym typeface="Symbol"/>
              </a:rPr>
              <a:t> </a:t>
            </a:r>
            <a:r>
              <a:rPr lang="en-US" dirty="0" smtClean="0"/>
              <a:t>= 2</a:t>
            </a:r>
            <a:r>
              <a:rPr lang="en-US" i="1" dirty="0" smtClean="0"/>
              <a:t>πf</a:t>
            </a:r>
            <a:r>
              <a:rPr lang="en-US" dirty="0" smtClean="0"/>
              <a:t> = 2</a:t>
            </a:r>
            <a:r>
              <a:rPr lang="en-US" i="1" dirty="0" smtClean="0"/>
              <a:t>π</a:t>
            </a:r>
            <a:r>
              <a:rPr lang="en-US" dirty="0" smtClean="0"/>
              <a:t>/</a:t>
            </a:r>
            <a:r>
              <a:rPr lang="en-US" i="1" dirty="0" smtClean="0"/>
              <a:t>T    </a:t>
            </a:r>
            <a:r>
              <a:rPr lang="en-US" dirty="0" smtClean="0"/>
              <a:t> </a:t>
            </a:r>
            <a:r>
              <a:rPr lang="en-US" sz="2000" dirty="0"/>
              <a:t>“how many </a:t>
            </a:r>
            <a:r>
              <a:rPr lang="en-US" sz="2000" dirty="0" smtClean="0"/>
              <a:t>periods per sec”</a:t>
            </a:r>
            <a:endParaRPr lang="en-US" dirty="0" smtClean="0"/>
          </a:p>
          <a:p>
            <a:r>
              <a:rPr lang="en-US" dirty="0" smtClean="0"/>
              <a:t>We define the </a:t>
            </a:r>
            <a:r>
              <a:rPr lang="en-US" b="1" dirty="0" smtClean="0"/>
              <a:t>wave number </a:t>
            </a:r>
            <a:r>
              <a:rPr lang="en-US" i="1" dirty="0" smtClean="0"/>
              <a:t>k</a:t>
            </a:r>
            <a:r>
              <a:rPr lang="en-US" dirty="0" smtClean="0"/>
              <a:t> in a similar way	</a:t>
            </a:r>
          </a:p>
          <a:p>
            <a:pPr lvl="1"/>
            <a:endParaRPr lang="en-US" i="1" dirty="0" smtClean="0"/>
          </a:p>
          <a:p>
            <a:pPr lvl="1"/>
            <a:endParaRPr lang="en-US" i="1" dirty="0" smtClean="0"/>
          </a:p>
          <a:p>
            <a:pPr marL="457200" lvl="1" indent="0">
              <a:buNone/>
            </a:pPr>
            <a:r>
              <a:rPr lang="en-US" i="1" dirty="0" smtClean="0"/>
              <a:t>	k</a:t>
            </a:r>
            <a:r>
              <a:rPr lang="en-US" dirty="0" smtClean="0"/>
              <a:t> has SI units of </a:t>
            </a:r>
            <a:r>
              <a:rPr lang="en-US" i="1" dirty="0" smtClean="0"/>
              <a:t>m</a:t>
            </a:r>
            <a:r>
              <a:rPr lang="en-US" baseline="30000" dirty="0" smtClean="0"/>
              <a:t>–1</a:t>
            </a:r>
            <a:r>
              <a:rPr lang="en-US" dirty="0" smtClean="0"/>
              <a:t>     </a:t>
            </a:r>
            <a:r>
              <a:rPr lang="en-US" sz="2000" dirty="0" smtClean="0"/>
              <a:t>“how many waves fit in 1 m”</a:t>
            </a:r>
            <a:endParaRPr lang="en-US" dirty="0" smtClean="0"/>
          </a:p>
          <a:p>
            <a:r>
              <a:rPr lang="en-US" dirty="0" smtClean="0"/>
              <a:t>For a transverse harmonic wave traveling in the positive </a:t>
            </a:r>
            <a:r>
              <a:rPr lang="en-US" i="1" dirty="0" smtClean="0"/>
              <a:t>x</a:t>
            </a:r>
            <a:r>
              <a:rPr lang="en-US" dirty="0" smtClean="0"/>
              <a:t> direction, the </a:t>
            </a:r>
            <a:r>
              <a:rPr lang="en-US" i="1" dirty="0" smtClean="0"/>
              <a:t>y</a:t>
            </a:r>
            <a:r>
              <a:rPr lang="en-US" dirty="0" smtClean="0"/>
              <a:t> component of the displacement is</a:t>
            </a:r>
          </a:p>
          <a:p>
            <a:pPr marL="0" indent="0" algn="ctr">
              <a:buNone/>
            </a:pPr>
            <a:r>
              <a:rPr lang="en-US" i="1" dirty="0" err="1" smtClean="0"/>
              <a:t>D</a:t>
            </a:r>
            <a:r>
              <a:rPr lang="en-US" i="1" baseline="-25000" dirty="0" err="1" smtClean="0"/>
              <a:t>y</a:t>
            </a:r>
            <a:r>
              <a:rPr lang="en-US" dirty="0" smtClean="0"/>
              <a:t> = </a:t>
            </a:r>
            <a:r>
              <a:rPr lang="en-US" i="1" dirty="0" smtClean="0"/>
              <a:t>f </a:t>
            </a:r>
            <a:r>
              <a:rPr lang="en-US" dirty="0" smtClean="0"/>
              <a:t>(</a:t>
            </a:r>
            <a:r>
              <a:rPr lang="en-US" i="1" dirty="0" smtClean="0"/>
              <a:t>x</a:t>
            </a:r>
            <a:r>
              <a:rPr lang="en-US" dirty="0" smtClean="0"/>
              <a:t>, </a:t>
            </a:r>
            <a:r>
              <a:rPr lang="en-US" i="1" dirty="0" smtClean="0"/>
              <a:t>t</a:t>
            </a:r>
            <a:r>
              <a:rPr lang="en-US" dirty="0" smtClean="0"/>
              <a:t>) = </a:t>
            </a:r>
            <a:r>
              <a:rPr lang="en-US" i="1" dirty="0" smtClean="0"/>
              <a:t>A</a:t>
            </a:r>
            <a:r>
              <a:rPr lang="en-US" dirty="0" smtClean="0"/>
              <a:t> sin (</a:t>
            </a:r>
            <a:r>
              <a:rPr lang="en-US" i="1" dirty="0" err="1" smtClean="0"/>
              <a:t>kx</a:t>
            </a:r>
            <a:r>
              <a:rPr lang="en-US" dirty="0" smtClean="0"/>
              <a:t> – </a:t>
            </a:r>
            <a:r>
              <a:rPr lang="en-US" i="1" dirty="0" err="1">
                <a:sym typeface="Symbol"/>
              </a:rPr>
              <a:t>ω</a:t>
            </a:r>
            <a:r>
              <a:rPr lang="en-US" i="1" dirty="0" err="1" smtClean="0"/>
              <a:t>t</a:t>
            </a:r>
            <a:r>
              <a:rPr lang="en-US" dirty="0" smtClean="0"/>
              <a:t> + </a:t>
            </a:r>
            <a:r>
              <a:rPr lang="en-US" i="1" dirty="0" err="1">
                <a:sym typeface="Symbol"/>
              </a:rPr>
              <a:t>φ</a:t>
            </a:r>
            <a:r>
              <a:rPr lang="en-US" baseline="-25000" dirty="0" err="1" smtClean="0"/>
              <a:t>i</a:t>
            </a:r>
            <a:r>
              <a:rPr lang="en-US" dirty="0" smtClean="0"/>
              <a:t>)</a:t>
            </a:r>
          </a:p>
          <a:p>
            <a:pPr lvl="1"/>
            <a:r>
              <a:rPr lang="en-US" i="1" dirty="0" err="1">
                <a:sym typeface="Symbol"/>
              </a:rPr>
              <a:t>φ</a:t>
            </a:r>
            <a:r>
              <a:rPr lang="en-US" baseline="-25000" dirty="0" err="1" smtClean="0"/>
              <a:t>i</a:t>
            </a:r>
            <a:r>
              <a:rPr lang="en-US" dirty="0" smtClean="0"/>
              <a:t> is the initial phase or the phase at </a:t>
            </a:r>
            <a:r>
              <a:rPr lang="en-US" i="1" dirty="0" smtClean="0"/>
              <a:t>x</a:t>
            </a:r>
            <a:r>
              <a:rPr lang="en-US" dirty="0" smtClean="0"/>
              <a:t> = 0, </a:t>
            </a:r>
            <a:r>
              <a:rPr lang="en-US" i="1" dirty="0" smtClean="0"/>
              <a:t>t</a:t>
            </a:r>
            <a:r>
              <a:rPr lang="en-US" dirty="0" smtClean="0"/>
              <a:t> = 0. </a:t>
            </a:r>
          </a:p>
          <a:p>
            <a:pPr lvl="1"/>
            <a:r>
              <a:rPr lang="en-US" i="1" dirty="0" smtClean="0"/>
              <a:t>A</a:t>
            </a:r>
            <a:r>
              <a:rPr lang="en-US" dirty="0" smtClean="0"/>
              <a:t> is the amplitude.</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16.5: Wave </a:t>
            </a:r>
            <a:r>
              <a:rPr lang="en-US" dirty="0" smtClean="0"/>
              <a:t>functions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015256850"/>
              </p:ext>
            </p:extLst>
          </p:nvPr>
        </p:nvGraphicFramePr>
        <p:xfrm>
          <a:off x="4044950" y="2818758"/>
          <a:ext cx="1054100" cy="876300"/>
        </p:xfrm>
        <a:graphic>
          <a:graphicData uri="http://schemas.openxmlformats.org/presentationml/2006/ole">
            <mc:AlternateContent xmlns:mc="http://schemas.openxmlformats.org/markup-compatibility/2006">
              <mc:Choice xmlns:v="urn:schemas-microsoft-com:vml" Requires="v">
                <p:oleObj spid="_x0000_s23781" name="Equation" r:id="rId4" imgW="1054100" imgH="876300" progId="Equation.DSMT4">
                  <p:embed/>
                </p:oleObj>
              </mc:Choice>
              <mc:Fallback>
                <p:oleObj name="Equation" r:id="rId4" imgW="1054100" imgH="876300" progId="Equation.DSMT4">
                  <p:embed/>
                  <p:pic>
                    <p:nvPicPr>
                      <p:cNvPr id="0" name=""/>
                      <p:cNvPicPr/>
                      <p:nvPr/>
                    </p:nvPicPr>
                    <p:blipFill>
                      <a:blip r:embed="rId5"/>
                      <a:stretch>
                        <a:fillRect/>
                      </a:stretch>
                    </p:blipFill>
                    <p:spPr>
                      <a:xfrm>
                        <a:off x="4044950" y="2818758"/>
                        <a:ext cx="1054100" cy="876300"/>
                      </a:xfrm>
                      <a:prstGeom prst="rect">
                        <a:avLst/>
                      </a:prstGeom>
                    </p:spPr>
                  </p:pic>
                </p:oleObj>
              </mc:Fallback>
            </mc:AlternateContent>
          </a:graphicData>
        </a:graphic>
      </p:graphicFrame>
    </p:spTree>
    <p:extLst>
      <p:ext uri="{BB962C8B-B14F-4D97-AF65-F5344CB8AC3E}">
        <p14:creationId xmlns:p14="http://schemas.microsoft.com/office/powerpoint/2010/main" val="10510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6_35_Figure.jpg"/>
          <p:cNvPicPr>
            <a:picLocks noChangeAspect="1"/>
          </p:cNvPicPr>
          <p:nvPr/>
        </p:nvPicPr>
        <p:blipFill rotWithShape="1">
          <a:blip r:embed="rId3">
            <a:extLst>
              <a:ext uri="{28A0092B-C50C-407E-A947-70E740481C1C}">
                <a14:useLocalDpi xmlns:a14="http://schemas.microsoft.com/office/drawing/2010/main" val="0"/>
              </a:ext>
            </a:extLst>
          </a:blip>
          <a:srcRect b="4852"/>
          <a:stretch/>
        </p:blipFill>
        <p:spPr>
          <a:xfrm>
            <a:off x="504943" y="3208735"/>
            <a:ext cx="8134115" cy="3395264"/>
          </a:xfrm>
          <a:prstGeom prst="rect">
            <a:avLst/>
          </a:prstGeom>
        </p:spPr>
      </p:pic>
      <p:sp>
        <p:nvSpPr>
          <p:cNvPr id="3" name="Content Placeholder 2"/>
          <p:cNvSpPr>
            <a:spLocks noGrp="1"/>
          </p:cNvSpPr>
          <p:nvPr>
            <p:ph idx="1"/>
          </p:nvPr>
        </p:nvSpPr>
        <p:spPr/>
        <p:txBody>
          <a:bodyPr/>
          <a:lstStyle/>
          <a:p>
            <a:r>
              <a:rPr lang="en-US" sz="2400" dirty="0" smtClean="0"/>
              <a:t>Fourier’s theorem from Section 15.3 can be applied to waves. </a:t>
            </a:r>
          </a:p>
          <a:p>
            <a:r>
              <a:rPr lang="en-US" sz="2400" dirty="0" smtClean="0"/>
              <a:t>Any wave can be expressed in terms of a sum of </a:t>
            </a:r>
            <a:r>
              <a:rPr lang="en-US" sz="2400" dirty="0" err="1" smtClean="0"/>
              <a:t>sinusoidally</a:t>
            </a:r>
            <a:r>
              <a:rPr lang="en-US" sz="2400" dirty="0" smtClean="0"/>
              <a:t> varying waves. </a:t>
            </a:r>
            <a:r>
              <a:rPr lang="en-US" sz="1400" dirty="0" smtClean="0"/>
              <a:t>(sine waves form a complete orthonormal set)</a:t>
            </a:r>
            <a:endParaRPr lang="en-US" sz="1800" dirty="0" smtClean="0"/>
          </a:p>
          <a:p>
            <a:r>
              <a:rPr lang="en-US" sz="2400" dirty="0" smtClean="0"/>
              <a:t>The figure shows a wave pulse obtained by adding together a set of harmonic waves.</a:t>
            </a:r>
            <a:endParaRPr lang="en-US" sz="2400"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16.5: Wave </a:t>
            </a:r>
            <a:r>
              <a:rPr lang="en-US" dirty="0" smtClean="0"/>
              <a:t>functions</a:t>
            </a:r>
            <a:endParaRPr lang="en-US" dirty="0"/>
          </a:p>
        </p:txBody>
      </p:sp>
    </p:spTree>
    <p:extLst>
      <p:ext uri="{BB962C8B-B14F-4D97-AF65-F5344CB8AC3E}">
        <p14:creationId xmlns:p14="http://schemas.microsoft.com/office/powerpoint/2010/main" val="3389912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Building a square wave</a:t>
            </a:r>
            <a:endParaRPr lang="en-US" dirty="0"/>
          </a:p>
        </p:txBody>
      </p:sp>
      <p:sp>
        <p:nvSpPr>
          <p:cNvPr id="6" name="Content Placeholder 2"/>
          <p:cNvSpPr>
            <a:spLocks noGrp="1"/>
          </p:cNvSpPr>
          <p:nvPr>
            <p:ph idx="1"/>
          </p:nvPr>
        </p:nvSpPr>
        <p:spPr>
          <a:xfrm>
            <a:off x="365125" y="1170432"/>
            <a:ext cx="8229600" cy="5422392"/>
          </a:xfrm>
        </p:spPr>
        <p:txBody>
          <a:bodyPr/>
          <a:lstStyle/>
          <a:p>
            <a:r>
              <a:rPr lang="en-US" sz="2400" dirty="0" smtClean="0"/>
              <a:t>Infinite series of sine waves</a:t>
            </a:r>
          </a:p>
          <a:p>
            <a:r>
              <a:rPr lang="en-US" sz="2400" dirty="0" smtClean="0"/>
              <a:t>Odd frequencies</a:t>
            </a:r>
            <a:endParaRPr lang="en-US" sz="2400" dirty="0"/>
          </a:p>
        </p:txBody>
      </p:sp>
      <p:pic>
        <p:nvPicPr>
          <p:cNvPr id="12" name="Picture 11"/>
          <p:cNvPicPr>
            <a:picLocks noChangeAspect="1"/>
          </p:cNvPicPr>
          <p:nvPr/>
        </p:nvPicPr>
        <p:blipFill>
          <a:blip r:embed="rId2"/>
          <a:stretch>
            <a:fillRect/>
          </a:stretch>
        </p:blipFill>
        <p:spPr>
          <a:xfrm>
            <a:off x="736600" y="2271908"/>
            <a:ext cx="7486650" cy="3979391"/>
          </a:xfrm>
          <a:prstGeom prst="rect">
            <a:avLst/>
          </a:prstGeom>
        </p:spPr>
      </p:pic>
      <p:sp>
        <p:nvSpPr>
          <p:cNvPr id="13" name="Rectangle 12"/>
          <p:cNvSpPr/>
          <p:nvPr/>
        </p:nvSpPr>
        <p:spPr>
          <a:xfrm>
            <a:off x="2286000" y="6300576"/>
            <a:ext cx="4572000" cy="307777"/>
          </a:xfrm>
          <a:prstGeom prst="rect">
            <a:avLst/>
          </a:prstGeom>
        </p:spPr>
        <p:txBody>
          <a:bodyPr>
            <a:spAutoFit/>
          </a:bodyPr>
          <a:lstStyle/>
          <a:p>
            <a:r>
              <a:rPr lang="en-US" sz="1400"/>
              <a:t>http://</a:t>
            </a:r>
            <a:r>
              <a:rPr lang="en-US" sz="1400" dirty="0" err="1"/>
              <a:t>mechatronics.colostate.edu</a:t>
            </a:r>
            <a:r>
              <a:rPr lang="en-US" sz="1400" dirty="0"/>
              <a:t>/figures/4-4.jpg</a:t>
            </a:r>
          </a:p>
        </p:txBody>
      </p:sp>
    </p:spTree>
    <p:extLst>
      <p:ext uri="{BB962C8B-B14F-4D97-AF65-F5344CB8AC3E}">
        <p14:creationId xmlns:p14="http://schemas.microsoft.com/office/powerpoint/2010/main" val="510485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16.17</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i="1" dirty="0"/>
              <a:t>a</a:t>
            </a:r>
            <a:r>
              <a:rPr lang="en-US" dirty="0"/>
              <a:t>) Which of the following functions could represent a traveling wave</a:t>
            </a:r>
            <a:r>
              <a:rPr lang="en-US" dirty="0" smtClean="0"/>
              <a:t>?</a:t>
            </a:r>
          </a:p>
          <a:p>
            <a:pPr>
              <a:tabLst>
                <a:tab pos="1081088" algn="l"/>
                <a:tab pos="1712913" algn="l"/>
                <a:tab pos="3659188" algn="l"/>
                <a:tab pos="5484813" algn="l"/>
              </a:tabLst>
            </a:pPr>
            <a:r>
              <a:rPr lang="en-US" dirty="0"/>
              <a:t>	</a:t>
            </a:r>
            <a:r>
              <a:rPr lang="en-US" dirty="0" smtClean="0"/>
              <a:t>(</a:t>
            </a:r>
            <a:r>
              <a:rPr lang="en-US" i="1" dirty="0" err="1"/>
              <a:t>i</a:t>
            </a:r>
            <a:r>
              <a:rPr lang="en-US" dirty="0" smtClean="0"/>
              <a:t>) </a:t>
            </a:r>
            <a:r>
              <a:rPr lang="en-US" i="1" dirty="0" smtClean="0"/>
              <a:t>A</a:t>
            </a:r>
            <a:r>
              <a:rPr lang="en-US" dirty="0" smtClean="0"/>
              <a:t> </a:t>
            </a:r>
            <a:r>
              <a:rPr lang="en-US" dirty="0"/>
              <a:t>cos</a:t>
            </a:r>
            <a:r>
              <a:rPr lang="en-US" dirty="0" smtClean="0"/>
              <a:t>(</a:t>
            </a:r>
            <a:r>
              <a:rPr lang="en-US" i="1" dirty="0" err="1" smtClean="0"/>
              <a:t>kx</a:t>
            </a:r>
            <a:r>
              <a:rPr lang="en-US" dirty="0" smtClean="0"/>
              <a:t> + </a:t>
            </a:r>
            <a:r>
              <a:rPr lang="en-US" i="1" dirty="0" err="1">
                <a:sym typeface="Symbol"/>
              </a:rPr>
              <a:t>ω</a:t>
            </a:r>
            <a:r>
              <a:rPr lang="en-US" i="1" dirty="0" err="1" smtClean="0"/>
              <a:t>t</a:t>
            </a:r>
            <a:r>
              <a:rPr lang="en-US" dirty="0" smtClean="0"/>
              <a:t>)	(</a:t>
            </a:r>
            <a:r>
              <a:rPr lang="en-US" i="1" dirty="0"/>
              <a:t>ii</a:t>
            </a:r>
            <a:r>
              <a:rPr lang="en-US" dirty="0"/>
              <a:t>) </a:t>
            </a:r>
            <a:endParaRPr lang="en-US" dirty="0" smtClean="0"/>
          </a:p>
          <a:p>
            <a:pPr>
              <a:tabLst>
                <a:tab pos="1081088" algn="l"/>
                <a:tab pos="3659188" algn="l"/>
                <a:tab pos="5484813" algn="l"/>
              </a:tabLst>
            </a:pPr>
            <a:r>
              <a:rPr lang="en-US" dirty="0" smtClean="0"/>
              <a:t>	(</a:t>
            </a:r>
            <a:r>
              <a:rPr lang="en-US" i="1" dirty="0"/>
              <a:t>iii</a:t>
            </a:r>
            <a:r>
              <a:rPr lang="en-US" dirty="0" smtClean="0"/>
              <a:t>) </a:t>
            </a:r>
            <a:r>
              <a:rPr lang="en-US" i="1" dirty="0" smtClean="0"/>
              <a:t>b</a:t>
            </a:r>
            <a:r>
              <a:rPr lang="en-US" dirty="0"/>
              <a:t>(</a:t>
            </a:r>
            <a:r>
              <a:rPr lang="en-US" i="1" dirty="0" smtClean="0"/>
              <a:t>x</a:t>
            </a:r>
            <a:r>
              <a:rPr lang="en-US" dirty="0" smtClean="0"/>
              <a:t> – </a:t>
            </a:r>
            <a:r>
              <a:rPr lang="en-US" i="1" dirty="0" err="1" smtClean="0"/>
              <a:t>ct</a:t>
            </a:r>
            <a:r>
              <a:rPr lang="en-US" dirty="0"/>
              <a:t>)</a:t>
            </a:r>
            <a:r>
              <a:rPr lang="en-US" baseline="30000" dirty="0" smtClean="0"/>
              <a:t>2</a:t>
            </a:r>
            <a:r>
              <a:rPr lang="en-US" i="1" dirty="0" smtClean="0"/>
              <a:t>e</a:t>
            </a:r>
            <a:r>
              <a:rPr lang="en-US" baseline="30000" dirty="0" smtClean="0"/>
              <a:t>–</a:t>
            </a:r>
            <a:r>
              <a:rPr lang="en-US" i="1" baseline="30000" dirty="0" smtClean="0"/>
              <a:t>x</a:t>
            </a:r>
            <a:r>
              <a:rPr lang="en-US" dirty="0" smtClean="0"/>
              <a:t> 	(</a:t>
            </a:r>
            <a:r>
              <a:rPr lang="en-US" i="1" dirty="0"/>
              <a:t>iv</a:t>
            </a:r>
            <a:r>
              <a:rPr lang="en-US" dirty="0"/>
              <a:t>) </a:t>
            </a:r>
            <a:r>
              <a:rPr lang="en-US" dirty="0" smtClean="0"/>
              <a:t>–(</a:t>
            </a:r>
            <a:r>
              <a:rPr lang="en-US" i="1" dirty="0" smtClean="0"/>
              <a:t>b</a:t>
            </a:r>
            <a:r>
              <a:rPr lang="en-US" baseline="30000" dirty="0" smtClean="0"/>
              <a:t>2</a:t>
            </a:r>
            <a:r>
              <a:rPr lang="en-US" i="1" dirty="0" smtClean="0"/>
              <a:t>t</a:t>
            </a:r>
            <a:r>
              <a:rPr lang="en-US" dirty="0" smtClean="0"/>
              <a:t> – </a:t>
            </a:r>
            <a:r>
              <a:rPr lang="en-US" i="1" dirty="0" smtClean="0"/>
              <a:t>x</a:t>
            </a:r>
            <a:r>
              <a:rPr lang="en-US" dirty="0"/>
              <a:t>)</a:t>
            </a:r>
            <a:r>
              <a:rPr lang="en-US" baseline="30000" dirty="0" smtClean="0"/>
              <a:t>2</a:t>
            </a:r>
          </a:p>
          <a:p>
            <a:pPr>
              <a:tabLst>
                <a:tab pos="1081088" algn="l"/>
                <a:tab pos="3659188" algn="l"/>
                <a:tab pos="5484813" algn="l"/>
              </a:tabLst>
            </a:pPr>
            <a:r>
              <a:rPr lang="en-US" dirty="0" smtClean="0"/>
              <a:t>(</a:t>
            </a:r>
            <a:r>
              <a:rPr lang="en-US" i="1" dirty="0"/>
              <a:t>b</a:t>
            </a:r>
            <a:r>
              <a:rPr lang="en-US" dirty="0"/>
              <a:t>) Which of the following functions can be made into a traveling wave</a:t>
            </a:r>
            <a:r>
              <a:rPr lang="en-US" dirty="0" smtClean="0"/>
              <a:t>?</a:t>
            </a:r>
          </a:p>
          <a:p>
            <a:pPr>
              <a:tabLst>
                <a:tab pos="1081088" algn="l"/>
                <a:tab pos="3659188" algn="l"/>
                <a:tab pos="5484813" algn="l"/>
              </a:tabLst>
            </a:pPr>
            <a:r>
              <a:rPr lang="en-US" dirty="0"/>
              <a:t>	</a:t>
            </a:r>
            <a:r>
              <a:rPr lang="en-US" dirty="0" smtClean="0"/>
              <a:t>(</a:t>
            </a:r>
            <a:r>
              <a:rPr lang="en-US" i="1" dirty="0" err="1"/>
              <a:t>i</a:t>
            </a:r>
            <a:r>
              <a:rPr lang="en-US" dirty="0"/>
              <a:t>) </a:t>
            </a:r>
            <a:r>
              <a:rPr lang="en-US" i="1" dirty="0" smtClean="0"/>
              <a:t>x</a:t>
            </a:r>
            <a:r>
              <a:rPr lang="en-US" dirty="0" smtClean="0"/>
              <a:t>/(1 + </a:t>
            </a:r>
            <a:r>
              <a:rPr lang="en-US" i="1" dirty="0" smtClean="0"/>
              <a:t>bx</a:t>
            </a:r>
            <a:r>
              <a:rPr lang="en-US" baseline="30000" dirty="0" smtClean="0"/>
              <a:t>2</a:t>
            </a:r>
            <a:r>
              <a:rPr lang="en-US" dirty="0" smtClean="0"/>
              <a:t>)	(</a:t>
            </a:r>
            <a:r>
              <a:rPr lang="en-US" i="1" dirty="0"/>
              <a:t>ii</a:t>
            </a:r>
            <a:r>
              <a:rPr lang="en-US" dirty="0"/>
              <a:t>) </a:t>
            </a:r>
            <a:r>
              <a:rPr lang="en-US" i="1" dirty="0" err="1" smtClean="0"/>
              <a:t>xe</a:t>
            </a:r>
            <a:r>
              <a:rPr lang="en-US" baseline="30000" dirty="0" smtClean="0"/>
              <a:t>–</a:t>
            </a:r>
            <a:r>
              <a:rPr lang="en-US" i="1" baseline="30000" dirty="0" err="1" smtClean="0"/>
              <a:t>kx</a:t>
            </a:r>
            <a:r>
              <a:rPr lang="en-US" dirty="0"/>
              <a:t>	</a:t>
            </a:r>
            <a:r>
              <a:rPr lang="en-US" dirty="0" smtClean="0"/>
              <a:t>(</a:t>
            </a:r>
            <a:r>
              <a:rPr lang="en-US" i="1" dirty="0"/>
              <a:t>iii</a:t>
            </a:r>
            <a:r>
              <a:rPr lang="en-US" dirty="0"/>
              <a:t>) </a:t>
            </a:r>
            <a:r>
              <a:rPr lang="en-US" i="1" dirty="0"/>
              <a:t>x</a:t>
            </a:r>
            <a:r>
              <a:rPr lang="en-US" baseline="30000" dirty="0"/>
              <a:t>2</a:t>
            </a:r>
          </a:p>
        </p:txBody>
      </p:sp>
      <p:sp>
        <p:nvSpPr>
          <p:cNvPr id="5" name="Text Placeholder 4"/>
          <p:cNvSpPr>
            <a:spLocks noGrp="1"/>
          </p:cNvSpPr>
          <p:nvPr>
            <p:ph type="body" sz="quarter" idx="12"/>
          </p:nvPr>
        </p:nvSpPr>
        <p:spPr/>
        <p:txBody>
          <a:bodyPr/>
          <a:lstStyle/>
          <a:p>
            <a:r>
              <a:rPr lang="en-US" dirty="0" smtClean="0"/>
              <a:t>16.17</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28353516"/>
              </p:ext>
            </p:extLst>
          </p:nvPr>
        </p:nvGraphicFramePr>
        <p:xfrm>
          <a:off x="4543425" y="2057400"/>
          <a:ext cx="939800" cy="444500"/>
        </p:xfrm>
        <a:graphic>
          <a:graphicData uri="http://schemas.openxmlformats.org/presentationml/2006/ole">
            <mc:AlternateContent xmlns:mc="http://schemas.openxmlformats.org/markup-compatibility/2006">
              <mc:Choice xmlns:v="urn:schemas-microsoft-com:vml" Requires="v">
                <p:oleObj spid="_x0000_s25804" name="Equation" r:id="rId4" imgW="939800" imgH="444500" progId="Equation.DSMT4">
                  <p:embed/>
                </p:oleObj>
              </mc:Choice>
              <mc:Fallback>
                <p:oleObj name="Equation" r:id="rId4" imgW="939800" imgH="444500" progId="Equation.DSMT4">
                  <p:embed/>
                  <p:pic>
                    <p:nvPicPr>
                      <p:cNvPr id="0" name=""/>
                      <p:cNvPicPr/>
                      <p:nvPr/>
                    </p:nvPicPr>
                    <p:blipFill>
                      <a:blip r:embed="rId5"/>
                      <a:stretch>
                        <a:fillRect/>
                      </a:stretch>
                    </p:blipFill>
                    <p:spPr>
                      <a:xfrm>
                        <a:off x="4543425" y="2057400"/>
                        <a:ext cx="939800" cy="444500"/>
                      </a:xfrm>
                      <a:prstGeom prst="rect">
                        <a:avLst/>
                      </a:prstGeom>
                    </p:spPr>
                  </p:pic>
                </p:oleObj>
              </mc:Fallback>
            </mc:AlternateContent>
          </a:graphicData>
        </a:graphic>
      </p:graphicFrame>
    </p:spTree>
    <p:extLst>
      <p:ext uri="{BB962C8B-B14F-4D97-AF65-F5344CB8AC3E}">
        <p14:creationId xmlns:p14="http://schemas.microsoft.com/office/powerpoint/2010/main" val="30439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smtClean="0"/>
              <a:t>Section 16.1: Representing waves graphically</a:t>
            </a:r>
            <a:endParaRPr lang="en-US" dirty="0"/>
          </a:p>
        </p:txBody>
      </p:sp>
      <p:sp>
        <p:nvSpPr>
          <p:cNvPr id="5" name="Content Placeholder 4"/>
          <p:cNvSpPr>
            <a:spLocks noGrp="1"/>
          </p:cNvSpPr>
          <p:nvPr>
            <p:ph idx="1"/>
          </p:nvPr>
        </p:nvSpPr>
        <p:spPr/>
        <p:txBody>
          <a:bodyPr/>
          <a:lstStyle/>
          <a:p>
            <a:r>
              <a:rPr lang="en-US" dirty="0" smtClean="0"/>
              <a:t>A </a:t>
            </a:r>
            <a:r>
              <a:rPr lang="en-US" b="1" dirty="0" smtClean="0"/>
              <a:t>transverse wave </a:t>
            </a:r>
            <a:r>
              <a:rPr lang="en-US" dirty="0" smtClean="0"/>
              <a:t>is a wave in which the medium movement is </a:t>
            </a:r>
            <a:r>
              <a:rPr lang="en-US" i="1" dirty="0" smtClean="0"/>
              <a:t>perpendicular </a:t>
            </a:r>
            <a:r>
              <a:rPr lang="en-US" dirty="0" smtClean="0"/>
              <a:t>to the </a:t>
            </a:r>
            <a:r>
              <a:rPr lang="en-US" b="1" dirty="0" smtClean="0"/>
              <a:t>wave pulse </a:t>
            </a:r>
            <a:r>
              <a:rPr lang="en-US" dirty="0" smtClean="0"/>
              <a:t>movement.</a:t>
            </a:r>
          </a:p>
          <a:p>
            <a:r>
              <a:rPr lang="en-US" dirty="0" smtClean="0"/>
              <a:t>For example, a wave pulse travels along a string in a horizontal direction while the particles that make up the string move up and down.</a:t>
            </a:r>
            <a:endParaRPr lang="en-US" dirty="0"/>
          </a:p>
        </p:txBody>
      </p:sp>
      <p:pic>
        <p:nvPicPr>
          <p:cNvPr id="19" name="Picture 18" descr="16_02_Figure.jpg"/>
          <p:cNvPicPr>
            <a:picLocks noChangeAspect="1"/>
          </p:cNvPicPr>
          <p:nvPr/>
        </p:nvPicPr>
        <p:blipFill rotWithShape="1">
          <a:blip r:embed="rId3">
            <a:extLst>
              <a:ext uri="{28A0092B-C50C-407E-A947-70E740481C1C}">
                <a14:useLocalDpi xmlns:a14="http://schemas.microsoft.com/office/drawing/2010/main" val="0"/>
              </a:ext>
            </a:extLst>
          </a:blip>
          <a:srcRect b="3095"/>
          <a:stretch/>
        </p:blipFill>
        <p:spPr>
          <a:xfrm>
            <a:off x="5625629" y="1322019"/>
            <a:ext cx="2790520" cy="5253757"/>
          </a:xfrm>
          <a:prstGeom prst="rect">
            <a:avLst/>
          </a:prstGeom>
        </p:spPr>
      </p:pic>
    </p:spTree>
    <p:extLst>
      <p:ext uri="{BB962C8B-B14F-4D97-AF65-F5344CB8AC3E}">
        <p14:creationId xmlns:p14="http://schemas.microsoft.com/office/powerpoint/2010/main" val="1065143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16.17</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i="1" dirty="0"/>
              <a:t>a</a:t>
            </a:r>
            <a:r>
              <a:rPr lang="en-US" dirty="0"/>
              <a:t>) Which of the following functions could represent a traveling wave</a:t>
            </a:r>
            <a:r>
              <a:rPr lang="en-US" dirty="0" smtClean="0"/>
              <a:t>?</a:t>
            </a:r>
          </a:p>
          <a:p>
            <a:pPr>
              <a:tabLst>
                <a:tab pos="1081088" algn="l"/>
                <a:tab pos="1712913" algn="l"/>
                <a:tab pos="3659188" algn="l"/>
                <a:tab pos="5484813" algn="l"/>
              </a:tabLst>
            </a:pPr>
            <a:r>
              <a:rPr lang="en-US" dirty="0"/>
              <a:t>	</a:t>
            </a:r>
            <a:r>
              <a:rPr lang="en-US" dirty="0" smtClean="0"/>
              <a:t>(</a:t>
            </a:r>
            <a:r>
              <a:rPr lang="en-US" i="1" dirty="0" err="1"/>
              <a:t>i</a:t>
            </a:r>
            <a:r>
              <a:rPr lang="en-US" dirty="0" smtClean="0"/>
              <a:t>) </a:t>
            </a:r>
            <a:r>
              <a:rPr lang="en-US" i="1" dirty="0" smtClean="0"/>
              <a:t>A</a:t>
            </a:r>
            <a:r>
              <a:rPr lang="en-US" dirty="0" smtClean="0"/>
              <a:t> </a:t>
            </a:r>
            <a:r>
              <a:rPr lang="en-US" dirty="0" err="1"/>
              <a:t>cos</a:t>
            </a:r>
            <a:r>
              <a:rPr lang="en-US" dirty="0" smtClean="0"/>
              <a:t>(</a:t>
            </a:r>
            <a:r>
              <a:rPr lang="en-US" i="1" dirty="0" err="1" smtClean="0"/>
              <a:t>kx</a:t>
            </a:r>
            <a:r>
              <a:rPr lang="en-US" dirty="0" smtClean="0"/>
              <a:t> + </a:t>
            </a:r>
            <a:r>
              <a:rPr lang="en-US" i="1" dirty="0" smtClean="0">
                <a:sym typeface="Symbol"/>
              </a:rPr>
              <a:t></a:t>
            </a:r>
            <a:r>
              <a:rPr lang="en-US" i="1" dirty="0" smtClean="0"/>
              <a:t>t</a:t>
            </a:r>
            <a:r>
              <a:rPr lang="en-US" dirty="0" smtClean="0"/>
              <a:t>)	(</a:t>
            </a:r>
            <a:r>
              <a:rPr lang="en-US" i="1" dirty="0"/>
              <a:t>ii</a:t>
            </a:r>
            <a:r>
              <a:rPr lang="en-US" dirty="0"/>
              <a:t>) </a:t>
            </a:r>
            <a:endParaRPr lang="en-US" dirty="0" smtClean="0"/>
          </a:p>
          <a:p>
            <a:pPr>
              <a:tabLst>
                <a:tab pos="1081088" algn="l"/>
                <a:tab pos="3659188" algn="l"/>
                <a:tab pos="5484813" algn="l"/>
              </a:tabLst>
            </a:pPr>
            <a:r>
              <a:rPr lang="en-US" dirty="0" smtClean="0"/>
              <a:t>	</a:t>
            </a:r>
            <a:r>
              <a:rPr lang="en-US" strike="sngStrike" dirty="0" smtClean="0"/>
              <a:t>(</a:t>
            </a:r>
            <a:r>
              <a:rPr lang="en-US" i="1" strike="sngStrike" dirty="0"/>
              <a:t>iii</a:t>
            </a:r>
            <a:r>
              <a:rPr lang="en-US" strike="sngStrike" dirty="0" smtClean="0"/>
              <a:t>) </a:t>
            </a:r>
            <a:r>
              <a:rPr lang="en-US" i="1" strike="sngStrike" dirty="0" smtClean="0"/>
              <a:t>b</a:t>
            </a:r>
            <a:r>
              <a:rPr lang="en-US" strike="sngStrike" dirty="0"/>
              <a:t>(</a:t>
            </a:r>
            <a:r>
              <a:rPr lang="en-US" i="1" strike="sngStrike" dirty="0" smtClean="0"/>
              <a:t>x</a:t>
            </a:r>
            <a:r>
              <a:rPr lang="en-US" strike="sngStrike" dirty="0" smtClean="0"/>
              <a:t> – </a:t>
            </a:r>
            <a:r>
              <a:rPr lang="en-US" i="1" strike="sngStrike" dirty="0" err="1" smtClean="0"/>
              <a:t>ct</a:t>
            </a:r>
            <a:r>
              <a:rPr lang="en-US" strike="sngStrike" dirty="0"/>
              <a:t>)</a:t>
            </a:r>
            <a:r>
              <a:rPr lang="en-US" strike="sngStrike" baseline="30000" dirty="0" smtClean="0"/>
              <a:t>2</a:t>
            </a:r>
            <a:r>
              <a:rPr lang="en-US" i="1" strike="sngStrike" dirty="0" smtClean="0"/>
              <a:t>e</a:t>
            </a:r>
            <a:r>
              <a:rPr lang="en-US" strike="sngStrike" baseline="30000" dirty="0" smtClean="0"/>
              <a:t>–</a:t>
            </a:r>
            <a:r>
              <a:rPr lang="en-US" i="1" strike="sngStrike" baseline="30000" dirty="0" smtClean="0"/>
              <a:t>x</a:t>
            </a:r>
            <a:r>
              <a:rPr lang="en-US" strike="sngStrike" dirty="0" smtClean="0"/>
              <a:t> </a:t>
            </a:r>
            <a:r>
              <a:rPr lang="en-US" dirty="0" smtClean="0"/>
              <a:t>	(</a:t>
            </a:r>
            <a:r>
              <a:rPr lang="en-US" i="1" dirty="0"/>
              <a:t>iv</a:t>
            </a:r>
            <a:r>
              <a:rPr lang="en-US" dirty="0"/>
              <a:t>) </a:t>
            </a:r>
            <a:r>
              <a:rPr lang="en-US" dirty="0" smtClean="0"/>
              <a:t>–(</a:t>
            </a:r>
            <a:r>
              <a:rPr lang="en-US" i="1" dirty="0" smtClean="0"/>
              <a:t>b</a:t>
            </a:r>
            <a:r>
              <a:rPr lang="en-US" baseline="30000" dirty="0" smtClean="0"/>
              <a:t>2</a:t>
            </a:r>
            <a:r>
              <a:rPr lang="en-US" i="1" dirty="0" smtClean="0"/>
              <a:t>t</a:t>
            </a:r>
            <a:r>
              <a:rPr lang="en-US" dirty="0" smtClean="0"/>
              <a:t> – </a:t>
            </a:r>
            <a:r>
              <a:rPr lang="en-US" i="1" dirty="0" smtClean="0"/>
              <a:t>x</a:t>
            </a:r>
            <a:r>
              <a:rPr lang="en-US" dirty="0" smtClean="0"/>
              <a:t>)</a:t>
            </a:r>
            <a:r>
              <a:rPr lang="en-US" baseline="30000" dirty="0" smtClean="0"/>
              <a:t>2</a:t>
            </a:r>
          </a:p>
          <a:p>
            <a:pPr>
              <a:tabLst>
                <a:tab pos="1081088" algn="l"/>
                <a:tab pos="3659188" algn="l"/>
                <a:tab pos="5484813" algn="l"/>
              </a:tabLst>
            </a:pPr>
            <a:endParaRPr lang="en-US" baseline="30000" dirty="0"/>
          </a:p>
          <a:p>
            <a:pPr>
              <a:tabLst>
                <a:tab pos="1081088" algn="l"/>
                <a:tab pos="3659188" algn="l"/>
                <a:tab pos="5484813" algn="l"/>
              </a:tabLst>
            </a:pPr>
            <a:r>
              <a:rPr lang="en-US" b="1" dirty="0" smtClean="0"/>
              <a:t>All but (iii). The rest have the form </a:t>
            </a:r>
            <a:r>
              <a:rPr lang="en-US" b="1" i="1" dirty="0" smtClean="0"/>
              <a:t>f(x-</a:t>
            </a:r>
            <a:r>
              <a:rPr lang="en-US" b="1" i="1" dirty="0" err="1" smtClean="0"/>
              <a:t>ct</a:t>
            </a:r>
            <a:r>
              <a:rPr lang="en-US" b="1" i="1" dirty="0" smtClean="0"/>
              <a:t>)</a:t>
            </a:r>
            <a:r>
              <a:rPr lang="en-US" b="1" dirty="0" smtClean="0"/>
              <a:t>.</a:t>
            </a:r>
          </a:p>
          <a:p>
            <a:pPr>
              <a:tabLst>
                <a:tab pos="1081088" algn="l"/>
                <a:tab pos="3659188" algn="l"/>
                <a:tab pos="5484813" algn="l"/>
              </a:tabLst>
            </a:pPr>
            <a:endParaRPr lang="en-US" baseline="30000" dirty="0" smtClean="0"/>
          </a:p>
          <a:p>
            <a:pPr>
              <a:tabLst>
                <a:tab pos="1081088" algn="l"/>
                <a:tab pos="3659188" algn="l"/>
                <a:tab pos="5484813" algn="l"/>
              </a:tabLst>
            </a:pPr>
            <a:r>
              <a:rPr lang="en-US" dirty="0" smtClean="0"/>
              <a:t>(</a:t>
            </a:r>
            <a:r>
              <a:rPr lang="en-US" i="1" dirty="0"/>
              <a:t>b</a:t>
            </a:r>
            <a:r>
              <a:rPr lang="en-US" dirty="0"/>
              <a:t>) Which of the following functions can be made into a traveling wave</a:t>
            </a:r>
            <a:r>
              <a:rPr lang="en-US" dirty="0" smtClean="0"/>
              <a:t>?</a:t>
            </a:r>
          </a:p>
          <a:p>
            <a:pPr>
              <a:tabLst>
                <a:tab pos="1081088" algn="l"/>
                <a:tab pos="3659188" algn="l"/>
                <a:tab pos="5484813" algn="l"/>
              </a:tabLst>
            </a:pPr>
            <a:r>
              <a:rPr lang="en-US" dirty="0"/>
              <a:t>	</a:t>
            </a:r>
            <a:r>
              <a:rPr lang="en-US" dirty="0" smtClean="0"/>
              <a:t>(</a:t>
            </a:r>
            <a:r>
              <a:rPr lang="en-US" i="1" dirty="0" err="1"/>
              <a:t>i</a:t>
            </a:r>
            <a:r>
              <a:rPr lang="en-US" dirty="0"/>
              <a:t>) </a:t>
            </a:r>
            <a:r>
              <a:rPr lang="en-US" i="1" dirty="0" smtClean="0"/>
              <a:t>x</a:t>
            </a:r>
            <a:r>
              <a:rPr lang="en-US" dirty="0" smtClean="0"/>
              <a:t>/(1 + </a:t>
            </a:r>
            <a:r>
              <a:rPr lang="en-US" i="1" dirty="0" smtClean="0"/>
              <a:t>bx</a:t>
            </a:r>
            <a:r>
              <a:rPr lang="en-US" baseline="30000" dirty="0" smtClean="0"/>
              <a:t>2</a:t>
            </a:r>
            <a:r>
              <a:rPr lang="en-US" dirty="0" smtClean="0"/>
              <a:t>)	(</a:t>
            </a:r>
            <a:r>
              <a:rPr lang="en-US" i="1" dirty="0"/>
              <a:t>ii</a:t>
            </a:r>
            <a:r>
              <a:rPr lang="en-US" dirty="0"/>
              <a:t>) </a:t>
            </a:r>
            <a:r>
              <a:rPr lang="en-US" i="1" dirty="0" err="1" smtClean="0"/>
              <a:t>xe</a:t>
            </a:r>
            <a:r>
              <a:rPr lang="en-US" baseline="30000" dirty="0" smtClean="0"/>
              <a:t>–</a:t>
            </a:r>
            <a:r>
              <a:rPr lang="en-US" i="1" baseline="30000" dirty="0" err="1" smtClean="0"/>
              <a:t>kx</a:t>
            </a:r>
            <a:r>
              <a:rPr lang="en-US" dirty="0"/>
              <a:t>	</a:t>
            </a:r>
            <a:r>
              <a:rPr lang="en-US" dirty="0" smtClean="0"/>
              <a:t>(</a:t>
            </a:r>
            <a:r>
              <a:rPr lang="en-US" i="1" dirty="0"/>
              <a:t>iii</a:t>
            </a:r>
            <a:r>
              <a:rPr lang="en-US" dirty="0"/>
              <a:t>) </a:t>
            </a:r>
            <a:r>
              <a:rPr lang="en-US" i="1" dirty="0" smtClean="0"/>
              <a:t>x</a:t>
            </a:r>
            <a:r>
              <a:rPr lang="en-US" baseline="30000" dirty="0" smtClean="0"/>
              <a:t>2</a:t>
            </a:r>
          </a:p>
          <a:p>
            <a:pPr>
              <a:tabLst>
                <a:tab pos="1081088" algn="l"/>
                <a:tab pos="3659188" algn="l"/>
                <a:tab pos="5484813" algn="l"/>
              </a:tabLst>
            </a:pPr>
            <a:endParaRPr lang="en-US" baseline="30000" dirty="0"/>
          </a:p>
          <a:p>
            <a:pPr>
              <a:tabLst>
                <a:tab pos="1081088" algn="l"/>
                <a:tab pos="3659188" algn="l"/>
                <a:tab pos="5484813" algn="l"/>
              </a:tabLst>
            </a:pPr>
            <a:r>
              <a:rPr lang="en-US" b="1" dirty="0" smtClean="0"/>
              <a:t>All of them, with the substitution </a:t>
            </a:r>
            <a:r>
              <a:rPr lang="en-US" b="1" i="1" dirty="0" smtClean="0"/>
              <a:t>x </a:t>
            </a:r>
            <a:r>
              <a:rPr lang="en-US" b="1" dirty="0" smtClean="0">
                <a:sym typeface="Wingdings"/>
              </a:rPr>
              <a:t></a:t>
            </a:r>
            <a:r>
              <a:rPr lang="en-US" b="1" i="1" dirty="0" smtClean="0">
                <a:sym typeface="Wingdings"/>
              </a:rPr>
              <a:t> x-</a:t>
            </a:r>
            <a:r>
              <a:rPr lang="en-US" b="1" i="1" dirty="0" err="1" smtClean="0">
                <a:sym typeface="Wingdings"/>
              </a:rPr>
              <a:t>ct</a:t>
            </a:r>
            <a:r>
              <a:rPr lang="en-US" b="1" i="1" dirty="0" smtClean="0">
                <a:sym typeface="Wingdings"/>
              </a:rPr>
              <a:t> </a:t>
            </a:r>
            <a:r>
              <a:rPr lang="en-US" b="1" dirty="0" smtClean="0">
                <a:sym typeface="Wingdings"/>
              </a:rPr>
              <a:t>or </a:t>
            </a:r>
            <a:r>
              <a:rPr lang="en-US" b="1" i="1" dirty="0" err="1" smtClean="0">
                <a:sym typeface="Wingdings"/>
              </a:rPr>
              <a:t>x+ct</a:t>
            </a:r>
            <a:endParaRPr lang="en-US" b="1" i="1" dirty="0"/>
          </a:p>
        </p:txBody>
      </p:sp>
      <p:sp>
        <p:nvSpPr>
          <p:cNvPr id="5" name="Text Placeholder 4"/>
          <p:cNvSpPr>
            <a:spLocks noGrp="1"/>
          </p:cNvSpPr>
          <p:nvPr>
            <p:ph type="body" sz="quarter" idx="12"/>
          </p:nvPr>
        </p:nvSpPr>
        <p:spPr/>
        <p:txBody>
          <a:bodyPr/>
          <a:lstStyle/>
          <a:p>
            <a:r>
              <a:rPr lang="en-US" dirty="0" smtClean="0"/>
              <a:t>16.17</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28353516"/>
              </p:ext>
            </p:extLst>
          </p:nvPr>
        </p:nvGraphicFramePr>
        <p:xfrm>
          <a:off x="4543425" y="2057400"/>
          <a:ext cx="939800" cy="444500"/>
        </p:xfrm>
        <a:graphic>
          <a:graphicData uri="http://schemas.openxmlformats.org/presentationml/2006/ole">
            <mc:AlternateContent xmlns:mc="http://schemas.openxmlformats.org/markup-compatibility/2006">
              <mc:Choice xmlns:v="urn:schemas-microsoft-com:vml" Requires="v">
                <p:oleObj spid="_x0000_s53297" name="Equation" r:id="rId4" imgW="939800" imgH="444500" progId="Equation.DSMT4">
                  <p:embed/>
                </p:oleObj>
              </mc:Choice>
              <mc:Fallback>
                <p:oleObj name="Equation" r:id="rId4" imgW="939800" imgH="444500" progId="Equation.DSMT4">
                  <p:embed/>
                  <p:pic>
                    <p:nvPicPr>
                      <p:cNvPr id="0" name=""/>
                      <p:cNvPicPr/>
                      <p:nvPr/>
                    </p:nvPicPr>
                    <p:blipFill>
                      <a:blip r:embed="rId5"/>
                      <a:stretch>
                        <a:fillRect/>
                      </a:stretch>
                    </p:blipFill>
                    <p:spPr>
                      <a:xfrm>
                        <a:off x="4543425" y="2057400"/>
                        <a:ext cx="939800" cy="444500"/>
                      </a:xfrm>
                      <a:prstGeom prst="rect">
                        <a:avLst/>
                      </a:prstGeom>
                    </p:spPr>
                  </p:pic>
                </p:oleObj>
              </mc:Fallback>
            </mc:AlternateContent>
          </a:graphicData>
        </a:graphic>
      </p:graphicFrame>
    </p:spTree>
    <p:extLst>
      <p:ext uri="{BB962C8B-B14F-4D97-AF65-F5344CB8AC3E}">
        <p14:creationId xmlns:p14="http://schemas.microsoft.com/office/powerpoint/2010/main" val="18031158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Section Goals</a:t>
            </a:r>
            <a:endParaRPr lang="en-US" dirty="0"/>
          </a:p>
        </p:txBody>
      </p:sp>
      <p:sp>
        <p:nvSpPr>
          <p:cNvPr id="2" name="Content Placeholder 1"/>
          <p:cNvSpPr>
            <a:spLocks noGrp="1"/>
          </p:cNvSpPr>
          <p:nvPr>
            <p:ph idx="1"/>
          </p:nvPr>
        </p:nvSpPr>
        <p:spPr>
          <a:xfrm>
            <a:off x="365125" y="1874520"/>
            <a:ext cx="8600134" cy="4718304"/>
          </a:xfrm>
        </p:spPr>
        <p:txBody>
          <a:bodyPr/>
          <a:lstStyle/>
          <a:p>
            <a:pPr marL="0" indent="0">
              <a:buNone/>
            </a:pPr>
            <a:r>
              <a:rPr lang="en-US" sz="2200" dirty="0" smtClean="0"/>
              <a:t>You will learn to</a:t>
            </a:r>
          </a:p>
          <a:p>
            <a:r>
              <a:rPr lang="en-US" sz="2200" dirty="0" smtClean="0"/>
              <a:t>Establish the geometric and mathematical properties of standing waves.</a:t>
            </a:r>
          </a:p>
          <a:p>
            <a:r>
              <a:rPr lang="en-US" sz="2200" dirty="0" smtClean="0"/>
              <a:t>Derive the mathematical formulas that give the </a:t>
            </a:r>
            <a:r>
              <a:rPr lang="en-US" sz="2200" b="1" dirty="0" smtClean="0"/>
              <a:t>positions of the nodes and antinodes </a:t>
            </a:r>
            <a:r>
              <a:rPr lang="en-US" sz="2200" dirty="0" smtClean="0"/>
              <a:t>for standing waves on a string fixed at each end.</a:t>
            </a:r>
            <a:endParaRPr lang="en-US" sz="2200"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10" name="Text Placeholder 9"/>
          <p:cNvSpPr>
            <a:spLocks noGrp="1"/>
          </p:cNvSpPr>
          <p:nvPr>
            <p:ph type="body" sz="quarter" idx="11"/>
          </p:nvPr>
        </p:nvSpPr>
        <p:spPr/>
        <p:txBody>
          <a:bodyPr/>
          <a:lstStyle/>
          <a:p>
            <a:r>
              <a:rPr lang="en-US" smtClean="0"/>
              <a:t>Section 16.6: Standing waves</a:t>
            </a:r>
            <a:endParaRPr lang="en-US" dirty="0"/>
          </a:p>
        </p:txBody>
      </p:sp>
      <p:pic>
        <p:nvPicPr>
          <p:cNvPr id="15" name="Picture 14" descr="16_38_Figure.jpg"/>
          <p:cNvPicPr>
            <a:picLocks noChangeAspect="1"/>
          </p:cNvPicPr>
          <p:nvPr/>
        </p:nvPicPr>
        <p:blipFill rotWithShape="1">
          <a:blip r:embed="rId3">
            <a:extLst>
              <a:ext uri="{28A0092B-C50C-407E-A947-70E740481C1C}">
                <a14:useLocalDpi xmlns:a14="http://schemas.microsoft.com/office/drawing/2010/main" val="0"/>
              </a:ext>
            </a:extLst>
          </a:blip>
          <a:srcRect b="4401"/>
          <a:stretch/>
        </p:blipFill>
        <p:spPr>
          <a:xfrm>
            <a:off x="1780450" y="3556002"/>
            <a:ext cx="6388544" cy="3254963"/>
          </a:xfrm>
          <a:prstGeom prst="rect">
            <a:avLst/>
          </a:prstGeom>
        </p:spPr>
      </p:pic>
    </p:spTree>
    <p:extLst>
      <p:ext uri="{BB962C8B-B14F-4D97-AF65-F5344CB8AC3E}">
        <p14:creationId xmlns:p14="http://schemas.microsoft.com/office/powerpoint/2010/main" val="3465297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10" name="Text Placeholder 9"/>
          <p:cNvSpPr>
            <a:spLocks noGrp="1"/>
          </p:cNvSpPr>
          <p:nvPr>
            <p:ph type="body" sz="quarter" idx="11"/>
          </p:nvPr>
        </p:nvSpPr>
        <p:spPr/>
        <p:txBody>
          <a:bodyPr/>
          <a:lstStyle/>
          <a:p>
            <a:r>
              <a:rPr lang="en-US" smtClean="0"/>
              <a:t>Section 16.6: Standing waves</a:t>
            </a:r>
            <a:endParaRPr lang="en-US" dirty="0"/>
          </a:p>
        </p:txBody>
      </p:sp>
      <p:sp>
        <p:nvSpPr>
          <p:cNvPr id="2" name="Content Placeholder 1"/>
          <p:cNvSpPr>
            <a:spLocks noGrp="1"/>
          </p:cNvSpPr>
          <p:nvPr>
            <p:ph idx="1"/>
          </p:nvPr>
        </p:nvSpPr>
        <p:spPr>
          <a:xfrm>
            <a:off x="365124" y="1170432"/>
            <a:ext cx="4084579" cy="5422392"/>
          </a:xfrm>
        </p:spPr>
        <p:txBody>
          <a:bodyPr/>
          <a:lstStyle/>
          <a:p>
            <a:r>
              <a:rPr lang="en-US" sz="2400" dirty="0" smtClean="0"/>
              <a:t>The figure shows the interference between a incident harmonic wave on a string and the reflected wave from the fixed end of the string. </a:t>
            </a:r>
          </a:p>
          <a:p>
            <a:r>
              <a:rPr lang="en-US" sz="2400" dirty="0" smtClean="0"/>
              <a:t>The points on the string that have zero displacement are called </a:t>
            </a:r>
            <a:r>
              <a:rPr lang="en-US" sz="2400" b="1" dirty="0" smtClean="0"/>
              <a:t>nodes</a:t>
            </a:r>
            <a:r>
              <a:rPr lang="en-US" sz="2400" dirty="0" smtClean="0"/>
              <a:t>. </a:t>
            </a:r>
          </a:p>
          <a:p>
            <a:r>
              <a:rPr lang="en-US" sz="2400" dirty="0" smtClean="0"/>
              <a:t>Halfway between the nodes are the </a:t>
            </a:r>
            <a:r>
              <a:rPr lang="en-US" sz="2400" b="1" dirty="0" smtClean="0"/>
              <a:t>antinodes</a:t>
            </a:r>
            <a:r>
              <a:rPr lang="en-US" sz="2400" dirty="0" smtClean="0"/>
              <a:t> where the particles in the medium oscillate with maximum displacement.</a:t>
            </a:r>
            <a:endParaRPr lang="en-US" sz="2400" dirty="0"/>
          </a:p>
        </p:txBody>
      </p:sp>
      <p:pic>
        <p:nvPicPr>
          <p:cNvPr id="16" name="Picture 15" descr="16_36_Figure.jpg"/>
          <p:cNvPicPr>
            <a:picLocks noChangeAspect="1"/>
          </p:cNvPicPr>
          <p:nvPr/>
        </p:nvPicPr>
        <p:blipFill rotWithShape="1">
          <a:blip r:embed="rId3">
            <a:extLst>
              <a:ext uri="{28A0092B-C50C-407E-A947-70E740481C1C}">
                <a14:useLocalDpi xmlns:a14="http://schemas.microsoft.com/office/drawing/2010/main" val="0"/>
              </a:ext>
            </a:extLst>
          </a:blip>
          <a:srcRect b="2812"/>
          <a:stretch/>
        </p:blipFill>
        <p:spPr>
          <a:xfrm>
            <a:off x="4649127" y="1307627"/>
            <a:ext cx="4447838" cy="5296371"/>
          </a:xfrm>
          <a:prstGeom prst="rect">
            <a:avLst/>
          </a:prstGeom>
        </p:spPr>
      </p:pic>
    </p:spTree>
    <p:extLst>
      <p:ext uri="{BB962C8B-B14F-4D97-AF65-F5344CB8AC3E}">
        <p14:creationId xmlns:p14="http://schemas.microsoft.com/office/powerpoint/2010/main" val="12700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6_37_Figure.jpg"/>
          <p:cNvPicPr>
            <a:picLocks noChangeAspect="1"/>
          </p:cNvPicPr>
          <p:nvPr/>
        </p:nvPicPr>
        <p:blipFill rotWithShape="1">
          <a:blip r:embed="rId3">
            <a:extLst>
              <a:ext uri="{28A0092B-C50C-407E-A947-70E740481C1C}">
                <a14:useLocalDpi xmlns:a14="http://schemas.microsoft.com/office/drawing/2010/main" val="0"/>
              </a:ext>
            </a:extLst>
          </a:blip>
          <a:srcRect b="5059"/>
          <a:stretch/>
        </p:blipFill>
        <p:spPr>
          <a:xfrm>
            <a:off x="153204" y="2972742"/>
            <a:ext cx="8837593" cy="3556000"/>
          </a:xfrm>
          <a:prstGeom prst="rect">
            <a:avLst/>
          </a:prstGeom>
        </p:spPr>
      </p:pic>
      <p:sp>
        <p:nvSpPr>
          <p:cNvPr id="2" name="Content Placeholder 1"/>
          <p:cNvSpPr>
            <a:spLocks noGrp="1"/>
          </p:cNvSpPr>
          <p:nvPr>
            <p:ph idx="1"/>
          </p:nvPr>
        </p:nvSpPr>
        <p:spPr/>
        <p:txBody>
          <a:bodyPr/>
          <a:lstStyle/>
          <a:p>
            <a:r>
              <a:rPr lang="en-US" sz="2400" dirty="0" smtClean="0"/>
              <a:t>The pulsating stationary pattern caused by harmonic waves of the same amplitude traveling in opposite direction is called a </a:t>
            </a:r>
            <a:r>
              <a:rPr lang="en-US" sz="2400" b="1" dirty="0" smtClean="0"/>
              <a:t>standing wave</a:t>
            </a:r>
            <a:r>
              <a:rPr lang="en-US" sz="2400" dirty="0" smtClean="0"/>
              <a:t>. </a:t>
            </a:r>
          </a:p>
          <a:p>
            <a:r>
              <a:rPr lang="en-US" sz="2400" dirty="0" smtClean="0"/>
              <a:t>The figure illustrates how standing waves come about.</a:t>
            </a:r>
            <a:endParaRPr lang="en-US" sz="2400"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Section 16.6: Standing waves</a:t>
            </a:r>
            <a:endParaRPr lang="en-US" dirty="0"/>
          </a:p>
        </p:txBody>
      </p:sp>
    </p:spTree>
    <p:extLst>
      <p:ext uri="{BB962C8B-B14F-4D97-AF65-F5344CB8AC3E}">
        <p14:creationId xmlns:p14="http://schemas.microsoft.com/office/powerpoint/2010/main" val="4460061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Section 16.6: Standing waves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346200"/>
            <a:ext cx="6858000" cy="5143500"/>
          </a:xfrm>
          <a:prstGeom prst="rect">
            <a:avLst/>
          </a:prstGeom>
        </p:spPr>
      </p:pic>
      <p:sp>
        <p:nvSpPr>
          <p:cNvPr id="6" name="Content Placeholder 1"/>
          <p:cNvSpPr>
            <a:spLocks noGrp="1"/>
          </p:cNvSpPr>
          <p:nvPr>
            <p:ph idx="1"/>
          </p:nvPr>
        </p:nvSpPr>
        <p:spPr>
          <a:xfrm>
            <a:off x="365125" y="1170432"/>
            <a:ext cx="8229600" cy="5422392"/>
          </a:xfrm>
        </p:spPr>
        <p:txBody>
          <a:bodyPr/>
          <a:lstStyle/>
          <a:p>
            <a:r>
              <a:rPr lang="en-US" sz="2400" dirty="0" smtClean="0"/>
              <a:t>One wave moves: constructive &amp; destructive interference</a:t>
            </a:r>
            <a:endParaRPr lang="en-US" sz="2400" dirty="0"/>
          </a:p>
        </p:txBody>
      </p:sp>
    </p:spTree>
    <p:extLst>
      <p:ext uri="{BB962C8B-B14F-4D97-AF65-F5344CB8AC3E}">
        <p14:creationId xmlns:p14="http://schemas.microsoft.com/office/powerpoint/2010/main" val="83671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Section 16.6: Standing waves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951434"/>
            <a:ext cx="6489700" cy="4258866"/>
          </a:xfrm>
          <a:prstGeom prst="rect">
            <a:avLst/>
          </a:prstGeom>
        </p:spPr>
      </p:pic>
      <p:sp>
        <p:nvSpPr>
          <p:cNvPr id="8" name="Content Placeholder 1"/>
          <p:cNvSpPr>
            <a:spLocks noGrp="1"/>
          </p:cNvSpPr>
          <p:nvPr>
            <p:ph idx="1"/>
          </p:nvPr>
        </p:nvSpPr>
        <p:spPr>
          <a:xfrm>
            <a:off x="365124" y="1170432"/>
            <a:ext cx="8550275" cy="5422392"/>
          </a:xfrm>
        </p:spPr>
        <p:txBody>
          <a:bodyPr/>
          <a:lstStyle/>
          <a:p>
            <a:r>
              <a:rPr lang="en-US" sz="2400" dirty="0" smtClean="0"/>
              <a:t>Waves move at same speed </a:t>
            </a:r>
            <a:r>
              <a:rPr lang="en-US" sz="2400" smtClean="0"/>
              <a:t>in opposite directions: standing wave</a:t>
            </a:r>
            <a:endParaRPr lang="en-US" sz="2400" dirty="0"/>
          </a:p>
        </p:txBody>
      </p:sp>
    </p:spTree>
    <p:extLst>
      <p:ext uri="{BB962C8B-B14F-4D97-AF65-F5344CB8AC3E}">
        <p14:creationId xmlns:p14="http://schemas.microsoft.com/office/powerpoint/2010/main" val="172581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3" y="1170432"/>
            <a:ext cx="8778877" cy="5422392"/>
          </a:xfrm>
        </p:spPr>
        <p:txBody>
          <a:bodyPr/>
          <a:lstStyle/>
          <a:p>
            <a:r>
              <a:rPr lang="en-US" dirty="0" smtClean="0"/>
              <a:t>A sinusoidal wave traveling to the right along the </a:t>
            </a:r>
            <a:r>
              <a:rPr lang="en-US" i="1" dirty="0" smtClean="0"/>
              <a:t>x</a:t>
            </a:r>
            <a:r>
              <a:rPr lang="en-US" dirty="0" smtClean="0"/>
              <a:t>-axis with angular frequency </a:t>
            </a:r>
            <a:r>
              <a:rPr lang="sk-SK" i="1" dirty="0"/>
              <a:t>ω</a:t>
            </a:r>
            <a:r>
              <a:rPr lang="en-US" dirty="0" smtClean="0"/>
              <a:t>, wave number </a:t>
            </a:r>
            <a:r>
              <a:rPr lang="en-US" i="1" dirty="0" smtClean="0"/>
              <a:t>k</a:t>
            </a:r>
            <a:r>
              <a:rPr lang="en-US" dirty="0" smtClean="0"/>
              <a:t>, and amplitude </a:t>
            </a:r>
            <a:r>
              <a:rPr lang="en-US" i="1" dirty="0" smtClean="0"/>
              <a:t>A</a:t>
            </a:r>
            <a:r>
              <a:rPr lang="en-US" dirty="0" smtClean="0"/>
              <a:t> is</a:t>
            </a:r>
          </a:p>
          <a:p>
            <a:pPr marL="0" indent="0" algn="ctr">
              <a:buNone/>
            </a:pPr>
            <a:r>
              <a:rPr lang="sk-SK" i="1" dirty="0" smtClean="0"/>
              <a:t>D</a:t>
            </a:r>
            <a:r>
              <a:rPr lang="sk-SK" baseline="-25000" dirty="0" smtClean="0"/>
              <a:t>1</a:t>
            </a:r>
            <a:r>
              <a:rPr lang="sk-SK" i="1" baseline="-25000" dirty="0" smtClean="0"/>
              <a:t>y</a:t>
            </a:r>
            <a:r>
              <a:rPr lang="sk-SK" dirty="0" smtClean="0"/>
              <a:t> = </a:t>
            </a:r>
            <a:r>
              <a:rPr lang="sk-SK" i="1" dirty="0" smtClean="0"/>
              <a:t>f</a:t>
            </a:r>
            <a:r>
              <a:rPr lang="sk-SK" baseline="-25000" dirty="0" smtClean="0"/>
              <a:t>1</a:t>
            </a:r>
            <a:r>
              <a:rPr lang="sk-SK" dirty="0"/>
              <a:t>(</a:t>
            </a:r>
            <a:r>
              <a:rPr lang="sk-SK" i="1" dirty="0"/>
              <a:t>x</a:t>
            </a:r>
            <a:r>
              <a:rPr lang="sk-SK" dirty="0"/>
              <a:t>, </a:t>
            </a:r>
            <a:r>
              <a:rPr lang="sk-SK" i="1" dirty="0"/>
              <a:t>t</a:t>
            </a:r>
            <a:r>
              <a:rPr lang="sk-SK" dirty="0" smtClean="0"/>
              <a:t>) = </a:t>
            </a:r>
            <a:r>
              <a:rPr lang="sk-SK" i="1" dirty="0" smtClean="0"/>
              <a:t>A</a:t>
            </a:r>
            <a:r>
              <a:rPr lang="sk-SK" dirty="0" smtClean="0"/>
              <a:t> </a:t>
            </a:r>
            <a:r>
              <a:rPr lang="sk-SK" dirty="0"/>
              <a:t>sin(</a:t>
            </a:r>
            <a:r>
              <a:rPr lang="sk-SK" i="1" dirty="0" err="1" smtClean="0"/>
              <a:t>kx</a:t>
            </a:r>
            <a:r>
              <a:rPr lang="sk-SK" dirty="0" smtClean="0"/>
              <a:t> - </a:t>
            </a:r>
            <a:r>
              <a:rPr lang="sk-SK" i="1" dirty="0" smtClean="0"/>
              <a:t>ωt</a:t>
            </a:r>
            <a:r>
              <a:rPr lang="sk-SK" dirty="0"/>
              <a:t>)</a:t>
            </a:r>
            <a:endParaRPr lang="en-US" dirty="0" smtClean="0"/>
          </a:p>
          <a:p>
            <a:r>
              <a:rPr lang="en-US" dirty="0" smtClean="0"/>
              <a:t>The wave traveling to the left is</a:t>
            </a:r>
          </a:p>
          <a:p>
            <a:pPr marL="0" indent="0" algn="ctr">
              <a:buNone/>
            </a:pPr>
            <a:r>
              <a:rPr lang="sk-SK" i="1" dirty="0" smtClean="0"/>
              <a:t>D</a:t>
            </a:r>
            <a:r>
              <a:rPr lang="sk-SK" baseline="-25000" dirty="0" smtClean="0"/>
              <a:t>2</a:t>
            </a:r>
            <a:r>
              <a:rPr lang="sk-SK" i="1" baseline="-25000" dirty="0" smtClean="0"/>
              <a:t>y</a:t>
            </a:r>
            <a:r>
              <a:rPr lang="sk-SK" dirty="0" smtClean="0"/>
              <a:t> </a:t>
            </a:r>
            <a:r>
              <a:rPr lang="sk-SK" dirty="0"/>
              <a:t>= </a:t>
            </a:r>
            <a:r>
              <a:rPr lang="sk-SK" i="1" dirty="0" smtClean="0"/>
              <a:t>f</a:t>
            </a:r>
            <a:r>
              <a:rPr lang="sk-SK" baseline="-25000" dirty="0" smtClean="0"/>
              <a:t>2</a:t>
            </a:r>
            <a:r>
              <a:rPr lang="sk-SK" dirty="0" smtClean="0"/>
              <a:t>(</a:t>
            </a:r>
            <a:r>
              <a:rPr lang="sk-SK" i="1" dirty="0"/>
              <a:t>x</a:t>
            </a:r>
            <a:r>
              <a:rPr lang="sk-SK" dirty="0"/>
              <a:t>, </a:t>
            </a:r>
            <a:r>
              <a:rPr lang="sk-SK" i="1" dirty="0"/>
              <a:t>t</a:t>
            </a:r>
            <a:r>
              <a:rPr lang="sk-SK" dirty="0"/>
              <a:t>) = </a:t>
            </a:r>
            <a:r>
              <a:rPr lang="sk-SK" i="1" dirty="0"/>
              <a:t>A</a:t>
            </a:r>
            <a:r>
              <a:rPr lang="sk-SK" dirty="0"/>
              <a:t> sin(</a:t>
            </a:r>
            <a:r>
              <a:rPr lang="sk-SK" i="1" dirty="0"/>
              <a:t>kx</a:t>
            </a:r>
            <a:r>
              <a:rPr lang="sk-SK" dirty="0"/>
              <a:t> </a:t>
            </a:r>
            <a:r>
              <a:rPr lang="sk-SK" dirty="0" smtClean="0"/>
              <a:t>+ </a:t>
            </a:r>
            <a:r>
              <a:rPr lang="sk-SK" i="1" dirty="0"/>
              <a:t>ωt</a:t>
            </a:r>
            <a:r>
              <a:rPr lang="sk-SK" dirty="0"/>
              <a:t>)</a:t>
            </a:r>
            <a:endParaRPr lang="en-US" dirty="0"/>
          </a:p>
          <a:p>
            <a:r>
              <a:rPr lang="en-US" dirty="0" smtClean="0"/>
              <a:t>The combined wave is</a:t>
            </a:r>
          </a:p>
          <a:p>
            <a:pPr marL="0" indent="0" algn="ctr">
              <a:buNone/>
            </a:pPr>
            <a:r>
              <a:rPr lang="sk-SK" i="1" dirty="0" smtClean="0"/>
              <a:t>D</a:t>
            </a:r>
            <a:r>
              <a:rPr lang="sk-SK" i="1" baseline="-25000" dirty="0" smtClean="0"/>
              <a:t>y</a:t>
            </a:r>
            <a:r>
              <a:rPr lang="sk-SK" dirty="0" smtClean="0"/>
              <a:t> </a:t>
            </a:r>
            <a:r>
              <a:rPr lang="sk-SK" dirty="0"/>
              <a:t>= </a:t>
            </a:r>
            <a:r>
              <a:rPr lang="sk-SK" i="1" dirty="0" smtClean="0"/>
              <a:t>f</a:t>
            </a:r>
            <a:r>
              <a:rPr lang="sk-SK" baseline="-25000" dirty="0" smtClean="0"/>
              <a:t>1</a:t>
            </a:r>
            <a:r>
              <a:rPr lang="sk-SK" dirty="0" smtClean="0"/>
              <a:t>(</a:t>
            </a:r>
            <a:r>
              <a:rPr lang="sk-SK" i="1" dirty="0"/>
              <a:t>x</a:t>
            </a:r>
            <a:r>
              <a:rPr lang="sk-SK" dirty="0"/>
              <a:t>, </a:t>
            </a:r>
            <a:r>
              <a:rPr lang="sk-SK" i="1" dirty="0"/>
              <a:t>t</a:t>
            </a:r>
            <a:r>
              <a:rPr lang="sk-SK" dirty="0" smtClean="0"/>
              <a:t>) + </a:t>
            </a:r>
            <a:r>
              <a:rPr lang="sk-SK" i="1" dirty="0" smtClean="0"/>
              <a:t>f</a:t>
            </a:r>
            <a:r>
              <a:rPr lang="sk-SK" baseline="-25000" dirty="0" smtClean="0"/>
              <a:t>2</a:t>
            </a:r>
            <a:r>
              <a:rPr lang="sk-SK" dirty="0" smtClean="0"/>
              <a:t>(</a:t>
            </a:r>
            <a:r>
              <a:rPr lang="sk-SK" i="1" dirty="0"/>
              <a:t>x</a:t>
            </a:r>
            <a:r>
              <a:rPr lang="sk-SK" dirty="0"/>
              <a:t>, </a:t>
            </a:r>
            <a:r>
              <a:rPr lang="sk-SK" i="1" dirty="0"/>
              <a:t>t</a:t>
            </a:r>
            <a:r>
              <a:rPr lang="sk-SK" dirty="0"/>
              <a:t>)</a:t>
            </a:r>
            <a:r>
              <a:rPr lang="sk-SK" dirty="0" smtClean="0"/>
              <a:t> </a:t>
            </a:r>
            <a:r>
              <a:rPr lang="sk-SK" dirty="0"/>
              <a:t>= </a:t>
            </a:r>
            <a:r>
              <a:rPr lang="sk-SK" i="1" dirty="0" smtClean="0"/>
              <a:t>A</a:t>
            </a:r>
            <a:r>
              <a:rPr lang="sk-SK" dirty="0" smtClean="0"/>
              <a:t>[sin</a:t>
            </a:r>
            <a:r>
              <a:rPr lang="sk-SK" dirty="0"/>
              <a:t>(</a:t>
            </a:r>
            <a:r>
              <a:rPr lang="sk-SK" i="1" dirty="0" err="1"/>
              <a:t>kx</a:t>
            </a:r>
            <a:r>
              <a:rPr lang="sk-SK" dirty="0"/>
              <a:t> </a:t>
            </a:r>
            <a:r>
              <a:rPr lang="sk-SK" dirty="0" smtClean="0"/>
              <a:t>- </a:t>
            </a:r>
            <a:r>
              <a:rPr lang="sk-SK" i="1" dirty="0"/>
              <a:t>ωt</a:t>
            </a:r>
            <a:r>
              <a:rPr lang="sk-SK" dirty="0" smtClean="0"/>
              <a:t>) + </a:t>
            </a:r>
            <a:r>
              <a:rPr lang="sk-SK" dirty="0"/>
              <a:t>sin(</a:t>
            </a:r>
            <a:r>
              <a:rPr lang="sk-SK" i="1" dirty="0"/>
              <a:t>kx</a:t>
            </a:r>
            <a:r>
              <a:rPr lang="sk-SK" dirty="0"/>
              <a:t> + </a:t>
            </a:r>
            <a:r>
              <a:rPr lang="sk-SK" i="1" dirty="0"/>
              <a:t>ωt</a:t>
            </a:r>
            <a:r>
              <a:rPr lang="sk-SK" dirty="0" smtClean="0"/>
              <a:t>)] </a:t>
            </a:r>
            <a:endParaRPr lang="en-US" dirty="0"/>
          </a:p>
          <a:p>
            <a:r>
              <a:rPr lang="en-US" dirty="0" smtClean="0"/>
              <a:t>By </a:t>
            </a:r>
            <a:r>
              <a:rPr lang="en-US" dirty="0"/>
              <a:t>simplifying </a:t>
            </a:r>
            <a:r>
              <a:rPr lang="en-US" dirty="0" smtClean="0"/>
              <a:t>this using trigonometric identities, we get</a:t>
            </a:r>
          </a:p>
          <a:p>
            <a:pPr marL="0" indent="0" algn="ctr">
              <a:buNone/>
            </a:pPr>
            <a:r>
              <a:rPr lang="sk-SK" i="1" dirty="0"/>
              <a:t>D</a:t>
            </a:r>
            <a:r>
              <a:rPr lang="sk-SK" i="1" baseline="-25000" dirty="0"/>
              <a:t>y</a:t>
            </a:r>
            <a:r>
              <a:rPr lang="sk-SK" dirty="0"/>
              <a:t> = </a:t>
            </a:r>
            <a:r>
              <a:rPr lang="sk-SK" i="1" dirty="0"/>
              <a:t>f</a:t>
            </a:r>
            <a:r>
              <a:rPr lang="sk-SK" baseline="-25000" dirty="0"/>
              <a:t>1</a:t>
            </a:r>
            <a:r>
              <a:rPr lang="sk-SK" dirty="0"/>
              <a:t>(</a:t>
            </a:r>
            <a:r>
              <a:rPr lang="sk-SK" i="1" dirty="0"/>
              <a:t>x</a:t>
            </a:r>
            <a:r>
              <a:rPr lang="sk-SK" dirty="0"/>
              <a:t>, </a:t>
            </a:r>
            <a:r>
              <a:rPr lang="sk-SK" i="1" dirty="0"/>
              <a:t>t</a:t>
            </a:r>
            <a:r>
              <a:rPr lang="sk-SK" dirty="0"/>
              <a:t>) + </a:t>
            </a:r>
            <a:r>
              <a:rPr lang="sk-SK" i="1" dirty="0"/>
              <a:t>f</a:t>
            </a:r>
            <a:r>
              <a:rPr lang="sk-SK" baseline="-25000" dirty="0"/>
              <a:t>2</a:t>
            </a:r>
            <a:r>
              <a:rPr lang="sk-SK" dirty="0"/>
              <a:t>(</a:t>
            </a:r>
            <a:r>
              <a:rPr lang="sk-SK" i="1" dirty="0"/>
              <a:t>x</a:t>
            </a:r>
            <a:r>
              <a:rPr lang="sk-SK" dirty="0"/>
              <a:t>, </a:t>
            </a:r>
            <a:r>
              <a:rPr lang="sk-SK" i="1" dirty="0"/>
              <a:t>t</a:t>
            </a:r>
            <a:r>
              <a:rPr lang="sk-SK" dirty="0"/>
              <a:t>) = </a:t>
            </a:r>
            <a:r>
              <a:rPr lang="sk-SK" dirty="0" smtClean="0"/>
              <a:t>2</a:t>
            </a:r>
            <a:r>
              <a:rPr lang="sk-SK" i="1" dirty="0" smtClean="0"/>
              <a:t>A</a:t>
            </a:r>
            <a:r>
              <a:rPr lang="sk-SK" dirty="0" smtClean="0"/>
              <a:t> sin </a:t>
            </a:r>
            <a:r>
              <a:rPr lang="sk-SK" i="1" dirty="0" smtClean="0"/>
              <a:t>kx </a:t>
            </a:r>
            <a:r>
              <a:rPr lang="sk-SK" dirty="0" smtClean="0"/>
              <a:t>cos </a:t>
            </a:r>
            <a:r>
              <a:rPr lang="sk-SK" i="1" dirty="0" smtClean="0"/>
              <a:t>ωt</a:t>
            </a:r>
            <a:r>
              <a:rPr lang="sk-SK" dirty="0" smtClean="0"/>
              <a:t> = [2</a:t>
            </a:r>
            <a:r>
              <a:rPr lang="sk-SK" i="1" dirty="0" smtClean="0"/>
              <a:t>A</a:t>
            </a:r>
            <a:r>
              <a:rPr lang="sk-SK" dirty="0" smtClean="0"/>
              <a:t> sin </a:t>
            </a:r>
            <a:r>
              <a:rPr lang="sk-SK" i="1" dirty="0" smtClean="0"/>
              <a:t>kx</a:t>
            </a:r>
            <a:r>
              <a:rPr lang="sk-SK" dirty="0" smtClean="0"/>
              <a:t>] cos </a:t>
            </a:r>
            <a:r>
              <a:rPr lang="sk-SK" i="1" dirty="0" smtClean="0"/>
              <a:t>ωt</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16.6: Standing </a:t>
            </a:r>
            <a:r>
              <a:rPr lang="en-US" dirty="0" smtClean="0"/>
              <a:t>waves</a:t>
            </a:r>
            <a:endParaRPr lang="en-US" dirty="0"/>
          </a:p>
        </p:txBody>
      </p:sp>
      <p:sp>
        <p:nvSpPr>
          <p:cNvPr id="3" name="Frame 2"/>
          <p:cNvSpPr/>
          <p:nvPr/>
        </p:nvSpPr>
        <p:spPr bwMode="auto">
          <a:xfrm>
            <a:off x="6400800" y="5672138"/>
            <a:ext cx="1643063" cy="485775"/>
          </a:xfrm>
          <a:prstGeom prst="fram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6" name="Frame 5"/>
          <p:cNvSpPr/>
          <p:nvPr/>
        </p:nvSpPr>
        <p:spPr bwMode="auto">
          <a:xfrm>
            <a:off x="8043863" y="5675282"/>
            <a:ext cx="995363" cy="485775"/>
          </a:xfrm>
          <a:prstGeom prst="frame">
            <a:avLst/>
          </a:prstGeom>
          <a:solidFill>
            <a:srgbClr val="EF3F4A"/>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7445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5" y="1170432"/>
            <a:ext cx="8449616" cy="5422392"/>
          </a:xfrm>
        </p:spPr>
        <p:txBody>
          <a:bodyPr/>
          <a:lstStyle/>
          <a:p>
            <a:r>
              <a:rPr lang="en-US" sz="2400" dirty="0" smtClean="0"/>
              <a:t>At points that are nodes in a standing wave sin </a:t>
            </a:r>
            <a:r>
              <a:rPr lang="en-US" sz="2400" i="1" dirty="0" err="1" smtClean="0"/>
              <a:t>kx</a:t>
            </a:r>
            <a:r>
              <a:rPr lang="en-US" sz="2400" dirty="0" smtClean="0"/>
              <a:t> must be zero.</a:t>
            </a:r>
          </a:p>
          <a:p>
            <a:r>
              <a:rPr lang="en-US" sz="2400" dirty="0" smtClean="0"/>
              <a:t>Therefore, at these points </a:t>
            </a:r>
            <a:r>
              <a:rPr lang="en-US" sz="2400" i="1" dirty="0" err="1" smtClean="0"/>
              <a:t>kx</a:t>
            </a:r>
            <a:r>
              <a:rPr lang="en-US" sz="2400" dirty="0" smtClean="0"/>
              <a:t> = </a:t>
            </a:r>
            <a:r>
              <a:rPr lang="en-US" sz="2400" i="1" dirty="0" smtClean="0"/>
              <a:t>nπ</a:t>
            </a:r>
            <a:r>
              <a:rPr lang="en-US" sz="2400" dirty="0" smtClean="0"/>
              <a:t>, where </a:t>
            </a:r>
            <a:r>
              <a:rPr lang="en-US" sz="2400" i="1" dirty="0" smtClean="0"/>
              <a:t>n</a:t>
            </a:r>
            <a:r>
              <a:rPr lang="en-US" sz="2400" dirty="0" smtClean="0"/>
              <a:t> is a whole number.</a:t>
            </a:r>
          </a:p>
          <a:p>
            <a:r>
              <a:rPr lang="en-US" sz="2400" dirty="0" smtClean="0"/>
              <a:t>Using the definition of </a:t>
            </a:r>
            <a:r>
              <a:rPr lang="en-US" sz="2400" i="1" dirty="0" smtClean="0"/>
              <a:t>k</a:t>
            </a:r>
            <a:r>
              <a:rPr lang="en-US" sz="2400" dirty="0" smtClean="0"/>
              <a:t> = 2</a:t>
            </a:r>
            <a:r>
              <a:rPr lang="en-US" sz="2400" i="1" dirty="0" smtClean="0"/>
              <a:t>π</a:t>
            </a:r>
            <a:r>
              <a:rPr lang="en-US" sz="2400" dirty="0" smtClean="0"/>
              <a:t>/</a:t>
            </a:r>
            <a:r>
              <a:rPr lang="en-US" sz="2400" i="1" dirty="0" err="1" smtClean="0"/>
              <a:t>λ</a:t>
            </a:r>
            <a:r>
              <a:rPr lang="en-US" sz="2400" dirty="0" smtClean="0"/>
              <a:t>, we obtain</a:t>
            </a:r>
          </a:p>
          <a:p>
            <a:pPr>
              <a:lnSpc>
                <a:spcPct val="130000"/>
              </a:lnSpc>
            </a:pPr>
            <a:endParaRPr lang="en-US" sz="2400" dirty="0" smtClean="0"/>
          </a:p>
          <a:p>
            <a:r>
              <a:rPr lang="en-US" sz="2400" dirty="0" smtClean="0"/>
              <a:t>So, the nodes occur at</a:t>
            </a:r>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16.6: Standing </a:t>
            </a:r>
            <a:r>
              <a:rPr lang="en-US" dirty="0" smtClean="0"/>
              <a:t>waves</a:t>
            </a:r>
            <a:endParaRPr lang="en-US" dirty="0"/>
          </a:p>
        </p:txBody>
      </p:sp>
      <p:pic>
        <p:nvPicPr>
          <p:cNvPr id="10" name="Picture 9" descr="16_38_Figure.jpg"/>
          <p:cNvPicPr>
            <a:picLocks noChangeAspect="1"/>
          </p:cNvPicPr>
          <p:nvPr/>
        </p:nvPicPr>
        <p:blipFill rotWithShape="1">
          <a:blip r:embed="rId4">
            <a:extLst>
              <a:ext uri="{28A0092B-C50C-407E-A947-70E740481C1C}">
                <a14:useLocalDpi xmlns:a14="http://schemas.microsoft.com/office/drawing/2010/main" val="0"/>
              </a:ext>
            </a:extLst>
          </a:blip>
          <a:srcRect b="4606"/>
          <a:stretch/>
        </p:blipFill>
        <p:spPr>
          <a:xfrm>
            <a:off x="1821313" y="4051661"/>
            <a:ext cx="5501374" cy="2796932"/>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908742850"/>
              </p:ext>
            </p:extLst>
          </p:nvPr>
        </p:nvGraphicFramePr>
        <p:xfrm>
          <a:off x="2800350" y="2406060"/>
          <a:ext cx="3543300" cy="762000"/>
        </p:xfrm>
        <a:graphic>
          <a:graphicData uri="http://schemas.openxmlformats.org/presentationml/2006/ole">
            <mc:AlternateContent xmlns:mc="http://schemas.openxmlformats.org/markup-compatibility/2006">
              <mc:Choice xmlns:v="urn:schemas-microsoft-com:vml" Requires="v">
                <p:oleObj spid="_x0000_s28977" name="Equation" r:id="rId5" imgW="3543300" imgH="762000" progId="Equation.DSMT4">
                  <p:embed/>
                </p:oleObj>
              </mc:Choice>
              <mc:Fallback>
                <p:oleObj name="Equation" r:id="rId5" imgW="3543300" imgH="762000" progId="Equation.DSMT4">
                  <p:embed/>
                  <p:pic>
                    <p:nvPicPr>
                      <p:cNvPr id="0" name=""/>
                      <p:cNvPicPr/>
                      <p:nvPr/>
                    </p:nvPicPr>
                    <p:blipFill>
                      <a:blip r:embed="rId6"/>
                      <a:stretch>
                        <a:fillRect/>
                      </a:stretch>
                    </p:blipFill>
                    <p:spPr>
                      <a:xfrm>
                        <a:off x="2800350" y="2406060"/>
                        <a:ext cx="3543300" cy="762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6110562"/>
              </p:ext>
            </p:extLst>
          </p:nvPr>
        </p:nvGraphicFramePr>
        <p:xfrm>
          <a:off x="3086100" y="3260135"/>
          <a:ext cx="2971800" cy="762000"/>
        </p:xfrm>
        <a:graphic>
          <a:graphicData uri="http://schemas.openxmlformats.org/presentationml/2006/ole">
            <mc:AlternateContent xmlns:mc="http://schemas.openxmlformats.org/markup-compatibility/2006">
              <mc:Choice xmlns:v="urn:schemas-microsoft-com:vml" Requires="v">
                <p:oleObj spid="_x0000_s28978" name="Equation" r:id="rId7" imgW="2971800" imgH="762000" progId="Equation.DSMT4">
                  <p:embed/>
                </p:oleObj>
              </mc:Choice>
              <mc:Fallback>
                <p:oleObj name="Equation" r:id="rId7" imgW="2971800" imgH="762000" progId="Equation.DSMT4">
                  <p:embed/>
                  <p:pic>
                    <p:nvPicPr>
                      <p:cNvPr id="0" name=""/>
                      <p:cNvPicPr/>
                      <p:nvPr/>
                    </p:nvPicPr>
                    <p:blipFill>
                      <a:blip r:embed="rId8"/>
                      <a:stretch>
                        <a:fillRect/>
                      </a:stretch>
                    </p:blipFill>
                    <p:spPr>
                      <a:xfrm>
                        <a:off x="3086100" y="3260135"/>
                        <a:ext cx="2971800" cy="762000"/>
                      </a:xfrm>
                      <a:prstGeom prst="rect">
                        <a:avLst/>
                      </a:prstGeom>
                    </p:spPr>
                  </p:pic>
                </p:oleObj>
              </mc:Fallback>
            </mc:AlternateContent>
          </a:graphicData>
        </a:graphic>
      </p:graphicFrame>
    </p:spTree>
    <p:extLst>
      <p:ext uri="{BB962C8B-B14F-4D97-AF65-F5344CB8AC3E}">
        <p14:creationId xmlns:p14="http://schemas.microsoft.com/office/powerpoint/2010/main" val="14734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6_38_Figure.jpg"/>
          <p:cNvPicPr>
            <a:picLocks noChangeAspect="1"/>
          </p:cNvPicPr>
          <p:nvPr/>
        </p:nvPicPr>
        <p:blipFill rotWithShape="1">
          <a:blip r:embed="rId4">
            <a:extLst>
              <a:ext uri="{28A0092B-C50C-407E-A947-70E740481C1C}">
                <a14:useLocalDpi xmlns:a14="http://schemas.microsoft.com/office/drawing/2010/main" val="0"/>
              </a:ext>
            </a:extLst>
          </a:blip>
          <a:srcRect b="4606"/>
          <a:stretch/>
        </p:blipFill>
        <p:spPr>
          <a:xfrm>
            <a:off x="1784315" y="3621852"/>
            <a:ext cx="6346779" cy="3226741"/>
          </a:xfrm>
          <a:prstGeom prst="rect">
            <a:avLst/>
          </a:prstGeom>
        </p:spPr>
      </p:pic>
      <p:sp>
        <p:nvSpPr>
          <p:cNvPr id="2" name="Content Placeholder 1"/>
          <p:cNvSpPr>
            <a:spLocks noGrp="1"/>
          </p:cNvSpPr>
          <p:nvPr>
            <p:ph idx="1"/>
          </p:nvPr>
        </p:nvSpPr>
        <p:spPr>
          <a:xfrm>
            <a:off x="365124" y="1170432"/>
            <a:ext cx="8677275" cy="5422392"/>
          </a:xfrm>
        </p:spPr>
        <p:txBody>
          <a:bodyPr/>
          <a:lstStyle/>
          <a:p>
            <a:r>
              <a:rPr lang="en-US" sz="2400" dirty="0" smtClean="0"/>
              <a:t>Antinodes occur when sin </a:t>
            </a:r>
            <a:r>
              <a:rPr lang="en-US" sz="2400" i="1" dirty="0" err="1" smtClean="0"/>
              <a:t>kx</a:t>
            </a:r>
            <a:r>
              <a:rPr lang="en-US" sz="2400" i="1" dirty="0" smtClean="0"/>
              <a:t> = </a:t>
            </a:r>
            <a:r>
              <a:rPr lang="en-US" sz="2400" dirty="0" smtClean="0"/>
              <a:t>±1.</a:t>
            </a:r>
          </a:p>
          <a:p>
            <a:r>
              <a:rPr lang="en-US" sz="2400" dirty="0" smtClean="0"/>
              <a:t>This requires that </a:t>
            </a:r>
            <a:r>
              <a:rPr lang="en-US" sz="2400" i="1" dirty="0" err="1" smtClean="0"/>
              <a:t>kx</a:t>
            </a:r>
            <a:r>
              <a:rPr lang="en-US" sz="2400" dirty="0" smtClean="0"/>
              <a:t> = </a:t>
            </a:r>
            <a:r>
              <a:rPr lang="en-US" sz="2400" i="1" dirty="0" smtClean="0"/>
              <a:t>n</a:t>
            </a:r>
            <a:r>
              <a:rPr lang="en-US" sz="2400" dirty="0" smtClean="0"/>
              <a:t>(</a:t>
            </a:r>
            <a:r>
              <a:rPr lang="en-US" sz="2400" i="1" dirty="0" smtClean="0"/>
              <a:t>π</a:t>
            </a:r>
            <a:r>
              <a:rPr lang="en-US" sz="2400" dirty="0" smtClean="0"/>
              <a:t>/2), where </a:t>
            </a:r>
            <a:r>
              <a:rPr lang="en-US" sz="2400" i="1" dirty="0" smtClean="0"/>
              <a:t>n</a:t>
            </a:r>
            <a:r>
              <a:rPr lang="en-US" sz="2400" dirty="0" smtClean="0"/>
              <a:t> is an odd whole number. </a:t>
            </a:r>
          </a:p>
          <a:p>
            <a:r>
              <a:rPr lang="en-US" sz="2400" dirty="0" smtClean="0"/>
              <a:t>So, the antinodes occur at</a:t>
            </a:r>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3" name="Text Placeholder 2"/>
          <p:cNvSpPr>
            <a:spLocks noGrp="1"/>
          </p:cNvSpPr>
          <p:nvPr>
            <p:ph type="body" sz="quarter" idx="11"/>
          </p:nvPr>
        </p:nvSpPr>
        <p:spPr/>
        <p:txBody>
          <a:bodyPr/>
          <a:lstStyle/>
          <a:p>
            <a:r>
              <a:rPr lang="en-US" smtClean="0"/>
              <a:t>Section 16.6: Standing waves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769761102"/>
              </p:ext>
            </p:extLst>
          </p:nvPr>
        </p:nvGraphicFramePr>
        <p:xfrm>
          <a:off x="3244850" y="2678466"/>
          <a:ext cx="2654300" cy="762000"/>
        </p:xfrm>
        <a:graphic>
          <a:graphicData uri="http://schemas.openxmlformats.org/presentationml/2006/ole">
            <mc:AlternateContent xmlns:mc="http://schemas.openxmlformats.org/markup-compatibility/2006">
              <mc:Choice xmlns:v="urn:schemas-microsoft-com:vml" Requires="v">
                <p:oleObj spid="_x0000_s29847" name="Equation" r:id="rId5" imgW="2654300" imgH="762000" progId="Equation.DSMT4">
                  <p:embed/>
                </p:oleObj>
              </mc:Choice>
              <mc:Fallback>
                <p:oleObj name="Equation" r:id="rId5" imgW="2654300" imgH="762000" progId="Equation.DSMT4">
                  <p:embed/>
                  <p:pic>
                    <p:nvPicPr>
                      <p:cNvPr id="0" name=""/>
                      <p:cNvPicPr/>
                      <p:nvPr/>
                    </p:nvPicPr>
                    <p:blipFill>
                      <a:blip r:embed="rId6"/>
                      <a:stretch>
                        <a:fillRect/>
                      </a:stretch>
                    </p:blipFill>
                    <p:spPr>
                      <a:xfrm>
                        <a:off x="3244850" y="2678466"/>
                        <a:ext cx="2654300" cy="762000"/>
                      </a:xfrm>
                      <a:prstGeom prst="rect">
                        <a:avLst/>
                      </a:prstGeom>
                    </p:spPr>
                  </p:pic>
                </p:oleObj>
              </mc:Fallback>
            </mc:AlternateContent>
          </a:graphicData>
        </a:graphic>
      </p:graphicFrame>
    </p:spTree>
    <p:extLst>
      <p:ext uri="{BB962C8B-B14F-4D97-AF65-F5344CB8AC3E}">
        <p14:creationId xmlns:p14="http://schemas.microsoft.com/office/powerpoint/2010/main" val="24207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16.19</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i="1" dirty="0"/>
              <a:t>a</a:t>
            </a:r>
            <a:r>
              <a:rPr lang="en-US" dirty="0"/>
              <a:t>) Do two </a:t>
            </a:r>
            <a:r>
              <a:rPr lang="en-US" dirty="0" smtClean="0"/>
              <a:t>counter-propagating </a:t>
            </a:r>
            <a:r>
              <a:rPr lang="en-US" dirty="0"/>
              <a:t>waves that have the same wavelength but different amplitudes cause standing waves</a:t>
            </a:r>
            <a:r>
              <a:rPr lang="en-US" dirty="0" smtClean="0"/>
              <a:t>?</a:t>
            </a:r>
          </a:p>
          <a:p>
            <a:pPr>
              <a:tabLst>
                <a:tab pos="1081088" algn="l"/>
              </a:tabLst>
            </a:pPr>
            <a:r>
              <a:rPr lang="en-US" dirty="0" smtClean="0"/>
              <a:t/>
            </a:r>
            <a:br>
              <a:rPr lang="en-US" dirty="0" smtClean="0"/>
            </a:br>
            <a:r>
              <a:rPr lang="en-US" dirty="0" smtClean="0"/>
              <a:t>(</a:t>
            </a:r>
            <a:r>
              <a:rPr lang="en-US" i="1" dirty="0"/>
              <a:t>b</a:t>
            </a:r>
            <a:r>
              <a:rPr lang="en-US" dirty="0"/>
              <a:t>) Do two </a:t>
            </a:r>
            <a:r>
              <a:rPr lang="en-US" dirty="0" smtClean="0"/>
              <a:t>counter-propagating </a:t>
            </a:r>
            <a:r>
              <a:rPr lang="en-US" dirty="0"/>
              <a:t>waves that have the same amplitude but different wavelengths cause standing waves?</a:t>
            </a:r>
          </a:p>
        </p:txBody>
      </p:sp>
      <p:sp>
        <p:nvSpPr>
          <p:cNvPr id="5" name="Text Placeholder 4"/>
          <p:cNvSpPr>
            <a:spLocks noGrp="1"/>
          </p:cNvSpPr>
          <p:nvPr>
            <p:ph type="body" sz="quarter" idx="12"/>
          </p:nvPr>
        </p:nvSpPr>
        <p:spPr/>
        <p:txBody>
          <a:bodyPr/>
          <a:lstStyle/>
          <a:p>
            <a:r>
              <a:rPr lang="en-US" dirty="0" smtClean="0"/>
              <a:t>16.19</a:t>
            </a:r>
            <a:endParaRPr lang="en-US" dirty="0"/>
          </a:p>
        </p:txBody>
      </p:sp>
    </p:spTree>
    <p:extLst>
      <p:ext uri="{BB962C8B-B14F-4D97-AF65-F5344CB8AC3E}">
        <p14:creationId xmlns:p14="http://schemas.microsoft.com/office/powerpoint/2010/main" val="2785959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16.1: Representing waves graphically</a:t>
            </a:r>
            <a:endParaRPr lang="en-US" dirty="0"/>
          </a:p>
        </p:txBody>
      </p:sp>
      <p:sp>
        <p:nvSpPr>
          <p:cNvPr id="3" name="Content Placeholder 2"/>
          <p:cNvSpPr>
            <a:spLocks noGrp="1"/>
          </p:cNvSpPr>
          <p:nvPr>
            <p:ph idx="1"/>
          </p:nvPr>
        </p:nvSpPr>
        <p:spPr>
          <a:xfrm>
            <a:off x="365124" y="1170432"/>
            <a:ext cx="5121276" cy="5422392"/>
          </a:xfrm>
        </p:spPr>
        <p:txBody>
          <a:bodyPr/>
          <a:lstStyle/>
          <a:p>
            <a:r>
              <a:rPr lang="en-US" dirty="0" smtClean="0"/>
              <a:t>As we can see from the figure, it is important to realize that</a:t>
            </a:r>
          </a:p>
          <a:p>
            <a:pPr lvl="1"/>
            <a:r>
              <a:rPr lang="en-US" b="1" dirty="0" smtClean="0"/>
              <a:t>The motion of a wave (or of a single wave pulse) is distinct from the motion of the particles in the medium that transmits the wave (or pulse). </a:t>
            </a:r>
          </a:p>
          <a:p>
            <a:pPr lvl="1"/>
            <a:r>
              <a:rPr lang="en-US" b="1" dirty="0" smtClean="0"/>
              <a:t>Wave moves right, particles move up &amp; down</a:t>
            </a:r>
            <a:endParaRPr lang="en-US" b="1" dirty="0"/>
          </a:p>
        </p:txBody>
      </p:sp>
      <p:pic>
        <p:nvPicPr>
          <p:cNvPr id="18" name="Picture 17" descr="16_02_Figure.jpg"/>
          <p:cNvPicPr>
            <a:picLocks noChangeAspect="1"/>
          </p:cNvPicPr>
          <p:nvPr/>
        </p:nvPicPr>
        <p:blipFill rotWithShape="1">
          <a:blip r:embed="rId3">
            <a:extLst>
              <a:ext uri="{28A0092B-C50C-407E-A947-70E740481C1C}">
                <a14:useLocalDpi xmlns:a14="http://schemas.microsoft.com/office/drawing/2010/main" val="0"/>
              </a:ext>
            </a:extLst>
          </a:blip>
          <a:srcRect b="3095"/>
          <a:stretch/>
        </p:blipFill>
        <p:spPr>
          <a:xfrm>
            <a:off x="5625629" y="1322019"/>
            <a:ext cx="2790520" cy="5253757"/>
          </a:xfrm>
          <a:prstGeom prst="rect">
            <a:avLst/>
          </a:prstGeom>
        </p:spPr>
      </p:pic>
    </p:spTree>
    <p:extLst>
      <p:ext uri="{BB962C8B-B14F-4D97-AF65-F5344CB8AC3E}">
        <p14:creationId xmlns:p14="http://schemas.microsoft.com/office/powerpoint/2010/main" val="2686424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solidFill>
                  <a:srgbClr val="000000"/>
                </a:solidFill>
              </a:rPr>
              <a:t>© 2015 Pearson Education, Inc.</a:t>
            </a:r>
            <a:endParaRPr lang="en-GB" dirty="0">
              <a:solidFill>
                <a:srgbClr val="000000"/>
              </a:solidFill>
            </a:endParaRPr>
          </a:p>
        </p:txBody>
      </p:sp>
      <p:sp>
        <p:nvSpPr>
          <p:cNvPr id="3" name="Text Placeholder 2"/>
          <p:cNvSpPr>
            <a:spLocks noGrp="1"/>
          </p:cNvSpPr>
          <p:nvPr>
            <p:ph type="body" sz="quarter" idx="11"/>
          </p:nvPr>
        </p:nvSpPr>
        <p:spPr/>
        <p:txBody>
          <a:bodyPr/>
          <a:lstStyle/>
          <a:p>
            <a:r>
              <a:rPr lang="en-US" dirty="0"/>
              <a:t>Checkpoint </a:t>
            </a:r>
            <a:r>
              <a:rPr lang="en-US" dirty="0" smtClean="0"/>
              <a:t>16.19</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i="1" dirty="0"/>
              <a:t>a</a:t>
            </a:r>
            <a:r>
              <a:rPr lang="en-US" dirty="0"/>
              <a:t>) Do two </a:t>
            </a:r>
            <a:r>
              <a:rPr lang="en-US" dirty="0" smtClean="0"/>
              <a:t>counter-propagating </a:t>
            </a:r>
            <a:r>
              <a:rPr lang="en-US" dirty="0"/>
              <a:t>waves that have the same wavelength but different amplitudes cause standing waves</a:t>
            </a:r>
            <a:r>
              <a:rPr lang="en-US" dirty="0" smtClean="0"/>
              <a:t>?</a:t>
            </a:r>
          </a:p>
          <a:p>
            <a:pPr>
              <a:tabLst>
                <a:tab pos="1081088" algn="l"/>
              </a:tabLst>
            </a:pPr>
            <a:endParaRPr lang="en-US" dirty="0"/>
          </a:p>
          <a:p>
            <a:pPr>
              <a:tabLst>
                <a:tab pos="1081088" algn="l"/>
              </a:tabLst>
            </a:pPr>
            <a:r>
              <a:rPr lang="en-US" dirty="0" smtClean="0"/>
              <a:t>No. If one amplitude were twice the other, half of it forms a standing wave with the whole of the other one. That leaves half a traveling wave yet.</a:t>
            </a:r>
            <a:endParaRPr lang="en-US" dirty="0"/>
          </a:p>
          <a:p>
            <a:pPr>
              <a:tabLst>
                <a:tab pos="1081088" algn="l"/>
              </a:tabLst>
            </a:pPr>
            <a:r>
              <a:rPr lang="en-US" dirty="0" smtClean="0"/>
              <a:t/>
            </a:r>
            <a:br>
              <a:rPr lang="en-US" dirty="0" smtClean="0"/>
            </a:br>
            <a:r>
              <a:rPr lang="en-US" dirty="0" smtClean="0"/>
              <a:t>(</a:t>
            </a:r>
            <a:r>
              <a:rPr lang="en-US" i="1" dirty="0"/>
              <a:t>b</a:t>
            </a:r>
            <a:r>
              <a:rPr lang="en-US" dirty="0"/>
              <a:t>) Do two </a:t>
            </a:r>
            <a:r>
              <a:rPr lang="en-US" dirty="0" smtClean="0"/>
              <a:t>counter-propagating </a:t>
            </a:r>
            <a:r>
              <a:rPr lang="en-US" dirty="0"/>
              <a:t>waves that have the same amplitude but </a:t>
            </a:r>
            <a:r>
              <a:rPr lang="en-US" dirty="0" smtClean="0"/>
              <a:t>different </a:t>
            </a:r>
            <a:r>
              <a:rPr lang="en-US" dirty="0"/>
              <a:t>wavelengths cause standing waves</a:t>
            </a:r>
            <a:r>
              <a:rPr lang="en-US" dirty="0" smtClean="0"/>
              <a:t>?</a:t>
            </a:r>
          </a:p>
          <a:p>
            <a:pPr>
              <a:tabLst>
                <a:tab pos="1081088" algn="l"/>
              </a:tabLst>
            </a:pPr>
            <a:endParaRPr lang="en-US" dirty="0"/>
          </a:p>
          <a:p>
            <a:pPr>
              <a:tabLst>
                <a:tab pos="1081088" algn="l"/>
              </a:tabLst>
            </a:pPr>
            <a:r>
              <a:rPr lang="en-US" dirty="0" smtClean="0"/>
              <a:t>No, in this case interference for a given position is constructive at some instants and destructive at others. For a standing wave, it has to be the same at all instants for a given position.</a:t>
            </a:r>
            <a:endParaRPr lang="en-US" dirty="0"/>
          </a:p>
        </p:txBody>
      </p:sp>
      <p:sp>
        <p:nvSpPr>
          <p:cNvPr id="5" name="Text Placeholder 4"/>
          <p:cNvSpPr>
            <a:spLocks noGrp="1"/>
          </p:cNvSpPr>
          <p:nvPr>
            <p:ph type="body" sz="quarter" idx="12"/>
          </p:nvPr>
        </p:nvSpPr>
        <p:spPr/>
        <p:txBody>
          <a:bodyPr/>
          <a:lstStyle/>
          <a:p>
            <a:r>
              <a:rPr lang="en-US" dirty="0" smtClean="0"/>
              <a:t>16.19</a:t>
            </a:r>
            <a:endParaRPr lang="en-US" dirty="0"/>
          </a:p>
        </p:txBody>
      </p:sp>
    </p:spTree>
    <p:extLst>
      <p:ext uri="{BB962C8B-B14F-4D97-AF65-F5344CB8AC3E}">
        <p14:creationId xmlns:p14="http://schemas.microsoft.com/office/powerpoint/2010/main" val="21266634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Section Goal</a:t>
            </a:r>
            <a:endParaRPr lang="en-US" dirty="0"/>
          </a:p>
        </p:txBody>
      </p:sp>
      <p:sp>
        <p:nvSpPr>
          <p:cNvPr id="2" name="Content Placeholder 1"/>
          <p:cNvSpPr>
            <a:spLocks noGrp="1"/>
          </p:cNvSpPr>
          <p:nvPr>
            <p:ph idx="1"/>
          </p:nvPr>
        </p:nvSpPr>
        <p:spPr/>
        <p:txBody>
          <a:bodyPr/>
          <a:lstStyle/>
          <a:p>
            <a:pPr marL="0" indent="0">
              <a:buNone/>
            </a:pPr>
            <a:r>
              <a:rPr lang="en-US" dirty="0" smtClean="0"/>
              <a:t>You will learn to</a:t>
            </a:r>
          </a:p>
          <a:p>
            <a:r>
              <a:rPr lang="en-US" dirty="0" smtClean="0"/>
              <a:t>Derive equations that give the </a:t>
            </a:r>
            <a:r>
              <a:rPr lang="en-US" b="1" dirty="0" smtClean="0"/>
              <a:t>speed of wave propagation</a:t>
            </a:r>
            <a:r>
              <a:rPr lang="en-US" dirty="0" smtClean="0"/>
              <a:t> for traveling waves on a uniform mass density string.</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Section 16.7: Wave speed</a:t>
            </a:r>
            <a:endParaRPr lang="en-US" dirty="0"/>
          </a:p>
        </p:txBody>
      </p:sp>
    </p:spTree>
    <p:extLst>
      <p:ext uri="{BB962C8B-B14F-4D97-AF65-F5344CB8AC3E}">
        <p14:creationId xmlns:p14="http://schemas.microsoft.com/office/powerpoint/2010/main" val="34206834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6_39_Figure.jpg"/>
          <p:cNvPicPr>
            <a:picLocks noChangeAspect="1"/>
          </p:cNvPicPr>
          <p:nvPr/>
        </p:nvPicPr>
        <p:blipFill rotWithShape="1">
          <a:blip r:embed="rId3">
            <a:extLst>
              <a:ext uri="{28A0092B-C50C-407E-A947-70E740481C1C}">
                <a14:useLocalDpi xmlns:a14="http://schemas.microsoft.com/office/drawing/2010/main" val="0"/>
              </a:ext>
            </a:extLst>
          </a:blip>
          <a:srcRect b="3807"/>
          <a:stretch/>
        </p:blipFill>
        <p:spPr>
          <a:xfrm>
            <a:off x="733768" y="2594182"/>
            <a:ext cx="7860957" cy="4019343"/>
          </a:xfrm>
          <a:prstGeom prst="rect">
            <a:avLst/>
          </a:prstGeom>
        </p:spPr>
      </p:pic>
      <p:sp>
        <p:nvSpPr>
          <p:cNvPr id="3" name="Content Placeholder 2"/>
          <p:cNvSpPr>
            <a:spLocks noGrp="1"/>
          </p:cNvSpPr>
          <p:nvPr>
            <p:ph idx="1"/>
          </p:nvPr>
        </p:nvSpPr>
        <p:spPr/>
        <p:txBody>
          <a:bodyPr/>
          <a:lstStyle/>
          <a:p>
            <a:r>
              <a:rPr lang="en-US" dirty="0" smtClean="0"/>
              <a:t>The procedure for deriving an expression for the wave speed </a:t>
            </a:r>
            <a:r>
              <a:rPr lang="en-US" i="1" dirty="0" smtClean="0"/>
              <a:t>c</a:t>
            </a:r>
            <a:r>
              <a:rPr lang="en-US" dirty="0" smtClean="0"/>
              <a:t> is illustrated in the figure. The derivation is in the text.</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Section 16.7: Wave speed</a:t>
            </a:r>
            <a:endParaRPr lang="en-US" dirty="0"/>
          </a:p>
        </p:txBody>
      </p:sp>
    </p:spTree>
    <p:extLst>
      <p:ext uri="{BB962C8B-B14F-4D97-AF65-F5344CB8AC3E}">
        <p14:creationId xmlns:p14="http://schemas.microsoft.com/office/powerpoint/2010/main" val="23174897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mass per unit length of a uniform string is called the </a:t>
            </a:r>
            <a:r>
              <a:rPr lang="en-US" b="1" dirty="0" smtClean="0"/>
              <a:t>linear mass density </a:t>
            </a:r>
            <a:r>
              <a:rPr lang="en-US" dirty="0" smtClean="0"/>
              <a:t>(</a:t>
            </a:r>
            <a:r>
              <a:rPr lang="en-US" i="1" dirty="0" smtClean="0"/>
              <a:t>μ</a:t>
            </a:r>
            <a:r>
              <a:rPr lang="en-US" dirty="0" smtClean="0"/>
              <a:t>), and is defined as</a:t>
            </a:r>
          </a:p>
          <a:p>
            <a:endParaRPr lang="en-US" dirty="0" smtClean="0"/>
          </a:p>
          <a:p>
            <a:endParaRPr lang="en-US" dirty="0" smtClean="0"/>
          </a:p>
          <a:p>
            <a:r>
              <a:rPr lang="en-US" dirty="0" smtClean="0"/>
              <a:t>We can derive the wave speed of a transverse wave on a string to be</a:t>
            </a:r>
          </a:p>
          <a:p>
            <a:endParaRPr lang="en-US" dirty="0" smtClean="0"/>
          </a:p>
          <a:p>
            <a:endParaRPr lang="en-US" dirty="0" smtClean="0"/>
          </a:p>
          <a:p>
            <a:pPr marL="338138" lvl="1" indent="0">
              <a:buNone/>
            </a:pPr>
            <a:r>
              <a:rPr lang="en-US" dirty="0" smtClean="0"/>
              <a:t>where     is the string </a:t>
            </a:r>
            <a:r>
              <a:rPr lang="en-US" dirty="0" smtClean="0"/>
              <a:t>tension.</a:t>
            </a:r>
            <a:endParaRPr lang="en-US" dirty="0"/>
          </a:p>
          <a:p>
            <a:pPr indent="-461963"/>
            <a:r>
              <a:rPr lang="en-US" dirty="0" smtClean="0"/>
              <a:t>Guitar/piano</a:t>
            </a:r>
            <a:r>
              <a:rPr lang="en-US" dirty="0" smtClean="0"/>
              <a:t>: tighten to tune, vary string weight to change fundamental tone.</a:t>
            </a:r>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8" name="Text Placeholder 7"/>
          <p:cNvSpPr>
            <a:spLocks noGrp="1"/>
          </p:cNvSpPr>
          <p:nvPr>
            <p:ph type="body" sz="quarter" idx="11"/>
          </p:nvPr>
        </p:nvSpPr>
        <p:spPr/>
        <p:txBody>
          <a:bodyPr/>
          <a:lstStyle/>
          <a:p>
            <a:r>
              <a:rPr lang="en-US" smtClean="0"/>
              <a:t>Section 16.7: Wave speed</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394865111"/>
              </p:ext>
            </p:extLst>
          </p:nvPr>
        </p:nvGraphicFramePr>
        <p:xfrm>
          <a:off x="2432050" y="2262188"/>
          <a:ext cx="4279900" cy="876300"/>
        </p:xfrm>
        <a:graphic>
          <a:graphicData uri="http://schemas.openxmlformats.org/presentationml/2006/ole">
            <mc:AlternateContent xmlns:mc="http://schemas.openxmlformats.org/markup-compatibility/2006">
              <mc:Choice xmlns:v="urn:schemas-microsoft-com:vml" Requires="v">
                <p:oleObj spid="_x0000_s30856" name="Equation" r:id="rId4" imgW="4279900" imgH="876300" progId="Equation.DSMT4">
                  <p:embed/>
                </p:oleObj>
              </mc:Choice>
              <mc:Fallback>
                <p:oleObj name="Equation" r:id="rId4" imgW="4279900" imgH="876300" progId="Equation.DSMT4">
                  <p:embed/>
                  <p:pic>
                    <p:nvPicPr>
                      <p:cNvPr id="0" name=""/>
                      <p:cNvPicPr/>
                      <p:nvPr/>
                    </p:nvPicPr>
                    <p:blipFill>
                      <a:blip r:embed="rId5"/>
                      <a:stretch>
                        <a:fillRect/>
                      </a:stretch>
                    </p:blipFill>
                    <p:spPr>
                      <a:xfrm>
                        <a:off x="2432050" y="2262188"/>
                        <a:ext cx="4279900" cy="876300"/>
                      </a:xfrm>
                      <a:prstGeom prst="rect">
                        <a:avLst/>
                      </a:prstGeom>
                    </p:spPr>
                  </p:pic>
                </p:oleObj>
              </mc:Fallback>
            </mc:AlternateContent>
          </a:graphicData>
        </a:graphic>
      </p:graphicFrame>
      <p:pic>
        <p:nvPicPr>
          <p:cNvPr id="17" name="Picture 16" descr="Equation 16.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688" y="4204489"/>
            <a:ext cx="1400624" cy="908050"/>
          </a:xfrm>
          <a:prstGeom prst="rect">
            <a:avLst/>
          </a:prstGeom>
        </p:spPr>
      </p:pic>
      <p:pic>
        <p:nvPicPr>
          <p:cNvPr id="19" name="Picture 18" descr="Tau_Symbo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6814" y="5238749"/>
            <a:ext cx="285349" cy="259795"/>
          </a:xfrm>
          <a:prstGeom prst="rect">
            <a:avLst/>
          </a:prstGeom>
        </p:spPr>
      </p:pic>
    </p:spTree>
    <p:extLst>
      <p:ext uri="{BB962C8B-B14F-4D97-AF65-F5344CB8AC3E}">
        <p14:creationId xmlns:p14="http://schemas.microsoft.com/office/powerpoint/2010/main" val="1855584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Example 16.4 Measuring mass</a:t>
            </a:r>
            <a:endParaRPr lang="en-US" dirty="0"/>
          </a:p>
        </p:txBody>
      </p:sp>
      <p:sp>
        <p:nvSpPr>
          <p:cNvPr id="10" name="Content Placeholder 9"/>
          <p:cNvSpPr>
            <a:spLocks noGrp="1"/>
          </p:cNvSpPr>
          <p:nvPr>
            <p:ph idx="1"/>
          </p:nvPr>
        </p:nvSpPr>
        <p:spPr/>
        <p:txBody>
          <a:bodyPr/>
          <a:lstStyle/>
          <a:p>
            <a:pPr marL="0" indent="0">
              <a:buNone/>
            </a:pPr>
            <a:r>
              <a:rPr lang="en-US" dirty="0" smtClean="0"/>
              <a:t>You use a hammer to give a sharp horizontal blow to a 10-kg lead brick suspended from the ceiling by a wire that is 5.0 m long. It takes 70 ms for the pulse generated by the sudden displacement of the brick to reach the ceiling. What is the mass of the wire?</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smtClean="0"/>
              <a:t>Section 16.7: Wave speed</a:t>
            </a:r>
            <a:endParaRPr lang="en-US" dirty="0"/>
          </a:p>
        </p:txBody>
      </p:sp>
    </p:spTree>
    <p:extLst>
      <p:ext uri="{BB962C8B-B14F-4D97-AF65-F5344CB8AC3E}">
        <p14:creationId xmlns:p14="http://schemas.microsoft.com/office/powerpoint/2010/main" val="1906602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smtClean="0"/>
              <a:t>Section 16.7: Wave speed</a:t>
            </a:r>
            <a:endParaRPr lang="en-US" dirty="0"/>
          </a:p>
        </p:txBody>
      </p:sp>
      <p:sp>
        <p:nvSpPr>
          <p:cNvPr id="1029" name="Rectangle 5"/>
          <p:cNvSpPr>
            <a:spLocks noGrp="1" noChangeArrowheads="1"/>
          </p:cNvSpPr>
          <p:nvPr>
            <p:ph type="title"/>
          </p:nvPr>
        </p:nvSpPr>
        <p:spPr/>
        <p:txBody>
          <a:bodyPr/>
          <a:lstStyle/>
          <a:p>
            <a:r>
              <a:rPr lang="en-US" smtClean="0"/>
              <a:t>Example 16.4 Measuring mass (cont.)</a:t>
            </a:r>
            <a:endParaRPr lang="en-US" dirty="0"/>
          </a:p>
        </p:txBody>
      </p:sp>
      <p:sp>
        <p:nvSpPr>
          <p:cNvPr id="10" name="Content Placeholder 9"/>
          <p:cNvSpPr>
            <a:spLocks noGrp="1"/>
          </p:cNvSpPr>
          <p:nvPr>
            <p:ph idx="1"/>
          </p:nvPr>
        </p:nvSpPr>
        <p:spPr>
          <a:xfrm>
            <a:off x="365124" y="1874520"/>
            <a:ext cx="4724283" cy="4718304"/>
          </a:xfrm>
        </p:spPr>
        <p:txBody>
          <a:bodyPr/>
          <a:lstStyle/>
          <a:p>
            <a:pPr marL="0" indent="0">
              <a:buNone/>
            </a:pPr>
            <a:r>
              <a:rPr lang="en-US" sz="2400" dirty="0"/>
              <a:t>❶ GETTING STARTED </a:t>
            </a:r>
            <a:r>
              <a:rPr lang="en-US" sz="2400" dirty="0" smtClean="0"/>
              <a:t>I </a:t>
            </a:r>
            <a:r>
              <a:rPr lang="en-US" sz="2400" dirty="0"/>
              <a:t>begin by making a sketch of the situation (Figure 16.40</a:t>
            </a:r>
            <a:r>
              <a:rPr lang="en-US" sz="2400" i="1" dirty="0"/>
              <a:t>a</a:t>
            </a:r>
            <a:r>
              <a:rPr lang="en-US" sz="2400" dirty="0"/>
              <a:t>). Because I know the pulse travels 5.0 m in 70 ms, I can determine the wave speed along the wire: </a:t>
            </a:r>
            <a:r>
              <a:rPr lang="en-US" sz="2400" i="1" dirty="0" smtClean="0"/>
              <a:t>c</a:t>
            </a:r>
            <a:r>
              <a:rPr lang="en-US" sz="2400" dirty="0" smtClean="0"/>
              <a:t> = (</a:t>
            </a:r>
            <a:r>
              <a:rPr lang="en-US" sz="2400" dirty="0"/>
              <a:t>5.0 m</a:t>
            </a:r>
            <a:r>
              <a:rPr lang="en-US" sz="2400" dirty="0" smtClean="0"/>
              <a:t>)/(</a:t>
            </a:r>
            <a:r>
              <a:rPr lang="en-US" sz="2400" dirty="0"/>
              <a:t>0.070 s</a:t>
            </a:r>
            <a:r>
              <a:rPr lang="en-US" sz="2400" dirty="0" smtClean="0"/>
              <a:t>) = 71 m/s</a:t>
            </a:r>
            <a:r>
              <a:rPr lang="en-US" sz="2400" dirty="0"/>
              <a:t>. This wave speed depends on the linear mass density of the wire and the tension in the wire. The latter is determined by the force exerted by the brick on the wire.</a:t>
            </a:r>
          </a:p>
        </p:txBody>
      </p:sp>
      <p:pic>
        <p:nvPicPr>
          <p:cNvPr id="11" name="Picture 10" descr="16_40_FigureA.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5794964" y="1952770"/>
            <a:ext cx="3113343" cy="4572000"/>
          </a:xfrm>
          <a:prstGeom prst="rect">
            <a:avLst/>
          </a:prstGeom>
        </p:spPr>
      </p:pic>
    </p:spTree>
    <p:extLst>
      <p:ext uri="{BB962C8B-B14F-4D97-AF65-F5344CB8AC3E}">
        <p14:creationId xmlns:p14="http://schemas.microsoft.com/office/powerpoint/2010/main" val="1825556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smtClean="0"/>
              <a:t>Section 16.7: Wave speed</a:t>
            </a:r>
            <a:endParaRPr lang="en-US" dirty="0"/>
          </a:p>
        </p:txBody>
      </p:sp>
      <p:sp>
        <p:nvSpPr>
          <p:cNvPr id="1029" name="Rectangle 5"/>
          <p:cNvSpPr>
            <a:spLocks noGrp="1" noChangeArrowheads="1"/>
          </p:cNvSpPr>
          <p:nvPr>
            <p:ph type="title"/>
          </p:nvPr>
        </p:nvSpPr>
        <p:spPr/>
        <p:txBody>
          <a:bodyPr/>
          <a:lstStyle/>
          <a:p>
            <a:r>
              <a:rPr lang="en-US" smtClean="0"/>
              <a:t>Example 16.4 Measuring mass (cont.)</a:t>
            </a:r>
            <a:endParaRPr lang="en-US" dirty="0"/>
          </a:p>
        </p:txBody>
      </p:sp>
      <p:sp>
        <p:nvSpPr>
          <p:cNvPr id="13" name="Content Placeholder 12"/>
          <p:cNvSpPr>
            <a:spLocks noGrp="1"/>
          </p:cNvSpPr>
          <p:nvPr>
            <p:ph idx="1"/>
          </p:nvPr>
        </p:nvSpPr>
        <p:spPr>
          <a:xfrm>
            <a:off x="365124" y="1874520"/>
            <a:ext cx="4018727" cy="4718304"/>
          </a:xfrm>
        </p:spPr>
        <p:txBody>
          <a:bodyPr/>
          <a:lstStyle/>
          <a:p>
            <a:pPr marL="0" indent="0">
              <a:buNone/>
            </a:pPr>
            <a:r>
              <a:rPr lang="en-US" dirty="0"/>
              <a:t>❶ GETTING STARTED </a:t>
            </a:r>
            <a:r>
              <a:rPr lang="en-US" dirty="0" smtClean="0"/>
              <a:t>Because </a:t>
            </a:r>
            <a:r>
              <a:rPr lang="en-US" dirty="0"/>
              <a:t>the force exerted by the brick on the wire and the force exerted by the wire on the brick are equal in magnitude, I draw a free-body diagram for the brick (Figure 16.40</a:t>
            </a:r>
            <a:r>
              <a:rPr lang="en-US" i="1" dirty="0"/>
              <a:t>b</a:t>
            </a:r>
            <a:r>
              <a:rPr lang="en-US" dirty="0"/>
              <a:t>) to help me determine that magnitude.</a:t>
            </a:r>
          </a:p>
        </p:txBody>
      </p:sp>
      <p:pic>
        <p:nvPicPr>
          <p:cNvPr id="18" name="Picture 17" descr="16_40_FigureB.jpg"/>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5794964" y="1952770"/>
            <a:ext cx="3091693" cy="4572000"/>
          </a:xfrm>
          <a:prstGeom prst="rect">
            <a:avLst/>
          </a:prstGeom>
        </p:spPr>
      </p:pic>
    </p:spTree>
    <p:extLst>
      <p:ext uri="{BB962C8B-B14F-4D97-AF65-F5344CB8AC3E}">
        <p14:creationId xmlns:p14="http://schemas.microsoft.com/office/powerpoint/2010/main" val="42366521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smtClean="0"/>
              <a:t>Example 16.4 Measuring mass (cont.)</a:t>
            </a:r>
            <a:endParaRPr lang="en-US" dirty="0"/>
          </a:p>
        </p:txBody>
      </p:sp>
      <p:sp>
        <p:nvSpPr>
          <p:cNvPr id="10" name="Content Placeholder 9"/>
          <p:cNvSpPr>
            <a:spLocks noGrp="1"/>
          </p:cNvSpPr>
          <p:nvPr>
            <p:ph idx="1"/>
          </p:nvPr>
        </p:nvSpPr>
        <p:spPr/>
        <p:txBody>
          <a:bodyPr/>
          <a:lstStyle/>
          <a:p>
            <a:pPr marL="0" indent="0">
              <a:buNone/>
            </a:pPr>
            <a:r>
              <a:rPr lang="en-US" dirty="0"/>
              <a:t>❷ DEVISE PLAN </a:t>
            </a:r>
            <a:r>
              <a:rPr lang="en-US" dirty="0" smtClean="0"/>
              <a:t>To </a:t>
            </a:r>
            <a:r>
              <a:rPr lang="en-US" dirty="0"/>
              <a:t>determine the mass of the wire, I can use Eq. 16.25. To use this equation, I must know the length of the wire, which is given, and the linear mass density </a:t>
            </a:r>
            <a:r>
              <a:rPr lang="en-US" i="1" dirty="0" smtClean="0"/>
              <a:t>μ</a:t>
            </a:r>
            <a:r>
              <a:rPr lang="en-US" dirty="0" smtClean="0"/>
              <a:t>, </a:t>
            </a:r>
            <a:r>
              <a:rPr lang="en-US" dirty="0"/>
              <a:t>which I can calculate from Eq. 16.30. </a:t>
            </a:r>
            <a:endParaRPr lang="en-US" dirty="0" smtClean="0"/>
          </a:p>
          <a:p>
            <a:pPr marL="0" indent="0">
              <a:buNone/>
            </a:pPr>
            <a:endParaRPr lang="en-US" dirty="0"/>
          </a:p>
          <a:p>
            <a:pPr marL="0" indent="0">
              <a:buNone/>
            </a:pPr>
            <a:r>
              <a:rPr lang="en-US" dirty="0" smtClean="0"/>
              <a:t>To </a:t>
            </a:r>
            <a:r>
              <a:rPr lang="en-US" dirty="0"/>
              <a:t>obtain </a:t>
            </a:r>
            <a:r>
              <a:rPr lang="en-US" i="1" dirty="0"/>
              <a:t>μ</a:t>
            </a:r>
            <a:r>
              <a:rPr lang="en-US" dirty="0" smtClean="0"/>
              <a:t> </a:t>
            </a:r>
            <a:r>
              <a:rPr lang="en-US" dirty="0"/>
              <a:t>from Eq. 16.30, I need to know </a:t>
            </a:r>
            <a:r>
              <a:rPr lang="en-US" i="1" dirty="0"/>
              <a:t>c</a:t>
            </a:r>
            <a:r>
              <a:rPr lang="en-US" dirty="0"/>
              <a:t> (which I already calculated) and the </a:t>
            </a:r>
            <a:r>
              <a:rPr lang="en-US" dirty="0" smtClean="0"/>
              <a:t>tension     in </a:t>
            </a:r>
            <a:r>
              <a:rPr lang="en-US" dirty="0"/>
              <a:t>the wire. </a:t>
            </a:r>
            <a:r>
              <a:rPr lang="en-US" dirty="0" smtClean="0"/>
              <a:t>The tension is just the weight of the brick.</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smtClean="0"/>
              <a:t>Section 16.7: Wave speed</a:t>
            </a:r>
            <a:endParaRPr lang="en-US" dirty="0"/>
          </a:p>
        </p:txBody>
      </p:sp>
      <p:pic>
        <p:nvPicPr>
          <p:cNvPr id="12" name="Picture 11" descr="Tau_Symb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725105"/>
            <a:ext cx="285349" cy="259795"/>
          </a:xfrm>
          <a:prstGeom prst="rect">
            <a:avLst/>
          </a:prstGeom>
        </p:spPr>
      </p:pic>
    </p:spTree>
    <p:extLst>
      <p:ext uri="{BB962C8B-B14F-4D97-AF65-F5344CB8AC3E}">
        <p14:creationId xmlns:p14="http://schemas.microsoft.com/office/powerpoint/2010/main" val="3149272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u_Symb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329" y="4255816"/>
            <a:ext cx="285349" cy="259795"/>
          </a:xfrm>
          <a:prstGeom prst="rect">
            <a:avLst/>
          </a:prstGeom>
        </p:spPr>
      </p:pic>
      <p:sp>
        <p:nvSpPr>
          <p:cNvPr id="1029" name="Rectangle 5"/>
          <p:cNvSpPr>
            <a:spLocks noGrp="1" noChangeArrowheads="1"/>
          </p:cNvSpPr>
          <p:nvPr>
            <p:ph type="title"/>
          </p:nvPr>
        </p:nvSpPr>
        <p:spPr/>
        <p:txBody>
          <a:bodyPr/>
          <a:lstStyle/>
          <a:p>
            <a:r>
              <a:rPr lang="en-US" smtClean="0"/>
              <a:t>Example 16.4 Measuring mass (cont.)</a:t>
            </a:r>
            <a:endParaRPr lang="en-US" dirty="0"/>
          </a:p>
        </p:txBody>
      </p:sp>
      <p:sp>
        <p:nvSpPr>
          <p:cNvPr id="10" name="Content Placeholder 9"/>
          <p:cNvSpPr>
            <a:spLocks noGrp="1"/>
          </p:cNvSpPr>
          <p:nvPr>
            <p:ph idx="1"/>
          </p:nvPr>
        </p:nvSpPr>
        <p:spPr>
          <a:xfrm>
            <a:off x="365125" y="1874520"/>
            <a:ext cx="8289690" cy="4718304"/>
          </a:xfrm>
        </p:spPr>
        <p:txBody>
          <a:bodyPr/>
          <a:lstStyle/>
          <a:p>
            <a:pPr marL="0" indent="0">
              <a:buNone/>
            </a:pPr>
            <a:r>
              <a:rPr lang="en-US" dirty="0"/>
              <a:t>❸ EXECUTE PLAN </a:t>
            </a:r>
            <a:r>
              <a:rPr lang="en-US" dirty="0" smtClean="0"/>
              <a:t>The </a:t>
            </a:r>
            <a:r>
              <a:rPr lang="en-US" dirty="0"/>
              <a:t>tension is equal to the downward force of gravity exerted on the brick</a:t>
            </a:r>
            <a:r>
              <a:rPr lang="en-US" dirty="0" smtClean="0"/>
              <a:t>:              	=     	  (</a:t>
            </a:r>
            <a:r>
              <a:rPr lang="en-US" dirty="0"/>
              <a:t>10 kg)(9.8 </a:t>
            </a:r>
            <a:r>
              <a:rPr lang="en-US" dirty="0" smtClean="0"/>
              <a:t>m/s</a:t>
            </a:r>
            <a:r>
              <a:rPr lang="en-US" baseline="30000" dirty="0" smtClean="0"/>
              <a:t>2</a:t>
            </a:r>
            <a:r>
              <a:rPr lang="en-US" dirty="0" smtClean="0"/>
              <a:t>) = 98 </a:t>
            </a:r>
            <a:r>
              <a:rPr lang="en-US" dirty="0"/>
              <a:t>N. </a:t>
            </a:r>
          </a:p>
          <a:p>
            <a:pPr marL="0" indent="0">
              <a:buNone/>
            </a:pPr>
            <a:endParaRPr lang="en-US" dirty="0" smtClean="0"/>
          </a:p>
          <a:p>
            <a:pPr marL="0" indent="0">
              <a:buNone/>
            </a:pPr>
            <a:r>
              <a:rPr lang="en-US" dirty="0" smtClean="0"/>
              <a:t>Substituting </a:t>
            </a:r>
            <a:r>
              <a:rPr lang="en-US" dirty="0"/>
              <a:t>the values </a:t>
            </a:r>
            <a:r>
              <a:rPr lang="en-US" dirty="0" smtClean="0"/>
              <a:t>for     and </a:t>
            </a:r>
            <a:r>
              <a:rPr lang="en-US" i="1" dirty="0"/>
              <a:t>c</a:t>
            </a:r>
            <a:r>
              <a:rPr lang="en-US" dirty="0"/>
              <a:t> into Eq. 16.30, I calculate the linear mass </a:t>
            </a:r>
            <a:r>
              <a:rPr lang="en-US" dirty="0" smtClean="0"/>
              <a:t>density of </a:t>
            </a:r>
            <a:r>
              <a:rPr lang="en-US" dirty="0"/>
              <a:t>the wire </a:t>
            </a:r>
            <a:r>
              <a:rPr lang="en-US" i="1" dirty="0"/>
              <a:t>μ</a:t>
            </a:r>
            <a:r>
              <a:rPr lang="en-US" dirty="0" smtClean="0"/>
              <a:t>  =    /</a:t>
            </a:r>
            <a:r>
              <a:rPr lang="en-US" i="1" dirty="0" smtClean="0"/>
              <a:t>c</a:t>
            </a:r>
            <a:r>
              <a:rPr lang="en-US" baseline="30000" dirty="0" smtClean="0"/>
              <a:t>2</a:t>
            </a:r>
            <a:r>
              <a:rPr lang="en-US" dirty="0"/>
              <a:t> </a:t>
            </a:r>
            <a:r>
              <a:rPr lang="en-US" dirty="0" smtClean="0"/>
              <a:t>= (</a:t>
            </a:r>
            <a:r>
              <a:rPr lang="en-US" dirty="0"/>
              <a:t>98 N</a:t>
            </a:r>
            <a:r>
              <a:rPr lang="en-US" dirty="0" smtClean="0"/>
              <a:t>)/(</a:t>
            </a:r>
            <a:r>
              <a:rPr lang="en-US" dirty="0"/>
              <a:t>71 </a:t>
            </a:r>
            <a:r>
              <a:rPr lang="en-US" dirty="0" smtClean="0"/>
              <a:t>m/s</a:t>
            </a:r>
            <a:r>
              <a:rPr lang="en-US" dirty="0"/>
              <a:t>)</a:t>
            </a:r>
            <a:r>
              <a:rPr lang="en-US" baseline="30000" dirty="0" smtClean="0"/>
              <a:t>2</a:t>
            </a:r>
            <a:r>
              <a:rPr lang="en-US" dirty="0" smtClean="0"/>
              <a:t> = 0.019 kg/m. The </a:t>
            </a:r>
            <a:r>
              <a:rPr lang="en-US" dirty="0"/>
              <a:t>mass of the wire is thus </a:t>
            </a:r>
            <a:r>
              <a:rPr lang="en-US" i="1" dirty="0" smtClean="0"/>
              <a:t>m</a:t>
            </a:r>
            <a:r>
              <a:rPr lang="en-US" dirty="0" smtClean="0"/>
              <a:t> = (</a:t>
            </a:r>
            <a:r>
              <a:rPr lang="en-US" dirty="0"/>
              <a:t>0.019 </a:t>
            </a:r>
            <a:r>
              <a:rPr lang="en-US" dirty="0" smtClean="0"/>
              <a:t>kg/m</a:t>
            </a:r>
            <a:r>
              <a:rPr lang="en-US" dirty="0"/>
              <a:t>)(5.0 m</a:t>
            </a:r>
            <a:r>
              <a:rPr lang="en-US" dirty="0" smtClean="0"/>
              <a:t>) = 9.5 × 10</a:t>
            </a:r>
            <a:r>
              <a:rPr lang="en-US" baseline="30000" dirty="0" smtClean="0"/>
              <a:t>–2</a:t>
            </a:r>
            <a:r>
              <a:rPr lang="en-US" dirty="0" smtClean="0"/>
              <a:t> </a:t>
            </a:r>
            <a:r>
              <a:rPr lang="en-US" dirty="0"/>
              <a:t>kg</a:t>
            </a:r>
            <a:r>
              <a:rPr lang="en-US" dirty="0" smtClean="0"/>
              <a:t>. </a:t>
            </a:r>
            <a:r>
              <a:rPr lang="en-US" dirty="0" smtClean="0">
                <a:solidFill>
                  <a:srgbClr val="004A8F"/>
                </a:solidFill>
              </a:rPr>
              <a:t>✔</a:t>
            </a:r>
            <a:endParaRPr lang="en-US" dirty="0">
              <a:solidFill>
                <a:srgbClr val="004A8F"/>
              </a:solidFill>
            </a:endParaRPr>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smtClean="0"/>
              <a:t>Section 16.7: Wave speed</a:t>
            </a:r>
            <a:endParaRPr lang="en-US" dirty="0"/>
          </a:p>
        </p:txBody>
      </p:sp>
      <p:pic>
        <p:nvPicPr>
          <p:cNvPr id="12" name="Picture 11" descr="Tau_Symb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29" y="2834624"/>
            <a:ext cx="285349" cy="259795"/>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450532822"/>
              </p:ext>
            </p:extLst>
          </p:nvPr>
        </p:nvGraphicFramePr>
        <p:xfrm>
          <a:off x="1597437" y="2733143"/>
          <a:ext cx="787400" cy="520700"/>
        </p:xfrm>
        <a:graphic>
          <a:graphicData uri="http://schemas.openxmlformats.org/presentationml/2006/ole">
            <mc:AlternateContent xmlns:mc="http://schemas.openxmlformats.org/markup-compatibility/2006">
              <mc:Choice xmlns:v="urn:schemas-microsoft-com:vml" Requires="v">
                <p:oleObj spid="_x0000_s32862" name="Equation" r:id="rId5" imgW="787400" imgH="520700" progId="Equation.DSMT4">
                  <p:embed/>
                </p:oleObj>
              </mc:Choice>
              <mc:Fallback>
                <p:oleObj name="Equation" r:id="rId5" imgW="787400" imgH="520700" progId="Equation.DSMT4">
                  <p:embed/>
                  <p:pic>
                    <p:nvPicPr>
                      <p:cNvPr id="0" name=""/>
                      <p:cNvPicPr/>
                      <p:nvPr/>
                    </p:nvPicPr>
                    <p:blipFill>
                      <a:blip r:embed="rId6"/>
                      <a:stretch>
                        <a:fillRect/>
                      </a:stretch>
                    </p:blipFill>
                    <p:spPr>
                      <a:xfrm>
                        <a:off x="1597437" y="2733143"/>
                        <a:ext cx="787400" cy="520700"/>
                      </a:xfrm>
                      <a:prstGeom prst="rect">
                        <a:avLst/>
                      </a:prstGeom>
                    </p:spPr>
                  </p:pic>
                </p:oleObj>
              </mc:Fallback>
            </mc:AlternateContent>
          </a:graphicData>
        </a:graphic>
      </p:graphicFrame>
      <p:pic>
        <p:nvPicPr>
          <p:cNvPr id="14" name="Picture 13" descr="Tau_Symb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651" y="3909182"/>
            <a:ext cx="285349" cy="259795"/>
          </a:xfrm>
          <a:prstGeom prst="rect">
            <a:avLst/>
          </a:prstGeom>
        </p:spPr>
      </p:pic>
    </p:spTree>
    <p:extLst>
      <p:ext uri="{BB962C8B-B14F-4D97-AF65-F5344CB8AC3E}">
        <p14:creationId xmlns:p14="http://schemas.microsoft.com/office/powerpoint/2010/main" val="230624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Example 16.4 Measuring mass (cont.)</a:t>
            </a:r>
            <a:endParaRPr lang="en-US" dirty="0"/>
          </a:p>
        </p:txBody>
      </p:sp>
      <p:sp>
        <p:nvSpPr>
          <p:cNvPr id="5" name="Content Placeholder 4"/>
          <p:cNvSpPr>
            <a:spLocks noGrp="1"/>
          </p:cNvSpPr>
          <p:nvPr>
            <p:ph idx="1"/>
          </p:nvPr>
        </p:nvSpPr>
        <p:spPr/>
        <p:txBody>
          <a:bodyPr/>
          <a:lstStyle/>
          <a:p>
            <a:pPr marL="0" indent="0">
              <a:buNone/>
            </a:pPr>
            <a:r>
              <a:rPr lang="en-US" dirty="0"/>
              <a:t>❹</a:t>
            </a:r>
            <a:r>
              <a:rPr lang="en-US" cap="all" dirty="0" smtClean="0"/>
              <a:t> Evaluate result</a:t>
            </a:r>
            <a:r>
              <a:rPr lang="en-US" dirty="0" smtClean="0"/>
              <a:t> The value I obtain—about 0.1 kg—is not unreasonable for a 5.0-m-long wire that can support a lead brick.</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16.7: Wave speed</a:t>
            </a:r>
            <a:endParaRPr lang="en-US" dirty="0"/>
          </a:p>
        </p:txBody>
      </p:sp>
    </p:spTree>
    <p:extLst>
      <p:ext uri="{BB962C8B-B14F-4D97-AF65-F5344CB8AC3E}">
        <p14:creationId xmlns:p14="http://schemas.microsoft.com/office/powerpoint/2010/main" val="2345592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4" y="1170432"/>
            <a:ext cx="4456257" cy="5422392"/>
          </a:xfrm>
        </p:spPr>
        <p:txBody>
          <a:bodyPr/>
          <a:lstStyle/>
          <a:p>
            <a:r>
              <a:rPr lang="en-US" b="1" dirty="0" smtClean="0"/>
              <a:t>The wave speed </a:t>
            </a:r>
            <a:r>
              <a:rPr lang="en-US" b="1" i="1" dirty="0" smtClean="0"/>
              <a:t>c</a:t>
            </a:r>
            <a:r>
              <a:rPr lang="en-US" b="1" dirty="0" smtClean="0"/>
              <a:t> of a wave pulse along a string is constant.</a:t>
            </a:r>
            <a:endParaRPr lang="en-US"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16.1: Representing waves </a:t>
            </a:r>
            <a:r>
              <a:rPr lang="en-US" dirty="0" smtClean="0"/>
              <a:t>graphically</a:t>
            </a:r>
            <a:endParaRPr lang="en-US" dirty="0"/>
          </a:p>
        </p:txBody>
      </p:sp>
      <p:pic>
        <p:nvPicPr>
          <p:cNvPr id="5" name="Picture 4" descr="16_03_Figure.jpg"/>
          <p:cNvPicPr>
            <a:picLocks noChangeAspect="1"/>
          </p:cNvPicPr>
          <p:nvPr/>
        </p:nvPicPr>
        <p:blipFill rotWithShape="1">
          <a:blip r:embed="rId3">
            <a:extLst>
              <a:ext uri="{28A0092B-C50C-407E-A947-70E740481C1C}">
                <a14:useLocalDpi xmlns:a14="http://schemas.microsoft.com/office/drawing/2010/main" val="0"/>
              </a:ext>
            </a:extLst>
          </a:blip>
          <a:srcRect b="2528"/>
          <a:stretch/>
        </p:blipFill>
        <p:spPr>
          <a:xfrm>
            <a:off x="5358391" y="1429926"/>
            <a:ext cx="3622897" cy="5136444"/>
          </a:xfrm>
          <a:prstGeom prst="rect">
            <a:avLst/>
          </a:prstGeom>
        </p:spPr>
      </p:pic>
    </p:spTree>
    <p:extLst>
      <p:ext uri="{BB962C8B-B14F-4D97-AF65-F5344CB8AC3E}">
        <p14:creationId xmlns:p14="http://schemas.microsoft.com/office/powerpoint/2010/main" val="41882755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228600" indent="0">
              <a:buNone/>
            </a:pPr>
            <a:r>
              <a:rPr lang="en-US" sz="2400" dirty="0" smtClean="0"/>
              <a:t>A vibrating string is clamped at both ends, with one of the clamps being a tension-adjustment screw. By what factor must you change the tension in the string to double its frequency of vibration without changing the wavelength?</a:t>
            </a:r>
          </a:p>
          <a:p>
            <a:pPr marL="800100" indent="-571500">
              <a:buNone/>
            </a:pPr>
            <a:endParaRPr lang="en-US" sz="2400" dirty="0" smtClean="0"/>
          </a:p>
          <a:p>
            <a:pPr marL="571500">
              <a:buClrTx/>
              <a:buFont typeface="+mj-lt"/>
              <a:buAutoNum type="arabicPeriod"/>
            </a:pPr>
            <a:r>
              <a:rPr lang="en-US" sz="2400" dirty="0" smtClean="0"/>
              <a:t>2</a:t>
            </a:r>
          </a:p>
          <a:p>
            <a:pPr marL="571500">
              <a:buClrTx/>
              <a:buFont typeface="+mj-lt"/>
              <a:buAutoNum type="arabicPeriod"/>
            </a:pPr>
            <a:r>
              <a:rPr lang="en-US" sz="2400" dirty="0" smtClean="0"/>
              <a:t>1/2</a:t>
            </a:r>
          </a:p>
          <a:p>
            <a:pPr marL="571500">
              <a:buClrTx/>
              <a:buFont typeface="+mj-lt"/>
              <a:buAutoNum type="arabicPeriod"/>
            </a:pPr>
            <a:r>
              <a:rPr lang="en-US" sz="2400" dirty="0" smtClean="0"/>
              <a:t>2</a:t>
            </a:r>
            <a:r>
              <a:rPr lang="en-US" sz="2400" baseline="30000" dirty="0" smtClean="0"/>
              <a:t>2</a:t>
            </a:r>
          </a:p>
          <a:p>
            <a:pPr marL="571500">
              <a:buClrTx/>
              <a:buFont typeface="+mj-lt"/>
              <a:buAutoNum type="arabicPeriod"/>
            </a:pPr>
            <a:r>
              <a:rPr lang="en-US" sz="2400" dirty="0" smtClean="0"/>
              <a:t>(1/2)</a:t>
            </a:r>
            <a:r>
              <a:rPr lang="en-US" sz="2400" baseline="30000" dirty="0" smtClean="0"/>
              <a:t>2</a:t>
            </a:r>
          </a:p>
          <a:p>
            <a:pPr marL="571500">
              <a:buClrTx/>
              <a:buFont typeface="+mj-lt"/>
              <a:buAutoNum type="arabicPeriod"/>
            </a:pPr>
            <a:r>
              <a:rPr lang="en-US" sz="2400" dirty="0" smtClean="0"/>
              <a:t>2</a:t>
            </a:r>
            <a:r>
              <a:rPr lang="en-US" sz="2400" baseline="30000" dirty="0" smtClean="0"/>
              <a:t>1/2</a:t>
            </a:r>
          </a:p>
          <a:p>
            <a:pPr marL="571500">
              <a:buClrTx/>
              <a:buFont typeface="+mj-lt"/>
              <a:buAutoNum type="arabicPeriod"/>
            </a:pPr>
            <a:r>
              <a:rPr lang="en-US" sz="2400" dirty="0" smtClean="0"/>
              <a:t>(1/2)</a:t>
            </a:r>
            <a:r>
              <a:rPr lang="en-US" sz="2400" baseline="30000" dirty="0" smtClean="0"/>
              <a:t>1/2</a:t>
            </a:r>
          </a:p>
          <a:p>
            <a:pPr marL="571500">
              <a:buClrTx/>
              <a:buFont typeface="+mj-lt"/>
              <a:buAutoNum type="arabicPeriod"/>
            </a:pPr>
            <a:r>
              <a:rPr lang="en-US" sz="2400" dirty="0" smtClean="0"/>
              <a:t>None of the above</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16.7</a:t>
            </a:r>
          </a:p>
          <a:p>
            <a:r>
              <a:rPr lang="en-US" dirty="0" smtClean="0"/>
              <a:t>Question</a:t>
            </a:r>
            <a:endParaRPr lang="en-US" dirty="0"/>
          </a:p>
        </p:txBody>
      </p:sp>
    </p:spTree>
    <p:extLst>
      <p:ext uri="{BB962C8B-B14F-4D97-AF65-F5344CB8AC3E}">
        <p14:creationId xmlns:p14="http://schemas.microsoft.com/office/powerpoint/2010/main" val="26429006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228600" indent="0">
              <a:buNone/>
            </a:pPr>
            <a:r>
              <a:rPr lang="en-US" sz="2400" dirty="0" smtClean="0"/>
              <a:t>A vibrating string is clamped at both ends, with one of the clamps being a tension-adjustment screw. By what factor must you change the tension in the string to double its frequency of vibration without changing the wavelength?</a:t>
            </a:r>
          </a:p>
          <a:p>
            <a:pPr marL="800100" indent="-571500">
              <a:buNone/>
            </a:pPr>
            <a:endParaRPr lang="en-US" sz="2400" dirty="0" smtClean="0"/>
          </a:p>
          <a:p>
            <a:pPr marL="571500">
              <a:buClrTx/>
              <a:buFont typeface="+mj-lt"/>
              <a:buAutoNum type="arabicPeriod"/>
            </a:pPr>
            <a:r>
              <a:rPr lang="en-US" sz="2400" dirty="0" smtClean="0"/>
              <a:t>2</a:t>
            </a:r>
          </a:p>
          <a:p>
            <a:pPr marL="571500">
              <a:buClrTx/>
              <a:buFont typeface="+mj-lt"/>
              <a:buAutoNum type="arabicPeriod"/>
            </a:pPr>
            <a:r>
              <a:rPr lang="en-US" sz="2400" dirty="0" smtClean="0"/>
              <a:t>1/2</a:t>
            </a:r>
          </a:p>
          <a:p>
            <a:pPr marL="571500">
              <a:buClrTx/>
              <a:buFont typeface="+mj-lt"/>
              <a:buAutoNum type="arabicPeriod"/>
            </a:pPr>
            <a:r>
              <a:rPr lang="en-US" sz="2400" dirty="0" smtClean="0">
                <a:solidFill>
                  <a:srgbClr val="FF0000"/>
                </a:solidFill>
              </a:rPr>
              <a:t>2</a:t>
            </a:r>
            <a:r>
              <a:rPr lang="en-US" sz="2400" baseline="30000" dirty="0" smtClean="0">
                <a:solidFill>
                  <a:srgbClr val="FF0000"/>
                </a:solidFill>
              </a:rPr>
              <a:t>2</a:t>
            </a:r>
            <a:r>
              <a:rPr lang="en-US" sz="2400" dirty="0" smtClean="0">
                <a:solidFill>
                  <a:srgbClr val="FF0000"/>
                </a:solidFill>
              </a:rPr>
              <a:t> – </a:t>
            </a:r>
            <a:r>
              <a:rPr lang="en-US" sz="2400" i="1" dirty="0" smtClean="0">
                <a:solidFill>
                  <a:srgbClr val="FF0000"/>
                </a:solidFill>
              </a:rPr>
              <a:t>f = c/</a:t>
            </a:r>
            <a:r>
              <a:rPr lang="en-US" sz="2400" i="1" dirty="0" err="1" smtClean="0">
                <a:solidFill>
                  <a:srgbClr val="FF0000"/>
                </a:solidFill>
              </a:rPr>
              <a:t>λ</a:t>
            </a:r>
            <a:r>
              <a:rPr lang="en-US" sz="2400" dirty="0" smtClean="0">
                <a:solidFill>
                  <a:srgbClr val="FF0000"/>
                </a:solidFill>
              </a:rPr>
              <a:t> ~ √</a:t>
            </a:r>
            <a:r>
              <a:rPr lang="en-US" sz="2400" i="1" dirty="0" smtClean="0">
                <a:solidFill>
                  <a:srgbClr val="FF0000"/>
                </a:solidFill>
              </a:rPr>
              <a:t>T. </a:t>
            </a:r>
            <a:r>
              <a:rPr lang="en-US" sz="2400" dirty="0" smtClean="0">
                <a:solidFill>
                  <a:srgbClr val="FF0000"/>
                </a:solidFill>
              </a:rPr>
              <a:t>Doubling </a:t>
            </a:r>
            <a:r>
              <a:rPr lang="en-US" sz="2400" i="1" dirty="0" smtClean="0">
                <a:solidFill>
                  <a:srgbClr val="FF0000"/>
                </a:solidFill>
              </a:rPr>
              <a:t>f</a:t>
            </a:r>
            <a:r>
              <a:rPr lang="en-US" sz="2400" dirty="0" smtClean="0">
                <a:solidFill>
                  <a:srgbClr val="FF0000"/>
                </a:solidFill>
              </a:rPr>
              <a:t> means </a:t>
            </a:r>
            <a:r>
              <a:rPr lang="en-US" sz="2400" i="1" dirty="0" smtClean="0">
                <a:solidFill>
                  <a:srgbClr val="FF0000"/>
                </a:solidFill>
              </a:rPr>
              <a:t>T </a:t>
            </a:r>
            <a:r>
              <a:rPr lang="en-US" sz="2400" dirty="0" smtClean="0">
                <a:solidFill>
                  <a:srgbClr val="FF0000"/>
                </a:solidFill>
              </a:rPr>
              <a:t>increases fourfold</a:t>
            </a:r>
            <a:endParaRPr lang="en-US" sz="2400" baseline="30000" dirty="0" smtClean="0">
              <a:solidFill>
                <a:srgbClr val="FF0000"/>
              </a:solidFill>
            </a:endParaRPr>
          </a:p>
          <a:p>
            <a:pPr marL="571500">
              <a:buClrTx/>
              <a:buFont typeface="+mj-lt"/>
              <a:buAutoNum type="arabicPeriod"/>
            </a:pPr>
            <a:r>
              <a:rPr lang="en-US" sz="2400" dirty="0" smtClean="0"/>
              <a:t>(1/2)</a:t>
            </a:r>
            <a:r>
              <a:rPr lang="en-US" sz="2400" baseline="30000" dirty="0" smtClean="0"/>
              <a:t>2</a:t>
            </a:r>
          </a:p>
          <a:p>
            <a:pPr marL="571500">
              <a:buClrTx/>
              <a:buFont typeface="+mj-lt"/>
              <a:buAutoNum type="arabicPeriod"/>
            </a:pPr>
            <a:r>
              <a:rPr lang="en-US" sz="2400" dirty="0" smtClean="0"/>
              <a:t>2</a:t>
            </a:r>
            <a:r>
              <a:rPr lang="en-US" sz="2400" baseline="30000" dirty="0" smtClean="0"/>
              <a:t>1/2</a:t>
            </a:r>
          </a:p>
          <a:p>
            <a:pPr marL="571500">
              <a:buClrTx/>
              <a:buFont typeface="+mj-lt"/>
              <a:buAutoNum type="arabicPeriod"/>
            </a:pPr>
            <a:r>
              <a:rPr lang="en-US" sz="2400" dirty="0" smtClean="0"/>
              <a:t>(1/2)</a:t>
            </a:r>
            <a:r>
              <a:rPr lang="en-US" sz="2400" baseline="30000" dirty="0" smtClean="0"/>
              <a:t>1/2</a:t>
            </a:r>
          </a:p>
          <a:p>
            <a:pPr marL="571500">
              <a:buClrTx/>
              <a:buFont typeface="+mj-lt"/>
              <a:buAutoNum type="arabicPeriod"/>
            </a:pPr>
            <a:r>
              <a:rPr lang="en-US" sz="2400" dirty="0" smtClean="0"/>
              <a:t>None of the above</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fr-FR" dirty="0" smtClean="0"/>
              <a:t>Section 16.7</a:t>
            </a:r>
          </a:p>
          <a:p>
            <a:r>
              <a:rPr lang="it-IT" dirty="0" err="1" smtClean="0"/>
              <a:t>Question</a:t>
            </a:r>
            <a:endParaRPr lang="en-US" dirty="0"/>
          </a:p>
        </p:txBody>
      </p:sp>
      <p:pic>
        <p:nvPicPr>
          <p:cNvPr id="6" name="Picture 5"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3930178"/>
            <a:ext cx="621751" cy="713184"/>
          </a:xfrm>
          <a:prstGeom prst="rect">
            <a:avLst/>
          </a:prstGeom>
        </p:spPr>
      </p:pic>
    </p:spTree>
    <p:extLst>
      <p:ext uri="{BB962C8B-B14F-4D97-AF65-F5344CB8AC3E}">
        <p14:creationId xmlns:p14="http://schemas.microsoft.com/office/powerpoint/2010/main" val="1284336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a:t>Section Goals</a:t>
            </a:r>
            <a:endParaRPr lang="en-US" dirty="0"/>
          </a:p>
        </p:txBody>
      </p:sp>
      <p:sp>
        <p:nvSpPr>
          <p:cNvPr id="7" name="Content Placeholder 6"/>
          <p:cNvSpPr>
            <a:spLocks noGrp="1"/>
          </p:cNvSpPr>
          <p:nvPr>
            <p:ph idx="1"/>
          </p:nvPr>
        </p:nvSpPr>
        <p:spPr/>
        <p:txBody>
          <a:bodyPr/>
          <a:lstStyle/>
          <a:p>
            <a:pPr marL="0" indent="0">
              <a:buNone/>
            </a:pPr>
            <a:r>
              <a:rPr lang="en-US" dirty="0"/>
              <a:t>You will learn to</a:t>
            </a:r>
          </a:p>
          <a:p>
            <a:r>
              <a:rPr lang="en-US" dirty="0" smtClean="0"/>
              <a:t>Calculate the </a:t>
            </a:r>
            <a:r>
              <a:rPr lang="en-US" b="1" dirty="0" smtClean="0"/>
              <a:t>kinetic and potential energy</a:t>
            </a:r>
            <a:r>
              <a:rPr lang="en-US" dirty="0" smtClean="0"/>
              <a:t> for a wave disturbance in one dimension.</a:t>
            </a:r>
          </a:p>
          <a:p>
            <a:r>
              <a:rPr lang="en-US" dirty="0" smtClean="0"/>
              <a:t>Express </a:t>
            </a:r>
            <a:r>
              <a:rPr lang="en-US" dirty="0"/>
              <a:t>the </a:t>
            </a:r>
            <a:r>
              <a:rPr lang="en-US" b="1" dirty="0"/>
              <a:t>average power</a:t>
            </a:r>
            <a:r>
              <a:rPr lang="en-US" dirty="0"/>
              <a:t> carried by a harmonic wave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pic>
        <p:nvPicPr>
          <p:cNvPr id="9" name="Picture 8" descr="16_32_FigureA.jpg"/>
          <p:cNvPicPr>
            <a:picLocks noChangeAspect="1"/>
          </p:cNvPicPr>
          <p:nvPr/>
        </p:nvPicPr>
        <p:blipFill rotWithShape="1">
          <a:blip r:embed="rId2">
            <a:extLst>
              <a:ext uri="{28A0092B-C50C-407E-A947-70E740481C1C}">
                <a14:useLocalDpi xmlns:a14="http://schemas.microsoft.com/office/drawing/2010/main" val="0"/>
              </a:ext>
            </a:extLst>
          </a:blip>
          <a:srcRect b="4132"/>
          <a:stretch/>
        </p:blipFill>
        <p:spPr>
          <a:xfrm>
            <a:off x="2045779" y="4102910"/>
            <a:ext cx="5052442" cy="2492204"/>
          </a:xfrm>
          <a:prstGeom prst="rect">
            <a:avLst/>
          </a:prstGeom>
        </p:spPr>
      </p:pic>
    </p:spTree>
    <p:extLst>
      <p:ext uri="{BB962C8B-B14F-4D97-AF65-F5344CB8AC3E}">
        <p14:creationId xmlns:p14="http://schemas.microsoft.com/office/powerpoint/2010/main" val="11303397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Section 16.8: Energy transport in waves</a:t>
            </a:r>
          </a:p>
        </p:txBody>
      </p:sp>
      <p:sp>
        <p:nvSpPr>
          <p:cNvPr id="5" name="Content Placeholder 4"/>
          <p:cNvSpPr>
            <a:spLocks noGrp="1"/>
          </p:cNvSpPr>
          <p:nvPr>
            <p:ph idx="1"/>
          </p:nvPr>
        </p:nvSpPr>
        <p:spPr>
          <a:xfrm>
            <a:off x="365123" y="1170432"/>
            <a:ext cx="5712084" cy="5422392"/>
          </a:xfrm>
        </p:spPr>
        <p:txBody>
          <a:bodyPr/>
          <a:lstStyle/>
          <a:p>
            <a:r>
              <a:rPr lang="en-US" sz="2400" dirty="0"/>
              <a:t>Let </a:t>
            </a:r>
            <a:r>
              <a:rPr lang="en-US" sz="2400" i="1" dirty="0" smtClean="0"/>
              <a:t>E</a:t>
            </a:r>
            <a:r>
              <a:rPr lang="en-US" sz="2400" i="1" baseline="-25000" dirty="0"/>
              <a:t>λ</a:t>
            </a:r>
            <a:r>
              <a:rPr lang="en-US" sz="2400" i="1" baseline="-25000" dirty="0" smtClean="0"/>
              <a:t> </a:t>
            </a:r>
            <a:r>
              <a:rPr lang="en-US" sz="2400" dirty="0" smtClean="0"/>
              <a:t>denote </a:t>
            </a:r>
            <a:r>
              <a:rPr lang="en-US" sz="2400" dirty="0"/>
              <a:t>the energy that must be supplied over a period </a:t>
            </a:r>
            <a:r>
              <a:rPr lang="en-US" sz="2400" i="1" dirty="0"/>
              <a:t>T</a:t>
            </a:r>
            <a:r>
              <a:rPr lang="en-US" sz="2400" dirty="0"/>
              <a:t> to generate a wave on a string. </a:t>
            </a:r>
            <a:r>
              <a:rPr lang="en-US" sz="2400" dirty="0" smtClean="0"/>
              <a:t>(one wavelength)</a:t>
            </a:r>
            <a:endParaRPr lang="en-US" sz="2400" dirty="0"/>
          </a:p>
          <a:p>
            <a:r>
              <a:rPr lang="en-US" sz="2400" dirty="0"/>
              <a:t>Then the average power that must be supplied to generate the wave is given </a:t>
            </a:r>
            <a:r>
              <a:rPr lang="en-US" sz="2400" dirty="0" smtClean="0"/>
              <a:t>by</a:t>
            </a:r>
          </a:p>
          <a:p>
            <a:pPr marL="0" indent="0">
              <a:buNone/>
            </a:pPr>
            <a:endParaRPr lang="en-US" sz="2400" dirty="0"/>
          </a:p>
          <a:p>
            <a:pPr marL="0" indent="0">
              <a:buNone/>
            </a:pPr>
            <a:endParaRPr lang="en-US" sz="2400" dirty="0" smtClean="0"/>
          </a:p>
          <a:p>
            <a:r>
              <a:rPr lang="en-US" sz="2400" dirty="0" smtClean="0"/>
              <a:t>Using </a:t>
            </a:r>
            <a:r>
              <a:rPr lang="en-US" sz="2400" dirty="0"/>
              <a:t>the figure, </a:t>
            </a:r>
            <a:r>
              <a:rPr lang="en-US" sz="2400" dirty="0" smtClean="0"/>
              <a:t>or from simple harmonic motion:</a:t>
            </a:r>
          </a:p>
          <a:p>
            <a:pPr marL="0" indent="0">
              <a:buNone/>
            </a:pPr>
            <a:endParaRPr lang="en-US" sz="2400" dirty="0"/>
          </a:p>
          <a:p>
            <a:pPr marL="0" indent="0">
              <a:buNone/>
            </a:pPr>
            <a:endParaRPr lang="en-US" sz="2400" dirty="0" smtClean="0"/>
          </a:p>
          <a:p>
            <a:r>
              <a:rPr lang="en-US" sz="2400" dirty="0" smtClean="0"/>
              <a:t>And </a:t>
            </a:r>
            <a:r>
              <a:rPr lang="en-US" sz="2400" dirty="0"/>
              <a:t>the average power </a:t>
            </a:r>
            <a:r>
              <a:rPr lang="en-US" sz="2400" dirty="0" smtClean="0"/>
              <a:t>is</a:t>
            </a:r>
            <a:endParaRPr lang="en-US" sz="2400" dirty="0">
              <a:solidFill>
                <a:srgbClr val="FF0000"/>
              </a:solidFill>
            </a:endParaRPr>
          </a:p>
        </p:txBody>
      </p:sp>
      <p:pic>
        <p:nvPicPr>
          <p:cNvPr id="10" name="Picture 9" descr="16_41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6406085" y="1275567"/>
            <a:ext cx="2428324" cy="5327703"/>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424394062"/>
              </p:ext>
            </p:extLst>
          </p:nvPr>
        </p:nvGraphicFramePr>
        <p:xfrm>
          <a:off x="2057400" y="3222625"/>
          <a:ext cx="1828800" cy="787400"/>
        </p:xfrm>
        <a:graphic>
          <a:graphicData uri="http://schemas.openxmlformats.org/presentationml/2006/ole">
            <mc:AlternateContent xmlns:mc="http://schemas.openxmlformats.org/markup-compatibility/2006">
              <mc:Choice xmlns:v="urn:schemas-microsoft-com:vml" Requires="v">
                <p:oleObj spid="_x0000_s9027" name="Equation" r:id="rId4" imgW="1828800" imgH="787400" progId="Equation.DSMT4">
                  <p:embed/>
                </p:oleObj>
              </mc:Choice>
              <mc:Fallback>
                <p:oleObj name="Equation" r:id="rId4" imgW="1828800" imgH="787400" progId="Equation.DSMT4">
                  <p:embed/>
                  <p:pic>
                    <p:nvPicPr>
                      <p:cNvPr id="0" name=""/>
                      <p:cNvPicPr/>
                      <p:nvPr/>
                    </p:nvPicPr>
                    <p:blipFill>
                      <a:blip r:embed="rId5"/>
                      <a:stretch>
                        <a:fillRect/>
                      </a:stretch>
                    </p:blipFill>
                    <p:spPr>
                      <a:xfrm>
                        <a:off x="2057400" y="3222625"/>
                        <a:ext cx="1828800" cy="787400"/>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545756" y="4814887"/>
            <a:ext cx="4017101" cy="620596"/>
          </a:xfrm>
          <a:prstGeom prst="rect">
            <a:avLst/>
          </a:prstGeom>
        </p:spPr>
      </p:pic>
      <p:pic>
        <p:nvPicPr>
          <p:cNvPr id="4" name="Picture 3"/>
          <p:cNvPicPr>
            <a:picLocks noChangeAspect="1"/>
          </p:cNvPicPr>
          <p:nvPr/>
        </p:nvPicPr>
        <p:blipFill>
          <a:blip r:embed="rId7"/>
          <a:stretch>
            <a:fillRect/>
          </a:stretch>
        </p:blipFill>
        <p:spPr>
          <a:xfrm>
            <a:off x="1471613" y="6209303"/>
            <a:ext cx="4014787" cy="590645"/>
          </a:xfrm>
          <a:prstGeom prst="rect">
            <a:avLst/>
          </a:prstGeom>
        </p:spPr>
      </p:pic>
    </p:spTree>
    <p:extLst>
      <p:ext uri="{BB962C8B-B14F-4D97-AF65-F5344CB8AC3E}">
        <p14:creationId xmlns:p14="http://schemas.microsoft.com/office/powerpoint/2010/main" val="298763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16.5 Delivering energy</a:t>
            </a:r>
          </a:p>
        </p:txBody>
      </p:sp>
      <p:sp>
        <p:nvSpPr>
          <p:cNvPr id="6" name="Content Placeholder 5"/>
          <p:cNvSpPr>
            <a:spLocks noGrp="1"/>
          </p:cNvSpPr>
          <p:nvPr>
            <p:ph idx="1"/>
          </p:nvPr>
        </p:nvSpPr>
        <p:spPr/>
        <p:txBody>
          <a:bodyPr/>
          <a:lstStyle/>
          <a:p>
            <a:pPr marL="0" indent="0">
              <a:buNone/>
            </a:pPr>
            <a:r>
              <a:rPr lang="en-US" dirty="0"/>
              <a:t>A wire with linear mass </a:t>
            </a:r>
            <a:r>
              <a:rPr lang="en-US" dirty="0" smtClean="0"/>
              <a:t>density </a:t>
            </a:r>
            <a:r>
              <a:rPr lang="en-US" i="1" dirty="0" smtClean="0"/>
              <a:t>μ</a:t>
            </a:r>
            <a:r>
              <a:rPr lang="en-US" dirty="0" smtClean="0"/>
              <a:t> = 0.0500 kg/m </a:t>
            </a:r>
            <a:r>
              <a:rPr lang="en-US" dirty="0"/>
              <a:t>is held taut with a tension of 100 N. At what rate must energy be supplied to the wire to generate a traveling harmonic wave that has a frequency of 500 Hz and an amplitude of 5.00 mm?</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spTree>
    <p:extLst>
      <p:ext uri="{BB962C8B-B14F-4D97-AF65-F5344CB8AC3E}">
        <p14:creationId xmlns:p14="http://schemas.microsoft.com/office/powerpoint/2010/main" val="390472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16.5 Delivering </a:t>
            </a:r>
            <a:r>
              <a:rPr lang="en-US" dirty="0" smtClean="0"/>
              <a:t>energy (cont.)</a:t>
            </a:r>
            <a:endParaRPr lang="en-US" dirty="0"/>
          </a:p>
        </p:txBody>
      </p:sp>
      <p:sp>
        <p:nvSpPr>
          <p:cNvPr id="6" name="Content Placeholder 5"/>
          <p:cNvSpPr>
            <a:spLocks noGrp="1"/>
          </p:cNvSpPr>
          <p:nvPr>
            <p:ph idx="1"/>
          </p:nvPr>
        </p:nvSpPr>
        <p:spPr>
          <a:xfrm>
            <a:off x="365125" y="1874520"/>
            <a:ext cx="8347120" cy="4718304"/>
          </a:xfrm>
        </p:spPr>
        <p:txBody>
          <a:bodyPr/>
          <a:lstStyle/>
          <a:p>
            <a:pPr marL="0" indent="0">
              <a:buNone/>
            </a:pPr>
            <a:r>
              <a:rPr lang="en-US" dirty="0" smtClean="0"/>
              <a:t>❶ </a:t>
            </a:r>
            <a:r>
              <a:rPr lang="en-US" cap="all" dirty="0" smtClean="0"/>
              <a:t>Getting started</a:t>
            </a:r>
            <a:r>
              <a:rPr lang="en-US" dirty="0" smtClean="0"/>
              <a:t> The rate at which energy must be supplied to the wire is the power. Because none of the quantities given varies with time, the (instantaneous) power is equal to the average power, which is given by Eq. 16.42.</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spTree>
    <p:extLst>
      <p:ext uri="{BB962C8B-B14F-4D97-AF65-F5344CB8AC3E}">
        <p14:creationId xmlns:p14="http://schemas.microsoft.com/office/powerpoint/2010/main" val="364203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16.5 Delivering </a:t>
            </a:r>
            <a:r>
              <a:rPr lang="en-US" dirty="0" smtClean="0"/>
              <a:t>energy (cont.)</a:t>
            </a:r>
            <a:endParaRPr lang="en-US" dirty="0"/>
          </a:p>
        </p:txBody>
      </p:sp>
      <p:sp>
        <p:nvSpPr>
          <p:cNvPr id="6" name="Content Placeholder 5"/>
          <p:cNvSpPr>
            <a:spLocks noGrp="1"/>
          </p:cNvSpPr>
          <p:nvPr>
            <p:ph idx="1"/>
          </p:nvPr>
        </p:nvSpPr>
        <p:spPr>
          <a:xfrm>
            <a:off x="365125" y="1874520"/>
            <a:ext cx="8347120" cy="4718304"/>
          </a:xfrm>
        </p:spPr>
        <p:txBody>
          <a:bodyPr/>
          <a:lstStyle/>
          <a:p>
            <a:pPr marL="0" indent="0">
              <a:buNone/>
            </a:pPr>
            <a:r>
              <a:rPr lang="en-US" dirty="0" smtClean="0"/>
              <a:t>❷ </a:t>
            </a:r>
            <a:r>
              <a:rPr lang="en-US" cap="all" dirty="0" smtClean="0"/>
              <a:t>devise plan </a:t>
            </a:r>
            <a:r>
              <a:rPr lang="en-US" dirty="0" smtClean="0"/>
              <a:t>To </a:t>
            </a:r>
            <a:r>
              <a:rPr lang="en-US" dirty="0"/>
              <a:t>calculate the average power, </a:t>
            </a:r>
            <a:r>
              <a:rPr lang="en-US" dirty="0" smtClean="0"/>
              <a:t/>
            </a:r>
            <a:br>
              <a:rPr lang="en-US" dirty="0" smtClean="0"/>
            </a:br>
            <a:r>
              <a:rPr lang="en-US" dirty="0" smtClean="0"/>
              <a:t>I </a:t>
            </a:r>
            <a:r>
              <a:rPr lang="en-US" dirty="0"/>
              <a:t>need to know </a:t>
            </a:r>
            <a:r>
              <a:rPr lang="en-US" i="1" dirty="0"/>
              <a:t>μ</a:t>
            </a:r>
            <a:r>
              <a:rPr lang="en-US" dirty="0" smtClean="0"/>
              <a:t> </a:t>
            </a:r>
            <a:r>
              <a:rPr lang="en-US" dirty="0"/>
              <a:t>and </a:t>
            </a:r>
            <a:r>
              <a:rPr lang="en-US" i="1" dirty="0"/>
              <a:t>A</a:t>
            </a:r>
            <a:r>
              <a:rPr lang="en-US" dirty="0"/>
              <a:t>, both of which are given, as well as </a:t>
            </a:r>
            <a:r>
              <a:rPr lang="en-US" i="1" dirty="0" smtClean="0"/>
              <a:t>ω</a:t>
            </a:r>
            <a:r>
              <a:rPr lang="en-US" dirty="0" smtClean="0"/>
              <a:t> </a:t>
            </a:r>
            <a:r>
              <a:rPr lang="en-US" dirty="0"/>
              <a:t>and </a:t>
            </a:r>
            <a:r>
              <a:rPr lang="en-US" i="1" dirty="0"/>
              <a:t>c</a:t>
            </a:r>
            <a:r>
              <a:rPr lang="en-US" dirty="0"/>
              <a:t>. The angular frequency </a:t>
            </a:r>
            <a:r>
              <a:rPr lang="en-US" i="1" dirty="0"/>
              <a:t>ω</a:t>
            </a:r>
            <a:r>
              <a:rPr lang="en-US" dirty="0" smtClean="0"/>
              <a:t> </a:t>
            </a:r>
            <a:r>
              <a:rPr lang="en-US" dirty="0"/>
              <a:t>is related to the frequency </a:t>
            </a:r>
            <a:r>
              <a:rPr lang="en-US" i="1" dirty="0"/>
              <a:t>f</a:t>
            </a:r>
            <a:r>
              <a:rPr lang="en-US" dirty="0"/>
              <a:t> by Eq. 15.4, </a:t>
            </a:r>
            <a:r>
              <a:rPr lang="en-US" i="1" dirty="0" smtClean="0"/>
              <a:t>ω = </a:t>
            </a:r>
            <a:r>
              <a:rPr lang="en-US" dirty="0" smtClean="0"/>
              <a:t>2</a:t>
            </a:r>
            <a:r>
              <a:rPr lang="pl-PL" i="1" dirty="0"/>
              <a:t>π</a:t>
            </a:r>
            <a:r>
              <a:rPr lang="en-US" i="1" dirty="0" smtClean="0"/>
              <a:t>f</a:t>
            </a:r>
            <a:r>
              <a:rPr lang="en-US" dirty="0"/>
              <a:t>, and I can obtain the wave speed c from Eq. 16.30</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pic>
        <p:nvPicPr>
          <p:cNvPr id="7" name="Picture 6"/>
          <p:cNvPicPr>
            <a:picLocks noChangeAspect="1"/>
          </p:cNvPicPr>
          <p:nvPr/>
        </p:nvPicPr>
        <p:blipFill>
          <a:blip r:embed="rId2"/>
          <a:stretch>
            <a:fillRect/>
          </a:stretch>
        </p:blipFill>
        <p:spPr>
          <a:xfrm>
            <a:off x="1760060" y="5345968"/>
            <a:ext cx="5047955" cy="742642"/>
          </a:xfrm>
          <a:prstGeom prst="rect">
            <a:avLst/>
          </a:prstGeom>
        </p:spPr>
      </p:pic>
      <p:pic>
        <p:nvPicPr>
          <p:cNvPr id="9" name="Picture 8" descr="Equation 16.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788" y="4242589"/>
            <a:ext cx="1400624" cy="908050"/>
          </a:xfrm>
          <a:prstGeom prst="rect">
            <a:avLst/>
          </a:prstGeom>
        </p:spPr>
      </p:pic>
    </p:spTree>
    <p:extLst>
      <p:ext uri="{BB962C8B-B14F-4D97-AF65-F5344CB8AC3E}">
        <p14:creationId xmlns:p14="http://schemas.microsoft.com/office/powerpoint/2010/main" val="410575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4-08-27 at 10.16.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217" y="2541315"/>
            <a:ext cx="303264" cy="251039"/>
          </a:xfrm>
          <a:prstGeom prst="rect">
            <a:avLst/>
          </a:prstGeom>
        </p:spPr>
      </p:pic>
      <p:sp>
        <p:nvSpPr>
          <p:cNvPr id="4" name="Title 3"/>
          <p:cNvSpPr>
            <a:spLocks noGrp="1"/>
          </p:cNvSpPr>
          <p:nvPr>
            <p:ph type="title"/>
          </p:nvPr>
        </p:nvSpPr>
        <p:spPr/>
        <p:txBody>
          <a:bodyPr/>
          <a:lstStyle/>
          <a:p>
            <a:r>
              <a:rPr lang="en-US" dirty="0"/>
              <a:t>Example 16.5 Delivering </a:t>
            </a:r>
            <a:r>
              <a:rPr lang="en-US" dirty="0" smtClean="0"/>
              <a:t>energy (cont.)</a:t>
            </a:r>
            <a:endParaRPr lang="en-US" dirty="0"/>
          </a:p>
        </p:txBody>
      </p:sp>
      <p:sp>
        <p:nvSpPr>
          <p:cNvPr id="6" name="Content Placeholder 5"/>
          <p:cNvSpPr>
            <a:spLocks noGrp="1"/>
          </p:cNvSpPr>
          <p:nvPr>
            <p:ph idx="1"/>
          </p:nvPr>
        </p:nvSpPr>
        <p:spPr>
          <a:xfrm>
            <a:off x="365125" y="1874520"/>
            <a:ext cx="8347120" cy="4718304"/>
          </a:xfrm>
        </p:spPr>
        <p:txBody>
          <a:bodyPr/>
          <a:lstStyle/>
          <a:p>
            <a:pPr marL="0" indent="0">
              <a:buNone/>
            </a:pPr>
            <a:r>
              <a:rPr lang="en-US" dirty="0"/>
              <a:t>❸ EXECUTE PLAN From Eq. 16.30 I </a:t>
            </a:r>
            <a:r>
              <a:rPr lang="en-US" dirty="0" smtClean="0"/>
              <a:t>obtain</a:t>
            </a:r>
          </a:p>
          <a:p>
            <a:pPr marL="0" indent="0" algn="r">
              <a:buNone/>
            </a:pPr>
            <a:r>
              <a:rPr lang="tr-TR" dirty="0" smtClean="0"/>
              <a:t>Equation </a:t>
            </a:r>
            <a:endParaRPr lang="tr-TR" dirty="0"/>
          </a:p>
          <a:p>
            <a:pPr marL="0" indent="0">
              <a:buNone/>
            </a:pPr>
            <a:r>
              <a:rPr lang="tr-TR" dirty="0" smtClean="0"/>
              <a:t>15.4 yields </a:t>
            </a:r>
            <a:r>
              <a:rPr lang="el-GR" i="1" dirty="0" smtClean="0"/>
              <a:t>ω</a:t>
            </a:r>
            <a:r>
              <a:rPr lang="en-US" i="1" dirty="0" smtClean="0"/>
              <a:t> = </a:t>
            </a:r>
            <a:r>
              <a:rPr lang="da-DK" dirty="0" smtClean="0"/>
              <a:t>2</a:t>
            </a:r>
            <a:r>
              <a:rPr lang="pl-PL" i="1" dirty="0" smtClean="0"/>
              <a:t>πf</a:t>
            </a:r>
            <a:r>
              <a:rPr lang="pl-PL" dirty="0" smtClean="0"/>
              <a:t>  = </a:t>
            </a:r>
            <a:r>
              <a:rPr lang="da-DK" dirty="0" smtClean="0"/>
              <a:t>2</a:t>
            </a:r>
            <a:r>
              <a:rPr lang="pl-PL" i="1" dirty="0" smtClean="0"/>
              <a:t>π</a:t>
            </a:r>
            <a:r>
              <a:rPr lang="da-DK" dirty="0" smtClean="0"/>
              <a:t>(500 </a:t>
            </a:r>
            <a:r>
              <a:rPr lang="da-DK" dirty="0"/>
              <a:t>Hz</a:t>
            </a:r>
            <a:r>
              <a:rPr lang="da-DK" dirty="0" smtClean="0"/>
              <a:t>) = 3.14 </a:t>
            </a:r>
            <a:r>
              <a:rPr lang="en-US" altLang="en-US" dirty="0" smtClean="0">
                <a:sym typeface="Symbol"/>
              </a:rPr>
              <a:t>x 1</a:t>
            </a:r>
            <a:r>
              <a:rPr lang="da-DK" dirty="0" smtClean="0"/>
              <a:t>0</a:t>
            </a:r>
            <a:r>
              <a:rPr lang="da-DK" baseline="30000" dirty="0" smtClean="0"/>
              <a:t>3</a:t>
            </a:r>
            <a:r>
              <a:rPr lang="da-DK" dirty="0" smtClean="0"/>
              <a:t> s</a:t>
            </a:r>
            <a:r>
              <a:rPr lang="da-DK" baseline="30000" dirty="0" smtClean="0"/>
              <a:t>–1</a:t>
            </a:r>
            <a:r>
              <a:rPr lang="da-DK" dirty="0" smtClean="0"/>
              <a:t>. </a:t>
            </a:r>
          </a:p>
          <a:p>
            <a:pPr marL="0" indent="0">
              <a:buNone/>
            </a:pPr>
            <a:endParaRPr lang="da-DK" dirty="0"/>
          </a:p>
          <a:p>
            <a:pPr marL="0" indent="0">
              <a:buNone/>
            </a:pPr>
            <a:r>
              <a:rPr lang="en-US" dirty="0" smtClean="0"/>
              <a:t>Substituting these values </a:t>
            </a:r>
            <a:r>
              <a:rPr lang="en-US" dirty="0"/>
              <a:t>into Eq. 16.42 gives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graphicFrame>
        <p:nvGraphicFramePr>
          <p:cNvPr id="11" name="Object 10"/>
          <p:cNvGraphicFramePr>
            <a:graphicFrameLocks noChangeAspect="1"/>
          </p:cNvGraphicFramePr>
          <p:nvPr>
            <p:extLst>
              <p:ext uri="{D42A27DB-BD31-4B8C-83A1-F6EECF244321}">
                <p14:modId xmlns:p14="http://schemas.microsoft.com/office/powerpoint/2010/main" val="1824198215"/>
              </p:ext>
            </p:extLst>
          </p:nvPr>
        </p:nvGraphicFramePr>
        <p:xfrm>
          <a:off x="427038" y="4428515"/>
          <a:ext cx="8339137" cy="954088"/>
        </p:xfrm>
        <a:graphic>
          <a:graphicData uri="http://schemas.openxmlformats.org/presentationml/2006/ole">
            <mc:AlternateContent xmlns:mc="http://schemas.openxmlformats.org/markup-compatibility/2006">
              <mc:Choice xmlns:v="urn:schemas-microsoft-com:vml" Requires="v">
                <p:oleObj spid="_x0000_s9822" name="Equation" r:id="rId4" imgW="8585200" imgH="977900" progId="Equation.DSMT4">
                  <p:embed/>
                </p:oleObj>
              </mc:Choice>
              <mc:Fallback>
                <p:oleObj name="Equation" r:id="rId4" imgW="8585200" imgH="977900" progId="Equation.DSMT4">
                  <p:embed/>
                  <p:pic>
                    <p:nvPicPr>
                      <p:cNvPr id="0" name=""/>
                      <p:cNvPicPr/>
                      <p:nvPr/>
                    </p:nvPicPr>
                    <p:blipFill>
                      <a:blip r:embed="rId5"/>
                      <a:stretch>
                        <a:fillRect/>
                      </a:stretch>
                    </p:blipFill>
                    <p:spPr>
                      <a:xfrm>
                        <a:off x="427038" y="4428515"/>
                        <a:ext cx="8339137" cy="954088"/>
                      </a:xfrm>
                      <a:prstGeom prst="rect">
                        <a:avLst/>
                      </a:prstGeom>
                    </p:spPr>
                  </p:pic>
                </p:oleObj>
              </mc:Fallback>
            </mc:AlternateContent>
          </a:graphicData>
        </a:graphic>
      </p:graphicFrame>
      <p:grpSp>
        <p:nvGrpSpPr>
          <p:cNvPr id="5" name="Group 4"/>
          <p:cNvGrpSpPr/>
          <p:nvPr/>
        </p:nvGrpSpPr>
        <p:grpSpPr>
          <a:xfrm>
            <a:off x="503189" y="2361259"/>
            <a:ext cx="6697364" cy="543837"/>
            <a:chOff x="503189" y="2361259"/>
            <a:chExt cx="6697364" cy="543837"/>
          </a:xfrm>
        </p:grpSpPr>
        <p:graphicFrame>
          <p:nvGraphicFramePr>
            <p:cNvPr id="13" name="Object 12"/>
            <p:cNvGraphicFramePr>
              <a:graphicFrameLocks noChangeAspect="1"/>
            </p:cNvGraphicFramePr>
            <p:nvPr>
              <p:extLst>
                <p:ext uri="{D42A27DB-BD31-4B8C-83A1-F6EECF244321}">
                  <p14:modId xmlns:p14="http://schemas.microsoft.com/office/powerpoint/2010/main" val="628648011"/>
                </p:ext>
              </p:extLst>
            </p:nvPr>
          </p:nvGraphicFramePr>
          <p:xfrm>
            <a:off x="503189" y="2361259"/>
            <a:ext cx="6697364" cy="543837"/>
          </p:xfrm>
          <a:graphic>
            <a:graphicData uri="http://schemas.openxmlformats.org/presentationml/2006/ole">
              <mc:AlternateContent xmlns:mc="http://schemas.openxmlformats.org/markup-compatibility/2006">
                <mc:Choice xmlns:v="urn:schemas-microsoft-com:vml" Requires="v">
                  <p:oleObj spid="_x0000_s9823" name="Equation" r:id="rId6" imgW="6896100" imgH="558800" progId="Equation.DSMT4">
                    <p:embed/>
                  </p:oleObj>
                </mc:Choice>
                <mc:Fallback>
                  <p:oleObj name="Equation" r:id="rId6" imgW="6896100" imgH="558800" progId="Equation.DSMT4">
                    <p:embed/>
                    <p:pic>
                      <p:nvPicPr>
                        <p:cNvPr id="0" name=""/>
                        <p:cNvPicPr/>
                        <p:nvPr/>
                      </p:nvPicPr>
                      <p:blipFill>
                        <a:blip r:embed="rId7"/>
                        <a:stretch>
                          <a:fillRect/>
                        </a:stretch>
                      </p:blipFill>
                      <p:spPr>
                        <a:xfrm>
                          <a:off x="503189" y="2361259"/>
                          <a:ext cx="6697364" cy="543837"/>
                        </a:xfrm>
                        <a:prstGeom prst="rect">
                          <a:avLst/>
                        </a:prstGeom>
                      </p:spPr>
                    </p:pic>
                  </p:oleObj>
                </mc:Fallback>
              </mc:AlternateContent>
            </a:graphicData>
          </a:graphic>
        </p:graphicFrame>
        <p:sp>
          <p:nvSpPr>
            <p:cNvPr id="2" name="Rectangle 1"/>
            <p:cNvSpPr/>
            <p:nvPr/>
          </p:nvSpPr>
          <p:spPr bwMode="auto">
            <a:xfrm>
              <a:off x="5486400" y="2361259"/>
              <a:ext cx="1714153" cy="8984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Tree>
    <p:extLst>
      <p:ext uri="{BB962C8B-B14F-4D97-AF65-F5344CB8AC3E}">
        <p14:creationId xmlns:p14="http://schemas.microsoft.com/office/powerpoint/2010/main" val="25450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16.5 Delivering </a:t>
            </a:r>
            <a:r>
              <a:rPr lang="en-US" dirty="0" smtClean="0"/>
              <a:t>energy (cont.)</a:t>
            </a:r>
            <a:endParaRPr lang="en-US" dirty="0"/>
          </a:p>
        </p:txBody>
      </p:sp>
      <p:sp>
        <p:nvSpPr>
          <p:cNvPr id="6" name="Content Placeholder 5"/>
          <p:cNvSpPr>
            <a:spLocks noGrp="1"/>
          </p:cNvSpPr>
          <p:nvPr>
            <p:ph idx="1"/>
          </p:nvPr>
        </p:nvSpPr>
        <p:spPr>
          <a:xfrm>
            <a:off x="365125" y="1874520"/>
            <a:ext cx="8347120" cy="4718304"/>
          </a:xfrm>
        </p:spPr>
        <p:txBody>
          <a:bodyPr/>
          <a:lstStyle/>
          <a:p>
            <a:pPr marL="0" indent="0">
              <a:buNone/>
            </a:pPr>
            <a:r>
              <a:rPr lang="en-US" dirty="0"/>
              <a:t>❹</a:t>
            </a:r>
            <a:r>
              <a:rPr lang="en-US" dirty="0" smtClean="0"/>
              <a:t> </a:t>
            </a:r>
            <a:r>
              <a:rPr lang="en-US" cap="all" dirty="0"/>
              <a:t>Evaluate result </a:t>
            </a:r>
            <a:r>
              <a:rPr lang="en-US" dirty="0"/>
              <a:t>The answer I obtain is a fairly large power—comparable to the power delivered by a 250-W light bulb or by a person exercising. The wave travels very fast, though, and the frequency is high, so the answer is not unreasonable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16.8: Energy transport in waves</a:t>
            </a:r>
          </a:p>
        </p:txBody>
      </p:sp>
    </p:spTree>
    <p:extLst>
      <p:ext uri="{BB962C8B-B14F-4D97-AF65-F5344CB8AC3E}">
        <p14:creationId xmlns:p14="http://schemas.microsoft.com/office/powerpoint/2010/main" val="46380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Section Goals</a:t>
            </a:r>
            <a:endParaRPr lang="en-US" dirty="0"/>
          </a:p>
        </p:txBody>
      </p:sp>
      <p:sp>
        <p:nvSpPr>
          <p:cNvPr id="3" name="Content Placeholder 2"/>
          <p:cNvSpPr>
            <a:spLocks noGrp="1"/>
          </p:cNvSpPr>
          <p:nvPr>
            <p:ph idx="1"/>
          </p:nvPr>
        </p:nvSpPr>
        <p:spPr/>
        <p:txBody>
          <a:bodyPr/>
          <a:lstStyle/>
          <a:p>
            <a:pPr marL="0" indent="0">
              <a:buNone/>
            </a:pPr>
            <a:r>
              <a:rPr lang="en-US" dirty="0"/>
              <a:t>You will learn to</a:t>
            </a:r>
          </a:p>
          <a:p>
            <a:r>
              <a:rPr lang="en-US" dirty="0"/>
              <a:t>Derive the </a:t>
            </a:r>
            <a:r>
              <a:rPr lang="en-US" b="1" dirty="0"/>
              <a:t>general equation</a:t>
            </a:r>
            <a:r>
              <a:rPr lang="en-US" dirty="0"/>
              <a:t> for the time</a:t>
            </a:r>
            <a:r>
              <a:rPr lang="en-US" dirty="0" smtClean="0"/>
              <a:t>- and </a:t>
            </a:r>
            <a:r>
              <a:rPr lang="en-US" dirty="0"/>
              <a:t>space-evolution of a wave using differential calculus.</a:t>
            </a:r>
          </a:p>
          <a:p>
            <a:r>
              <a:rPr lang="en-US" dirty="0"/>
              <a:t>Relate the </a:t>
            </a:r>
            <a:r>
              <a:rPr lang="en-US" b="1" dirty="0"/>
              <a:t>speed of wave propagation</a:t>
            </a:r>
            <a:r>
              <a:rPr lang="en-US" dirty="0"/>
              <a:t>, </a:t>
            </a:r>
            <a:r>
              <a:rPr lang="en-US" i="1" dirty="0"/>
              <a:t>c</a:t>
            </a:r>
            <a:r>
              <a:rPr lang="en-US" dirty="0"/>
              <a:t>, to physical quantities for the case of a wave on a string.</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16.9: The wave equation</a:t>
            </a:r>
            <a:endParaRPr lang="en-US" dirty="0" smtClean="0"/>
          </a:p>
        </p:txBody>
      </p:sp>
    </p:spTree>
    <p:extLst>
      <p:ext uri="{BB962C8B-B14F-4D97-AF65-F5344CB8AC3E}">
        <p14:creationId xmlns:p14="http://schemas.microsoft.com/office/powerpoint/2010/main" val="4026310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6_04_FigureA.jpg"/>
          <p:cNvPicPr>
            <a:picLocks noChangeAspect="1"/>
          </p:cNvPicPr>
          <p:nvPr/>
        </p:nvPicPr>
        <p:blipFill rotWithShape="1">
          <a:blip r:embed="rId4">
            <a:extLst>
              <a:ext uri="{28A0092B-C50C-407E-A947-70E740481C1C}">
                <a14:useLocalDpi xmlns:a14="http://schemas.microsoft.com/office/drawing/2010/main" val="0"/>
              </a:ext>
            </a:extLst>
          </a:blip>
          <a:srcRect b="3907"/>
          <a:stretch/>
        </p:blipFill>
        <p:spPr>
          <a:xfrm>
            <a:off x="1784285" y="3151482"/>
            <a:ext cx="6403272" cy="3527888"/>
          </a:xfrm>
          <a:prstGeom prst="rect">
            <a:avLst/>
          </a:prstGeom>
        </p:spPr>
      </p:pic>
      <p:sp>
        <p:nvSpPr>
          <p:cNvPr id="5" name="Content Placeholder 4"/>
          <p:cNvSpPr>
            <a:spLocks noGrp="1"/>
          </p:cNvSpPr>
          <p:nvPr>
            <p:ph idx="1"/>
          </p:nvPr>
        </p:nvSpPr>
        <p:spPr/>
        <p:txBody>
          <a:bodyPr/>
          <a:lstStyle/>
          <a:p>
            <a:r>
              <a:rPr lang="en-US" sz="2400" dirty="0" smtClean="0"/>
              <a:t>Part (</a:t>
            </a:r>
            <a:r>
              <a:rPr lang="en-US" sz="2400" i="1" dirty="0" smtClean="0"/>
              <a:t>a</a:t>
            </a:r>
            <a:r>
              <a:rPr lang="en-US" sz="2400" dirty="0" smtClean="0"/>
              <a:t>) shows a “snapshot” of a triangular pulse traveling along a string. </a:t>
            </a:r>
          </a:p>
          <a:p>
            <a:r>
              <a:rPr lang="en-US" sz="2400" dirty="0" smtClean="0"/>
              <a:t>The vector     represents the displacement of one particular particle located at a position </a:t>
            </a:r>
            <a:r>
              <a:rPr lang="en-US" sz="2400" i="1" dirty="0" smtClean="0"/>
              <a:t>x</a:t>
            </a:r>
            <a:r>
              <a:rPr lang="en-US" sz="2400" dirty="0" smtClean="0"/>
              <a:t> along the string at a given instant </a:t>
            </a:r>
            <a:r>
              <a:rPr lang="en-US" sz="2400" i="1" dirty="0" smtClean="0"/>
              <a:t>t</a:t>
            </a:r>
            <a:r>
              <a:rPr lang="en-US" sz="2400" dirty="0" smtClean="0"/>
              <a:t>. </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1" name="Text Placeholder 10"/>
          <p:cNvSpPr>
            <a:spLocks noGrp="1"/>
          </p:cNvSpPr>
          <p:nvPr>
            <p:ph type="body" sz="quarter" idx="11"/>
          </p:nvPr>
        </p:nvSpPr>
        <p:spPr/>
        <p:txBody>
          <a:bodyPr/>
          <a:lstStyle/>
          <a:p>
            <a:r>
              <a:rPr lang="en-US" dirty="0" smtClean="0"/>
              <a:t>Section 16.1: Representing waves graphically</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101665599"/>
              </p:ext>
            </p:extLst>
          </p:nvPr>
        </p:nvGraphicFramePr>
        <p:xfrm>
          <a:off x="2146300" y="2014538"/>
          <a:ext cx="279400" cy="330200"/>
        </p:xfrm>
        <a:graphic>
          <a:graphicData uri="http://schemas.openxmlformats.org/presentationml/2006/ole">
            <mc:AlternateContent xmlns:mc="http://schemas.openxmlformats.org/markup-compatibility/2006">
              <mc:Choice xmlns:v="urn:schemas-microsoft-com:vml" Requires="v">
                <p:oleObj spid="_x0000_s2725" name="Equation" r:id="rId5" imgW="279400" imgH="330200" progId="Equation.DSMT4">
                  <p:embed/>
                </p:oleObj>
              </mc:Choice>
              <mc:Fallback>
                <p:oleObj name="Equation" r:id="rId5" imgW="279400" imgH="330200" progId="Equation.DSMT4">
                  <p:embed/>
                  <p:pic>
                    <p:nvPicPr>
                      <p:cNvPr id="0" name=""/>
                      <p:cNvPicPr/>
                      <p:nvPr/>
                    </p:nvPicPr>
                    <p:blipFill>
                      <a:blip r:embed="rId6"/>
                      <a:stretch>
                        <a:fillRect/>
                      </a:stretch>
                    </p:blipFill>
                    <p:spPr>
                      <a:xfrm>
                        <a:off x="2146300" y="2014538"/>
                        <a:ext cx="279400" cy="330200"/>
                      </a:xfrm>
                      <a:prstGeom prst="rect">
                        <a:avLst/>
                      </a:prstGeom>
                    </p:spPr>
                  </p:pic>
                </p:oleObj>
              </mc:Fallback>
            </mc:AlternateContent>
          </a:graphicData>
        </a:graphic>
      </p:graphicFrame>
    </p:spTree>
    <p:extLst>
      <p:ext uri="{BB962C8B-B14F-4D97-AF65-F5344CB8AC3E}">
        <p14:creationId xmlns:p14="http://schemas.microsoft.com/office/powerpoint/2010/main" val="2318806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16.9: The wave equation</a:t>
            </a:r>
            <a:endParaRPr lang="en-US" dirty="0" smtClean="0"/>
          </a:p>
        </p:txBody>
      </p:sp>
      <p:sp>
        <p:nvSpPr>
          <p:cNvPr id="8" name="Content Placeholder 7"/>
          <p:cNvSpPr>
            <a:spLocks noGrp="1"/>
          </p:cNvSpPr>
          <p:nvPr>
            <p:ph idx="1"/>
          </p:nvPr>
        </p:nvSpPr>
        <p:spPr>
          <a:xfrm>
            <a:off x="365124" y="1170432"/>
            <a:ext cx="4791076" cy="5422392"/>
          </a:xfrm>
        </p:spPr>
        <p:txBody>
          <a:bodyPr/>
          <a:lstStyle/>
          <a:p>
            <a:r>
              <a:rPr lang="en-US" dirty="0"/>
              <a:t>The figure shows a piece of a string that has been displaced by a passing wave. </a:t>
            </a:r>
          </a:p>
          <a:p>
            <a:r>
              <a:rPr lang="en-US" dirty="0"/>
              <a:t>With the use of this figure, we can show that the wave function </a:t>
            </a:r>
            <a:r>
              <a:rPr lang="en-US" i="1" dirty="0" smtClean="0"/>
              <a:t>f </a:t>
            </a:r>
            <a:r>
              <a:rPr lang="en-US" dirty="0" smtClean="0"/>
              <a:t>(</a:t>
            </a:r>
            <a:r>
              <a:rPr lang="en-US" i="1" dirty="0"/>
              <a:t>x</a:t>
            </a:r>
            <a:r>
              <a:rPr lang="en-US" dirty="0" smtClean="0"/>
              <a:t>,</a:t>
            </a:r>
            <a:r>
              <a:rPr lang="en-US" i="1" dirty="0" smtClean="0"/>
              <a:t> t</a:t>
            </a:r>
            <a:r>
              <a:rPr lang="en-US" dirty="0"/>
              <a:t>) that represents a wave is a solution of the </a:t>
            </a:r>
            <a:r>
              <a:rPr lang="en-US" b="1" dirty="0"/>
              <a:t>wave equation</a:t>
            </a:r>
            <a:r>
              <a:rPr lang="en-US" dirty="0"/>
              <a:t> given </a:t>
            </a:r>
            <a:r>
              <a:rPr lang="en-US" dirty="0" smtClean="0"/>
              <a:t>by </a:t>
            </a:r>
          </a:p>
          <a:p>
            <a:endParaRPr lang="en-US" dirty="0"/>
          </a:p>
          <a:p>
            <a:endParaRPr lang="en-US" dirty="0" smtClean="0"/>
          </a:p>
          <a:p>
            <a:pPr marL="0" indent="0">
              <a:buNone/>
            </a:pPr>
            <a:r>
              <a:rPr lang="en-US" sz="1800" dirty="0" smtClean="0"/>
              <a:t>	(Read ∂ as d </a:t>
            </a:r>
            <a:r>
              <a:rPr lang="is-IS" sz="1800" dirty="0" smtClean="0"/>
              <a:t>…</a:t>
            </a:r>
            <a:r>
              <a:rPr lang="en-US" sz="1800" dirty="0" smtClean="0"/>
              <a:t>)</a:t>
            </a:r>
            <a:endParaRPr lang="en-US" sz="1800" dirty="0"/>
          </a:p>
        </p:txBody>
      </p:sp>
      <p:pic>
        <p:nvPicPr>
          <p:cNvPr id="11" name="Picture 10" descr="16_4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5776903" y="1361850"/>
            <a:ext cx="2982808" cy="5171016"/>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141862653"/>
              </p:ext>
            </p:extLst>
          </p:nvPr>
        </p:nvGraphicFramePr>
        <p:xfrm>
          <a:off x="1853406" y="5327869"/>
          <a:ext cx="1866900" cy="800100"/>
        </p:xfrm>
        <a:graphic>
          <a:graphicData uri="http://schemas.openxmlformats.org/presentationml/2006/ole">
            <mc:AlternateContent xmlns:mc="http://schemas.openxmlformats.org/markup-compatibility/2006">
              <mc:Choice xmlns:v="urn:schemas-microsoft-com:vml" Requires="v">
                <p:oleObj spid="_x0000_s10549" name="Equation" r:id="rId4" imgW="1866900" imgH="800100" progId="Equation.DSMT4">
                  <p:embed/>
                </p:oleObj>
              </mc:Choice>
              <mc:Fallback>
                <p:oleObj name="Equation" r:id="rId4" imgW="1866900" imgH="800100" progId="Equation.DSMT4">
                  <p:embed/>
                  <p:pic>
                    <p:nvPicPr>
                      <p:cNvPr id="0" name=""/>
                      <p:cNvPicPr/>
                      <p:nvPr/>
                    </p:nvPicPr>
                    <p:blipFill>
                      <a:blip r:embed="rId5"/>
                      <a:stretch>
                        <a:fillRect/>
                      </a:stretch>
                    </p:blipFill>
                    <p:spPr>
                      <a:xfrm>
                        <a:off x="1853406" y="5327869"/>
                        <a:ext cx="1866900" cy="800100"/>
                      </a:xfrm>
                      <a:prstGeom prst="rect">
                        <a:avLst/>
                      </a:prstGeom>
                    </p:spPr>
                  </p:pic>
                </p:oleObj>
              </mc:Fallback>
            </mc:AlternateContent>
          </a:graphicData>
        </a:graphic>
      </p:graphicFrame>
    </p:spTree>
    <p:extLst>
      <p:ext uri="{BB962C8B-B14F-4D97-AF65-F5344CB8AC3E}">
        <p14:creationId xmlns:p14="http://schemas.microsoft.com/office/powerpoint/2010/main" val="18623088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1015663"/>
          </a:xfrm>
        </p:spPr>
        <p:txBody>
          <a:bodyPr/>
          <a:lstStyle/>
          <a:p>
            <a:r>
              <a:rPr lang="en-US" dirty="0"/>
              <a:t>Exercise 16.6 Sinusoidal solution to the wave equation</a:t>
            </a:r>
          </a:p>
        </p:txBody>
      </p:sp>
      <p:sp>
        <p:nvSpPr>
          <p:cNvPr id="7" name="Content Placeholder 6"/>
          <p:cNvSpPr>
            <a:spLocks noGrp="1"/>
          </p:cNvSpPr>
          <p:nvPr>
            <p:ph idx="1"/>
          </p:nvPr>
        </p:nvSpPr>
        <p:spPr>
          <a:xfrm>
            <a:off x="365125" y="2184114"/>
            <a:ext cx="8229600" cy="4408710"/>
          </a:xfrm>
        </p:spPr>
        <p:txBody>
          <a:bodyPr/>
          <a:lstStyle/>
          <a:p>
            <a:pPr marL="0" indent="0">
              <a:buNone/>
            </a:pPr>
            <a:r>
              <a:rPr lang="en-US" dirty="0"/>
              <a:t>Show that a sinusoidal traveling wave of the form </a:t>
            </a:r>
            <a:r>
              <a:rPr lang="en-US" dirty="0" smtClean="0"/>
              <a:t/>
            </a:r>
            <a:br>
              <a:rPr lang="en-US" dirty="0" smtClean="0"/>
            </a:br>
            <a:r>
              <a:rPr lang="en-US" i="1" dirty="0" smtClean="0"/>
              <a:t>f</a:t>
            </a:r>
            <a:r>
              <a:rPr lang="en-US" dirty="0"/>
              <a:t> </a:t>
            </a:r>
            <a:r>
              <a:rPr lang="en-US" dirty="0" smtClean="0"/>
              <a:t>(</a:t>
            </a:r>
            <a:r>
              <a:rPr lang="en-US" i="1" dirty="0"/>
              <a:t>x</a:t>
            </a:r>
            <a:r>
              <a:rPr lang="en-US" dirty="0"/>
              <a:t>, </a:t>
            </a:r>
            <a:r>
              <a:rPr lang="en-US" i="1" dirty="0"/>
              <a:t>t</a:t>
            </a:r>
            <a:r>
              <a:rPr lang="en-US" dirty="0" smtClean="0"/>
              <a:t>) = </a:t>
            </a:r>
            <a:r>
              <a:rPr lang="en-US" i="1" dirty="0" smtClean="0"/>
              <a:t>A </a:t>
            </a:r>
            <a:r>
              <a:rPr lang="en-US" dirty="0" smtClean="0"/>
              <a:t>sin(</a:t>
            </a:r>
            <a:r>
              <a:rPr lang="en-US" i="1" dirty="0" smtClean="0"/>
              <a:t>kx</a:t>
            </a:r>
            <a:r>
              <a:rPr lang="en-US" dirty="0" smtClean="0"/>
              <a:t> – </a:t>
            </a:r>
            <a:r>
              <a:rPr lang="el-GR" i="1" dirty="0"/>
              <a:t>ω</a:t>
            </a:r>
            <a:r>
              <a:rPr lang="en-US" i="1" dirty="0" smtClean="0"/>
              <a:t>t</a:t>
            </a:r>
            <a:r>
              <a:rPr lang="en-US" dirty="0"/>
              <a:t>) satisfies the wave equation for any value of </a:t>
            </a:r>
            <a:r>
              <a:rPr lang="en-US" i="1" dirty="0"/>
              <a:t>k</a:t>
            </a:r>
            <a:r>
              <a:rPr lang="en-US" dirty="0"/>
              <a:t> and </a:t>
            </a:r>
            <a:r>
              <a:rPr lang="el-GR" i="1" dirty="0"/>
              <a:t>ω</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16.9: The wave </a:t>
            </a:r>
            <a:r>
              <a:rPr lang="en-US" dirty="0" smtClean="0"/>
              <a:t>equation</a:t>
            </a:r>
            <a:endParaRPr lang="en-US" dirty="0"/>
          </a:p>
        </p:txBody>
      </p:sp>
    </p:spTree>
    <p:extLst>
      <p:ext uri="{BB962C8B-B14F-4D97-AF65-F5344CB8AC3E}">
        <p14:creationId xmlns:p14="http://schemas.microsoft.com/office/powerpoint/2010/main" val="1788076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1015663"/>
          </a:xfrm>
        </p:spPr>
        <p:txBody>
          <a:bodyPr/>
          <a:lstStyle/>
          <a:p>
            <a:r>
              <a:rPr lang="en-US" dirty="0" smtClean="0"/>
              <a:t>Exercise 16.6 Sinusoidal solution to the wave equation (cont.)</a:t>
            </a:r>
            <a:endParaRPr lang="en-US" dirty="0"/>
          </a:p>
        </p:txBody>
      </p:sp>
      <p:sp>
        <p:nvSpPr>
          <p:cNvPr id="7" name="Content Placeholder 6"/>
          <p:cNvSpPr>
            <a:spLocks noGrp="1"/>
          </p:cNvSpPr>
          <p:nvPr>
            <p:ph idx="1"/>
          </p:nvPr>
        </p:nvSpPr>
        <p:spPr>
          <a:xfrm>
            <a:off x="365125" y="2184114"/>
            <a:ext cx="8229600" cy="4408710"/>
          </a:xfrm>
        </p:spPr>
        <p:txBody>
          <a:bodyPr/>
          <a:lstStyle/>
          <a:p>
            <a:pPr marL="0" indent="0">
              <a:buNone/>
            </a:pPr>
            <a:r>
              <a:rPr lang="en-US" b="1" cap="all" dirty="0">
                <a:solidFill>
                  <a:srgbClr val="AF2A42"/>
                </a:solidFill>
              </a:rPr>
              <a:t>Solution</a:t>
            </a:r>
            <a:r>
              <a:rPr lang="en-US" dirty="0"/>
              <a:t> The first partial derivative of </a:t>
            </a:r>
            <a:r>
              <a:rPr lang="en-US" i="1" dirty="0"/>
              <a:t>f</a:t>
            </a:r>
            <a:r>
              <a:rPr lang="en-US" dirty="0"/>
              <a:t> (</a:t>
            </a:r>
            <a:r>
              <a:rPr lang="en-US" i="1" dirty="0"/>
              <a:t>x</a:t>
            </a:r>
            <a:r>
              <a:rPr lang="en-US" dirty="0"/>
              <a:t>, </a:t>
            </a:r>
            <a:r>
              <a:rPr lang="en-US" i="1" dirty="0"/>
              <a:t>t</a:t>
            </a:r>
            <a:r>
              <a:rPr lang="en-US" dirty="0"/>
              <a:t>) with respect to </a:t>
            </a:r>
            <a:r>
              <a:rPr lang="en-US" i="1" dirty="0"/>
              <a:t>x</a:t>
            </a:r>
            <a:r>
              <a:rPr lang="en-US" dirty="0"/>
              <a:t> </a:t>
            </a:r>
            <a:r>
              <a:rPr lang="en-US" dirty="0" smtClean="0"/>
              <a:t>is</a:t>
            </a:r>
          </a:p>
          <a:p>
            <a:pPr marL="0" indent="0">
              <a:buNone/>
            </a:pPr>
            <a:endParaRPr lang="en-US" dirty="0"/>
          </a:p>
          <a:p>
            <a:pPr marL="0" indent="0">
              <a:buNone/>
            </a:pPr>
            <a:endParaRPr lang="en-US" dirty="0" smtClean="0"/>
          </a:p>
          <a:p>
            <a:pPr marL="0" indent="0">
              <a:buNone/>
            </a:pPr>
            <a:r>
              <a:rPr lang="en-US" dirty="0" smtClean="0"/>
              <a:t>and </a:t>
            </a:r>
            <a:r>
              <a:rPr lang="en-US" dirty="0"/>
              <a:t>so the second partial derivative with respect to </a:t>
            </a:r>
            <a:r>
              <a:rPr lang="en-US" i="1" dirty="0"/>
              <a:t>x</a:t>
            </a:r>
            <a:r>
              <a:rPr lang="en-US" dirty="0"/>
              <a:t> </a:t>
            </a:r>
            <a:r>
              <a:rPr lang="en-US" dirty="0" smtClean="0"/>
              <a:t>is</a:t>
            </a:r>
          </a:p>
          <a:p>
            <a:pPr marL="0" indent="0">
              <a:buNone/>
            </a:pPr>
            <a:endParaRPr lang="en-US" dirty="0"/>
          </a:p>
          <a:p>
            <a:pPr marL="0" indent="0" algn="r">
              <a:buNone/>
            </a:pPr>
            <a:r>
              <a:rPr lang="en-US" dirty="0" smtClean="0"/>
              <a:t>(1)</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16.9: The wave equation</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13151427"/>
              </p:ext>
            </p:extLst>
          </p:nvPr>
        </p:nvGraphicFramePr>
        <p:xfrm>
          <a:off x="3003550" y="3152775"/>
          <a:ext cx="3136900" cy="876300"/>
        </p:xfrm>
        <a:graphic>
          <a:graphicData uri="http://schemas.openxmlformats.org/presentationml/2006/ole">
            <mc:AlternateContent xmlns:mc="http://schemas.openxmlformats.org/markup-compatibility/2006">
              <mc:Choice xmlns:v="urn:schemas-microsoft-com:vml" Requires="v">
                <p:oleObj spid="_x0000_s11868" name="Equation" r:id="rId3" imgW="3136900" imgH="876300" progId="Equation.DSMT4">
                  <p:embed/>
                </p:oleObj>
              </mc:Choice>
              <mc:Fallback>
                <p:oleObj name="Equation" r:id="rId3" imgW="3136900" imgH="876300" progId="Equation.DSMT4">
                  <p:embed/>
                  <p:pic>
                    <p:nvPicPr>
                      <p:cNvPr id="0" name=""/>
                      <p:cNvPicPr/>
                      <p:nvPr/>
                    </p:nvPicPr>
                    <p:blipFill>
                      <a:blip r:embed="rId4"/>
                      <a:stretch>
                        <a:fillRect/>
                      </a:stretch>
                    </p:blipFill>
                    <p:spPr>
                      <a:xfrm>
                        <a:off x="3003550" y="3152775"/>
                        <a:ext cx="3136900" cy="876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72026156"/>
              </p:ext>
            </p:extLst>
          </p:nvPr>
        </p:nvGraphicFramePr>
        <p:xfrm>
          <a:off x="2768600" y="4962525"/>
          <a:ext cx="3606800" cy="914400"/>
        </p:xfrm>
        <a:graphic>
          <a:graphicData uri="http://schemas.openxmlformats.org/presentationml/2006/ole">
            <mc:AlternateContent xmlns:mc="http://schemas.openxmlformats.org/markup-compatibility/2006">
              <mc:Choice xmlns:v="urn:schemas-microsoft-com:vml" Requires="v">
                <p:oleObj spid="_x0000_s11869" name="Equation" r:id="rId5" imgW="3606800" imgH="914400" progId="Equation.DSMT4">
                  <p:embed/>
                </p:oleObj>
              </mc:Choice>
              <mc:Fallback>
                <p:oleObj name="Equation" r:id="rId5" imgW="3606800" imgH="914400" progId="Equation.DSMT4">
                  <p:embed/>
                  <p:pic>
                    <p:nvPicPr>
                      <p:cNvPr id="0" name=""/>
                      <p:cNvPicPr/>
                      <p:nvPr/>
                    </p:nvPicPr>
                    <p:blipFill>
                      <a:blip r:embed="rId6"/>
                      <a:stretch>
                        <a:fillRect/>
                      </a:stretch>
                    </p:blipFill>
                    <p:spPr>
                      <a:xfrm>
                        <a:off x="2768600" y="4962525"/>
                        <a:ext cx="3606800" cy="914400"/>
                      </a:xfrm>
                      <a:prstGeom prst="rect">
                        <a:avLst/>
                      </a:prstGeom>
                    </p:spPr>
                  </p:pic>
                </p:oleObj>
              </mc:Fallback>
            </mc:AlternateContent>
          </a:graphicData>
        </a:graphic>
      </p:graphicFrame>
    </p:spTree>
    <p:extLst>
      <p:ext uri="{BB962C8B-B14F-4D97-AF65-F5344CB8AC3E}">
        <p14:creationId xmlns:p14="http://schemas.microsoft.com/office/powerpoint/2010/main" val="2668731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1015663"/>
          </a:xfrm>
        </p:spPr>
        <p:txBody>
          <a:bodyPr/>
          <a:lstStyle/>
          <a:p>
            <a:r>
              <a:rPr lang="en-US" dirty="0" smtClean="0"/>
              <a:t>Exercise 16.6 Sinusoidal solution to the wave equation (cont.)</a:t>
            </a:r>
            <a:endParaRPr lang="en-US" dirty="0"/>
          </a:p>
        </p:txBody>
      </p:sp>
      <p:sp>
        <p:nvSpPr>
          <p:cNvPr id="7" name="Content Placeholder 6"/>
          <p:cNvSpPr>
            <a:spLocks noGrp="1"/>
          </p:cNvSpPr>
          <p:nvPr>
            <p:ph idx="1"/>
          </p:nvPr>
        </p:nvSpPr>
        <p:spPr>
          <a:xfrm>
            <a:off x="365125" y="2184114"/>
            <a:ext cx="8229600" cy="4408710"/>
          </a:xfrm>
        </p:spPr>
        <p:txBody>
          <a:bodyPr/>
          <a:lstStyle/>
          <a:p>
            <a:pPr marL="0" indent="0">
              <a:buNone/>
            </a:pPr>
            <a:r>
              <a:rPr lang="en-US" dirty="0"/>
              <a:t>The first partial derivative of </a:t>
            </a:r>
            <a:r>
              <a:rPr lang="en-US" i="1" dirty="0"/>
              <a:t>f</a:t>
            </a:r>
            <a:r>
              <a:rPr lang="en-US" dirty="0"/>
              <a:t> (</a:t>
            </a:r>
            <a:r>
              <a:rPr lang="en-US" i="1" dirty="0"/>
              <a:t>x</a:t>
            </a:r>
            <a:r>
              <a:rPr lang="en-US" dirty="0"/>
              <a:t>, </a:t>
            </a:r>
            <a:r>
              <a:rPr lang="en-US" i="1" dirty="0"/>
              <a:t>t</a:t>
            </a:r>
            <a:r>
              <a:rPr lang="en-US" dirty="0"/>
              <a:t>) with respect to </a:t>
            </a:r>
            <a:r>
              <a:rPr lang="en-US" i="1" dirty="0"/>
              <a:t>t</a:t>
            </a:r>
            <a:r>
              <a:rPr lang="en-US" dirty="0"/>
              <a:t> </a:t>
            </a:r>
            <a:r>
              <a:rPr lang="en-US" dirty="0" smtClean="0"/>
              <a:t>is</a:t>
            </a:r>
          </a:p>
          <a:p>
            <a:pPr marL="0" indent="0">
              <a:buNone/>
            </a:pPr>
            <a:endParaRPr lang="en-US" dirty="0"/>
          </a:p>
          <a:p>
            <a:pPr marL="0" indent="0">
              <a:buNone/>
            </a:pPr>
            <a:r>
              <a:rPr lang="en-US" dirty="0" smtClean="0"/>
              <a:t/>
            </a:r>
            <a:br>
              <a:rPr lang="en-US" dirty="0" smtClean="0"/>
            </a:br>
            <a:endParaRPr lang="en-US" dirty="0"/>
          </a:p>
          <a:p>
            <a:pPr marL="0" indent="0">
              <a:buNone/>
            </a:pPr>
            <a:r>
              <a:rPr lang="en-US" dirty="0" smtClean="0"/>
              <a:t>Differentiating </a:t>
            </a:r>
            <a:r>
              <a:rPr lang="en-US" dirty="0"/>
              <a:t>again gives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16.9: The wave equation</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176031308"/>
              </p:ext>
            </p:extLst>
          </p:nvPr>
        </p:nvGraphicFramePr>
        <p:xfrm>
          <a:off x="2844800" y="3152775"/>
          <a:ext cx="3454400" cy="876300"/>
        </p:xfrm>
        <a:graphic>
          <a:graphicData uri="http://schemas.openxmlformats.org/presentationml/2006/ole">
            <mc:AlternateContent xmlns:mc="http://schemas.openxmlformats.org/markup-compatibility/2006">
              <mc:Choice xmlns:v="urn:schemas-microsoft-com:vml" Requires="v">
                <p:oleObj spid="_x0000_s12890" name="Equation" r:id="rId3" imgW="3454400" imgH="876300" progId="Equation.DSMT4">
                  <p:embed/>
                </p:oleObj>
              </mc:Choice>
              <mc:Fallback>
                <p:oleObj name="Equation" r:id="rId3" imgW="3454400" imgH="876300" progId="Equation.DSMT4">
                  <p:embed/>
                  <p:pic>
                    <p:nvPicPr>
                      <p:cNvPr id="0" name=""/>
                      <p:cNvPicPr/>
                      <p:nvPr/>
                    </p:nvPicPr>
                    <p:blipFill>
                      <a:blip r:embed="rId4"/>
                      <a:stretch>
                        <a:fillRect/>
                      </a:stretch>
                    </p:blipFill>
                    <p:spPr>
                      <a:xfrm>
                        <a:off x="2844800" y="3152775"/>
                        <a:ext cx="3454400" cy="876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53653929"/>
              </p:ext>
            </p:extLst>
          </p:nvPr>
        </p:nvGraphicFramePr>
        <p:xfrm>
          <a:off x="2768600" y="4962525"/>
          <a:ext cx="3683000" cy="914400"/>
        </p:xfrm>
        <a:graphic>
          <a:graphicData uri="http://schemas.openxmlformats.org/presentationml/2006/ole">
            <mc:AlternateContent xmlns:mc="http://schemas.openxmlformats.org/markup-compatibility/2006">
              <mc:Choice xmlns:v="urn:schemas-microsoft-com:vml" Requires="v">
                <p:oleObj spid="_x0000_s12891" name="Equation" r:id="rId5" imgW="3683000" imgH="914400" progId="Equation.DSMT4">
                  <p:embed/>
                </p:oleObj>
              </mc:Choice>
              <mc:Fallback>
                <p:oleObj name="Equation" r:id="rId5" imgW="3683000" imgH="914400" progId="Equation.DSMT4">
                  <p:embed/>
                  <p:pic>
                    <p:nvPicPr>
                      <p:cNvPr id="0" name=""/>
                      <p:cNvPicPr/>
                      <p:nvPr/>
                    </p:nvPicPr>
                    <p:blipFill>
                      <a:blip r:embed="rId6"/>
                      <a:stretch>
                        <a:fillRect/>
                      </a:stretch>
                    </p:blipFill>
                    <p:spPr>
                      <a:xfrm>
                        <a:off x="2768600" y="4962525"/>
                        <a:ext cx="3683000" cy="914400"/>
                      </a:xfrm>
                      <a:prstGeom prst="rect">
                        <a:avLst/>
                      </a:prstGeom>
                    </p:spPr>
                  </p:pic>
                </p:oleObj>
              </mc:Fallback>
            </mc:AlternateContent>
          </a:graphicData>
        </a:graphic>
      </p:graphicFrame>
    </p:spTree>
    <p:extLst>
      <p:ext uri="{BB962C8B-B14F-4D97-AF65-F5344CB8AC3E}">
        <p14:creationId xmlns:p14="http://schemas.microsoft.com/office/powerpoint/2010/main" val="25872877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1015663"/>
          </a:xfrm>
        </p:spPr>
        <p:txBody>
          <a:bodyPr/>
          <a:lstStyle/>
          <a:p>
            <a:r>
              <a:rPr lang="en-US" dirty="0" smtClean="0"/>
              <a:t>Exercise 16.6 Sinusoidal solution to the wave equation (cont.)</a:t>
            </a:r>
            <a:endParaRPr lang="en-US" dirty="0"/>
          </a:p>
        </p:txBody>
      </p:sp>
      <p:sp>
        <p:nvSpPr>
          <p:cNvPr id="7" name="Content Placeholder 6"/>
          <p:cNvSpPr>
            <a:spLocks noGrp="1"/>
          </p:cNvSpPr>
          <p:nvPr>
            <p:ph idx="1"/>
          </p:nvPr>
        </p:nvSpPr>
        <p:spPr>
          <a:xfrm>
            <a:off x="365125" y="2184114"/>
            <a:ext cx="8229600" cy="4408710"/>
          </a:xfrm>
        </p:spPr>
        <p:txBody>
          <a:bodyPr/>
          <a:lstStyle/>
          <a:p>
            <a:pPr marL="0" indent="0">
              <a:buNone/>
            </a:pPr>
            <a:r>
              <a:rPr lang="en-US" sz="2400" dirty="0"/>
              <a:t>Multiplying both sides of this equation by </a:t>
            </a:r>
            <a:r>
              <a:rPr lang="en-US" sz="2400" dirty="0" smtClean="0"/>
              <a:t>1/</a:t>
            </a:r>
            <a:r>
              <a:rPr lang="en-US" sz="2400" i="1" dirty="0" smtClean="0"/>
              <a:t>c</a:t>
            </a:r>
            <a:r>
              <a:rPr lang="en-US" sz="2400" baseline="30000" dirty="0" smtClean="0"/>
              <a:t>2</a:t>
            </a:r>
            <a:r>
              <a:rPr lang="en-US" sz="2400" dirty="0" smtClean="0"/>
              <a:t> </a:t>
            </a:r>
            <a:r>
              <a:rPr lang="en-US" sz="2400" dirty="0"/>
              <a:t>and using </a:t>
            </a:r>
            <a:r>
              <a:rPr lang="en-US" sz="2400" i="1" dirty="0" smtClean="0"/>
              <a:t>k</a:t>
            </a:r>
            <a:r>
              <a:rPr lang="en-US" sz="2400" dirty="0" smtClean="0"/>
              <a:t> = </a:t>
            </a:r>
            <a:r>
              <a:rPr lang="el-GR" sz="2400" i="1" dirty="0" smtClean="0"/>
              <a:t>ω</a:t>
            </a:r>
            <a:r>
              <a:rPr lang="en-US" sz="2400" dirty="0" smtClean="0"/>
              <a:t>/</a:t>
            </a:r>
            <a:r>
              <a:rPr lang="en-US" sz="2400" i="1" dirty="0" smtClean="0"/>
              <a:t>c</a:t>
            </a:r>
            <a:r>
              <a:rPr lang="en-US" sz="2400" dirty="0" smtClean="0"/>
              <a:t> </a:t>
            </a:r>
            <a:r>
              <a:rPr lang="en-US" sz="2400" dirty="0"/>
              <a:t>(Eq. 16.11), I </a:t>
            </a:r>
            <a:r>
              <a:rPr lang="en-US" sz="2400" dirty="0" smtClean="0"/>
              <a:t>obtain</a:t>
            </a:r>
          </a:p>
          <a:p>
            <a:pPr marL="0" indent="0">
              <a:buNone/>
            </a:pPr>
            <a:endParaRPr lang="en-US" sz="2400" dirty="0"/>
          </a:p>
          <a:p>
            <a:pPr marL="0" indent="0">
              <a:buNone/>
            </a:pPr>
            <a:endParaRPr lang="en-US" sz="2400" dirty="0" smtClean="0"/>
          </a:p>
          <a:p>
            <a:pPr marL="0" indent="0">
              <a:buNone/>
            </a:pPr>
            <a:r>
              <a:rPr lang="en-US" sz="2400" dirty="0"/>
              <a:t>Because the right sides of Eqs. 1 and 2 are equal, the left sides must also be equal, </a:t>
            </a:r>
            <a:r>
              <a:rPr lang="en-US" sz="2400" dirty="0" smtClean="0"/>
              <a:t>so</a:t>
            </a:r>
          </a:p>
          <a:p>
            <a:pPr marL="0" indent="0">
              <a:buNone/>
            </a:pPr>
            <a:endParaRPr lang="en-US" sz="2400" dirty="0"/>
          </a:p>
          <a:p>
            <a:pPr marL="0" indent="0">
              <a:buNone/>
            </a:pPr>
            <a:endParaRPr lang="en-US" sz="2400" dirty="0" smtClean="0"/>
          </a:p>
          <a:p>
            <a:pPr marL="0" indent="0">
              <a:buNone/>
            </a:pPr>
            <a:r>
              <a:rPr lang="en-US" sz="2400" dirty="0"/>
              <a:t>which is Eq. 16.51, and so the wave equation is satisfied. </a:t>
            </a:r>
            <a:r>
              <a:rPr lang="en-US" sz="2400" dirty="0">
                <a:solidFill>
                  <a:srgbClr val="004A8F"/>
                </a:solidFill>
              </a:rPr>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16.9: The wave equation</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009500853"/>
              </p:ext>
            </p:extLst>
          </p:nvPr>
        </p:nvGraphicFramePr>
        <p:xfrm>
          <a:off x="3638550" y="4702175"/>
          <a:ext cx="1866900" cy="800100"/>
        </p:xfrm>
        <a:graphic>
          <a:graphicData uri="http://schemas.openxmlformats.org/presentationml/2006/ole">
            <mc:AlternateContent xmlns:mc="http://schemas.openxmlformats.org/markup-compatibility/2006">
              <mc:Choice xmlns:v="urn:schemas-microsoft-com:vml" Requires="v">
                <p:oleObj spid="_x0000_s13916" name="Equation" r:id="rId3" imgW="1866900" imgH="800100" progId="Equation.DSMT4">
                  <p:embed/>
                </p:oleObj>
              </mc:Choice>
              <mc:Fallback>
                <p:oleObj name="Equation" r:id="rId3" imgW="1866900" imgH="800100" progId="Equation.DSMT4">
                  <p:embed/>
                  <p:pic>
                    <p:nvPicPr>
                      <p:cNvPr id="0" name=""/>
                      <p:cNvPicPr/>
                      <p:nvPr/>
                    </p:nvPicPr>
                    <p:blipFill>
                      <a:blip r:embed="rId4"/>
                      <a:stretch>
                        <a:fillRect/>
                      </a:stretch>
                    </p:blipFill>
                    <p:spPr>
                      <a:xfrm>
                        <a:off x="3638550" y="4702175"/>
                        <a:ext cx="1866900" cy="800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69038318"/>
              </p:ext>
            </p:extLst>
          </p:nvPr>
        </p:nvGraphicFramePr>
        <p:xfrm>
          <a:off x="1460500" y="3038475"/>
          <a:ext cx="6223000" cy="800100"/>
        </p:xfrm>
        <a:graphic>
          <a:graphicData uri="http://schemas.openxmlformats.org/presentationml/2006/ole">
            <mc:AlternateContent xmlns:mc="http://schemas.openxmlformats.org/markup-compatibility/2006">
              <mc:Choice xmlns:v="urn:schemas-microsoft-com:vml" Requires="v">
                <p:oleObj spid="_x0000_s13917" name="Equation" r:id="rId5" imgW="6223000" imgH="800100" progId="Equation.DSMT4">
                  <p:embed/>
                </p:oleObj>
              </mc:Choice>
              <mc:Fallback>
                <p:oleObj name="Equation" r:id="rId5" imgW="6223000" imgH="800100" progId="Equation.DSMT4">
                  <p:embed/>
                  <p:pic>
                    <p:nvPicPr>
                      <p:cNvPr id="0" name=""/>
                      <p:cNvPicPr/>
                      <p:nvPr/>
                    </p:nvPicPr>
                    <p:blipFill>
                      <a:blip r:embed="rId6"/>
                      <a:stretch>
                        <a:fillRect/>
                      </a:stretch>
                    </p:blipFill>
                    <p:spPr>
                      <a:xfrm>
                        <a:off x="1460500" y="3038475"/>
                        <a:ext cx="6223000" cy="800100"/>
                      </a:xfrm>
                      <a:prstGeom prst="rect">
                        <a:avLst/>
                      </a:prstGeom>
                    </p:spPr>
                  </p:pic>
                </p:oleObj>
              </mc:Fallback>
            </mc:AlternateContent>
          </a:graphicData>
        </a:graphic>
      </p:graphicFrame>
      <p:sp>
        <p:nvSpPr>
          <p:cNvPr id="4" name="Rectangle 3"/>
          <p:cNvSpPr/>
          <p:nvPr/>
        </p:nvSpPr>
        <p:spPr>
          <a:xfrm>
            <a:off x="8270924" y="3226390"/>
            <a:ext cx="560821" cy="461665"/>
          </a:xfrm>
          <a:prstGeom prst="rect">
            <a:avLst/>
          </a:prstGeom>
        </p:spPr>
        <p:txBody>
          <a:bodyPr wrap="none">
            <a:spAutoFit/>
          </a:bodyPr>
          <a:lstStyle/>
          <a:p>
            <a:pPr marL="0" indent="0" algn="r">
              <a:buNone/>
            </a:pPr>
            <a:r>
              <a:rPr lang="en-US" dirty="0" smtClean="0">
                <a:latin typeface="Times New Roman"/>
                <a:cs typeface="Times New Roman"/>
              </a:rPr>
              <a:t>(2)</a:t>
            </a:r>
            <a:endParaRPr lang="en-US" dirty="0">
              <a:latin typeface="Times New Roman"/>
              <a:cs typeface="Times New Roman"/>
            </a:endParaRPr>
          </a:p>
        </p:txBody>
      </p:sp>
    </p:spTree>
    <p:extLst>
      <p:ext uri="{BB962C8B-B14F-4D97-AF65-F5344CB8AC3E}">
        <p14:creationId xmlns:p14="http://schemas.microsoft.com/office/powerpoint/2010/main" val="17513446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1015663"/>
          </a:xfrm>
        </p:spPr>
        <p:txBody>
          <a:bodyPr/>
          <a:lstStyle/>
          <a:p>
            <a:r>
              <a:rPr lang="en-US" dirty="0" smtClean="0"/>
              <a:t>Exercise 16.6 Sinusoidal solution to the wave equation (cont.)</a:t>
            </a:r>
            <a:endParaRPr lang="en-US" dirty="0"/>
          </a:p>
        </p:txBody>
      </p:sp>
      <p:sp>
        <p:nvSpPr>
          <p:cNvPr id="7" name="Content Placeholder 6"/>
          <p:cNvSpPr>
            <a:spLocks noGrp="1"/>
          </p:cNvSpPr>
          <p:nvPr>
            <p:ph idx="1"/>
          </p:nvPr>
        </p:nvSpPr>
        <p:spPr>
          <a:xfrm>
            <a:off x="365124" y="2184114"/>
            <a:ext cx="8507413" cy="4408710"/>
          </a:xfrm>
        </p:spPr>
        <p:txBody>
          <a:bodyPr/>
          <a:lstStyle/>
          <a:p>
            <a:pPr marL="0" indent="0">
              <a:buNone/>
            </a:pPr>
            <a:r>
              <a:rPr lang="en-US" sz="2400" dirty="0" smtClean="0">
                <a:solidFill>
                  <a:schemeClr val="tx1"/>
                </a:solidFill>
              </a:rPr>
              <a:t>Note that this works whether you start with</a:t>
            </a:r>
          </a:p>
          <a:p>
            <a:pPr marL="0" indent="0">
              <a:buNone/>
            </a:pPr>
            <a:r>
              <a:rPr lang="en-US" sz="2400" dirty="0" smtClean="0">
                <a:solidFill>
                  <a:schemeClr val="tx1"/>
                </a:solidFill>
              </a:rPr>
              <a:t>	</a:t>
            </a:r>
            <a:r>
              <a:rPr lang="en-US" sz="2400" i="1" dirty="0" smtClean="0">
                <a:solidFill>
                  <a:schemeClr val="tx1"/>
                </a:solidFill>
              </a:rPr>
              <a:t>f</a:t>
            </a:r>
            <a:r>
              <a:rPr lang="en-US" sz="2400" dirty="0" smtClean="0">
                <a:solidFill>
                  <a:schemeClr val="tx1"/>
                </a:solidFill>
              </a:rPr>
              <a:t> </a:t>
            </a:r>
            <a:r>
              <a:rPr lang="en-US" sz="2400" dirty="0">
                <a:solidFill>
                  <a:schemeClr val="tx1"/>
                </a:solidFill>
              </a:rPr>
              <a:t>(</a:t>
            </a:r>
            <a:r>
              <a:rPr lang="en-US" sz="2400" i="1" dirty="0">
                <a:solidFill>
                  <a:schemeClr val="tx1"/>
                </a:solidFill>
              </a:rPr>
              <a:t>x</a:t>
            </a:r>
            <a:r>
              <a:rPr lang="en-US" sz="2400" dirty="0">
                <a:solidFill>
                  <a:schemeClr val="tx1"/>
                </a:solidFill>
              </a:rPr>
              <a:t>, </a:t>
            </a:r>
            <a:r>
              <a:rPr lang="en-US" sz="2400" i="1" dirty="0">
                <a:solidFill>
                  <a:schemeClr val="tx1"/>
                </a:solidFill>
              </a:rPr>
              <a:t>t</a:t>
            </a:r>
            <a:r>
              <a:rPr lang="en-US" sz="2400" dirty="0">
                <a:solidFill>
                  <a:schemeClr val="tx1"/>
                </a:solidFill>
              </a:rPr>
              <a:t>) = </a:t>
            </a:r>
            <a:r>
              <a:rPr lang="en-US" sz="2400" i="1" dirty="0">
                <a:solidFill>
                  <a:schemeClr val="tx1"/>
                </a:solidFill>
              </a:rPr>
              <a:t>A </a:t>
            </a:r>
            <a:r>
              <a:rPr lang="en-US" sz="2400" dirty="0">
                <a:solidFill>
                  <a:schemeClr val="tx1"/>
                </a:solidFill>
              </a:rPr>
              <a:t>sin(</a:t>
            </a:r>
            <a:r>
              <a:rPr lang="en-US" sz="2400" i="1" dirty="0" err="1">
                <a:solidFill>
                  <a:schemeClr val="tx1"/>
                </a:solidFill>
              </a:rPr>
              <a:t>kx</a:t>
            </a:r>
            <a:r>
              <a:rPr lang="en-US" sz="2400" dirty="0">
                <a:solidFill>
                  <a:schemeClr val="tx1"/>
                </a:solidFill>
              </a:rPr>
              <a:t> – </a:t>
            </a:r>
            <a:r>
              <a:rPr lang="el-GR" sz="2400" i="1" dirty="0">
                <a:solidFill>
                  <a:schemeClr val="tx1"/>
                </a:solidFill>
              </a:rPr>
              <a:t>ω</a:t>
            </a:r>
            <a:r>
              <a:rPr lang="en-US" sz="2400" i="1" dirty="0">
                <a:solidFill>
                  <a:schemeClr val="tx1"/>
                </a:solidFill>
              </a:rPr>
              <a:t>t</a:t>
            </a:r>
            <a:r>
              <a:rPr lang="en-US" sz="2400" dirty="0" smtClean="0">
                <a:solidFill>
                  <a:schemeClr val="tx1"/>
                </a:solidFill>
              </a:rPr>
              <a:t>)</a:t>
            </a:r>
            <a:endParaRPr lang="en-US" sz="2400" dirty="0">
              <a:solidFill>
                <a:schemeClr val="tx1"/>
              </a:solidFill>
            </a:endParaRPr>
          </a:p>
          <a:p>
            <a:pPr marL="0" indent="0">
              <a:buNone/>
            </a:pPr>
            <a:r>
              <a:rPr lang="en-US" sz="2400" dirty="0" smtClean="0">
                <a:solidFill>
                  <a:schemeClr val="tx1"/>
                </a:solidFill>
              </a:rPr>
              <a:t>Or  </a:t>
            </a:r>
          </a:p>
          <a:p>
            <a:pPr marL="0" indent="0">
              <a:buNone/>
            </a:pPr>
            <a:r>
              <a:rPr lang="en-US" sz="2400" dirty="0">
                <a:solidFill>
                  <a:schemeClr val="tx1"/>
                </a:solidFill>
              </a:rPr>
              <a:t>	</a:t>
            </a:r>
            <a:r>
              <a:rPr lang="en-US" sz="2400" i="1" dirty="0">
                <a:solidFill>
                  <a:schemeClr val="tx1"/>
                </a:solidFill>
              </a:rPr>
              <a:t> f</a:t>
            </a:r>
            <a:r>
              <a:rPr lang="en-US" sz="2400" dirty="0">
                <a:solidFill>
                  <a:schemeClr val="tx1"/>
                </a:solidFill>
              </a:rPr>
              <a:t> (</a:t>
            </a:r>
            <a:r>
              <a:rPr lang="en-US" sz="2400" i="1" dirty="0">
                <a:solidFill>
                  <a:schemeClr val="tx1"/>
                </a:solidFill>
              </a:rPr>
              <a:t>x</a:t>
            </a:r>
            <a:r>
              <a:rPr lang="en-US" sz="2400" dirty="0">
                <a:solidFill>
                  <a:schemeClr val="tx1"/>
                </a:solidFill>
              </a:rPr>
              <a:t>, </a:t>
            </a:r>
            <a:r>
              <a:rPr lang="en-US" sz="2400" i="1" dirty="0">
                <a:solidFill>
                  <a:schemeClr val="tx1"/>
                </a:solidFill>
              </a:rPr>
              <a:t>t</a:t>
            </a:r>
            <a:r>
              <a:rPr lang="en-US" sz="2400" dirty="0">
                <a:solidFill>
                  <a:schemeClr val="tx1"/>
                </a:solidFill>
              </a:rPr>
              <a:t>) = </a:t>
            </a:r>
            <a:r>
              <a:rPr lang="en-US" sz="2400" i="1" dirty="0">
                <a:solidFill>
                  <a:schemeClr val="tx1"/>
                </a:solidFill>
              </a:rPr>
              <a:t>A </a:t>
            </a:r>
            <a:r>
              <a:rPr lang="en-US" sz="2400" dirty="0" smtClean="0">
                <a:solidFill>
                  <a:schemeClr val="tx1"/>
                </a:solidFill>
              </a:rPr>
              <a:t>cos(</a:t>
            </a:r>
            <a:r>
              <a:rPr lang="en-US" sz="2400" i="1" dirty="0" err="1" smtClean="0">
                <a:solidFill>
                  <a:schemeClr val="tx1"/>
                </a:solidFill>
              </a:rPr>
              <a:t>kx</a:t>
            </a:r>
            <a:r>
              <a:rPr lang="en-US" sz="2400" dirty="0" smtClean="0">
                <a:solidFill>
                  <a:schemeClr val="tx1"/>
                </a:solidFill>
              </a:rPr>
              <a:t> </a:t>
            </a:r>
            <a:r>
              <a:rPr lang="en-US" sz="2400" dirty="0">
                <a:solidFill>
                  <a:schemeClr val="tx1"/>
                </a:solidFill>
              </a:rPr>
              <a:t>– </a:t>
            </a:r>
            <a:r>
              <a:rPr lang="el-GR" sz="2400" i="1" dirty="0">
                <a:solidFill>
                  <a:schemeClr val="tx1"/>
                </a:solidFill>
              </a:rPr>
              <a:t>ω</a:t>
            </a:r>
            <a:r>
              <a:rPr lang="en-US" sz="2400" i="1" dirty="0">
                <a:solidFill>
                  <a:schemeClr val="tx1"/>
                </a:solidFill>
              </a:rPr>
              <a:t>t</a:t>
            </a:r>
            <a:r>
              <a:rPr lang="en-US" sz="2400" dirty="0" smtClean="0">
                <a:solidFill>
                  <a:schemeClr val="tx1"/>
                </a:solidFill>
              </a:rPr>
              <a:t>)</a:t>
            </a:r>
          </a:p>
          <a:p>
            <a:pPr marL="0" indent="0">
              <a:buNone/>
            </a:pPr>
            <a:r>
              <a:rPr lang="en-US" sz="2400" dirty="0" smtClean="0">
                <a:solidFill>
                  <a:schemeClr val="tx1"/>
                </a:solidFill>
              </a:rPr>
              <a:t>What matters, as with SHM, is that</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smtClean="0"/>
              <a:t>Both sines and cosines work for this (complex exponentials FTW)</a:t>
            </a:r>
          </a:p>
          <a:p>
            <a:pPr marL="0" indent="0">
              <a:buNone/>
            </a:pPr>
            <a:r>
              <a:rPr lang="en-US" sz="2400" dirty="0"/>
              <a:t>	</a:t>
            </a:r>
            <a:r>
              <a:rPr lang="en-US" sz="2400" dirty="0" smtClean="0"/>
              <a:t> </a:t>
            </a:r>
            <a:endParaRPr lang="en-US" sz="2400" dirty="0">
              <a:solidFill>
                <a:srgbClr val="004A8F"/>
              </a:solidFill>
            </a:endParaRP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16.9: The wave equation</a:t>
            </a:r>
            <a:endParaRPr lang="en-US" dirty="0"/>
          </a:p>
        </p:txBody>
      </p:sp>
      <p:pic>
        <p:nvPicPr>
          <p:cNvPr id="5" name="Picture 4"/>
          <p:cNvPicPr>
            <a:picLocks noChangeAspect="1"/>
          </p:cNvPicPr>
          <p:nvPr/>
        </p:nvPicPr>
        <p:blipFill>
          <a:blip r:embed="rId2"/>
          <a:stretch>
            <a:fillRect/>
          </a:stretch>
        </p:blipFill>
        <p:spPr>
          <a:xfrm>
            <a:off x="2528888" y="4580233"/>
            <a:ext cx="2957512" cy="1453406"/>
          </a:xfrm>
          <a:prstGeom prst="rect">
            <a:avLst/>
          </a:prstGeom>
        </p:spPr>
      </p:pic>
    </p:spTree>
    <p:extLst>
      <p:ext uri="{BB962C8B-B14F-4D97-AF65-F5344CB8AC3E}">
        <p14:creationId xmlns:p14="http://schemas.microsoft.com/office/powerpoint/2010/main" val="3131363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4" y="1170432"/>
            <a:ext cx="8564563" cy="5422392"/>
          </a:xfrm>
        </p:spPr>
        <p:txBody>
          <a:bodyPr/>
          <a:lstStyle/>
          <a:p>
            <a:r>
              <a:rPr lang="en-US" dirty="0" smtClean="0">
                <a:solidFill>
                  <a:schemeClr val="tx1"/>
                </a:solidFill>
              </a:rPr>
              <a:t>A wave pulse moves along a stretched string. Describe the relationship among the speed at which the pulse moves, the pulse curvature, and the acceleration of small segments of the string.</a:t>
            </a:r>
          </a:p>
          <a:p>
            <a:endParaRPr lang="en-US" dirty="0" smtClean="0">
              <a:solidFill>
                <a:schemeClr val="tx1"/>
              </a:solidFill>
            </a:endParaRPr>
          </a:p>
          <a:p>
            <a:pPr lvl="1"/>
            <a:r>
              <a:rPr lang="en-US" dirty="0" smtClean="0"/>
              <a:t>Pulse speed ∝ pulse curvature </a:t>
            </a:r>
            <a:r>
              <a:rPr lang="en-US" dirty="0"/>
              <a:t>∝</a:t>
            </a:r>
            <a:r>
              <a:rPr lang="en-US" dirty="0" smtClean="0"/>
              <a:t> acceleration</a:t>
            </a:r>
          </a:p>
          <a:p>
            <a:pPr lvl="1"/>
            <a:r>
              <a:rPr lang="en-US" dirty="0" smtClean="0"/>
              <a:t>Pulse speed </a:t>
            </a:r>
            <a:r>
              <a:rPr lang="en-US" dirty="0"/>
              <a:t>∝</a:t>
            </a:r>
            <a:r>
              <a:rPr lang="en-US" dirty="0" smtClean="0"/>
              <a:t> pulse curvature </a:t>
            </a:r>
            <a:r>
              <a:rPr lang="en-US" dirty="0"/>
              <a:t>∝</a:t>
            </a:r>
            <a:r>
              <a:rPr lang="en-US" dirty="0" smtClean="0"/>
              <a:t> 1/acceleration</a:t>
            </a:r>
          </a:p>
          <a:p>
            <a:pPr lvl="1"/>
            <a:r>
              <a:rPr lang="en-US" dirty="0" smtClean="0"/>
              <a:t>Pulse speed </a:t>
            </a:r>
            <a:r>
              <a:rPr lang="en-US" dirty="0"/>
              <a:t>∝</a:t>
            </a:r>
            <a:r>
              <a:rPr lang="en-US" dirty="0" smtClean="0"/>
              <a:t> 1/pulse curvature </a:t>
            </a:r>
            <a:r>
              <a:rPr lang="en-US" dirty="0"/>
              <a:t>∝</a:t>
            </a:r>
            <a:r>
              <a:rPr lang="en-US" dirty="0" smtClean="0"/>
              <a:t> acceleration</a:t>
            </a:r>
          </a:p>
          <a:p>
            <a:pPr lvl="1"/>
            <a:r>
              <a:rPr lang="en-US" dirty="0" smtClean="0"/>
              <a:t>1/Pulse speed </a:t>
            </a:r>
            <a:r>
              <a:rPr lang="en-US" dirty="0"/>
              <a:t>∝</a:t>
            </a:r>
            <a:r>
              <a:rPr lang="en-US" dirty="0" smtClean="0"/>
              <a:t> pulse curvature </a:t>
            </a:r>
            <a:r>
              <a:rPr lang="en-US" dirty="0"/>
              <a:t>∝</a:t>
            </a:r>
            <a:r>
              <a:rPr lang="en-US" dirty="0" smtClean="0"/>
              <a:t> acceleration</a:t>
            </a:r>
          </a:p>
          <a:p>
            <a:pPr lvl="1"/>
            <a:r>
              <a:rPr lang="en-US" dirty="0" smtClean="0"/>
              <a:t>1/Pulse speed </a:t>
            </a:r>
            <a:r>
              <a:rPr lang="en-US" dirty="0"/>
              <a:t>∝</a:t>
            </a:r>
            <a:r>
              <a:rPr lang="en-US" dirty="0" smtClean="0"/>
              <a:t> 1/pulse curvature </a:t>
            </a:r>
            <a:r>
              <a:rPr lang="en-US" dirty="0"/>
              <a:t>∝</a:t>
            </a:r>
            <a:r>
              <a:rPr lang="en-US" dirty="0" smtClean="0"/>
              <a:t> 1/acceleration</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fr-FR" dirty="0" smtClean="0"/>
              <a:t>Section 16.9</a:t>
            </a:r>
          </a:p>
          <a:p>
            <a:r>
              <a:rPr lang="it-IT" dirty="0" err="1" smtClean="0"/>
              <a:t>Question</a:t>
            </a:r>
            <a:r>
              <a:rPr lang="it-IT" dirty="0" smtClean="0"/>
              <a:t> 9</a:t>
            </a:r>
            <a:endParaRPr lang="en-US" dirty="0"/>
          </a:p>
        </p:txBody>
      </p:sp>
    </p:spTree>
    <p:extLst>
      <p:ext uri="{BB962C8B-B14F-4D97-AF65-F5344CB8AC3E}">
        <p14:creationId xmlns:p14="http://schemas.microsoft.com/office/powerpoint/2010/main" val="41828965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77442" y="1170432"/>
            <a:ext cx="8778875" cy="5422392"/>
          </a:xfrm>
        </p:spPr>
        <p:txBody>
          <a:bodyPr/>
          <a:lstStyle/>
          <a:p>
            <a:r>
              <a:rPr lang="en-US" dirty="0">
                <a:solidFill>
                  <a:schemeClr val="tx1"/>
                </a:solidFill>
              </a:rPr>
              <a:t>A wave pulse moves along a stretched string. Describe the relationship among the speed at which the pulse moves, the pulse curvature, and the acceleration of small segments of the string</a:t>
            </a:r>
            <a:r>
              <a:rPr lang="en-US" dirty="0" smtClean="0">
                <a:solidFill>
                  <a:schemeClr val="tx1"/>
                </a:solidFill>
              </a:rPr>
              <a:t>.</a:t>
            </a:r>
          </a:p>
          <a:p>
            <a:endParaRPr lang="en-US" dirty="0" smtClean="0">
              <a:solidFill>
                <a:schemeClr val="tx1"/>
              </a:solidFill>
            </a:endParaRPr>
          </a:p>
          <a:p>
            <a:pPr marL="215900" lvl="1" indent="0">
              <a:buNone/>
            </a:pPr>
            <a:r>
              <a:rPr lang="en-US" dirty="0" smtClean="0">
                <a:solidFill>
                  <a:srgbClr val="FF0000"/>
                </a:solidFill>
              </a:rPr>
              <a:t>4. 1/Pulse </a:t>
            </a:r>
            <a:r>
              <a:rPr lang="en-US" dirty="0">
                <a:solidFill>
                  <a:srgbClr val="FF0000"/>
                </a:solidFill>
              </a:rPr>
              <a:t>speed </a:t>
            </a:r>
            <a:r>
              <a:rPr lang="en-US" i="1" dirty="0">
                <a:solidFill>
                  <a:srgbClr val="FF0000"/>
                </a:solidFill>
              </a:rPr>
              <a:t>∝</a:t>
            </a:r>
            <a:r>
              <a:rPr lang="en-US" dirty="0" smtClean="0">
                <a:solidFill>
                  <a:srgbClr val="FF0000"/>
                </a:solidFill>
              </a:rPr>
              <a:t> </a:t>
            </a:r>
            <a:r>
              <a:rPr lang="en-US" dirty="0">
                <a:solidFill>
                  <a:srgbClr val="FF0000"/>
                </a:solidFill>
              </a:rPr>
              <a:t>pulse curvature </a:t>
            </a:r>
            <a:r>
              <a:rPr lang="en-US" i="1" dirty="0">
                <a:solidFill>
                  <a:srgbClr val="FF0000"/>
                </a:solidFill>
              </a:rPr>
              <a:t>∝</a:t>
            </a:r>
            <a:r>
              <a:rPr lang="en-US" dirty="0" smtClean="0">
                <a:solidFill>
                  <a:srgbClr val="FF0000"/>
                </a:solidFill>
              </a:rPr>
              <a:t> acceleration</a:t>
            </a:r>
          </a:p>
          <a:p>
            <a:pPr marL="215900" lvl="1" indent="0">
              <a:buNone/>
            </a:pPr>
            <a:endParaRPr lang="en-US" dirty="0">
              <a:solidFill>
                <a:srgbClr val="FF0000"/>
              </a:solidFill>
            </a:endParaRPr>
          </a:p>
          <a:p>
            <a:pPr marL="215900" lvl="1" indent="0">
              <a:buNone/>
            </a:pPr>
            <a:r>
              <a:rPr lang="en-US" dirty="0" smtClean="0">
                <a:solidFill>
                  <a:srgbClr val="FF0000"/>
                </a:solidFill>
              </a:rPr>
              <a:t>Curvature ~ second derivative </a:t>
            </a:r>
            <a:r>
              <a:rPr lang="en-US" dirty="0" err="1" smtClean="0">
                <a:solidFill>
                  <a:srgbClr val="FF0000"/>
                </a:solidFill>
              </a:rPr>
              <a:t>w.r.t</a:t>
            </a:r>
            <a:r>
              <a:rPr lang="en-US" dirty="0" smtClean="0">
                <a:solidFill>
                  <a:srgbClr val="FF0000"/>
                </a:solidFill>
              </a:rPr>
              <a:t>. position</a:t>
            </a:r>
          </a:p>
          <a:p>
            <a:pPr marL="215900" lvl="1" indent="0">
              <a:buNone/>
            </a:pPr>
            <a:r>
              <a:rPr lang="en-US" dirty="0" smtClean="0">
                <a:solidFill>
                  <a:srgbClr val="FF0000"/>
                </a:solidFill>
              </a:rPr>
              <a:t>Acceleration ~ second derivative </a:t>
            </a:r>
            <a:r>
              <a:rPr lang="en-US" dirty="0" err="1" smtClean="0">
                <a:solidFill>
                  <a:srgbClr val="FF0000"/>
                </a:solidFill>
              </a:rPr>
              <a:t>w.r.t</a:t>
            </a:r>
            <a:r>
              <a:rPr lang="en-US" dirty="0" smtClean="0">
                <a:solidFill>
                  <a:srgbClr val="FF0000"/>
                </a:solidFill>
              </a:rPr>
              <a:t>. time</a:t>
            </a:r>
          </a:p>
          <a:p>
            <a:pPr marL="215900" lvl="1" indent="0">
              <a:buNone/>
            </a:pPr>
            <a:r>
              <a:rPr lang="en-US" dirty="0">
                <a:solidFill>
                  <a:srgbClr val="FF0000"/>
                </a:solidFill>
              </a:rPr>
              <a:t>	</a:t>
            </a:r>
            <a:r>
              <a:rPr lang="en-US" dirty="0" smtClean="0">
                <a:solidFill>
                  <a:srgbClr val="FF0000"/>
                </a:solidFill>
              </a:rPr>
              <a:t>wave equation </a:t>
            </a:r>
            <a:r>
              <a:rPr lang="en-US" dirty="0" smtClean="0">
                <a:solidFill>
                  <a:srgbClr val="FF0000"/>
                </a:solidFill>
                <a:sym typeface="Wingdings"/>
              </a:rPr>
              <a:t> </a:t>
            </a:r>
            <a:r>
              <a:rPr lang="en-US" dirty="0" smtClean="0">
                <a:solidFill>
                  <a:srgbClr val="FF0000"/>
                </a:solidFill>
              </a:rPr>
              <a:t>curvature ~ acceleration</a:t>
            </a:r>
          </a:p>
          <a:p>
            <a:pPr marL="215900" lvl="1" indent="0">
              <a:buNone/>
            </a:pPr>
            <a:r>
              <a:rPr lang="en-US" dirty="0" smtClean="0">
                <a:solidFill>
                  <a:srgbClr val="FF0000"/>
                </a:solidFill>
              </a:rPr>
              <a:t>Established that lower speed waves have higher curvature</a:t>
            </a:r>
            <a:endParaRPr lang="en-US" dirty="0">
              <a:solidFill>
                <a:srgbClr val="FF0000"/>
              </a:solidFill>
            </a:endParaRP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fr-FR" dirty="0"/>
              <a:t>Section 16.9</a:t>
            </a:r>
          </a:p>
          <a:p>
            <a:r>
              <a:rPr lang="it-IT" dirty="0" err="1" smtClean="0"/>
              <a:t>Question</a:t>
            </a:r>
            <a:r>
              <a:rPr lang="it-IT" dirty="0" smtClean="0"/>
              <a:t> 9</a:t>
            </a:r>
            <a:endParaRPr lang="en-US" dirty="0"/>
          </a:p>
        </p:txBody>
      </p:sp>
    </p:spTree>
    <p:extLst>
      <p:ext uri="{BB962C8B-B14F-4D97-AF65-F5344CB8AC3E}">
        <p14:creationId xmlns:p14="http://schemas.microsoft.com/office/powerpoint/2010/main" val="16991624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Representing waves</a:t>
            </a:r>
          </a:p>
        </p:txBody>
      </p:sp>
      <p:sp>
        <p:nvSpPr>
          <p:cNvPr id="6" name="Content Placeholder 5"/>
          <p:cNvSpPr>
            <a:spLocks noGrp="1"/>
          </p:cNvSpPr>
          <p:nvPr>
            <p:ph idx="1"/>
          </p:nvPr>
        </p:nvSpPr>
        <p:spPr/>
        <p:txBody>
          <a:bodyPr/>
          <a:lstStyle/>
          <a:p>
            <a:r>
              <a:rPr lang="en-US" dirty="0"/>
              <a:t>A </a:t>
            </a:r>
            <a:r>
              <a:rPr lang="en-US" b="1" dirty="0"/>
              <a:t>wave</a:t>
            </a:r>
            <a:r>
              <a:rPr lang="en-US" dirty="0"/>
              <a:t> is a </a:t>
            </a:r>
            <a:r>
              <a:rPr lang="en-US" i="1" dirty="0"/>
              <a:t>disturbance</a:t>
            </a:r>
            <a:r>
              <a:rPr lang="en-US" dirty="0"/>
              <a:t> that propagates through material (the medium) or through empty space.</a:t>
            </a:r>
          </a:p>
          <a:p>
            <a:r>
              <a:rPr lang="en-US" dirty="0"/>
              <a:t>A </a:t>
            </a:r>
            <a:r>
              <a:rPr lang="en-US" b="1" dirty="0"/>
              <a:t>wave pulse</a:t>
            </a:r>
            <a:r>
              <a:rPr lang="en-US" dirty="0"/>
              <a:t> is a single isolated propagating disturbance.</a:t>
            </a:r>
          </a:p>
          <a:p>
            <a:r>
              <a:rPr lang="en-US" dirty="0"/>
              <a:t>The </a:t>
            </a:r>
            <a:r>
              <a:rPr lang="en-US" b="1" dirty="0"/>
              <a:t>wave function</a:t>
            </a:r>
            <a:r>
              <a:rPr lang="en-US" dirty="0"/>
              <a:t> represents the shape of a wave at any given instant and changes with time as the wave travels.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Tree>
    <p:extLst>
      <p:ext uri="{BB962C8B-B14F-4D97-AF65-F5344CB8AC3E}">
        <p14:creationId xmlns:p14="http://schemas.microsoft.com/office/powerpoint/2010/main" val="7215444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Representing waves</a:t>
            </a:r>
          </a:p>
        </p:txBody>
      </p:sp>
      <p:sp>
        <p:nvSpPr>
          <p:cNvPr id="6" name="Content Placeholder 5"/>
          <p:cNvSpPr>
            <a:spLocks noGrp="1"/>
          </p:cNvSpPr>
          <p:nvPr>
            <p:ph idx="1"/>
          </p:nvPr>
        </p:nvSpPr>
        <p:spPr/>
        <p:txBody>
          <a:bodyPr/>
          <a:lstStyle/>
          <a:p>
            <a:r>
              <a:rPr lang="en-US" dirty="0"/>
              <a:t>The </a:t>
            </a:r>
            <a:r>
              <a:rPr lang="en-US" b="1" dirty="0"/>
              <a:t>wave speed</a:t>
            </a:r>
            <a:r>
              <a:rPr lang="en-US" dirty="0"/>
              <a:t> </a:t>
            </a:r>
            <a:r>
              <a:rPr lang="en-US" i="1" dirty="0"/>
              <a:t>c</a:t>
            </a:r>
            <a:r>
              <a:rPr lang="en-US" dirty="0"/>
              <a:t> is the speed at which a wave propagates. For a mechanical wave, </a:t>
            </a:r>
            <a:r>
              <a:rPr lang="en-US" i="1" dirty="0"/>
              <a:t>c</a:t>
            </a:r>
            <a:r>
              <a:rPr lang="en-US" dirty="0"/>
              <a:t> is different from the speed </a:t>
            </a:r>
            <a:r>
              <a:rPr lang="en-US" i="1" dirty="0">
                <a:sym typeface="Symbol"/>
              </a:rPr>
              <a:t>v</a:t>
            </a:r>
            <a:r>
              <a:rPr lang="en-US" dirty="0" smtClean="0"/>
              <a:t> of </a:t>
            </a:r>
            <a:r>
              <a:rPr lang="en-US" dirty="0"/>
              <a:t>the particles of the medium and is determined by the properties of the medium.</a:t>
            </a:r>
          </a:p>
          <a:p>
            <a:r>
              <a:rPr lang="en-US" dirty="0"/>
              <a:t>The </a:t>
            </a:r>
            <a:r>
              <a:rPr lang="en-US" b="1" dirty="0"/>
              <a:t>displacement</a:t>
            </a:r>
            <a:r>
              <a:rPr lang="en-US" dirty="0"/>
              <a:t>    </a:t>
            </a:r>
            <a:r>
              <a:rPr lang="en-US" dirty="0" smtClean="0"/>
              <a:t> of </a:t>
            </a:r>
            <a:r>
              <a:rPr lang="en-US" dirty="0"/>
              <a:t>any particle of a medium through which a mechanical wave travels is a vector that points from the equilibrium position of the particle to its actual position.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1809613419"/>
              </p:ext>
            </p:extLst>
          </p:nvPr>
        </p:nvGraphicFramePr>
        <p:xfrm>
          <a:off x="3516649" y="3713592"/>
          <a:ext cx="317500" cy="381000"/>
        </p:xfrm>
        <a:graphic>
          <a:graphicData uri="http://schemas.openxmlformats.org/presentationml/2006/ole">
            <mc:AlternateContent xmlns:mc="http://schemas.openxmlformats.org/markup-compatibility/2006">
              <mc:Choice xmlns:v="urn:schemas-microsoft-com:vml" Requires="v">
                <p:oleObj spid="_x0000_s14645" name="Equation" r:id="rId3" imgW="317500" imgH="381000" progId="Equation.DSMT4">
                  <p:embed/>
                </p:oleObj>
              </mc:Choice>
              <mc:Fallback>
                <p:oleObj name="Equation" r:id="rId3" imgW="317500" imgH="381000" progId="Equation.DSMT4">
                  <p:embed/>
                  <p:pic>
                    <p:nvPicPr>
                      <p:cNvPr id="0" name=""/>
                      <p:cNvPicPr/>
                      <p:nvPr/>
                    </p:nvPicPr>
                    <p:blipFill>
                      <a:blip r:embed="rId4"/>
                      <a:stretch>
                        <a:fillRect/>
                      </a:stretch>
                    </p:blipFill>
                    <p:spPr>
                      <a:xfrm>
                        <a:off x="3516649" y="3713592"/>
                        <a:ext cx="317500" cy="381000"/>
                      </a:xfrm>
                      <a:prstGeom prst="rect">
                        <a:avLst/>
                      </a:prstGeom>
                    </p:spPr>
                  </p:pic>
                </p:oleObj>
              </mc:Fallback>
            </mc:AlternateContent>
          </a:graphicData>
        </a:graphic>
      </p:graphicFrame>
    </p:spTree>
    <p:extLst>
      <p:ext uri="{BB962C8B-B14F-4D97-AF65-F5344CB8AC3E}">
        <p14:creationId xmlns:p14="http://schemas.microsoft.com/office/powerpoint/2010/main" val="2290066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6_04_FigureB.jpg"/>
          <p:cNvPicPr>
            <a:picLocks noChangeAspect="1"/>
          </p:cNvPicPr>
          <p:nvPr/>
        </p:nvPicPr>
        <p:blipFill rotWithShape="1">
          <a:blip r:embed="rId3">
            <a:extLst>
              <a:ext uri="{28A0092B-C50C-407E-A947-70E740481C1C}">
                <a14:useLocalDpi xmlns:a14="http://schemas.microsoft.com/office/drawing/2010/main" val="0"/>
              </a:ext>
            </a:extLst>
          </a:blip>
          <a:srcRect b="4807"/>
          <a:stretch/>
        </p:blipFill>
        <p:spPr>
          <a:xfrm>
            <a:off x="1105502" y="3580529"/>
            <a:ext cx="6932996" cy="3026222"/>
          </a:xfrm>
          <a:prstGeom prst="rect">
            <a:avLst/>
          </a:prstGeom>
        </p:spPr>
      </p:pic>
      <p:sp>
        <p:nvSpPr>
          <p:cNvPr id="3" name="Content Placeholder 2"/>
          <p:cNvSpPr>
            <a:spLocks noGrp="1"/>
          </p:cNvSpPr>
          <p:nvPr>
            <p:ph idx="1"/>
          </p:nvPr>
        </p:nvSpPr>
        <p:spPr/>
        <p:txBody>
          <a:bodyPr/>
          <a:lstStyle/>
          <a:p>
            <a:r>
              <a:rPr lang="en-US" sz="2400" dirty="0" smtClean="0"/>
              <a:t>The graphical representation of all the particle displacements at a given instant is shown in part (</a:t>
            </a:r>
            <a:r>
              <a:rPr lang="en-US" sz="2400" i="1" dirty="0" smtClean="0"/>
              <a:t>b</a:t>
            </a:r>
            <a:r>
              <a:rPr lang="en-US" sz="2400" dirty="0" smtClean="0"/>
              <a:t>). </a:t>
            </a:r>
          </a:p>
          <a:p>
            <a:r>
              <a:rPr lang="en-US" sz="2400" dirty="0" smtClean="0"/>
              <a:t>The curve gives the </a:t>
            </a:r>
            <a:r>
              <a:rPr lang="en-US" sz="2400" i="1" dirty="0" smtClean="0"/>
              <a:t>y</a:t>
            </a:r>
            <a:r>
              <a:rPr lang="en-US" sz="2400" dirty="0" smtClean="0"/>
              <a:t> components of the displacements of the particles of the string as a function of the position </a:t>
            </a:r>
            <a:r>
              <a:rPr lang="en-US" sz="2400" i="1" dirty="0" smtClean="0"/>
              <a:t>x</a:t>
            </a:r>
            <a:r>
              <a:rPr lang="en-US" sz="2400" dirty="0" smtClean="0"/>
              <a:t> along the string. </a:t>
            </a:r>
          </a:p>
          <a:p>
            <a:r>
              <a:rPr lang="en-US" sz="2400" dirty="0" smtClean="0"/>
              <a:t>This is called the </a:t>
            </a:r>
            <a:r>
              <a:rPr lang="en-US" sz="2400" b="1" dirty="0" smtClean="0"/>
              <a:t>wave function.</a:t>
            </a:r>
            <a:endParaRPr lang="en-US" sz="2400"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16.1: Representing waves graphically</a:t>
            </a:r>
            <a:endParaRPr lang="en-US" dirty="0"/>
          </a:p>
        </p:txBody>
      </p:sp>
    </p:spTree>
    <p:extLst>
      <p:ext uri="{BB962C8B-B14F-4D97-AF65-F5344CB8AC3E}">
        <p14:creationId xmlns:p14="http://schemas.microsoft.com/office/powerpoint/2010/main" val="30373481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Representing waves</a:t>
            </a:r>
          </a:p>
        </p:txBody>
      </p:sp>
      <p:sp>
        <p:nvSpPr>
          <p:cNvPr id="6" name="Content Placeholder 5"/>
          <p:cNvSpPr>
            <a:spLocks noGrp="1"/>
          </p:cNvSpPr>
          <p:nvPr>
            <p:ph idx="1"/>
          </p:nvPr>
        </p:nvSpPr>
        <p:spPr/>
        <p:txBody>
          <a:bodyPr/>
          <a:lstStyle/>
          <a:p>
            <a:r>
              <a:rPr lang="en-US" dirty="0"/>
              <a:t>In a </a:t>
            </a:r>
            <a:r>
              <a:rPr lang="en-US" b="1" dirty="0"/>
              <a:t>transverse</a:t>
            </a:r>
            <a:r>
              <a:rPr lang="en-US" dirty="0"/>
              <a:t> mechanical wave, the particles of the medium move perpendicular to the direction of the pulse movement.</a:t>
            </a:r>
          </a:p>
          <a:p>
            <a:r>
              <a:rPr lang="en-US" dirty="0"/>
              <a:t>In a </a:t>
            </a:r>
            <a:r>
              <a:rPr lang="en-US" b="1" dirty="0"/>
              <a:t>longitudinal</a:t>
            </a:r>
            <a:r>
              <a:rPr lang="en-US" dirty="0"/>
              <a:t> mechanical wave, these particles move parallel to the direction of the pulse movement.</a:t>
            </a:r>
          </a:p>
          <a:p>
            <a:r>
              <a:rPr lang="en-US" dirty="0"/>
              <a:t>In a </a:t>
            </a:r>
            <a:r>
              <a:rPr lang="en-US" b="1" dirty="0"/>
              <a:t>periodic wave</a:t>
            </a:r>
            <a:r>
              <a:rPr lang="en-US" dirty="0"/>
              <a:t>, the displacement at any location in the medium is a periodic function of time. </a:t>
            </a:r>
            <a:r>
              <a:rPr lang="en-US" dirty="0" smtClean="0"/>
              <a:t/>
            </a:r>
            <a:br>
              <a:rPr lang="en-US" dirty="0" smtClean="0"/>
            </a:br>
            <a:r>
              <a:rPr lang="en-US" dirty="0" smtClean="0"/>
              <a:t>A </a:t>
            </a:r>
            <a:r>
              <a:rPr lang="en-US" dirty="0"/>
              <a:t>periodic wave is </a:t>
            </a:r>
            <a:r>
              <a:rPr lang="en-US" b="1" dirty="0"/>
              <a:t>harmonic</a:t>
            </a:r>
            <a:r>
              <a:rPr lang="en-US" dirty="0"/>
              <a:t> when the particle displacement can </a:t>
            </a:r>
            <a:r>
              <a:rPr lang="en-US" dirty="0" smtClean="0"/>
              <a:t>be represented </a:t>
            </a:r>
            <a:r>
              <a:rPr lang="en-US" dirty="0"/>
              <a:t>by a sinusoidally varying function of space and time.</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Tree>
    <p:extLst>
      <p:ext uri="{BB962C8B-B14F-4D97-AF65-F5344CB8AC3E}">
        <p14:creationId xmlns:p14="http://schemas.microsoft.com/office/powerpoint/2010/main" val="39244155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solidFill>
                  <a:srgbClr val="AF2A42"/>
                </a:solidFill>
              </a:rPr>
              <a:t>Quantitative Tools: Representing waves</a:t>
            </a:r>
            <a:endParaRPr lang="en-US" dirty="0">
              <a:solidFill>
                <a:srgbClr val="AF2A42"/>
              </a:solidFill>
            </a:endParaRPr>
          </a:p>
        </p:txBody>
      </p:sp>
      <p:sp>
        <p:nvSpPr>
          <p:cNvPr id="5" name="Content Placeholder 4"/>
          <p:cNvSpPr>
            <a:spLocks noGrp="1"/>
          </p:cNvSpPr>
          <p:nvPr>
            <p:ph idx="1"/>
          </p:nvPr>
        </p:nvSpPr>
        <p:spPr/>
        <p:txBody>
          <a:bodyPr/>
          <a:lstStyle/>
          <a:p>
            <a:pPr>
              <a:buClr>
                <a:srgbClr val="AF2A42"/>
              </a:buClr>
            </a:pPr>
            <a:r>
              <a:rPr lang="en-US" sz="2400" dirty="0"/>
              <a:t>If a wave travels in the </a:t>
            </a:r>
            <a:r>
              <a:rPr lang="en-US" sz="2400" i="1" dirty="0"/>
              <a:t>x</a:t>
            </a:r>
            <a:r>
              <a:rPr lang="en-US" sz="2400" dirty="0"/>
              <a:t> direction with speed </a:t>
            </a:r>
            <a:r>
              <a:rPr lang="en-US" sz="2400" i="1" dirty="0"/>
              <a:t>c</a:t>
            </a:r>
            <a:r>
              <a:rPr lang="en-US" sz="2400" dirty="0"/>
              <a:t> and </a:t>
            </a:r>
            <a:r>
              <a:rPr lang="en-US" sz="2400" i="1" dirty="0"/>
              <a:t>f</a:t>
            </a:r>
            <a:r>
              <a:rPr lang="en-US" sz="2400" dirty="0"/>
              <a:t> (</a:t>
            </a:r>
            <a:r>
              <a:rPr lang="en-US" sz="2400" i="1" dirty="0"/>
              <a:t>x</a:t>
            </a:r>
            <a:r>
              <a:rPr lang="en-US" sz="2400" dirty="0"/>
              <a:t>) </a:t>
            </a:r>
            <a:r>
              <a:rPr lang="en-US" sz="2400" dirty="0" smtClean="0"/>
              <a:t>describes the </a:t>
            </a:r>
            <a:r>
              <a:rPr lang="en-US" sz="2400" dirty="0"/>
              <a:t>form (shape) of the wave, then the </a:t>
            </a:r>
            <a:r>
              <a:rPr lang="en-US" sz="2400" i="1" dirty="0"/>
              <a:t>y</a:t>
            </a:r>
            <a:r>
              <a:rPr lang="en-US" sz="2400" dirty="0"/>
              <a:t> component </a:t>
            </a:r>
            <a:r>
              <a:rPr lang="en-US" sz="2400" i="1" dirty="0"/>
              <a:t>D</a:t>
            </a:r>
            <a:r>
              <a:rPr lang="en-US" sz="2400" i="1" baseline="-25000" dirty="0"/>
              <a:t>y</a:t>
            </a:r>
            <a:r>
              <a:rPr lang="en-US" sz="2400" dirty="0"/>
              <a:t> of the displacement of a particle </a:t>
            </a:r>
            <a:r>
              <a:rPr lang="en-US" sz="2400" dirty="0" smtClean="0"/>
              <a:t>of the </a:t>
            </a:r>
            <a:r>
              <a:rPr lang="en-US" sz="2400" dirty="0"/>
              <a:t>medium </a:t>
            </a:r>
            <a:r>
              <a:rPr lang="en-US" sz="2400" dirty="0" smtClean="0"/>
              <a:t>is</a:t>
            </a:r>
          </a:p>
          <a:p>
            <a:pPr marL="344488" indent="0" algn="ctr">
              <a:buClr>
                <a:srgbClr val="AF2A42"/>
              </a:buClr>
              <a:buNone/>
            </a:pPr>
            <a:r>
              <a:rPr lang="en-US" sz="2400" i="1" dirty="0" smtClean="0"/>
              <a:t>D</a:t>
            </a:r>
            <a:r>
              <a:rPr lang="en-US" sz="2400" i="1" baseline="-25000" dirty="0" smtClean="0"/>
              <a:t>y</a:t>
            </a:r>
            <a:r>
              <a:rPr lang="en-US" sz="2400" dirty="0" smtClean="0"/>
              <a:t> = </a:t>
            </a:r>
            <a:r>
              <a:rPr lang="en-US" sz="2400" i="1" dirty="0" smtClean="0"/>
              <a:t>f</a:t>
            </a:r>
            <a:r>
              <a:rPr lang="en-US" sz="2400" dirty="0" smtClean="0"/>
              <a:t> (</a:t>
            </a:r>
            <a:r>
              <a:rPr lang="en-US" sz="2400" i="1" dirty="0" smtClean="0"/>
              <a:t>x</a:t>
            </a:r>
            <a:r>
              <a:rPr lang="en-US" sz="2400" dirty="0" smtClean="0"/>
              <a:t> – </a:t>
            </a:r>
            <a:r>
              <a:rPr lang="en-US" sz="2400" i="1" dirty="0" smtClean="0"/>
              <a:t>ct</a:t>
            </a:r>
            <a:r>
              <a:rPr lang="en-US" sz="2400" dirty="0" smtClean="0"/>
              <a:t>)</a:t>
            </a:r>
          </a:p>
          <a:p>
            <a:pPr marL="344488" indent="0">
              <a:buClr>
                <a:srgbClr val="AF2A42"/>
              </a:buClr>
              <a:buNone/>
            </a:pPr>
            <a:r>
              <a:rPr lang="en-US" sz="2400" dirty="0" smtClean="0"/>
              <a:t>if the wave travels in the positive </a:t>
            </a:r>
            <a:r>
              <a:rPr lang="en-US" sz="2400" i="1" dirty="0" smtClean="0"/>
              <a:t>x</a:t>
            </a:r>
            <a:r>
              <a:rPr lang="en-US" sz="2400" dirty="0" smtClean="0"/>
              <a:t> direction and</a:t>
            </a:r>
          </a:p>
          <a:p>
            <a:pPr marL="0" indent="0" algn="ctr">
              <a:buClr>
                <a:srgbClr val="AF2A42"/>
              </a:buClr>
              <a:buNone/>
            </a:pPr>
            <a:r>
              <a:rPr lang="en-US" sz="2400" i="1" dirty="0" smtClean="0"/>
              <a:t>D</a:t>
            </a:r>
            <a:r>
              <a:rPr lang="en-US" sz="2400" i="1" baseline="-25000" dirty="0" smtClean="0"/>
              <a:t>y</a:t>
            </a:r>
            <a:r>
              <a:rPr lang="en-US" sz="2400" dirty="0" smtClean="0"/>
              <a:t> </a:t>
            </a:r>
            <a:r>
              <a:rPr lang="en-US" sz="2400" dirty="0"/>
              <a:t>= </a:t>
            </a:r>
            <a:r>
              <a:rPr lang="en-US" sz="2400" i="1" dirty="0"/>
              <a:t>f</a:t>
            </a:r>
            <a:r>
              <a:rPr lang="en-US" sz="2400" dirty="0"/>
              <a:t> (</a:t>
            </a:r>
            <a:r>
              <a:rPr lang="en-US" sz="2400" i="1" dirty="0"/>
              <a:t>x</a:t>
            </a:r>
            <a:r>
              <a:rPr lang="en-US" sz="2400" dirty="0"/>
              <a:t> </a:t>
            </a:r>
            <a:r>
              <a:rPr lang="en-US" sz="2400" dirty="0" smtClean="0"/>
              <a:t>+ </a:t>
            </a:r>
            <a:r>
              <a:rPr lang="en-US" sz="2400" i="1" dirty="0"/>
              <a:t>ct</a:t>
            </a:r>
            <a:r>
              <a:rPr lang="en-US" sz="2400" dirty="0" smtClean="0"/>
              <a:t>)</a:t>
            </a:r>
          </a:p>
          <a:p>
            <a:pPr marL="344488" indent="0">
              <a:lnSpc>
                <a:spcPct val="130000"/>
              </a:lnSpc>
              <a:buClr>
                <a:srgbClr val="AF2A42"/>
              </a:buClr>
              <a:buNone/>
            </a:pPr>
            <a:r>
              <a:rPr lang="en-US" sz="2400" dirty="0" smtClean="0"/>
              <a:t>if </a:t>
            </a:r>
            <a:r>
              <a:rPr lang="en-US" sz="2400" dirty="0"/>
              <a:t>the wave travels in the negative </a:t>
            </a:r>
            <a:r>
              <a:rPr lang="en-US" sz="2400" i="1" dirty="0"/>
              <a:t>x</a:t>
            </a:r>
            <a:r>
              <a:rPr lang="en-US" sz="2400" dirty="0"/>
              <a:t> direction</a:t>
            </a:r>
            <a:r>
              <a:rPr lang="en-US" sz="2400" dirty="0" smtClean="0"/>
              <a:t>.</a:t>
            </a:r>
          </a:p>
          <a:p>
            <a:pPr>
              <a:buClr>
                <a:srgbClr val="AF2A42"/>
              </a:buClr>
            </a:pPr>
            <a:r>
              <a:rPr lang="en-US" sz="2400" dirty="0" smtClean="0"/>
              <a:t>The </a:t>
            </a:r>
            <a:r>
              <a:rPr lang="en-US" sz="2400" b="1" dirty="0" smtClean="0"/>
              <a:t>wavelength</a:t>
            </a:r>
            <a:r>
              <a:rPr lang="en-US" sz="2400" dirty="0" smtClean="0"/>
              <a:t> </a:t>
            </a:r>
            <a:r>
              <a:rPr lang="en-US" sz="2400" i="1" dirty="0" smtClean="0"/>
              <a:t>λ</a:t>
            </a:r>
            <a:r>
              <a:rPr lang="en-US" sz="2400" dirty="0" smtClean="0"/>
              <a:t> of a periodic wave is the minimum distance over which the wave repeats itself.</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Tree>
    <p:extLst>
      <p:ext uri="{BB962C8B-B14F-4D97-AF65-F5344CB8AC3E}">
        <p14:creationId xmlns:p14="http://schemas.microsoft.com/office/powerpoint/2010/main" val="1528418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solidFill>
                  <a:srgbClr val="AF2A42"/>
                </a:solidFill>
              </a:rPr>
              <a:t>Quantitative Tools: Representing waves</a:t>
            </a:r>
            <a:endParaRPr lang="en-US" dirty="0">
              <a:solidFill>
                <a:srgbClr val="AF2A42"/>
              </a:solidFill>
            </a:endParaRPr>
          </a:p>
        </p:txBody>
      </p:sp>
      <p:sp>
        <p:nvSpPr>
          <p:cNvPr id="5" name="Content Placeholder 4"/>
          <p:cNvSpPr>
            <a:spLocks noGrp="1"/>
          </p:cNvSpPr>
          <p:nvPr>
            <p:ph idx="1"/>
          </p:nvPr>
        </p:nvSpPr>
        <p:spPr/>
        <p:txBody>
          <a:bodyPr/>
          <a:lstStyle/>
          <a:p>
            <a:pPr>
              <a:buClr>
                <a:srgbClr val="CD0044"/>
              </a:buClr>
            </a:pPr>
            <a:r>
              <a:rPr lang="en-US" sz="2400" dirty="0"/>
              <a:t>For a periodic wave of period </a:t>
            </a:r>
            <a:r>
              <a:rPr lang="en-US" sz="2400" i="1" dirty="0"/>
              <a:t>T</a:t>
            </a:r>
            <a:r>
              <a:rPr lang="en-US" sz="2400" dirty="0"/>
              <a:t>, frequency </a:t>
            </a:r>
            <a:r>
              <a:rPr lang="en-US" sz="2400" i="1" dirty="0"/>
              <a:t>f</a:t>
            </a:r>
            <a:r>
              <a:rPr lang="en-US" sz="2400" dirty="0"/>
              <a:t>, and speed </a:t>
            </a:r>
            <a:r>
              <a:rPr lang="en-US" sz="2400" i="1" dirty="0"/>
              <a:t>c</a:t>
            </a:r>
            <a:r>
              <a:rPr lang="en-US" sz="2400" dirty="0"/>
              <a:t>, the </a:t>
            </a:r>
            <a:r>
              <a:rPr lang="en-US" sz="2400" b="1" dirty="0"/>
              <a:t>wave number</a:t>
            </a:r>
            <a:r>
              <a:rPr lang="en-US" sz="2400" dirty="0"/>
              <a:t> </a:t>
            </a:r>
            <a:r>
              <a:rPr lang="en-US" sz="2400" i="1" dirty="0"/>
              <a:t>k</a:t>
            </a:r>
            <a:r>
              <a:rPr lang="en-US" sz="2400" dirty="0"/>
              <a:t> </a:t>
            </a:r>
            <a:r>
              <a:rPr lang="en-US" sz="2400" dirty="0" smtClean="0"/>
              <a:t>is</a:t>
            </a:r>
            <a:br>
              <a:rPr lang="en-US" sz="2400" dirty="0" smtClean="0"/>
            </a:br>
            <a:r>
              <a:rPr lang="en-US" sz="2400" dirty="0" smtClean="0"/>
              <a:t/>
            </a:r>
            <a:br>
              <a:rPr lang="en-US" sz="2400" dirty="0" smtClean="0"/>
            </a:br>
            <a:endParaRPr lang="en-US" sz="2400" dirty="0"/>
          </a:p>
          <a:p>
            <a:pPr>
              <a:buClr>
                <a:srgbClr val="CD0044"/>
              </a:buClr>
            </a:pPr>
            <a:r>
              <a:rPr lang="en-US" sz="2400" dirty="0" smtClean="0"/>
              <a:t>The </a:t>
            </a:r>
            <a:r>
              <a:rPr lang="en-US" sz="2400" dirty="0"/>
              <a:t>wavelength </a:t>
            </a:r>
            <a:r>
              <a:rPr lang="en-US" sz="2400" i="1" dirty="0"/>
              <a:t>λ</a:t>
            </a:r>
            <a:r>
              <a:rPr lang="en-US" sz="2400" dirty="0" smtClean="0"/>
              <a:t> is</a:t>
            </a:r>
          </a:p>
          <a:p>
            <a:pPr marL="0" indent="0" algn="ctr">
              <a:buClr>
                <a:srgbClr val="CD0044"/>
              </a:buClr>
              <a:buNone/>
            </a:pPr>
            <a:r>
              <a:rPr lang="en-US" sz="2400" i="1" dirty="0" smtClean="0"/>
              <a:t>λ</a:t>
            </a:r>
            <a:r>
              <a:rPr lang="en-US" sz="2400" dirty="0" smtClean="0"/>
              <a:t> =</a:t>
            </a:r>
            <a:r>
              <a:rPr lang="en-US" sz="2400" i="1" dirty="0" smtClean="0"/>
              <a:t> </a:t>
            </a:r>
            <a:r>
              <a:rPr lang="en-US" sz="2400" i="1" dirty="0" err="1" smtClean="0"/>
              <a:t>cT</a:t>
            </a:r>
            <a:r>
              <a:rPr lang="en-US" sz="2400" i="1" dirty="0" smtClean="0"/>
              <a:t>,</a:t>
            </a:r>
          </a:p>
          <a:p>
            <a:pPr>
              <a:buClr>
                <a:srgbClr val="CD0044"/>
              </a:buClr>
            </a:pPr>
            <a:r>
              <a:rPr lang="en-US" sz="2400" dirty="0" smtClean="0"/>
              <a:t>The </a:t>
            </a:r>
            <a:r>
              <a:rPr lang="en-US" sz="2400" dirty="0"/>
              <a:t>angular frequency </a:t>
            </a:r>
            <a:r>
              <a:rPr lang="en-US" sz="2400" i="1" dirty="0"/>
              <a:t>ω</a:t>
            </a:r>
            <a:r>
              <a:rPr lang="en-US" sz="2400" dirty="0" smtClean="0"/>
              <a:t> is</a:t>
            </a:r>
            <a:endParaRPr lang="en-US" sz="2400" dirty="0"/>
          </a:p>
          <a:p>
            <a:pPr>
              <a:buClr>
                <a:srgbClr val="CD0044"/>
              </a:buClr>
            </a:pPr>
            <a:endParaRPr lang="en-US" sz="2400" dirty="0" smtClean="0"/>
          </a:p>
          <a:p>
            <a:pPr>
              <a:buClr>
                <a:srgbClr val="CD0044"/>
              </a:buClr>
            </a:pPr>
            <a:endParaRPr lang="en-US" sz="2400" dirty="0"/>
          </a:p>
          <a:p>
            <a:pPr>
              <a:buClr>
                <a:srgbClr val="CD0044"/>
              </a:buClr>
            </a:pPr>
            <a:r>
              <a:rPr lang="en-US" sz="2400" dirty="0" smtClean="0"/>
              <a:t>The </a:t>
            </a:r>
            <a:r>
              <a:rPr lang="en-US" sz="2400" dirty="0"/>
              <a:t>wave speed </a:t>
            </a:r>
            <a:r>
              <a:rPr lang="en-US" sz="2400" dirty="0" smtClean="0"/>
              <a:t>is</a:t>
            </a:r>
          </a:p>
          <a:p>
            <a:pPr marL="0" indent="0" algn="ctr">
              <a:buClr>
                <a:srgbClr val="CD0044"/>
              </a:buClr>
              <a:buNone/>
            </a:pPr>
            <a:r>
              <a:rPr lang="en-US" sz="2400" dirty="0" smtClean="0"/>
              <a:t>c = </a:t>
            </a:r>
            <a:r>
              <a:rPr lang="en-US" sz="2400" i="1" dirty="0" err="1" smtClean="0"/>
              <a:t>λf</a:t>
            </a:r>
            <a:r>
              <a:rPr lang="en-US" sz="2400" i="1" dirty="0" smtClean="0"/>
              <a:t>.</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graphicFrame>
        <p:nvGraphicFramePr>
          <p:cNvPr id="6" name="Object 5"/>
          <p:cNvGraphicFramePr>
            <a:graphicFrameLocks noChangeAspect="1"/>
          </p:cNvGraphicFramePr>
          <p:nvPr>
            <p:extLst>
              <p:ext uri="{D42A27DB-BD31-4B8C-83A1-F6EECF244321}">
                <p14:modId xmlns:p14="http://schemas.microsoft.com/office/powerpoint/2010/main" val="881330716"/>
              </p:ext>
            </p:extLst>
          </p:nvPr>
        </p:nvGraphicFramePr>
        <p:xfrm>
          <a:off x="4083050" y="2589213"/>
          <a:ext cx="977900" cy="762000"/>
        </p:xfrm>
        <a:graphic>
          <a:graphicData uri="http://schemas.openxmlformats.org/presentationml/2006/ole">
            <mc:AlternateContent xmlns:mc="http://schemas.openxmlformats.org/markup-compatibility/2006">
              <mc:Choice xmlns:v="urn:schemas-microsoft-com:vml" Requires="v">
                <p:oleObj spid="_x0000_s15964" name="Equation" r:id="rId3" imgW="977900" imgH="762000" progId="Equation.DSMT4">
                  <p:embed/>
                </p:oleObj>
              </mc:Choice>
              <mc:Fallback>
                <p:oleObj name="Equation" r:id="rId3" imgW="977900" imgH="762000" progId="Equation.DSMT4">
                  <p:embed/>
                  <p:pic>
                    <p:nvPicPr>
                      <p:cNvPr id="0" name=""/>
                      <p:cNvPicPr/>
                      <p:nvPr/>
                    </p:nvPicPr>
                    <p:blipFill>
                      <a:blip r:embed="rId4"/>
                      <a:stretch>
                        <a:fillRect/>
                      </a:stretch>
                    </p:blipFill>
                    <p:spPr>
                      <a:xfrm>
                        <a:off x="4083050" y="2589213"/>
                        <a:ext cx="97790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39761157"/>
              </p:ext>
            </p:extLst>
          </p:nvPr>
        </p:nvGraphicFramePr>
        <p:xfrm>
          <a:off x="4038600" y="4776788"/>
          <a:ext cx="1066800" cy="762000"/>
        </p:xfrm>
        <a:graphic>
          <a:graphicData uri="http://schemas.openxmlformats.org/presentationml/2006/ole">
            <mc:AlternateContent xmlns:mc="http://schemas.openxmlformats.org/markup-compatibility/2006">
              <mc:Choice xmlns:v="urn:schemas-microsoft-com:vml" Requires="v">
                <p:oleObj spid="_x0000_s15965" name="Equation" r:id="rId5" imgW="1066800" imgH="762000" progId="Equation.DSMT4">
                  <p:embed/>
                </p:oleObj>
              </mc:Choice>
              <mc:Fallback>
                <p:oleObj name="Equation" r:id="rId5" imgW="1066800" imgH="762000" progId="Equation.DSMT4">
                  <p:embed/>
                  <p:pic>
                    <p:nvPicPr>
                      <p:cNvPr id="0" name=""/>
                      <p:cNvPicPr/>
                      <p:nvPr/>
                    </p:nvPicPr>
                    <p:blipFill>
                      <a:blip r:embed="rId6"/>
                      <a:stretch>
                        <a:fillRect/>
                      </a:stretch>
                    </p:blipFill>
                    <p:spPr>
                      <a:xfrm>
                        <a:off x="4038600" y="4776788"/>
                        <a:ext cx="1066800" cy="762000"/>
                      </a:xfrm>
                      <a:prstGeom prst="rect">
                        <a:avLst/>
                      </a:prstGeom>
                    </p:spPr>
                  </p:pic>
                </p:oleObj>
              </mc:Fallback>
            </mc:AlternateContent>
          </a:graphicData>
        </a:graphic>
      </p:graphicFrame>
    </p:spTree>
    <p:extLst>
      <p:ext uri="{BB962C8B-B14F-4D97-AF65-F5344CB8AC3E}">
        <p14:creationId xmlns:p14="http://schemas.microsoft.com/office/powerpoint/2010/main" val="27423148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solidFill>
                  <a:srgbClr val="AF2A42"/>
                </a:solidFill>
              </a:rPr>
              <a:t>Quantitative Tools: Representing waves</a:t>
            </a:r>
            <a:endParaRPr lang="en-US" dirty="0">
              <a:solidFill>
                <a:srgbClr val="AF2A42"/>
              </a:solidFill>
            </a:endParaRPr>
          </a:p>
        </p:txBody>
      </p:sp>
      <p:sp>
        <p:nvSpPr>
          <p:cNvPr id="5" name="Content Placeholder 4"/>
          <p:cNvSpPr>
            <a:spLocks noGrp="1"/>
          </p:cNvSpPr>
          <p:nvPr>
            <p:ph idx="1"/>
          </p:nvPr>
        </p:nvSpPr>
        <p:spPr/>
        <p:txBody>
          <a:bodyPr/>
          <a:lstStyle/>
          <a:p>
            <a:pPr>
              <a:buClr>
                <a:srgbClr val="AF2A42"/>
              </a:buClr>
            </a:pPr>
            <a:r>
              <a:rPr lang="en-US" dirty="0"/>
              <a:t>For a transverse harmonic wave of amplitude </a:t>
            </a:r>
            <a:r>
              <a:rPr lang="en-US" i="1" dirty="0"/>
              <a:t>A</a:t>
            </a:r>
            <a:r>
              <a:rPr lang="en-US" dirty="0"/>
              <a:t> and initial phase </a:t>
            </a:r>
            <a:r>
              <a:rPr lang="en-US" i="1" dirty="0"/>
              <a:t>ϕ</a:t>
            </a:r>
            <a:r>
              <a:rPr lang="en-US" baseline="-25000" dirty="0" smtClean="0"/>
              <a:t>i</a:t>
            </a:r>
            <a:r>
              <a:rPr lang="en-US" dirty="0" smtClean="0"/>
              <a:t> </a:t>
            </a:r>
            <a:r>
              <a:rPr lang="en-US" dirty="0"/>
              <a:t>traveling in the positive </a:t>
            </a:r>
            <a:r>
              <a:rPr lang="en-US" i="1" dirty="0"/>
              <a:t>x</a:t>
            </a:r>
            <a:r>
              <a:rPr lang="en-US" dirty="0"/>
              <a:t> direction, </a:t>
            </a:r>
            <a:r>
              <a:rPr lang="en-US" dirty="0" smtClean="0"/>
              <a:t>the </a:t>
            </a:r>
            <a:r>
              <a:rPr lang="en-US" i="1" dirty="0" smtClean="0"/>
              <a:t>y</a:t>
            </a:r>
            <a:r>
              <a:rPr lang="en-US" dirty="0" smtClean="0"/>
              <a:t> </a:t>
            </a:r>
            <a:r>
              <a:rPr lang="en-US" dirty="0"/>
              <a:t>component </a:t>
            </a:r>
            <a:r>
              <a:rPr lang="en-US" i="1" dirty="0"/>
              <a:t>D</a:t>
            </a:r>
            <a:r>
              <a:rPr lang="en-US" i="1" baseline="-25000" dirty="0"/>
              <a:t>y</a:t>
            </a:r>
            <a:r>
              <a:rPr lang="en-US" dirty="0"/>
              <a:t> of the displacement of a particle of the medium </a:t>
            </a:r>
            <a:r>
              <a:rPr lang="en-US" dirty="0" smtClean="0"/>
              <a:t>is</a:t>
            </a:r>
          </a:p>
          <a:p>
            <a:pPr marL="0" indent="0" algn="ctr">
              <a:buClr>
                <a:srgbClr val="AF2A42"/>
              </a:buClr>
              <a:buNone/>
            </a:pPr>
            <a:r>
              <a:rPr lang="sk-SK" i="1" dirty="0" smtClean="0"/>
              <a:t>D</a:t>
            </a:r>
            <a:r>
              <a:rPr lang="sk-SK" i="1" baseline="-25000" dirty="0" smtClean="0"/>
              <a:t>y</a:t>
            </a:r>
            <a:r>
              <a:rPr lang="sk-SK" i="1" dirty="0" smtClean="0"/>
              <a:t> =</a:t>
            </a:r>
            <a:r>
              <a:rPr lang="sk-SK" baseline="-25000" dirty="0" smtClean="0"/>
              <a:t> </a:t>
            </a:r>
            <a:r>
              <a:rPr lang="sk-SK" i="1" dirty="0" smtClean="0"/>
              <a:t>f</a:t>
            </a:r>
            <a:r>
              <a:rPr lang="sk-SK" dirty="0" smtClean="0"/>
              <a:t> </a:t>
            </a:r>
            <a:r>
              <a:rPr lang="sk-SK" dirty="0"/>
              <a:t>(</a:t>
            </a:r>
            <a:r>
              <a:rPr lang="sk-SK" i="1" dirty="0"/>
              <a:t>x</a:t>
            </a:r>
            <a:r>
              <a:rPr lang="sk-SK" dirty="0"/>
              <a:t>, </a:t>
            </a:r>
            <a:r>
              <a:rPr lang="sk-SK" i="1" dirty="0"/>
              <a:t>t</a:t>
            </a:r>
            <a:r>
              <a:rPr lang="sk-SK" dirty="0" smtClean="0"/>
              <a:t>) = </a:t>
            </a:r>
            <a:r>
              <a:rPr lang="sk-SK" i="1" dirty="0" smtClean="0"/>
              <a:t>A</a:t>
            </a:r>
            <a:r>
              <a:rPr lang="sk-SK" dirty="0" smtClean="0"/>
              <a:t> </a:t>
            </a:r>
            <a:r>
              <a:rPr lang="sk-SK" dirty="0"/>
              <a:t>sin(</a:t>
            </a:r>
            <a:r>
              <a:rPr lang="sk-SK" i="1" dirty="0" smtClean="0"/>
              <a:t>kx</a:t>
            </a:r>
            <a:r>
              <a:rPr lang="sk-SK" dirty="0" smtClean="0"/>
              <a:t> – </a:t>
            </a:r>
            <a:r>
              <a:rPr lang="el-GR" i="1" dirty="0" smtClean="0"/>
              <a:t>ω</a:t>
            </a:r>
            <a:r>
              <a:rPr lang="sk-SK" i="1" dirty="0" smtClean="0"/>
              <a:t>t </a:t>
            </a:r>
            <a:r>
              <a:rPr lang="sk-SK" dirty="0" smtClean="0"/>
              <a:t>+ </a:t>
            </a:r>
            <a:r>
              <a:rPr lang="en-US" i="1" dirty="0"/>
              <a:t>ϕ</a:t>
            </a:r>
            <a:r>
              <a:rPr lang="sk-SK" baseline="-25000" dirty="0" smtClean="0"/>
              <a:t>i</a:t>
            </a:r>
            <a:r>
              <a:rPr lang="sk-SK"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Tree>
    <p:extLst>
      <p:ext uri="{BB962C8B-B14F-4D97-AF65-F5344CB8AC3E}">
        <p14:creationId xmlns:p14="http://schemas.microsoft.com/office/powerpoint/2010/main" val="29329310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Combining waves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
        <p:nvSpPr>
          <p:cNvPr id="5" name="Content Placeholder 4"/>
          <p:cNvSpPr>
            <a:spLocks noGrp="1"/>
          </p:cNvSpPr>
          <p:nvPr>
            <p:ph idx="1"/>
          </p:nvPr>
        </p:nvSpPr>
        <p:spPr>
          <a:xfrm>
            <a:off x="365124" y="1874520"/>
            <a:ext cx="8323381" cy="4718304"/>
          </a:xfrm>
        </p:spPr>
        <p:txBody>
          <a:bodyPr/>
          <a:lstStyle/>
          <a:p>
            <a:r>
              <a:rPr lang="en-US" sz="2400" b="1" dirty="0"/>
              <a:t>Superposition of waves:</a:t>
            </a:r>
            <a:r>
              <a:rPr lang="en-US" sz="2400" dirty="0"/>
              <a:t> The resultant displacement of two or more overlapping waves is the algebraic sum of the displacements of the individual waves.</a:t>
            </a:r>
          </a:p>
          <a:p>
            <a:r>
              <a:rPr lang="en-US" sz="2400" b="1" dirty="0"/>
              <a:t>Interference</a:t>
            </a:r>
            <a:r>
              <a:rPr lang="en-US" sz="2400" dirty="0"/>
              <a:t> occurs when two waves overlap. The interference is </a:t>
            </a:r>
            <a:r>
              <a:rPr lang="en-US" sz="2400" i="1" dirty="0"/>
              <a:t>constructive</a:t>
            </a:r>
            <a:r>
              <a:rPr lang="en-US" sz="2400" dirty="0"/>
              <a:t> when the displacements due to the two waves are in the same direction and </a:t>
            </a:r>
            <a:r>
              <a:rPr lang="en-US" sz="2400" i="1" dirty="0"/>
              <a:t>destructive</a:t>
            </a:r>
            <a:r>
              <a:rPr lang="en-US" sz="2400" dirty="0"/>
              <a:t> when the displacements are in opposite directions.</a:t>
            </a:r>
          </a:p>
          <a:p>
            <a:r>
              <a:rPr lang="en-US" sz="2400" dirty="0"/>
              <a:t>If the displacement at a point in space remains zero as a wave travels through, that point is a </a:t>
            </a:r>
            <a:r>
              <a:rPr lang="en-US" sz="2400" b="1" dirty="0"/>
              <a:t>node.</a:t>
            </a:r>
            <a:r>
              <a:rPr lang="en-US" sz="2400" dirty="0"/>
              <a:t> The displacement at other points typically varies with time. If the displacement at a point in space varies over the greatest range as a wave travels through, that point is an </a:t>
            </a:r>
            <a:r>
              <a:rPr lang="en-US" sz="2400" b="1" dirty="0"/>
              <a:t>antinode</a:t>
            </a:r>
            <a:r>
              <a:rPr lang="en-US" sz="2400" b="1" dirty="0" smtClean="0"/>
              <a:t>.</a:t>
            </a:r>
            <a:endParaRPr lang="en-US" sz="2400" b="1" dirty="0"/>
          </a:p>
        </p:txBody>
      </p:sp>
    </p:spTree>
    <p:extLst>
      <p:ext uri="{BB962C8B-B14F-4D97-AF65-F5344CB8AC3E}">
        <p14:creationId xmlns:p14="http://schemas.microsoft.com/office/powerpoint/2010/main" val="16909469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Combining waves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sp>
        <p:nvSpPr>
          <p:cNvPr id="5" name="Content Placeholder 4"/>
          <p:cNvSpPr>
            <a:spLocks noGrp="1"/>
          </p:cNvSpPr>
          <p:nvPr>
            <p:ph idx="1"/>
          </p:nvPr>
        </p:nvSpPr>
        <p:spPr/>
        <p:txBody>
          <a:bodyPr/>
          <a:lstStyle/>
          <a:p>
            <a:r>
              <a:rPr lang="en-US" sz="2400" dirty="0"/>
              <a:t>When a wave pulse (the </a:t>
            </a:r>
            <a:r>
              <a:rPr lang="en-US" sz="2400" i="1" dirty="0"/>
              <a:t>incident</a:t>
            </a:r>
            <a:r>
              <a:rPr lang="en-US" sz="2400" dirty="0"/>
              <a:t> wave) reaches a boundary where the transmitting medium ends, the pulse is </a:t>
            </a:r>
            <a:r>
              <a:rPr lang="en-US" sz="2400" i="1" dirty="0"/>
              <a:t>reflected</a:t>
            </a:r>
            <a:r>
              <a:rPr lang="en-US" sz="2400" dirty="0"/>
              <a:t>, which means it reverses its direction.</a:t>
            </a:r>
          </a:p>
          <a:p>
            <a:r>
              <a:rPr lang="en-US" sz="2400" dirty="0"/>
              <a:t>When a wave pulse is reflected from a fixed boundary, the reflected pulse is </a:t>
            </a:r>
            <a:r>
              <a:rPr lang="en-US" sz="2400" i="1" dirty="0"/>
              <a:t>inverted</a:t>
            </a:r>
            <a:r>
              <a:rPr lang="en-US" sz="2400" dirty="0"/>
              <a:t> relative to the incident pulse. When the reflection is from a boundary that is free to move, the reflected pulse is not inverted.</a:t>
            </a:r>
          </a:p>
          <a:p>
            <a:r>
              <a:rPr lang="en-US" sz="2400" dirty="0"/>
              <a:t>A </a:t>
            </a:r>
            <a:r>
              <a:rPr lang="en-US" sz="2400" b="1" dirty="0"/>
              <a:t>standing wave</a:t>
            </a:r>
            <a:r>
              <a:rPr lang="en-US" sz="2400" dirty="0"/>
              <a:t> is a pulsating stationary pattern caused by the interference of harmonic waves of equal amplitude and wavelengths traveling in opposite directions.</a:t>
            </a:r>
          </a:p>
        </p:txBody>
      </p:sp>
    </p:spTree>
    <p:extLst>
      <p:ext uri="{BB962C8B-B14F-4D97-AF65-F5344CB8AC3E}">
        <p14:creationId xmlns:p14="http://schemas.microsoft.com/office/powerpoint/2010/main" val="819221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Quantitative Tools: Combining waves</a:t>
            </a:r>
          </a:p>
        </p:txBody>
      </p:sp>
      <p:sp>
        <p:nvSpPr>
          <p:cNvPr id="6" name="Content Placeholder 5"/>
          <p:cNvSpPr>
            <a:spLocks noGrp="1"/>
          </p:cNvSpPr>
          <p:nvPr>
            <p:ph idx="1"/>
          </p:nvPr>
        </p:nvSpPr>
        <p:spPr/>
        <p:txBody>
          <a:bodyPr/>
          <a:lstStyle/>
          <a:p>
            <a:r>
              <a:rPr lang="en-US" sz="2400" dirty="0"/>
              <a:t>If two harmonic waves of equal wavelength </a:t>
            </a:r>
            <a:r>
              <a:rPr lang="en-US" sz="2400" i="1" dirty="0"/>
              <a:t>λ</a:t>
            </a:r>
            <a:r>
              <a:rPr lang="en-US" sz="2400" dirty="0" smtClean="0"/>
              <a:t> </a:t>
            </a:r>
            <a:r>
              <a:rPr lang="en-US" sz="2400" dirty="0"/>
              <a:t>and equal amplitude </a:t>
            </a:r>
            <a:r>
              <a:rPr lang="en-US" sz="2400" i="1" dirty="0"/>
              <a:t>A</a:t>
            </a:r>
            <a:r>
              <a:rPr lang="en-US" sz="2400" dirty="0"/>
              <a:t> travel in opposite directions on a string, they produce a standing wave. The </a:t>
            </a:r>
            <a:r>
              <a:rPr lang="en-US" sz="2400" i="1" dirty="0"/>
              <a:t>y</a:t>
            </a:r>
            <a:r>
              <a:rPr lang="en-US" sz="2400" dirty="0"/>
              <a:t> component </a:t>
            </a:r>
            <a:r>
              <a:rPr lang="en-US" sz="2400" i="1" dirty="0"/>
              <a:t>D</a:t>
            </a:r>
            <a:r>
              <a:rPr lang="en-US" sz="2400" i="1" baseline="-25000" dirty="0"/>
              <a:t>y</a:t>
            </a:r>
            <a:r>
              <a:rPr lang="en-US" sz="2400" dirty="0"/>
              <a:t> of the string displacement at any position </a:t>
            </a:r>
            <a:r>
              <a:rPr lang="en-US" sz="2400" i="1" dirty="0"/>
              <a:t>x</a:t>
            </a:r>
            <a:r>
              <a:rPr lang="en-US" sz="2400" dirty="0"/>
              <a:t> along the string is given </a:t>
            </a:r>
            <a:r>
              <a:rPr lang="en-US" sz="2400" dirty="0" smtClean="0"/>
              <a:t>by</a:t>
            </a:r>
          </a:p>
          <a:p>
            <a:pPr marL="0" indent="0" algn="ctr">
              <a:buNone/>
            </a:pPr>
            <a:r>
              <a:rPr lang="es-ES_tradnl" sz="2400" i="1" dirty="0" smtClean="0"/>
              <a:t>D</a:t>
            </a:r>
            <a:r>
              <a:rPr lang="es-ES_tradnl" sz="2400" i="1" baseline="-25000" dirty="0" smtClean="0"/>
              <a:t>y</a:t>
            </a:r>
            <a:r>
              <a:rPr lang="es-ES_tradnl" sz="2400" dirty="0" smtClean="0"/>
              <a:t> = 2</a:t>
            </a:r>
            <a:r>
              <a:rPr lang="es-ES_tradnl" sz="2400" i="1" dirty="0" smtClean="0"/>
              <a:t>A</a:t>
            </a:r>
            <a:r>
              <a:rPr lang="es-ES_tradnl" sz="2400" dirty="0" smtClean="0"/>
              <a:t> </a:t>
            </a:r>
            <a:r>
              <a:rPr lang="es-ES_tradnl" sz="2400" dirty="0"/>
              <a:t>sin </a:t>
            </a:r>
            <a:r>
              <a:rPr lang="es-ES_tradnl" sz="2400" i="1" dirty="0"/>
              <a:t>kx</a:t>
            </a:r>
            <a:r>
              <a:rPr lang="es-ES_tradnl" sz="2400" dirty="0"/>
              <a:t> cos </a:t>
            </a:r>
            <a:r>
              <a:rPr lang="en-US" sz="2400" i="1" dirty="0" smtClean="0"/>
              <a:t>ω</a:t>
            </a:r>
            <a:r>
              <a:rPr lang="es-ES_tradnl" sz="2400" dirty="0" smtClean="0"/>
              <a:t>t.</a:t>
            </a:r>
          </a:p>
          <a:p>
            <a:r>
              <a:rPr lang="en-US" sz="2400" dirty="0" smtClean="0"/>
              <a:t>The </a:t>
            </a:r>
            <a:r>
              <a:rPr lang="en-US" sz="2400" dirty="0"/>
              <a:t>nodes occur </a:t>
            </a:r>
            <a:r>
              <a:rPr lang="en-US" sz="2400" dirty="0" smtClean="0"/>
              <a:t>at</a:t>
            </a:r>
          </a:p>
          <a:p>
            <a:pPr marL="0" indent="0">
              <a:buNone/>
            </a:pPr>
            <a:endParaRPr lang="en-US" sz="2400" dirty="0"/>
          </a:p>
          <a:p>
            <a:pPr marL="0" indent="0">
              <a:buNone/>
            </a:pPr>
            <a:endParaRPr lang="en-US" sz="2400" dirty="0" smtClean="0"/>
          </a:p>
          <a:p>
            <a:r>
              <a:rPr lang="en-US" sz="2400" dirty="0" smtClean="0"/>
              <a:t>The </a:t>
            </a:r>
            <a:r>
              <a:rPr lang="en-US" sz="2400" dirty="0"/>
              <a:t>antinodes occur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3587356427"/>
              </p:ext>
            </p:extLst>
          </p:nvPr>
        </p:nvGraphicFramePr>
        <p:xfrm>
          <a:off x="3016250" y="4352925"/>
          <a:ext cx="3111500" cy="762000"/>
        </p:xfrm>
        <a:graphic>
          <a:graphicData uri="http://schemas.openxmlformats.org/presentationml/2006/ole">
            <mc:AlternateContent xmlns:mc="http://schemas.openxmlformats.org/markup-compatibility/2006">
              <mc:Choice xmlns:v="urn:schemas-microsoft-com:vml" Requires="v">
                <p:oleObj spid="_x0000_s16988" name="Equation" r:id="rId3" imgW="3111500" imgH="762000" progId="Equation.DSMT4">
                  <p:embed/>
                </p:oleObj>
              </mc:Choice>
              <mc:Fallback>
                <p:oleObj name="Equation" r:id="rId3" imgW="3111500" imgH="762000" progId="Equation.DSMT4">
                  <p:embed/>
                  <p:pic>
                    <p:nvPicPr>
                      <p:cNvPr id="0" name=""/>
                      <p:cNvPicPr/>
                      <p:nvPr/>
                    </p:nvPicPr>
                    <p:blipFill>
                      <a:blip r:embed="rId4"/>
                      <a:stretch>
                        <a:fillRect/>
                      </a:stretch>
                    </p:blipFill>
                    <p:spPr>
                      <a:xfrm>
                        <a:off x="3016250" y="4352925"/>
                        <a:ext cx="3111500" cy="762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22864025"/>
              </p:ext>
            </p:extLst>
          </p:nvPr>
        </p:nvGraphicFramePr>
        <p:xfrm>
          <a:off x="3079750" y="5718175"/>
          <a:ext cx="2984500" cy="762000"/>
        </p:xfrm>
        <a:graphic>
          <a:graphicData uri="http://schemas.openxmlformats.org/presentationml/2006/ole">
            <mc:AlternateContent xmlns:mc="http://schemas.openxmlformats.org/markup-compatibility/2006">
              <mc:Choice xmlns:v="urn:schemas-microsoft-com:vml" Requires="v">
                <p:oleObj spid="_x0000_s16989" name="Equation" r:id="rId5" imgW="2984500" imgH="762000" progId="Equation.DSMT4">
                  <p:embed/>
                </p:oleObj>
              </mc:Choice>
              <mc:Fallback>
                <p:oleObj name="Equation" r:id="rId5" imgW="2984500" imgH="762000" progId="Equation.DSMT4">
                  <p:embed/>
                  <p:pic>
                    <p:nvPicPr>
                      <p:cNvPr id="0" name=""/>
                      <p:cNvPicPr/>
                      <p:nvPr/>
                    </p:nvPicPr>
                    <p:blipFill>
                      <a:blip r:embed="rId6"/>
                      <a:stretch>
                        <a:fillRect/>
                      </a:stretch>
                    </p:blipFill>
                    <p:spPr>
                      <a:xfrm>
                        <a:off x="3079750" y="5718175"/>
                        <a:ext cx="2984500" cy="762000"/>
                      </a:xfrm>
                      <a:prstGeom prst="rect">
                        <a:avLst/>
                      </a:prstGeom>
                    </p:spPr>
                  </p:pic>
                </p:oleObj>
              </mc:Fallback>
            </mc:AlternateContent>
          </a:graphicData>
        </a:graphic>
      </p:graphicFrame>
    </p:spTree>
    <p:extLst>
      <p:ext uri="{BB962C8B-B14F-4D97-AF65-F5344CB8AC3E}">
        <p14:creationId xmlns:p14="http://schemas.microsoft.com/office/powerpoint/2010/main" val="21187250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Quantitative Tools: Waves on a string</a:t>
            </a:r>
            <a:endParaRPr lang="en-US" dirty="0"/>
          </a:p>
        </p:txBody>
      </p:sp>
      <p:sp>
        <p:nvSpPr>
          <p:cNvPr id="6" name="Content Placeholder 5"/>
          <p:cNvSpPr>
            <a:spLocks noGrp="1"/>
          </p:cNvSpPr>
          <p:nvPr>
            <p:ph idx="1"/>
          </p:nvPr>
        </p:nvSpPr>
        <p:spPr/>
        <p:txBody>
          <a:bodyPr/>
          <a:lstStyle/>
          <a:p>
            <a:r>
              <a:rPr lang="en-US" dirty="0" smtClean="0"/>
              <a:t>For a uniform string of mass </a:t>
            </a:r>
            <a:r>
              <a:rPr lang="en-US" i="1" dirty="0" smtClean="0"/>
              <a:t>m</a:t>
            </a:r>
            <a:r>
              <a:rPr lang="en-US" dirty="0" smtClean="0"/>
              <a:t> and length </a:t>
            </a:r>
            <a:r>
              <a:rPr lang="en-US" i="1" dirty="0" smtClean="0"/>
              <a:t>ℓ</a:t>
            </a:r>
            <a:r>
              <a:rPr lang="en-US" dirty="0" smtClean="0"/>
              <a:t>, the </a:t>
            </a:r>
            <a:r>
              <a:rPr lang="en-US" b="1" dirty="0" smtClean="0"/>
              <a:t>linear mass density</a:t>
            </a:r>
            <a:r>
              <a:rPr lang="en-US" dirty="0" smtClean="0"/>
              <a:t> </a:t>
            </a:r>
            <a:r>
              <a:rPr lang="el-GR" i="1" dirty="0" smtClean="0"/>
              <a:t>μ</a:t>
            </a:r>
            <a:r>
              <a:rPr lang="en-US" dirty="0" smtClean="0"/>
              <a:t> (mass per unit length) is</a:t>
            </a:r>
          </a:p>
          <a:p>
            <a:endParaRPr lang="en-US" dirty="0" smtClean="0"/>
          </a:p>
          <a:p>
            <a:endParaRPr lang="en-US" dirty="0" smtClean="0"/>
          </a:p>
          <a:p>
            <a:r>
              <a:rPr lang="en-US" dirty="0" smtClean="0"/>
              <a:t>The speed of a wave on a string under tension    </a:t>
            </a:r>
            <a:r>
              <a:rPr lang="en-US" i="1" dirty="0" smtClean="0"/>
              <a:t> </a:t>
            </a:r>
            <a:r>
              <a:rPr lang="en-US" dirty="0" smtClean="0"/>
              <a:t>is</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smtClean="0"/>
              <a:t>Chapter 16: Summary</a:t>
            </a:r>
          </a:p>
        </p:txBody>
      </p:sp>
      <p:graphicFrame>
        <p:nvGraphicFramePr>
          <p:cNvPr id="7" name="Object 6"/>
          <p:cNvGraphicFramePr>
            <a:graphicFrameLocks noChangeAspect="1"/>
          </p:cNvGraphicFramePr>
          <p:nvPr>
            <p:extLst>
              <p:ext uri="{D42A27DB-BD31-4B8C-83A1-F6EECF244321}">
                <p14:modId xmlns:p14="http://schemas.microsoft.com/office/powerpoint/2010/main" val="2513539219"/>
              </p:ext>
            </p:extLst>
          </p:nvPr>
        </p:nvGraphicFramePr>
        <p:xfrm>
          <a:off x="4064000" y="2867025"/>
          <a:ext cx="1016000" cy="876300"/>
        </p:xfrm>
        <a:graphic>
          <a:graphicData uri="http://schemas.openxmlformats.org/presentationml/2006/ole">
            <mc:AlternateContent xmlns:mc="http://schemas.openxmlformats.org/markup-compatibility/2006">
              <mc:Choice xmlns:v="urn:schemas-microsoft-com:vml" Requires="v">
                <p:oleObj spid="_x0000_s17717" name="Equation" r:id="rId3" imgW="1016000" imgH="876300" progId="Equation.DSMT4">
                  <p:embed/>
                </p:oleObj>
              </mc:Choice>
              <mc:Fallback>
                <p:oleObj name="Equation" r:id="rId3" imgW="1016000" imgH="876300" progId="Equation.DSMT4">
                  <p:embed/>
                  <p:pic>
                    <p:nvPicPr>
                      <p:cNvPr id="0" name=""/>
                      <p:cNvPicPr/>
                      <p:nvPr/>
                    </p:nvPicPr>
                    <p:blipFill>
                      <a:blip r:embed="rId4"/>
                      <a:stretch>
                        <a:fillRect/>
                      </a:stretch>
                    </p:blipFill>
                    <p:spPr>
                      <a:xfrm>
                        <a:off x="4064000" y="2867025"/>
                        <a:ext cx="1016000" cy="876300"/>
                      </a:xfrm>
                      <a:prstGeom prst="rect">
                        <a:avLst/>
                      </a:prstGeom>
                    </p:spPr>
                  </p:pic>
                </p:oleObj>
              </mc:Fallback>
            </mc:AlternateContent>
          </a:graphicData>
        </a:graphic>
      </p:graphicFrame>
      <p:pic>
        <p:nvPicPr>
          <p:cNvPr id="10" name="Picture 9" descr="Screen shot 2014-08-27 at 10.16.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530" y="3979007"/>
            <a:ext cx="312454" cy="258645"/>
          </a:xfrm>
          <a:prstGeom prst="rect">
            <a:avLst/>
          </a:prstGeom>
        </p:spPr>
      </p:pic>
      <p:pic>
        <p:nvPicPr>
          <p:cNvPr id="12" name="Picture 11" descr="Screen shot 2014-08-27 at 10.16.19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4445" y="5004785"/>
            <a:ext cx="1115111" cy="764056"/>
          </a:xfrm>
          <a:prstGeom prst="rect">
            <a:avLst/>
          </a:prstGeom>
        </p:spPr>
      </p:pic>
    </p:spTree>
    <p:extLst>
      <p:ext uri="{BB962C8B-B14F-4D97-AF65-F5344CB8AC3E}">
        <p14:creationId xmlns:p14="http://schemas.microsoft.com/office/powerpoint/2010/main" val="40181670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AF2A42"/>
                </a:solidFill>
              </a:rPr>
              <a:t>Quantitative Tools: Waves on a string</a:t>
            </a:r>
          </a:p>
        </p:txBody>
      </p:sp>
      <p:sp>
        <p:nvSpPr>
          <p:cNvPr id="6" name="Content Placeholder 5"/>
          <p:cNvSpPr>
            <a:spLocks noGrp="1"/>
          </p:cNvSpPr>
          <p:nvPr>
            <p:ph idx="1"/>
          </p:nvPr>
        </p:nvSpPr>
        <p:spPr/>
        <p:txBody>
          <a:bodyPr/>
          <a:lstStyle/>
          <a:p>
            <a:pPr>
              <a:buClr>
                <a:srgbClr val="AF2A42"/>
              </a:buClr>
            </a:pPr>
            <a:r>
              <a:rPr lang="en-US" dirty="0" smtClean="0"/>
              <a:t>The </a:t>
            </a:r>
            <a:r>
              <a:rPr lang="en-US" dirty="0"/>
              <a:t>average power </a:t>
            </a:r>
            <a:r>
              <a:rPr lang="en-US" i="1" dirty="0"/>
              <a:t>P</a:t>
            </a:r>
            <a:r>
              <a:rPr lang="en-US" baseline="-25000" dirty="0"/>
              <a:t>av</a:t>
            </a:r>
            <a:r>
              <a:rPr lang="en-US" dirty="0"/>
              <a:t> that must be supplied to generate a wave of period </a:t>
            </a:r>
            <a:r>
              <a:rPr lang="en-US" i="1" dirty="0"/>
              <a:t>T</a:t>
            </a:r>
            <a:r>
              <a:rPr lang="en-US" dirty="0"/>
              <a:t> </a:t>
            </a:r>
            <a:r>
              <a:rPr lang="en-US" dirty="0" smtClean="0"/>
              <a:t>is</a:t>
            </a:r>
            <a:endParaRPr lang="en-US" dirty="0"/>
          </a:p>
          <a:p>
            <a:pPr marL="0" indent="0">
              <a:buClr>
                <a:srgbClr val="AF2A42"/>
              </a:buClr>
              <a:buNone/>
            </a:pPr>
            <a:endParaRPr lang="en-US" dirty="0" smtClean="0"/>
          </a:p>
          <a:p>
            <a:pPr marL="0" indent="0">
              <a:buClr>
                <a:srgbClr val="AF2A42"/>
              </a:buClr>
              <a:buNone/>
            </a:pPr>
            <a:endParaRPr lang="en-US" dirty="0"/>
          </a:p>
          <a:p>
            <a:pPr>
              <a:buClr>
                <a:srgbClr val="AF2A42"/>
              </a:buClr>
            </a:pPr>
            <a:r>
              <a:rPr lang="en-US" dirty="0" smtClean="0"/>
              <a:t>Any </a:t>
            </a:r>
            <a:r>
              <a:rPr lang="en-US" dirty="0"/>
              <a:t>function </a:t>
            </a:r>
            <a:r>
              <a:rPr lang="en-US" i="1" dirty="0"/>
              <a:t>f</a:t>
            </a:r>
            <a:r>
              <a:rPr lang="en-US" dirty="0"/>
              <a:t> of the form </a:t>
            </a:r>
            <a:r>
              <a:rPr lang="en-US" i="1" dirty="0"/>
              <a:t>f</a:t>
            </a:r>
            <a:r>
              <a:rPr lang="en-US" dirty="0"/>
              <a:t> (</a:t>
            </a:r>
            <a:r>
              <a:rPr lang="en-US" i="1" dirty="0" smtClean="0"/>
              <a:t>x </a:t>
            </a:r>
            <a:r>
              <a:rPr lang="en-US" dirty="0" smtClean="0"/>
              <a:t>– </a:t>
            </a:r>
            <a:r>
              <a:rPr lang="en-US" i="1" dirty="0" smtClean="0"/>
              <a:t>ct</a:t>
            </a:r>
            <a:r>
              <a:rPr lang="en-US" dirty="0"/>
              <a:t>) or </a:t>
            </a:r>
            <a:r>
              <a:rPr lang="en-US" i="1" dirty="0"/>
              <a:t>f</a:t>
            </a:r>
            <a:r>
              <a:rPr lang="en-US" dirty="0"/>
              <a:t> (</a:t>
            </a:r>
            <a:r>
              <a:rPr lang="en-US" i="1" dirty="0" smtClean="0"/>
              <a:t>x </a:t>
            </a:r>
            <a:r>
              <a:rPr lang="en-US" dirty="0" smtClean="0"/>
              <a:t>+ </a:t>
            </a:r>
            <a:r>
              <a:rPr lang="en-US" i="1" dirty="0" smtClean="0"/>
              <a:t>ct</a:t>
            </a:r>
            <a:r>
              <a:rPr lang="en-US" dirty="0"/>
              <a:t>) that represents a wave traveling with speed </a:t>
            </a:r>
            <a:r>
              <a:rPr lang="en-US" i="1" dirty="0"/>
              <a:t>c</a:t>
            </a:r>
            <a:r>
              <a:rPr lang="en-US" dirty="0"/>
              <a:t> is a solution of the wave equation: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sv-SE" dirty="0"/>
              <a:t>Chapter 16: Summary</a:t>
            </a:r>
            <a:endParaRPr lang="sv-SE" dirty="0" smtClean="0"/>
          </a:p>
        </p:txBody>
      </p:sp>
      <p:graphicFrame>
        <p:nvGraphicFramePr>
          <p:cNvPr id="11" name="Object 10"/>
          <p:cNvGraphicFramePr>
            <a:graphicFrameLocks noChangeAspect="1"/>
          </p:cNvGraphicFramePr>
          <p:nvPr>
            <p:extLst>
              <p:ext uri="{D42A27DB-BD31-4B8C-83A1-F6EECF244321}">
                <p14:modId xmlns:p14="http://schemas.microsoft.com/office/powerpoint/2010/main" val="223413618"/>
              </p:ext>
            </p:extLst>
          </p:nvPr>
        </p:nvGraphicFramePr>
        <p:xfrm>
          <a:off x="2413000" y="2992438"/>
          <a:ext cx="4318000" cy="520700"/>
        </p:xfrm>
        <a:graphic>
          <a:graphicData uri="http://schemas.openxmlformats.org/presentationml/2006/ole">
            <mc:AlternateContent xmlns:mc="http://schemas.openxmlformats.org/markup-compatibility/2006">
              <mc:Choice xmlns:v="urn:schemas-microsoft-com:vml" Requires="v">
                <p:oleObj spid="_x0000_s19036" name="Equation" r:id="rId3" imgW="4318000" imgH="520700" progId="Equation.DSMT4">
                  <p:embed/>
                </p:oleObj>
              </mc:Choice>
              <mc:Fallback>
                <p:oleObj name="Equation" r:id="rId3" imgW="4318000" imgH="520700" progId="Equation.DSMT4">
                  <p:embed/>
                  <p:pic>
                    <p:nvPicPr>
                      <p:cNvPr id="0" name=""/>
                      <p:cNvPicPr/>
                      <p:nvPr/>
                    </p:nvPicPr>
                    <p:blipFill>
                      <a:blip r:embed="rId4"/>
                      <a:stretch>
                        <a:fillRect/>
                      </a:stretch>
                    </p:blipFill>
                    <p:spPr>
                      <a:xfrm>
                        <a:off x="2413000" y="2992438"/>
                        <a:ext cx="4318000" cy="5207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03150238"/>
              </p:ext>
            </p:extLst>
          </p:nvPr>
        </p:nvGraphicFramePr>
        <p:xfrm>
          <a:off x="3498850" y="5392738"/>
          <a:ext cx="2146300" cy="914400"/>
        </p:xfrm>
        <a:graphic>
          <a:graphicData uri="http://schemas.openxmlformats.org/presentationml/2006/ole">
            <mc:AlternateContent xmlns:mc="http://schemas.openxmlformats.org/markup-compatibility/2006">
              <mc:Choice xmlns:v="urn:schemas-microsoft-com:vml" Requires="v">
                <p:oleObj spid="_x0000_s19037" name="Equation" r:id="rId5" imgW="2146300" imgH="914400" progId="Equation.DSMT4">
                  <p:embed/>
                </p:oleObj>
              </mc:Choice>
              <mc:Fallback>
                <p:oleObj name="Equation" r:id="rId5" imgW="2146300" imgH="914400" progId="Equation.DSMT4">
                  <p:embed/>
                  <p:pic>
                    <p:nvPicPr>
                      <p:cNvPr id="0" name=""/>
                      <p:cNvPicPr/>
                      <p:nvPr/>
                    </p:nvPicPr>
                    <p:blipFill>
                      <a:blip r:embed="rId6"/>
                      <a:stretch>
                        <a:fillRect/>
                      </a:stretch>
                    </p:blipFill>
                    <p:spPr>
                      <a:xfrm>
                        <a:off x="3498850" y="5392738"/>
                        <a:ext cx="2146300" cy="914400"/>
                      </a:xfrm>
                      <a:prstGeom prst="rect">
                        <a:avLst/>
                      </a:prstGeom>
                    </p:spPr>
                  </p:pic>
                </p:oleObj>
              </mc:Fallback>
            </mc:AlternateContent>
          </a:graphicData>
        </a:graphic>
      </p:graphicFrame>
    </p:spTree>
    <p:extLst>
      <p:ext uri="{BB962C8B-B14F-4D97-AF65-F5344CB8AC3E}">
        <p14:creationId xmlns:p14="http://schemas.microsoft.com/office/powerpoint/2010/main" val="3427059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16.1: Representing waves </a:t>
            </a:r>
            <a:r>
              <a:rPr lang="en-US" dirty="0" smtClean="0"/>
              <a:t>graphically</a:t>
            </a:r>
            <a:endParaRPr lang="en-US" dirty="0"/>
          </a:p>
        </p:txBody>
      </p:sp>
      <p:sp>
        <p:nvSpPr>
          <p:cNvPr id="3" name="Content Placeholder 2"/>
          <p:cNvSpPr>
            <a:spLocks noGrp="1"/>
          </p:cNvSpPr>
          <p:nvPr>
            <p:ph idx="1"/>
          </p:nvPr>
        </p:nvSpPr>
        <p:spPr>
          <a:xfrm>
            <a:off x="365123" y="1170432"/>
            <a:ext cx="4131617" cy="5422392"/>
          </a:xfrm>
        </p:spPr>
        <p:txBody>
          <a:bodyPr/>
          <a:lstStyle/>
          <a:p>
            <a:r>
              <a:rPr lang="en-US" sz="2400" dirty="0" smtClean="0"/>
              <a:t>The wave pulse shown in part (</a:t>
            </a:r>
            <a:r>
              <a:rPr lang="en-US" sz="2400" i="1" dirty="0" smtClean="0"/>
              <a:t>a</a:t>
            </a:r>
            <a:r>
              <a:rPr lang="en-US" sz="2400" dirty="0" smtClean="0"/>
              <a:t>) can also be represented by plotting the displacement of one particle on the string as a function of time.</a:t>
            </a:r>
          </a:p>
          <a:p>
            <a:r>
              <a:rPr lang="en-US" sz="2400" dirty="0" smtClean="0"/>
              <a:t>Such a plot gives us the </a:t>
            </a:r>
            <a:r>
              <a:rPr lang="en-US" sz="2400" b="1" dirty="0" smtClean="0"/>
              <a:t>displacement curve </a:t>
            </a:r>
            <a:r>
              <a:rPr lang="en-US" sz="2400" dirty="0" smtClean="0"/>
              <a:t>of the wave pulse. </a:t>
            </a:r>
          </a:p>
          <a:p>
            <a:r>
              <a:rPr lang="en-US" sz="2400" dirty="0" smtClean="0"/>
              <a:t>Parts (</a:t>
            </a:r>
            <a:r>
              <a:rPr lang="en-US" sz="2400" i="1" dirty="0" smtClean="0"/>
              <a:t>c</a:t>
            </a:r>
            <a:r>
              <a:rPr lang="en-US" sz="2400" dirty="0" smtClean="0"/>
              <a:t>) and (</a:t>
            </a:r>
            <a:r>
              <a:rPr lang="en-US" sz="2400" i="1" dirty="0" smtClean="0"/>
              <a:t>d</a:t>
            </a:r>
            <a:r>
              <a:rPr lang="en-US" sz="2400" dirty="0" smtClean="0"/>
              <a:t>) show the displacement curve for the particle at </a:t>
            </a:r>
            <a:r>
              <a:rPr lang="en-US" sz="2400" i="1" dirty="0" smtClean="0"/>
              <a:t>x</a:t>
            </a:r>
            <a:r>
              <a:rPr lang="en-US" sz="2400" dirty="0" smtClean="0"/>
              <a:t> = 0 m and</a:t>
            </a:r>
            <a:br>
              <a:rPr lang="en-US" sz="2400" dirty="0" smtClean="0"/>
            </a:br>
            <a:r>
              <a:rPr lang="en-US" sz="2400" i="1" dirty="0" smtClean="0"/>
              <a:t>x</a:t>
            </a:r>
            <a:r>
              <a:rPr lang="en-US" sz="2400" dirty="0" smtClean="0"/>
              <a:t> = 1.0 m. Note they are mirror images of each other</a:t>
            </a:r>
            <a:endParaRPr lang="en-US" sz="2400" dirty="0"/>
          </a:p>
        </p:txBody>
      </p:sp>
      <p:pic>
        <p:nvPicPr>
          <p:cNvPr id="10" name="Picture 9" descr="16_04_FigureA.jpg"/>
          <p:cNvPicPr>
            <a:picLocks noChangeAspect="1"/>
          </p:cNvPicPr>
          <p:nvPr/>
        </p:nvPicPr>
        <p:blipFill rotWithShape="1">
          <a:blip r:embed="rId3">
            <a:extLst>
              <a:ext uri="{28A0092B-C50C-407E-A947-70E740481C1C}">
                <a14:useLocalDpi xmlns:a14="http://schemas.microsoft.com/office/drawing/2010/main" val="0"/>
              </a:ext>
            </a:extLst>
          </a:blip>
          <a:srcRect b="4097"/>
          <a:stretch/>
        </p:blipFill>
        <p:spPr>
          <a:xfrm>
            <a:off x="4612920" y="1222968"/>
            <a:ext cx="3657600" cy="2011158"/>
          </a:xfrm>
          <a:prstGeom prst="rect">
            <a:avLst/>
          </a:prstGeom>
        </p:spPr>
      </p:pic>
      <p:pic>
        <p:nvPicPr>
          <p:cNvPr id="11" name="Picture 10" descr="16_04_FigureC.jpg"/>
          <p:cNvPicPr>
            <a:picLocks noChangeAspect="1"/>
          </p:cNvPicPr>
          <p:nvPr/>
        </p:nvPicPr>
        <p:blipFill rotWithShape="1">
          <a:blip r:embed="rId4">
            <a:extLst>
              <a:ext uri="{28A0092B-C50C-407E-A947-70E740481C1C}">
                <a14:useLocalDpi xmlns:a14="http://schemas.microsoft.com/office/drawing/2010/main" val="0"/>
              </a:ext>
            </a:extLst>
          </a:blip>
          <a:srcRect b="4934"/>
          <a:stretch/>
        </p:blipFill>
        <p:spPr>
          <a:xfrm>
            <a:off x="4612920" y="3379131"/>
            <a:ext cx="3657600" cy="1660931"/>
          </a:xfrm>
          <a:prstGeom prst="rect">
            <a:avLst/>
          </a:prstGeom>
        </p:spPr>
      </p:pic>
      <p:pic>
        <p:nvPicPr>
          <p:cNvPr id="12" name="Picture 11" descr="16_04_FigureD.jpg"/>
          <p:cNvPicPr>
            <a:picLocks noChangeAspect="1"/>
          </p:cNvPicPr>
          <p:nvPr/>
        </p:nvPicPr>
        <p:blipFill rotWithShape="1">
          <a:blip r:embed="rId5">
            <a:extLst>
              <a:ext uri="{28A0092B-C50C-407E-A947-70E740481C1C}">
                <a14:useLocalDpi xmlns:a14="http://schemas.microsoft.com/office/drawing/2010/main" val="0"/>
              </a:ext>
            </a:extLst>
          </a:blip>
          <a:srcRect b="4390"/>
          <a:stretch/>
        </p:blipFill>
        <p:spPr>
          <a:xfrm>
            <a:off x="4612920" y="5185068"/>
            <a:ext cx="3657600" cy="1672932"/>
          </a:xfrm>
          <a:prstGeom prst="rect">
            <a:avLst/>
          </a:prstGeom>
        </p:spPr>
      </p:pic>
    </p:spTree>
    <p:extLst>
      <p:ext uri="{BB962C8B-B14F-4D97-AF65-F5344CB8AC3E}">
        <p14:creationId xmlns:p14="http://schemas.microsoft.com/office/powerpoint/2010/main" val="2818584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5167</TotalTime>
  <Words>4998</Words>
  <Application>Microsoft Macintosh PowerPoint</Application>
  <PresentationFormat>On-screen Show (4:3)</PresentationFormat>
  <Paragraphs>586</Paragraphs>
  <Slides>88</Slides>
  <Notes>49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5" baseType="lpstr">
      <vt:lpstr>ＭＳ Ｐゴシック</vt:lpstr>
      <vt:lpstr>Symbol</vt:lpstr>
      <vt:lpstr>Times New Roman</vt:lpstr>
      <vt:lpstr>Wingdings</vt:lpstr>
      <vt:lpstr>Arial</vt:lpstr>
      <vt:lpstr>HA5Lect_template</vt:lpstr>
      <vt:lpstr>Equation</vt:lpstr>
      <vt:lpstr>Chapter 16 Waves in One Dimension</vt:lpstr>
      <vt:lpstr>Concepts</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Quantitative Tools</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vt:lpstr>
      <vt:lpstr>PowerPoint Presentation</vt:lpstr>
      <vt:lpstr>PowerPoint Presentation</vt:lpstr>
      <vt:lpstr>Example 16.4 Measuring mass</vt:lpstr>
      <vt:lpstr>Example 16.4 Measuring mass (cont.)</vt:lpstr>
      <vt:lpstr>Example 16.4 Measuring mass (cont.)</vt:lpstr>
      <vt:lpstr>Example 16.4 Measuring mass (cont.)</vt:lpstr>
      <vt:lpstr>Example 16.4 Measuring mass (cont.)</vt:lpstr>
      <vt:lpstr>Example 16.4 Measuring mass (cont.)</vt:lpstr>
      <vt:lpstr>PowerPoint Presentation</vt:lpstr>
      <vt:lpstr>PowerPoint Presentation</vt:lpstr>
      <vt:lpstr>Section Goals</vt:lpstr>
      <vt:lpstr>PowerPoint Presentation</vt:lpstr>
      <vt:lpstr>Example 16.5 Delivering energy</vt:lpstr>
      <vt:lpstr>Example 16.5 Delivering energy (cont.)</vt:lpstr>
      <vt:lpstr>Example 16.5 Delivering energy (cont.)</vt:lpstr>
      <vt:lpstr>Example 16.5 Delivering energy (cont.)</vt:lpstr>
      <vt:lpstr>Example 16.5 Delivering energy (cont.)</vt:lpstr>
      <vt:lpstr>Section Goals</vt:lpstr>
      <vt:lpstr>PowerPoint Presentation</vt:lpstr>
      <vt:lpstr>Exercise 16.6 Sinusoidal solution to the wave equation</vt:lpstr>
      <vt:lpstr>Exercise 16.6 Sinusoidal solution to the wave equation (cont.)</vt:lpstr>
      <vt:lpstr>Exercise 16.6 Sinusoidal solution to the wave equation (cont.)</vt:lpstr>
      <vt:lpstr>Exercise 16.6 Sinusoidal solution to the wave equation (cont.)</vt:lpstr>
      <vt:lpstr>Exercise 16.6 Sinusoidal solution to the wave equation (cont.)</vt:lpstr>
      <vt:lpstr>PowerPoint Presentation</vt:lpstr>
      <vt:lpstr>PowerPoint Presentation</vt:lpstr>
      <vt:lpstr>Concepts: Representing waves</vt:lpstr>
      <vt:lpstr>Concepts: Representing waves</vt:lpstr>
      <vt:lpstr>Concepts: Representing waves</vt:lpstr>
      <vt:lpstr>Quantitative Tools: Representing waves</vt:lpstr>
      <vt:lpstr>Quantitative Tools: Representing waves</vt:lpstr>
      <vt:lpstr>Quantitative Tools: Representing waves</vt:lpstr>
      <vt:lpstr>Concepts: Combining waves</vt:lpstr>
      <vt:lpstr>Concepts: Combining waves</vt:lpstr>
      <vt:lpstr>Quantitative Tools: Combining waves</vt:lpstr>
      <vt:lpstr>Quantitative Tools: Waves on a string</vt:lpstr>
      <vt:lpstr>Quantitative Tools: Waves on a string</vt:lpstr>
    </vt:vector>
  </TitlesOfParts>
  <Company>뿿ˤʤ㏘뿿</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Microsoft Office User</cp:lastModifiedBy>
  <cp:revision>720</cp:revision>
  <cp:lastPrinted>2017-04-06T17:31:09Z</cp:lastPrinted>
  <dcterms:created xsi:type="dcterms:W3CDTF">2007-09-26T05:29:17Z</dcterms:created>
  <dcterms:modified xsi:type="dcterms:W3CDTF">2017-11-28T20:26:49Z</dcterms:modified>
</cp:coreProperties>
</file>