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163"/>
  </p:notesMasterIdLst>
  <p:handoutMasterIdLst>
    <p:handoutMasterId r:id="rId164"/>
  </p:handoutMasterIdLst>
  <p:sldIdLst>
    <p:sldId id="256" r:id="rId2"/>
    <p:sldId id="544" r:id="rId3"/>
    <p:sldId id="545" r:id="rId4"/>
    <p:sldId id="546" r:id="rId5"/>
    <p:sldId id="268" r:id="rId6"/>
    <p:sldId id="269" r:id="rId7"/>
    <p:sldId id="270" r:id="rId8"/>
    <p:sldId id="478" r:id="rId9"/>
    <p:sldId id="541" r:id="rId10"/>
    <p:sldId id="271" r:id="rId11"/>
    <p:sldId id="479" r:id="rId12"/>
    <p:sldId id="272" r:id="rId13"/>
    <p:sldId id="273" r:id="rId14"/>
    <p:sldId id="274" r:id="rId15"/>
    <p:sldId id="275" r:id="rId16"/>
    <p:sldId id="276" r:id="rId17"/>
    <p:sldId id="277" r:id="rId18"/>
    <p:sldId id="480"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4" r:id="rId34"/>
    <p:sldId id="469" r:id="rId35"/>
    <p:sldId id="295" r:id="rId36"/>
    <p:sldId id="296" r:id="rId37"/>
    <p:sldId id="297" r:id="rId38"/>
    <p:sldId id="481" r:id="rId39"/>
    <p:sldId id="298" r:id="rId40"/>
    <p:sldId id="299" r:id="rId41"/>
    <p:sldId id="300" r:id="rId42"/>
    <p:sldId id="301" r:id="rId43"/>
    <p:sldId id="302" r:id="rId44"/>
    <p:sldId id="309" r:id="rId45"/>
    <p:sldId id="482" r:id="rId46"/>
    <p:sldId id="310" r:id="rId47"/>
    <p:sldId id="470" r:id="rId48"/>
    <p:sldId id="313" r:id="rId49"/>
    <p:sldId id="314" r:id="rId50"/>
    <p:sldId id="315" r:id="rId51"/>
    <p:sldId id="316" r:id="rId52"/>
    <p:sldId id="317" r:id="rId53"/>
    <p:sldId id="483" r:id="rId54"/>
    <p:sldId id="318" r:id="rId55"/>
    <p:sldId id="319" r:id="rId56"/>
    <p:sldId id="320" r:id="rId57"/>
    <p:sldId id="321" r:id="rId58"/>
    <p:sldId id="322" r:id="rId59"/>
    <p:sldId id="323" r:id="rId60"/>
    <p:sldId id="324" r:id="rId61"/>
    <p:sldId id="325" r:id="rId62"/>
    <p:sldId id="326" r:id="rId63"/>
    <p:sldId id="327" r:id="rId64"/>
    <p:sldId id="328" r:id="rId65"/>
    <p:sldId id="329" r:id="rId66"/>
    <p:sldId id="473" r:id="rId67"/>
    <p:sldId id="330" r:id="rId68"/>
    <p:sldId id="474" r:id="rId69"/>
    <p:sldId id="351" r:id="rId70"/>
    <p:sldId id="352" r:id="rId71"/>
    <p:sldId id="355" r:id="rId72"/>
    <p:sldId id="356" r:id="rId73"/>
    <p:sldId id="362" r:id="rId74"/>
    <p:sldId id="364" r:id="rId75"/>
    <p:sldId id="365" r:id="rId76"/>
    <p:sldId id="383" r:id="rId77"/>
    <p:sldId id="485" r:id="rId78"/>
    <p:sldId id="384" r:id="rId79"/>
    <p:sldId id="387" r:id="rId80"/>
    <p:sldId id="386" r:id="rId81"/>
    <p:sldId id="388" r:id="rId82"/>
    <p:sldId id="389" r:id="rId83"/>
    <p:sldId id="375" r:id="rId84"/>
    <p:sldId id="376" r:id="rId85"/>
    <p:sldId id="378" r:id="rId86"/>
    <p:sldId id="377" r:id="rId87"/>
    <p:sldId id="379" r:id="rId88"/>
    <p:sldId id="380" r:id="rId89"/>
    <p:sldId id="381" r:id="rId90"/>
    <p:sldId id="382" r:id="rId91"/>
    <p:sldId id="390" r:id="rId92"/>
    <p:sldId id="542" r:id="rId93"/>
    <p:sldId id="391" r:id="rId94"/>
    <p:sldId id="392" r:id="rId95"/>
    <p:sldId id="394" r:id="rId96"/>
    <p:sldId id="395" r:id="rId97"/>
    <p:sldId id="396" r:id="rId98"/>
    <p:sldId id="397" r:id="rId99"/>
    <p:sldId id="505" r:id="rId100"/>
    <p:sldId id="398" r:id="rId101"/>
    <p:sldId id="399" r:id="rId102"/>
    <p:sldId id="400" r:id="rId103"/>
    <p:sldId id="401" r:id="rId104"/>
    <p:sldId id="402" r:id="rId105"/>
    <p:sldId id="403" r:id="rId106"/>
    <p:sldId id="404" r:id="rId107"/>
    <p:sldId id="405" r:id="rId108"/>
    <p:sldId id="406" r:id="rId109"/>
    <p:sldId id="407" r:id="rId110"/>
    <p:sldId id="408" r:id="rId111"/>
    <p:sldId id="409" r:id="rId112"/>
    <p:sldId id="410" r:id="rId113"/>
    <p:sldId id="411" r:id="rId114"/>
    <p:sldId id="412" r:id="rId115"/>
    <p:sldId id="413" r:id="rId116"/>
    <p:sldId id="414" r:id="rId117"/>
    <p:sldId id="415" r:id="rId118"/>
    <p:sldId id="417" r:id="rId119"/>
    <p:sldId id="418" r:id="rId120"/>
    <p:sldId id="543" r:id="rId121"/>
    <p:sldId id="419" r:id="rId122"/>
    <p:sldId id="420" r:id="rId123"/>
    <p:sldId id="421" r:id="rId124"/>
    <p:sldId id="423" r:id="rId125"/>
    <p:sldId id="424" r:id="rId126"/>
    <p:sldId id="425" r:id="rId127"/>
    <p:sldId id="426" r:id="rId128"/>
    <p:sldId id="427" r:id="rId129"/>
    <p:sldId id="428" r:id="rId130"/>
    <p:sldId id="429" r:id="rId131"/>
    <p:sldId id="430" r:id="rId132"/>
    <p:sldId id="431" r:id="rId133"/>
    <p:sldId id="432" r:id="rId134"/>
    <p:sldId id="538" r:id="rId135"/>
    <p:sldId id="539" r:id="rId136"/>
    <p:sldId id="540" r:id="rId137"/>
    <p:sldId id="434" r:id="rId138"/>
    <p:sldId id="455" r:id="rId139"/>
    <p:sldId id="435" r:id="rId140"/>
    <p:sldId id="436" r:id="rId141"/>
    <p:sldId id="437" r:id="rId142"/>
    <p:sldId id="438" r:id="rId143"/>
    <p:sldId id="507" r:id="rId144"/>
    <p:sldId id="508" r:id="rId145"/>
    <p:sldId id="509" r:id="rId146"/>
    <p:sldId id="510" r:id="rId147"/>
    <p:sldId id="511" r:id="rId148"/>
    <p:sldId id="512" r:id="rId149"/>
    <p:sldId id="513" r:id="rId150"/>
    <p:sldId id="514" r:id="rId151"/>
    <p:sldId id="515" r:id="rId152"/>
    <p:sldId id="516" r:id="rId153"/>
    <p:sldId id="517" r:id="rId154"/>
    <p:sldId id="518" r:id="rId155"/>
    <p:sldId id="519" r:id="rId156"/>
    <p:sldId id="520" r:id="rId157"/>
    <p:sldId id="521" r:id="rId158"/>
    <p:sldId id="522" r:id="rId159"/>
    <p:sldId id="523" r:id="rId160"/>
    <p:sldId id="524" r:id="rId161"/>
    <p:sldId id="525" r:id="rId162"/>
  </p:sldIdLst>
  <p:sldSz cx="9144000" cy="6858000" type="screen4x3"/>
  <p:notesSz cx="6858000" cy="9144000"/>
  <p:custDataLst>
    <p:tags r:id="rId165"/>
  </p:custDataLst>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orient="horz" pos="4032">
          <p15:clr>
            <a:srgbClr val="A4A3A4"/>
          </p15:clr>
        </p15:guide>
        <p15:guide id="3" pos="288">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4A8F"/>
    <a:srgbClr val="87888C"/>
    <a:srgbClr val="0083A2"/>
    <a:srgbClr val="AF2A42"/>
    <a:srgbClr val="EF3F4A"/>
    <a:srgbClr val="8892BC"/>
    <a:srgbClr val="000000"/>
    <a:srgbClr val="E5B73D"/>
    <a:srgbClr val="CD0044"/>
    <a:srgbClr val="4D92B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57" autoAdjust="0"/>
    <p:restoredTop sz="93950" autoAdjust="0"/>
  </p:normalViewPr>
  <p:slideViewPr>
    <p:cSldViewPr snapToGrid="0">
      <p:cViewPr varScale="1">
        <p:scale>
          <a:sx n="85" d="100"/>
          <a:sy n="85" d="100"/>
        </p:scale>
        <p:origin x="800" y="184"/>
      </p:cViewPr>
      <p:guideLst>
        <p:guide orient="horz" pos="2160"/>
        <p:guide orient="horz" pos="4032"/>
        <p:guide pos="288"/>
        <p:guide pos="2880"/>
      </p:guideLst>
    </p:cSldViewPr>
  </p:slideViewPr>
  <p:outlineViewPr>
    <p:cViewPr>
      <p:scale>
        <a:sx n="33" d="100"/>
        <a:sy n="33" d="100"/>
      </p:scale>
      <p:origin x="0" y="-132032"/>
    </p:cViewPr>
  </p:outlineViewPr>
  <p:notesTextViewPr>
    <p:cViewPr>
      <p:scale>
        <a:sx n="100" d="100"/>
        <a:sy n="100" d="100"/>
      </p:scale>
      <p:origin x="0" y="0"/>
    </p:cViewPr>
  </p:notesTextViewPr>
  <p:sorterViewPr>
    <p:cViewPr>
      <p:scale>
        <a:sx n="100" d="100"/>
        <a:sy n="100" d="100"/>
      </p:scale>
      <p:origin x="0" y="18184"/>
    </p:cViewPr>
  </p:sorter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notesMaster" Target="notesMasters/notesMaster1.xml"/><Relationship Id="rId164" Type="http://schemas.openxmlformats.org/officeDocument/2006/relationships/handoutMaster" Target="handoutMasters/handoutMaster1.xml"/><Relationship Id="rId165" Type="http://schemas.openxmlformats.org/officeDocument/2006/relationships/tags" Target="tags/tag1.xml"/><Relationship Id="rId166" Type="http://schemas.openxmlformats.org/officeDocument/2006/relationships/presProps" Target="presProps.xml"/><Relationship Id="rId167" Type="http://schemas.openxmlformats.org/officeDocument/2006/relationships/viewProps" Target="viewProps.xml"/><Relationship Id="rId168" Type="http://schemas.openxmlformats.org/officeDocument/2006/relationships/theme" Target="theme/theme1.xml"/><Relationship Id="rId169"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 Id="rId2" Type="http://schemas.openxmlformats.org/officeDocument/2006/relationships/image" Target="../media/image1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6.emf"/><Relationship Id="rId2" Type="http://schemas.openxmlformats.org/officeDocument/2006/relationships/image" Target="../media/image6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8.emf"/><Relationship Id="rId2" Type="http://schemas.openxmlformats.org/officeDocument/2006/relationships/image" Target="../media/image69.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72.emf"/><Relationship Id="rId4" Type="http://schemas.openxmlformats.org/officeDocument/2006/relationships/image" Target="../media/image73.emf"/><Relationship Id="rId1" Type="http://schemas.openxmlformats.org/officeDocument/2006/relationships/image" Target="../media/image70.emf"/><Relationship Id="rId2" Type="http://schemas.openxmlformats.org/officeDocument/2006/relationships/image" Target="../media/image7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0.emf"/><Relationship Id="rId2" Type="http://schemas.openxmlformats.org/officeDocument/2006/relationships/image" Target="../media/image81.emf"/><Relationship Id="rId3" Type="http://schemas.openxmlformats.org/officeDocument/2006/relationships/image" Target="../media/image8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5.emf"/><Relationship Id="rId2" Type="http://schemas.openxmlformats.org/officeDocument/2006/relationships/image" Target="../media/image86.emf"/><Relationship Id="rId3" Type="http://schemas.openxmlformats.org/officeDocument/2006/relationships/image" Target="../media/image8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 Id="rId2" Type="http://schemas.openxmlformats.org/officeDocument/2006/relationships/image" Target="../media/image1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88.emf"/><Relationship Id="rId2" Type="http://schemas.openxmlformats.org/officeDocument/2006/relationships/image" Target="../media/image89.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94.emf"/><Relationship Id="rId4" Type="http://schemas.openxmlformats.org/officeDocument/2006/relationships/image" Target="../media/image95.emf"/><Relationship Id="rId1" Type="http://schemas.openxmlformats.org/officeDocument/2006/relationships/image" Target="../media/image92.emf"/><Relationship Id="rId2" Type="http://schemas.openxmlformats.org/officeDocument/2006/relationships/image" Target="../media/image93.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97.emf"/><Relationship Id="rId2" Type="http://schemas.openxmlformats.org/officeDocument/2006/relationships/image" Target="../media/image98.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03.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05.emf"/><Relationship Id="rId2" Type="http://schemas.openxmlformats.org/officeDocument/2006/relationships/image" Target="../media/image106.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92.emf"/><Relationship Id="rId2" Type="http://schemas.openxmlformats.org/officeDocument/2006/relationships/image" Target="../media/image93.e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10.emf"/><Relationship Id="rId4" Type="http://schemas.openxmlformats.org/officeDocument/2006/relationships/image" Target="../media/image111.emf"/><Relationship Id="rId1" Type="http://schemas.openxmlformats.org/officeDocument/2006/relationships/image" Target="../media/image108.emf"/><Relationship Id="rId2" Type="http://schemas.openxmlformats.org/officeDocument/2006/relationships/image" Target="../media/image109.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 Id="rId2" Type="http://schemas.openxmlformats.org/officeDocument/2006/relationships/image" Target="../media/image21.emf"/><Relationship Id="rId3" Type="http://schemas.openxmlformats.org/officeDocument/2006/relationships/image" Target="../media/image22.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17.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19.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2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27.emf"/><Relationship Id="rId2" Type="http://schemas.openxmlformats.org/officeDocument/2006/relationships/image" Target="../media/image128.emf"/><Relationship Id="rId3" Type="http://schemas.openxmlformats.org/officeDocument/2006/relationships/image" Target="../media/image129.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image" Target="../media/image24.emf"/><Relationship Id="rId2" Type="http://schemas.openxmlformats.org/officeDocument/2006/relationships/image" Target="../media/image25.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5" Type="http://schemas.openxmlformats.org/officeDocument/2006/relationships/image" Target="../media/image32.emf"/><Relationship Id="rId1" Type="http://schemas.openxmlformats.org/officeDocument/2006/relationships/image" Target="../media/image27.emf"/><Relationship Id="rId2" Type="http://schemas.openxmlformats.org/officeDocument/2006/relationships/image" Target="../media/image2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4.emf"/><Relationship Id="rId2" Type="http://schemas.openxmlformats.org/officeDocument/2006/relationships/image" Target="../media/image35.emf"/><Relationship Id="rId3" Type="http://schemas.openxmlformats.org/officeDocument/2006/relationships/image" Target="../media/image3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FCAE23-4D2E-2F4E-8AF9-A93C6DBEAC74}" type="datetimeFigureOut">
              <a:rPr lang="en-US" smtClean="0"/>
              <a:t>11/30/17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E44CFC-8BF9-2C4E-9289-81FEC5A72F21}" type="slidenum">
              <a:rPr lang="en-US" smtClean="0"/>
              <a:t>‹#›</a:t>
            </a:fld>
            <a:endParaRPr lang="en-US" dirty="0"/>
          </a:p>
        </p:txBody>
      </p:sp>
    </p:spTree>
    <p:extLst>
      <p:ext uri="{BB962C8B-B14F-4D97-AF65-F5344CB8AC3E}">
        <p14:creationId xmlns:p14="http://schemas.microsoft.com/office/powerpoint/2010/main" val="1393750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69116663-B372-3E48-9F73-B21AA219DBD6}" type="slidenum">
              <a:rPr lang="en-US"/>
              <a:pPr/>
              <a:t>‹#›</a:t>
            </a:fld>
            <a:endParaRPr lang="en-US" dirty="0"/>
          </a:p>
        </p:txBody>
      </p:sp>
    </p:spTree>
    <p:extLst>
      <p:ext uri="{BB962C8B-B14F-4D97-AF65-F5344CB8AC3E}">
        <p14:creationId xmlns:p14="http://schemas.microsoft.com/office/powerpoint/2010/main" val="3496497741"/>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FE69F1-2C49-8541-A1A5-EFBA37142D8A}" type="slidenum">
              <a:rPr lang="en-US"/>
              <a:pPr/>
              <a:t>1</a:t>
            </a:fld>
            <a:endParaRPr lang="en-US" dirty="0"/>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23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76552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138</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27747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139</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7084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140</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766802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141</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24562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142</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18991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116663-B372-3E48-9F73-B21AA219DBD6}" type="slidenum">
              <a:rPr lang="en-US" smtClean="0"/>
              <a:pPr/>
              <a:t>9</a:t>
            </a:fld>
            <a:endParaRPr lang="en-US" dirty="0"/>
          </a:p>
        </p:txBody>
      </p:sp>
    </p:spTree>
    <p:extLst>
      <p:ext uri="{BB962C8B-B14F-4D97-AF65-F5344CB8AC3E}">
        <p14:creationId xmlns:p14="http://schemas.microsoft.com/office/powerpoint/2010/main" val="935037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76</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47017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78</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146512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solidFill>
                  <a:prstClr val="black"/>
                </a:solidFill>
              </a:rPr>
              <a:pPr/>
              <a:t>94</a:t>
            </a:fld>
            <a:endParaRPr lang="en-US" dirty="0">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93527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131</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44190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132</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963774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133</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054906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137</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277427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descr="MAZU9202_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3467" y="0"/>
            <a:ext cx="5357813" cy="6858000"/>
          </a:xfrm>
          <a:prstGeom prst="rect">
            <a:avLst/>
          </a:prstGeom>
        </p:spPr>
      </p:pic>
      <p:sp>
        <p:nvSpPr>
          <p:cNvPr id="4098" name="Rectangle 2"/>
          <p:cNvSpPr>
            <a:spLocks noGrp="1" noChangeArrowheads="1"/>
          </p:cNvSpPr>
          <p:nvPr>
            <p:ph type="ctrTitle" hasCustomPrompt="1"/>
          </p:nvPr>
        </p:nvSpPr>
        <p:spPr>
          <a:xfrm>
            <a:off x="365126" y="3124200"/>
            <a:ext cx="3392503" cy="1077218"/>
          </a:xfrm>
          <a:extLst>
            <a:ext uri="{909E8E84-426E-40dd-AFC4-6F175D3DCCD1}">
              <a14:hiddenFill xmlns="" xmlns:a14="http://schemas.microsoft.com/office/drawing/2010/main">
                <a:solidFill>
                  <a:schemeClr val="accent1"/>
                </a:solidFill>
              </a14:hiddenFill>
            </a:ext>
          </a:extLst>
        </p:spPr>
        <p:txBody>
          <a:bodyPr lIns="91440"/>
          <a:lstStyle>
            <a:lvl1pPr>
              <a:defRPr>
                <a:solidFill>
                  <a:srgbClr val="EF3F4A"/>
                </a:solidFill>
                <a:latin typeface="Arial"/>
                <a:cs typeface="Arial"/>
              </a:defRPr>
            </a:lvl1pPr>
          </a:lstStyle>
          <a:p>
            <a:pPr lvl="0"/>
            <a:r>
              <a:rPr lang="en-US" noProof="0" dirty="0" smtClean="0"/>
              <a:t>Click to edit</a:t>
            </a:r>
            <a:br>
              <a:rPr lang="en-US" noProof="0" dirty="0" smtClean="0"/>
            </a:br>
            <a:r>
              <a:rPr lang="en-US" noProof="0" dirty="0" smtClean="0"/>
              <a:t>Master title style</a:t>
            </a:r>
          </a:p>
        </p:txBody>
      </p:sp>
      <p:sp>
        <p:nvSpPr>
          <p:cNvPr id="4101" name="Rectangle 5"/>
          <p:cNvSpPr>
            <a:spLocks noChangeArrowheads="1"/>
          </p:cNvSpPr>
          <p:nvPr/>
        </p:nvSpPr>
        <p:spPr bwMode="auto">
          <a:xfrm>
            <a:off x="-6350" y="0"/>
            <a:ext cx="9162288" cy="609600"/>
          </a:xfrm>
          <a:prstGeom prst="rect">
            <a:avLst/>
          </a:prstGeom>
          <a:solidFill>
            <a:srgbClr val="87888C"/>
          </a:solidFill>
          <a:ln>
            <a:noFill/>
          </a:ln>
          <a:effectLst/>
          <a:extLst/>
        </p:spPr>
        <p:txBody>
          <a:bodyPr wrap="none" anchor="ctr"/>
          <a:lstStyle/>
          <a:p>
            <a:pPr algn="ctr"/>
            <a:endParaRPr lang="en-US" dirty="0">
              <a:solidFill>
                <a:schemeClr val="accent1"/>
              </a:solidFill>
            </a:endParaRPr>
          </a:p>
        </p:txBody>
      </p:sp>
      <p:sp>
        <p:nvSpPr>
          <p:cNvPr id="4113" name="Rectangle 17"/>
          <p:cNvSpPr>
            <a:spLocks noGrp="1" noChangeArrowheads="1"/>
          </p:cNvSpPr>
          <p:nvPr>
            <p:ph type="ftr" sz="quarter" idx="3"/>
          </p:nvPr>
        </p:nvSpPr>
        <p:spPr/>
        <p:txBody>
          <a:bodyPr/>
          <a:lstStyle>
            <a:lvl1pPr>
              <a:defRPr/>
            </a:lvl1pPr>
          </a:lstStyle>
          <a:p>
            <a:r>
              <a:rPr lang="en-GB" dirty="0" smtClean="0"/>
              <a:t>© 2015 Pearson Education, Inc.</a:t>
            </a:r>
            <a:endParaRPr lang="en-GB" dirty="0"/>
          </a:p>
        </p:txBody>
      </p:sp>
    </p:spTree>
    <p:extLst>
      <p:ext uri="{BB962C8B-B14F-4D97-AF65-F5344CB8AC3E}">
        <p14:creationId xmlns:p14="http://schemas.microsoft.com/office/powerpoint/2010/main" val="9882710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cepts-Blu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314258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cepts-Blue Click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228600" indent="0">
              <a:buClrTx/>
              <a:buFont typeface="+mj-lt"/>
              <a:buNone/>
              <a:defRPr>
                <a:latin typeface="Times New Roman"/>
                <a:cs typeface="Times New Roman"/>
              </a:defRPr>
            </a:lvl1pPr>
            <a:lvl2pPr marL="790575" indent="-574675">
              <a:buClrTx/>
              <a:buFont typeface="+mj-lt"/>
              <a:buAutoNum type="arabicPeriod"/>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0"/>
            <a:endParaRPr lang="en-US" dirty="0" smtClean="0"/>
          </a:p>
          <a:p>
            <a:pPr lvl="1"/>
            <a:r>
              <a:rPr lang="en-US" dirty="0" smtClean="0"/>
              <a:t>Second level</a:t>
            </a:r>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2437089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cepts-Blue1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10" name="Content Placeholder 2"/>
          <p:cNvSpPr>
            <a:spLocks noGrp="1"/>
          </p:cNvSpPr>
          <p:nvPr>
            <p:ph idx="1"/>
          </p:nvPr>
        </p:nvSpPr>
        <p:spPr>
          <a:xfrm>
            <a:off x="365125" y="1170432"/>
            <a:ext cx="3939438"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170432"/>
            <a:ext cx="3939438"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79506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cepts-Green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solidFill>
                  <a:srgbClr val="009247"/>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5125" y="1874520"/>
            <a:ext cx="8229600" cy="4718304"/>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9247"/>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869425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cepts-Green1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9247"/>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10" name="Content Placeholder 2"/>
          <p:cNvSpPr>
            <a:spLocks noGrp="1"/>
          </p:cNvSpPr>
          <p:nvPr>
            <p:ph idx="1"/>
          </p:nvPr>
        </p:nvSpPr>
        <p:spPr>
          <a:xfrm>
            <a:off x="365125" y="1170432"/>
            <a:ext cx="3939438" cy="542239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170432"/>
            <a:ext cx="3939438" cy="542239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0981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ncepts-Green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70432"/>
            <a:ext cx="9144000" cy="1015663"/>
          </a:xfrm>
        </p:spPr>
        <p:txBody>
          <a:bodyPr/>
          <a:lstStyle>
            <a:lvl1pPr>
              <a:defRPr sz="3000">
                <a:solidFill>
                  <a:srgbClr val="009247"/>
                </a:solidFill>
              </a:defRPr>
            </a:lvl1pPr>
          </a:lstStyle>
          <a:p>
            <a:r>
              <a:rPr lang="en-US" dirty="0" smtClean="0"/>
              <a:t>Click to edit Master title style</a:t>
            </a:r>
            <a:br>
              <a:rPr lang="en-US" dirty="0" smtClean="0"/>
            </a:br>
            <a:endParaRPr lang="en-US" dirty="0"/>
          </a:p>
        </p:txBody>
      </p:sp>
      <p:sp>
        <p:nvSpPr>
          <p:cNvPr id="3" name="Content Placeholder 2"/>
          <p:cNvSpPr>
            <a:spLocks noGrp="1"/>
          </p:cNvSpPr>
          <p:nvPr>
            <p:ph idx="1"/>
          </p:nvPr>
        </p:nvSpPr>
        <p:spPr>
          <a:xfrm>
            <a:off x="365125" y="2368296"/>
            <a:ext cx="8229600" cy="423367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9247"/>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3320732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oncepts-Green2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9247"/>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hasCustomPrompt="1"/>
          </p:nvPr>
        </p:nvSpPr>
        <p:spPr>
          <a:xfrm>
            <a:off x="0" y="1170432"/>
            <a:ext cx="9144000" cy="1015663"/>
          </a:xfrm>
        </p:spPr>
        <p:txBody>
          <a:bodyPr/>
          <a:lstStyle>
            <a:lvl1pPr>
              <a:defRPr sz="3000">
                <a:solidFill>
                  <a:srgbClr val="009247"/>
                </a:solidFill>
              </a:defRPr>
            </a:lvl1pPr>
          </a:lstStyle>
          <a:p>
            <a:r>
              <a:rPr lang="en-US" dirty="0" smtClean="0"/>
              <a:t>Click to edit Master title style</a:t>
            </a:r>
            <a:br>
              <a:rPr lang="en-US" dirty="0" smtClean="0"/>
            </a:br>
            <a:endParaRPr lang="en-US" dirty="0"/>
          </a:p>
        </p:txBody>
      </p:sp>
      <p:sp>
        <p:nvSpPr>
          <p:cNvPr id="10" name="Content Placeholder 2"/>
          <p:cNvSpPr>
            <a:spLocks noGrp="1"/>
          </p:cNvSpPr>
          <p:nvPr>
            <p:ph idx="1"/>
          </p:nvPr>
        </p:nvSpPr>
        <p:spPr>
          <a:xfrm>
            <a:off x="365125" y="2368296"/>
            <a:ext cx="3939438" cy="423367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2368296"/>
            <a:ext cx="3939438" cy="423367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33655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cepts-Green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342900" indent="-342900">
              <a:buClr>
                <a:srgbClr val="009247"/>
              </a:buClr>
              <a:buFont typeface="Arial"/>
              <a:buChar char="•"/>
              <a:defRPr>
                <a:latin typeface="Times New Roman"/>
                <a:cs typeface="Times New Roman"/>
              </a:defRPr>
            </a:lvl1pPr>
            <a:lvl2pPr marL="800100" indent="-342900">
              <a:buClr>
                <a:srgbClr val="009247"/>
              </a:buClr>
              <a:buFont typeface="Arial"/>
              <a:buChar char="•"/>
              <a:defRPr>
                <a:latin typeface="Times New Roman"/>
                <a:cs typeface="Times New Roman"/>
              </a:defRPr>
            </a:lvl2pPr>
            <a:lvl3pPr marL="1143000" indent="-228600">
              <a:buClr>
                <a:srgbClr val="009247"/>
              </a:buClr>
              <a:buFont typeface="Arial"/>
              <a:buChar char="•"/>
              <a:defRPr>
                <a:latin typeface="Times New Roman"/>
                <a:cs typeface="Times New Roman"/>
              </a:defRPr>
            </a:lvl3pPr>
            <a:lvl4pPr marL="1600200" indent="-228600">
              <a:buClr>
                <a:srgbClr val="009247"/>
              </a:buClr>
              <a:buFont typeface="Arial"/>
              <a:buChar char="•"/>
              <a:defRPr>
                <a:latin typeface="Times New Roman"/>
                <a:cs typeface="Times New Roman"/>
              </a:defRPr>
            </a:lvl4pPr>
            <a:lvl5pPr marL="2057400" indent="-228600">
              <a:buClr>
                <a:srgbClr val="009247"/>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9247"/>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2623641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cepts-Blue_Title and Content (Checkpoi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5125" y="1311407"/>
            <a:ext cx="8229600" cy="5279718"/>
          </a:xfrm>
        </p:spPr>
        <p:txBody>
          <a:bodyPr/>
          <a:lstStyle>
            <a:lvl1pPr marL="0" indent="0">
              <a:spcBef>
                <a:spcPts val="672"/>
              </a:spcBef>
              <a:buClr>
                <a:schemeClr val="tx1"/>
              </a:buClr>
              <a:buFont typeface="+mj-lt"/>
              <a:buNone/>
              <a:tabLst>
                <a:tab pos="911225" algn="l"/>
              </a:tabLst>
              <a:defRPr sz="2400">
                <a:latin typeface="Times New Roman"/>
                <a:cs typeface="Times New Roman"/>
              </a:defRPr>
            </a:lvl1pPr>
            <a:lvl2pPr marL="800100" indent="-342900">
              <a:spcBef>
                <a:spcPts val="672"/>
              </a:spcBef>
              <a:buClr>
                <a:srgbClr val="004A8F"/>
              </a:buClr>
              <a:buFont typeface="Arial"/>
              <a:buChar char="•"/>
              <a:defRPr sz="2400">
                <a:latin typeface="Times New Roman"/>
                <a:cs typeface="Times New Roman"/>
              </a:defRPr>
            </a:lvl2pPr>
            <a:lvl3pPr marL="1143000" indent="-228600">
              <a:spcBef>
                <a:spcPts val="672"/>
              </a:spcBef>
              <a:buClr>
                <a:srgbClr val="004A8F"/>
              </a:buClr>
              <a:buFont typeface="Arial"/>
              <a:buChar char="•"/>
              <a:defRPr sz="2000">
                <a:latin typeface="Times New Roman"/>
                <a:cs typeface="Times New Roman"/>
              </a:defRPr>
            </a:lvl3pPr>
            <a:lvl4pPr marL="1600200" indent="-228600">
              <a:spcBef>
                <a:spcPts val="672"/>
              </a:spcBef>
              <a:buClr>
                <a:srgbClr val="004A8F"/>
              </a:buClr>
              <a:buFont typeface="Arial"/>
              <a:buChar char="•"/>
              <a:defRPr sz="1800">
                <a:latin typeface="Times New Roman"/>
                <a:cs typeface="Times New Roman"/>
              </a:defRPr>
            </a:lvl4pPr>
            <a:lvl5pPr marL="2057400" indent="-228600">
              <a:spcBef>
                <a:spcPts val="672"/>
              </a:spcBef>
              <a:buClr>
                <a:srgbClr val="004A8F"/>
              </a:buClr>
              <a:buFont typeface="Arial"/>
              <a:buChar char="•"/>
              <a:defRPr sz="1800">
                <a:latin typeface="Times New Roman"/>
                <a:cs typeface="Times New Roman"/>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365125" y="1238080"/>
            <a:ext cx="275256" cy="413838"/>
          </a:xfrm>
          <a:prstGeom prst="rect">
            <a:avLst/>
          </a:prstGeom>
          <a:noFill/>
          <a:ln>
            <a:noFill/>
          </a:ln>
          <a:extLst>
            <a:ext uri="{FAA26D3D-D897-4be2-8F04-BA451C77F1D7}">
              <ma14:placeholderFlag xmlns:ma14="http://schemas.microsoft.com/office/mac/drawingml/2011/main"/>
            </a:ext>
          </a:extLst>
        </p:spPr>
      </p:pic>
      <p:sp>
        <p:nvSpPr>
          <p:cNvPr id="13" name="Text Placeholder 9"/>
          <p:cNvSpPr>
            <a:spLocks noGrp="1"/>
          </p:cNvSpPr>
          <p:nvPr>
            <p:ph type="body" sz="quarter" idx="12"/>
          </p:nvPr>
        </p:nvSpPr>
        <p:spPr>
          <a:xfrm>
            <a:off x="630408" y="1351064"/>
            <a:ext cx="835699" cy="400110"/>
          </a:xfrm>
        </p:spPr>
        <p:txBody>
          <a:bodyPr>
            <a:spAutoFit/>
          </a:bodyPr>
          <a:lstStyle>
            <a:lvl1pPr marL="0" indent="0">
              <a:buFontTx/>
              <a:buNone/>
              <a:defRPr sz="2000" b="1">
                <a:latin typeface="Arial"/>
                <a:cs typeface="Arial"/>
              </a:defRPr>
            </a:lvl1pPr>
          </a:lstStyle>
          <a:p>
            <a:pPr lvl="0"/>
            <a:endParaRPr lang="en-US" dirty="0"/>
          </a:p>
        </p:txBody>
      </p:sp>
    </p:spTree>
    <p:extLst>
      <p:ext uri="{BB962C8B-B14F-4D97-AF65-F5344CB8AC3E}">
        <p14:creationId xmlns:p14="http://schemas.microsoft.com/office/powerpoint/2010/main" val="4218432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ANTITATIVE-Red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solidFill>
                  <a:srgbClr val="AF2A4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5125" y="1874520"/>
            <a:ext cx="8229600" cy="4718304"/>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2162506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ncepts-Gray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lvl1pPr>
          </a:lstStyle>
          <a:p>
            <a:r>
              <a:rPr lang="en-US" dirty="0" smtClean="0"/>
              <a:t>Click to edit Master title style</a:t>
            </a:r>
            <a:endParaRPr lang="en-US" dirty="0"/>
          </a:p>
        </p:txBody>
      </p:sp>
      <p:sp>
        <p:nvSpPr>
          <p:cNvPr id="3" name="Content Placeholder 2"/>
          <p:cNvSpPr>
            <a:spLocks noGrp="1"/>
          </p:cNvSpPr>
          <p:nvPr>
            <p:ph idx="1"/>
          </p:nvPr>
        </p:nvSpPr>
        <p:spPr>
          <a:xfrm>
            <a:off x="365125" y="1874520"/>
            <a:ext cx="8229600" cy="4718304"/>
          </a:xfrm>
        </p:spPr>
        <p:txBody>
          <a:bodyPr/>
          <a:lstStyle>
            <a:lvl1pPr>
              <a:buClr>
                <a:srgbClr val="87888C"/>
              </a:buClr>
              <a:defRPr>
                <a:latin typeface="Times New Roman"/>
                <a:cs typeface="Times New Roman"/>
              </a:defRPr>
            </a:lvl1pPr>
            <a:lvl2pPr marL="800100" indent="-342900">
              <a:buClr>
                <a:srgbClr val="87888C"/>
              </a:buClr>
              <a:buFont typeface="Arial"/>
              <a:buChar char="•"/>
              <a:defRPr>
                <a:latin typeface="Times New Roman"/>
                <a:cs typeface="Times New Roman"/>
              </a:defRPr>
            </a:lvl2pPr>
            <a:lvl3pPr>
              <a:buClr>
                <a:srgbClr val="87888C"/>
              </a:buClr>
              <a:defRPr>
                <a:latin typeface="Times New Roman"/>
                <a:cs typeface="Times New Roman"/>
              </a:defRPr>
            </a:lvl3pPr>
            <a:lvl4pPr marL="1600200" indent="-228600">
              <a:buClr>
                <a:srgbClr val="87888C"/>
              </a:buClr>
              <a:buFont typeface="Arial"/>
              <a:buChar char="•"/>
              <a:defRPr>
                <a:latin typeface="Times New Roman"/>
                <a:cs typeface="Times New Roman"/>
              </a:defRPr>
            </a:lvl4pPr>
            <a:lvl5pPr marL="2057400" indent="-228600">
              <a:buClr>
                <a:srgbClr val="87888C"/>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87888C"/>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rgbClr val="000000"/>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42718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ANTITATIVE-Red1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p:nvPr>
        </p:nvSpPr>
        <p:spPr>
          <a:xfrm>
            <a:off x="0" y="1170432"/>
            <a:ext cx="9144000" cy="553998"/>
          </a:xfrm>
        </p:spPr>
        <p:txBody>
          <a:bodyPr/>
          <a:lstStyle>
            <a:lvl1pPr>
              <a:defRPr sz="3000">
                <a:solidFill>
                  <a:srgbClr val="AF2A42"/>
                </a:solidFill>
              </a:defRPr>
            </a:lvl1pPr>
          </a:lstStyle>
          <a:p>
            <a:r>
              <a:rPr lang="en-US" dirty="0" smtClean="0"/>
              <a:t>Click to edit Master title style</a:t>
            </a:r>
            <a:endParaRPr lang="en-US" dirty="0"/>
          </a:p>
        </p:txBody>
      </p:sp>
      <p:sp>
        <p:nvSpPr>
          <p:cNvPr id="10" name="Content Placeholder 2"/>
          <p:cNvSpPr>
            <a:spLocks noGrp="1"/>
          </p:cNvSpPr>
          <p:nvPr>
            <p:ph idx="1"/>
          </p:nvPr>
        </p:nvSpPr>
        <p:spPr>
          <a:xfrm>
            <a:off x="365125" y="1874520"/>
            <a:ext cx="3939438" cy="4718304"/>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874520"/>
            <a:ext cx="3939438" cy="4718304"/>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13866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QUANTITATIVE-Red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70432"/>
            <a:ext cx="9144000" cy="1015663"/>
          </a:xfrm>
        </p:spPr>
        <p:txBody>
          <a:bodyPr/>
          <a:lstStyle>
            <a:lvl1pPr>
              <a:defRPr sz="3000">
                <a:solidFill>
                  <a:srgbClr val="AF2A42"/>
                </a:solidFill>
              </a:defRPr>
            </a:lvl1pPr>
          </a:lstStyle>
          <a:p>
            <a:r>
              <a:rPr lang="en-US" dirty="0" smtClean="0"/>
              <a:t>Click to edit Master title style</a:t>
            </a:r>
            <a:br>
              <a:rPr lang="en-US" dirty="0" smtClean="0"/>
            </a:br>
            <a:endParaRPr lang="en-US" dirty="0"/>
          </a:p>
        </p:txBody>
      </p:sp>
      <p:sp>
        <p:nvSpPr>
          <p:cNvPr id="3" name="Content Placeholder 2"/>
          <p:cNvSpPr>
            <a:spLocks noGrp="1"/>
          </p:cNvSpPr>
          <p:nvPr>
            <p:ph idx="1"/>
          </p:nvPr>
        </p:nvSpPr>
        <p:spPr>
          <a:xfrm>
            <a:off x="365125" y="2368296"/>
            <a:ext cx="8229600" cy="423367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2214289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QUANTITATIVE-Red2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hasCustomPrompt="1"/>
          </p:nvPr>
        </p:nvSpPr>
        <p:spPr>
          <a:xfrm>
            <a:off x="0" y="1170432"/>
            <a:ext cx="9144000" cy="1015663"/>
          </a:xfrm>
        </p:spPr>
        <p:txBody>
          <a:bodyPr/>
          <a:lstStyle>
            <a:lvl1pPr>
              <a:defRPr sz="3000">
                <a:solidFill>
                  <a:srgbClr val="AF2A42"/>
                </a:solidFill>
              </a:defRPr>
            </a:lvl1pPr>
          </a:lstStyle>
          <a:p>
            <a:r>
              <a:rPr lang="en-US" dirty="0" smtClean="0"/>
              <a:t>Click to edit Master title style</a:t>
            </a:r>
            <a:br>
              <a:rPr lang="en-US" dirty="0" smtClean="0"/>
            </a:br>
            <a:endParaRPr lang="en-US" dirty="0"/>
          </a:p>
        </p:txBody>
      </p:sp>
      <p:sp>
        <p:nvSpPr>
          <p:cNvPr id="10" name="Content Placeholder 2"/>
          <p:cNvSpPr>
            <a:spLocks noGrp="1"/>
          </p:cNvSpPr>
          <p:nvPr>
            <p:ph idx="1"/>
          </p:nvPr>
        </p:nvSpPr>
        <p:spPr>
          <a:xfrm>
            <a:off x="365125" y="2368296"/>
            <a:ext cx="3939438" cy="423367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2368295"/>
            <a:ext cx="3939438" cy="423367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50333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ANTITATIVE-Red_Title and Content Without Re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3537546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ANTITATIVE-Red_Two Content Without Re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10" name="Content Placeholder 2"/>
          <p:cNvSpPr>
            <a:spLocks noGrp="1"/>
          </p:cNvSpPr>
          <p:nvPr>
            <p:ph idx="1"/>
          </p:nvPr>
        </p:nvSpPr>
        <p:spPr>
          <a:xfrm>
            <a:off x="365125" y="1170432"/>
            <a:ext cx="3939438" cy="542239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170432"/>
            <a:ext cx="3939438" cy="542239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07842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ANTITATIVE-Red_Title and Content (CheckPoi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2184638"/>
            <a:ext cx="8229600" cy="3889569"/>
          </a:xfrm>
        </p:spPr>
        <p:txBody>
          <a:bodyPr/>
          <a:lstStyle>
            <a:lvl1pPr marL="514350" indent="-514350">
              <a:buClrTx/>
              <a:buFont typeface="+mj-lt"/>
              <a:buAutoNum type="alphaLcParen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pic>
        <p:nvPicPr>
          <p:cNvPr id="7" name="Picture 6"/>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1446111"/>
            <a:ext cx="275256" cy="413838"/>
          </a:xfrm>
          <a:prstGeom prst="rect">
            <a:avLst/>
          </a:prstGeom>
          <a:noFill/>
          <a:ln>
            <a:noFill/>
          </a:ln>
          <a:extLst>
            <a:ext uri="{FAA26D3D-D897-4be2-8F04-BA451C77F1D7}">
              <ma14:placeholderFlag xmlns:ma14="http://schemas.microsoft.com/office/mac/drawingml/2011/main"/>
            </a:ext>
          </a:extLst>
        </p:spPr>
      </p:pic>
      <p:sp>
        <p:nvSpPr>
          <p:cNvPr id="8" name="Text Placeholder 9"/>
          <p:cNvSpPr>
            <a:spLocks noGrp="1"/>
          </p:cNvSpPr>
          <p:nvPr>
            <p:ph type="body" sz="quarter" idx="12"/>
          </p:nvPr>
        </p:nvSpPr>
        <p:spPr>
          <a:xfrm>
            <a:off x="630408" y="1559095"/>
            <a:ext cx="835699" cy="400110"/>
          </a:xfrm>
        </p:spPr>
        <p:txBody>
          <a:bodyPr>
            <a:spAutoFit/>
          </a:bodyPr>
          <a:lstStyle>
            <a:lvl1pPr marL="0" indent="0">
              <a:buFontTx/>
              <a:buNone/>
              <a:defRPr sz="2000" b="1">
                <a:latin typeface="Arial"/>
                <a:cs typeface="Arial"/>
              </a:defRPr>
            </a:lvl1pPr>
          </a:lstStyle>
          <a:p>
            <a:pPr lvl="0"/>
            <a:endParaRPr lang="en-US" dirty="0"/>
          </a:p>
        </p:txBody>
      </p:sp>
    </p:spTree>
    <p:extLst>
      <p:ext uri="{BB962C8B-B14F-4D97-AF65-F5344CB8AC3E}">
        <p14:creationId xmlns:p14="http://schemas.microsoft.com/office/powerpoint/2010/main" val="1610663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oncepts-Blue_Title and Content (Checkpoint)">
    <p:spTree>
      <p:nvGrpSpPr>
        <p:cNvPr id="1" name=""/>
        <p:cNvGrpSpPr/>
        <p:nvPr/>
      </p:nvGrpSpPr>
      <p:grpSpPr>
        <a:xfrm>
          <a:off x="0" y="0"/>
          <a:ext cx="0" cy="0"/>
          <a:chOff x="0" y="0"/>
          <a:chExt cx="0" cy="0"/>
        </a:xfrm>
      </p:grpSpPr>
      <p:sp>
        <p:nvSpPr>
          <p:cNvPr id="9" name="Rectangle 8"/>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12" name="Content Placeholder 2"/>
          <p:cNvSpPr>
            <a:spLocks noGrp="1"/>
          </p:cNvSpPr>
          <p:nvPr>
            <p:ph idx="1" hasCustomPrompt="1"/>
          </p:nvPr>
        </p:nvSpPr>
        <p:spPr>
          <a:xfrm>
            <a:off x="365125" y="1311407"/>
            <a:ext cx="8229600" cy="5279718"/>
          </a:xfrm>
        </p:spPr>
        <p:txBody>
          <a:bodyPr/>
          <a:lstStyle>
            <a:lvl1pPr marL="0" indent="0">
              <a:spcBef>
                <a:spcPts val="672"/>
              </a:spcBef>
              <a:buClr>
                <a:schemeClr val="tx1"/>
              </a:buClr>
              <a:buFont typeface="+mj-lt"/>
              <a:buNone/>
              <a:tabLst>
                <a:tab pos="911225" algn="l"/>
              </a:tabLst>
              <a:defRPr sz="2400">
                <a:latin typeface="Times New Roman"/>
                <a:cs typeface="Times New Roman"/>
              </a:defRPr>
            </a:lvl1pPr>
            <a:lvl2pPr marL="800100" indent="-342900">
              <a:spcBef>
                <a:spcPts val="672"/>
              </a:spcBef>
              <a:buClr>
                <a:srgbClr val="004A8F"/>
              </a:buClr>
              <a:buFont typeface="Arial"/>
              <a:buChar char="•"/>
              <a:defRPr sz="2400">
                <a:latin typeface="Times New Roman"/>
                <a:cs typeface="Times New Roman"/>
              </a:defRPr>
            </a:lvl2pPr>
            <a:lvl3pPr marL="1143000" indent="-228600">
              <a:spcBef>
                <a:spcPts val="672"/>
              </a:spcBef>
              <a:buClr>
                <a:srgbClr val="004A8F"/>
              </a:buClr>
              <a:buFont typeface="Arial"/>
              <a:buChar char="•"/>
              <a:defRPr sz="2000">
                <a:latin typeface="Times New Roman"/>
                <a:cs typeface="Times New Roman"/>
              </a:defRPr>
            </a:lvl3pPr>
            <a:lvl4pPr marL="1600200" indent="-228600">
              <a:spcBef>
                <a:spcPts val="672"/>
              </a:spcBef>
              <a:buClr>
                <a:srgbClr val="004A8F"/>
              </a:buClr>
              <a:buFont typeface="Arial"/>
              <a:buChar char="•"/>
              <a:defRPr sz="1800">
                <a:latin typeface="Times New Roman"/>
                <a:cs typeface="Times New Roman"/>
              </a:defRPr>
            </a:lvl4pPr>
            <a:lvl5pPr marL="2057400" indent="-228600">
              <a:spcBef>
                <a:spcPts val="672"/>
              </a:spcBef>
              <a:buClr>
                <a:srgbClr val="004A8F"/>
              </a:buClr>
              <a:buFont typeface="Arial"/>
              <a:buChar char="•"/>
              <a:defRPr sz="1800">
                <a:latin typeface="Times New Roman"/>
                <a:cs typeface="Times New Roman"/>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2"/>
          </p:nvPr>
        </p:nvSpPr>
        <p:spPr>
          <a:xfrm>
            <a:off x="630408" y="1351064"/>
            <a:ext cx="835699" cy="400110"/>
          </a:xfrm>
        </p:spPr>
        <p:txBody>
          <a:bodyPr>
            <a:spAutoFit/>
          </a:bodyPr>
          <a:lstStyle>
            <a:lvl1pPr marL="0" indent="0">
              <a:buFontTx/>
              <a:buNone/>
              <a:defRPr sz="2000" b="1">
                <a:latin typeface="Arial"/>
                <a:cs typeface="Arial"/>
              </a:defRPr>
            </a:lvl1pPr>
          </a:lstStyle>
          <a:p>
            <a:pPr lvl="0"/>
            <a:endParaRPr lang="en-US" dirty="0"/>
          </a:p>
        </p:txBody>
      </p:sp>
      <p:pic>
        <p:nvPicPr>
          <p:cNvPr id="16" name="Picture 15"/>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1238080"/>
            <a:ext cx="275256" cy="413838"/>
          </a:xfrm>
          <a:prstGeom prst="rect">
            <a:avLst/>
          </a:prstGeom>
          <a:noFill/>
          <a:ln>
            <a:noFill/>
          </a:ln>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1445480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ncepts-Red Click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228600" indent="0">
              <a:buClrTx/>
              <a:buFont typeface="+mj-lt"/>
              <a:buNone/>
              <a:defRPr>
                <a:latin typeface="Times New Roman"/>
                <a:cs typeface="Times New Roman"/>
              </a:defRPr>
            </a:lvl1pPr>
            <a:lvl2pPr marL="790575" indent="-574675">
              <a:buClrTx/>
              <a:buFont typeface="+mj-lt"/>
              <a:buAutoNum type="arabicPeriod"/>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0"/>
            <a:endParaRPr lang="en-US" dirty="0" smtClean="0"/>
          </a:p>
          <a:p>
            <a:pPr lvl="1"/>
            <a:r>
              <a:rPr lang="en-US" dirty="0" smtClean="0"/>
              <a:t>Second level</a:t>
            </a:r>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AF2A4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4753073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ACTICE-Blu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solidFill>
                  <a:srgbClr val="004A8F"/>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5125" y="1874520"/>
            <a:ext cx="8229600" cy="4718304"/>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8437268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RACTICE-Red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solidFill>
                  <a:srgbClr val="AF2A4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5125" y="1874520"/>
            <a:ext cx="8229600" cy="4718304"/>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834256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cepts-Gray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87888C"/>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rgbClr val="000000"/>
                </a:solidFill>
                <a:latin typeface="Arial"/>
                <a:cs typeface="Arial"/>
              </a:defRPr>
            </a:lvl1pPr>
          </a:lstStyle>
          <a:p>
            <a:pPr lvl="0"/>
            <a:r>
              <a:rPr lang="en-US" dirty="0" smtClean="0"/>
              <a:t>Click to edit Master text styles</a:t>
            </a:r>
          </a:p>
        </p:txBody>
      </p:sp>
      <p:sp>
        <p:nvSpPr>
          <p:cNvPr id="9" name="Title 1"/>
          <p:cNvSpPr>
            <a:spLocks noGrp="1"/>
          </p:cNvSpPr>
          <p:nvPr>
            <p:ph type="title"/>
          </p:nvPr>
        </p:nvSpPr>
        <p:spPr>
          <a:xfrm>
            <a:off x="0" y="1170432"/>
            <a:ext cx="9144000" cy="553998"/>
          </a:xfrm>
        </p:spPr>
        <p:txBody>
          <a:bodyPr/>
          <a:lstStyle>
            <a:lvl1pPr>
              <a:defRPr sz="3000"/>
            </a:lvl1pPr>
          </a:lstStyle>
          <a:p>
            <a:r>
              <a:rPr lang="en-US" dirty="0" smtClean="0"/>
              <a:t>Click to edit Master title style</a:t>
            </a:r>
            <a:endParaRPr lang="en-US" dirty="0"/>
          </a:p>
        </p:txBody>
      </p:sp>
      <p:sp>
        <p:nvSpPr>
          <p:cNvPr id="11" name="Content Placeholder 2"/>
          <p:cNvSpPr>
            <a:spLocks noGrp="1"/>
          </p:cNvSpPr>
          <p:nvPr>
            <p:ph idx="1"/>
          </p:nvPr>
        </p:nvSpPr>
        <p:spPr>
          <a:xfrm>
            <a:off x="365125" y="1874520"/>
            <a:ext cx="3939438" cy="4718304"/>
          </a:xfrm>
        </p:spPr>
        <p:txBody>
          <a:bodyPr/>
          <a:lstStyle>
            <a:lvl1pPr marL="342900" indent="-342900">
              <a:buClr>
                <a:srgbClr val="87888C"/>
              </a:buClr>
              <a:buFont typeface="Arial"/>
              <a:buChar char="•"/>
              <a:defRPr>
                <a:latin typeface="Times New Roman"/>
                <a:cs typeface="Times New Roman"/>
              </a:defRPr>
            </a:lvl1pPr>
            <a:lvl2pPr marL="800100" indent="-342900">
              <a:buClr>
                <a:srgbClr val="87888C"/>
              </a:buClr>
              <a:buFont typeface="Arial"/>
              <a:buChar char="•"/>
              <a:defRPr>
                <a:latin typeface="Times New Roman"/>
                <a:cs typeface="Times New Roman"/>
              </a:defRPr>
            </a:lvl2pPr>
            <a:lvl3pPr marL="1143000" indent="-228600">
              <a:buClr>
                <a:srgbClr val="87888C"/>
              </a:buClr>
              <a:buFont typeface="Arial"/>
              <a:buChar char="•"/>
              <a:defRPr>
                <a:latin typeface="Times New Roman"/>
                <a:cs typeface="Times New Roman"/>
              </a:defRPr>
            </a:lvl3pPr>
            <a:lvl4pPr marL="1600200" indent="-228600">
              <a:buClr>
                <a:srgbClr val="87888C"/>
              </a:buClr>
              <a:buFont typeface="Arial"/>
              <a:buChar char="•"/>
              <a:defRPr>
                <a:latin typeface="Times New Roman"/>
                <a:cs typeface="Times New Roman"/>
              </a:defRPr>
            </a:lvl4pPr>
            <a:lvl5pPr marL="2057400" indent="-228600">
              <a:buClr>
                <a:srgbClr val="87888C"/>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2"/>
          </p:nvPr>
        </p:nvSpPr>
        <p:spPr>
          <a:xfrm>
            <a:off x="4558878" y="1874520"/>
            <a:ext cx="3939438" cy="4718304"/>
          </a:xfrm>
        </p:spPr>
        <p:txBody>
          <a:bodyPr/>
          <a:lstStyle>
            <a:lvl1pPr marL="342900" indent="-342900">
              <a:buClr>
                <a:srgbClr val="87888C"/>
              </a:buClr>
              <a:buFont typeface="Arial"/>
              <a:buChar char="•"/>
              <a:defRPr>
                <a:latin typeface="Times New Roman"/>
                <a:cs typeface="Times New Roman"/>
              </a:defRPr>
            </a:lvl1pPr>
            <a:lvl2pPr marL="800100" indent="-342900">
              <a:buClr>
                <a:srgbClr val="87888C"/>
              </a:buClr>
              <a:buFont typeface="Arial"/>
              <a:buChar char="•"/>
              <a:defRPr>
                <a:latin typeface="Times New Roman"/>
                <a:cs typeface="Times New Roman"/>
              </a:defRPr>
            </a:lvl2pPr>
            <a:lvl3pPr marL="1143000" indent="-228600">
              <a:buClr>
                <a:srgbClr val="87888C"/>
              </a:buClr>
              <a:buFont typeface="Arial"/>
              <a:buChar char="•"/>
              <a:defRPr>
                <a:latin typeface="Times New Roman"/>
                <a:cs typeface="Times New Roman"/>
              </a:defRPr>
            </a:lvl3pPr>
            <a:lvl4pPr marL="1600200" indent="-228600">
              <a:buClr>
                <a:srgbClr val="87888C"/>
              </a:buClr>
              <a:buFont typeface="Arial"/>
              <a:buChar char="•"/>
              <a:defRPr>
                <a:latin typeface="Times New Roman"/>
                <a:cs typeface="Times New Roman"/>
              </a:defRPr>
            </a:lvl4pPr>
            <a:lvl5pPr marL="2057400" indent="-228600">
              <a:buClr>
                <a:srgbClr val="87888C"/>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96164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RACTICE-Red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70432"/>
            <a:ext cx="9144000" cy="1015663"/>
          </a:xfrm>
        </p:spPr>
        <p:txBody>
          <a:bodyPr/>
          <a:lstStyle>
            <a:lvl1pPr>
              <a:defRPr sz="3000">
                <a:solidFill>
                  <a:srgbClr val="AF2A42"/>
                </a:solidFill>
              </a:defRPr>
            </a:lvl1pPr>
          </a:lstStyle>
          <a:p>
            <a:r>
              <a:rPr lang="en-US" dirty="0" smtClean="0"/>
              <a:t>Click to edit Master title style</a:t>
            </a:r>
            <a:br>
              <a:rPr lang="en-US" dirty="0" smtClean="0"/>
            </a:br>
            <a:endParaRPr lang="en-US" dirty="0"/>
          </a:p>
        </p:txBody>
      </p:sp>
      <p:sp>
        <p:nvSpPr>
          <p:cNvPr id="3" name="Content Placeholder 2"/>
          <p:cNvSpPr>
            <a:spLocks noGrp="1"/>
          </p:cNvSpPr>
          <p:nvPr>
            <p:ph idx="1"/>
          </p:nvPr>
        </p:nvSpPr>
        <p:spPr>
          <a:xfrm>
            <a:off x="365125" y="2368296"/>
            <a:ext cx="8229600" cy="423367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916057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ACTICE-Blue1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p:nvPr>
        </p:nvSpPr>
        <p:spPr>
          <a:xfrm>
            <a:off x="0" y="1170432"/>
            <a:ext cx="9144000" cy="553998"/>
          </a:xfrm>
        </p:spPr>
        <p:txBody>
          <a:bodyPr/>
          <a:lstStyle>
            <a:lvl1pPr>
              <a:defRPr sz="3000">
                <a:solidFill>
                  <a:srgbClr val="004A8F"/>
                </a:solidFill>
              </a:defRPr>
            </a:lvl1pPr>
          </a:lstStyle>
          <a:p>
            <a:r>
              <a:rPr lang="en-US" dirty="0" smtClean="0"/>
              <a:t>Click to edit Master title style</a:t>
            </a:r>
            <a:endParaRPr lang="en-US" dirty="0"/>
          </a:p>
        </p:txBody>
      </p:sp>
      <p:sp>
        <p:nvSpPr>
          <p:cNvPr id="10" name="Content Placeholder 2"/>
          <p:cNvSpPr>
            <a:spLocks noGrp="1"/>
          </p:cNvSpPr>
          <p:nvPr>
            <p:ph idx="1"/>
          </p:nvPr>
        </p:nvSpPr>
        <p:spPr>
          <a:xfrm>
            <a:off x="365125" y="1874520"/>
            <a:ext cx="3939438" cy="4718304"/>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874520"/>
            <a:ext cx="3939438" cy="4718304"/>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7413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PRACTICE-Blu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70432"/>
            <a:ext cx="9144000" cy="1015663"/>
          </a:xfrm>
        </p:spPr>
        <p:txBody>
          <a:bodyPr/>
          <a:lstStyle>
            <a:lvl1pPr>
              <a:defRPr sz="3000">
                <a:solidFill>
                  <a:srgbClr val="004A8F"/>
                </a:solidFill>
              </a:defRPr>
            </a:lvl1pPr>
          </a:lstStyle>
          <a:p>
            <a:r>
              <a:rPr lang="en-US" dirty="0" smtClean="0"/>
              <a:t>Click to edit Master title style</a:t>
            </a:r>
            <a:br>
              <a:rPr lang="en-US" dirty="0" smtClean="0"/>
            </a:br>
            <a:endParaRPr lang="en-US" dirty="0"/>
          </a:p>
        </p:txBody>
      </p:sp>
      <p:sp>
        <p:nvSpPr>
          <p:cNvPr id="3" name="Content Placeholder 2"/>
          <p:cNvSpPr>
            <a:spLocks noGrp="1"/>
          </p:cNvSpPr>
          <p:nvPr>
            <p:ph idx="1"/>
          </p:nvPr>
        </p:nvSpPr>
        <p:spPr>
          <a:xfrm>
            <a:off x="365125" y="2368296"/>
            <a:ext cx="8229600"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41234137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RACTICE-Blue2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hasCustomPrompt="1"/>
          </p:nvPr>
        </p:nvSpPr>
        <p:spPr>
          <a:xfrm>
            <a:off x="0" y="1170432"/>
            <a:ext cx="9144000" cy="1015663"/>
          </a:xfrm>
        </p:spPr>
        <p:txBody>
          <a:bodyPr/>
          <a:lstStyle>
            <a:lvl1pPr>
              <a:defRPr sz="3000">
                <a:solidFill>
                  <a:srgbClr val="004A8F"/>
                </a:solidFill>
              </a:defRPr>
            </a:lvl1pPr>
          </a:lstStyle>
          <a:p>
            <a:r>
              <a:rPr lang="en-US" dirty="0" smtClean="0"/>
              <a:t>Click to edit Master title style</a:t>
            </a:r>
            <a:br>
              <a:rPr lang="en-US" dirty="0" smtClean="0"/>
            </a:br>
            <a:endParaRPr lang="en-US" dirty="0"/>
          </a:p>
        </p:txBody>
      </p:sp>
      <p:sp>
        <p:nvSpPr>
          <p:cNvPr id="10" name="Content Placeholder 2"/>
          <p:cNvSpPr>
            <a:spLocks noGrp="1"/>
          </p:cNvSpPr>
          <p:nvPr>
            <p:ph idx="1"/>
          </p:nvPr>
        </p:nvSpPr>
        <p:spPr>
          <a:xfrm>
            <a:off x="365125" y="2368296"/>
            <a:ext cx="3939438"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2368296"/>
            <a:ext cx="3939438"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253476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ACTICE-Blue_Title and Content Without Re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5441829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ACTICE-Blue_Two Content Without Re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10" name="Content Placeholder 2"/>
          <p:cNvSpPr>
            <a:spLocks noGrp="1"/>
          </p:cNvSpPr>
          <p:nvPr>
            <p:ph idx="1"/>
          </p:nvPr>
        </p:nvSpPr>
        <p:spPr>
          <a:xfrm>
            <a:off x="365125" y="1170432"/>
            <a:ext cx="3939438"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170432"/>
            <a:ext cx="3939438" cy="542239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406481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ACTICE-Blue_Two Content Without Red_Check points01">
    <p:spTree>
      <p:nvGrpSpPr>
        <p:cNvPr id="1" name=""/>
        <p:cNvGrpSpPr/>
        <p:nvPr/>
      </p:nvGrpSpPr>
      <p:grpSpPr>
        <a:xfrm>
          <a:off x="0" y="0"/>
          <a:ext cx="0" cy="0"/>
          <a:chOff x="0" y="0"/>
          <a:chExt cx="0" cy="0"/>
        </a:xfrm>
      </p:grpSpPr>
      <p:sp>
        <p:nvSpPr>
          <p:cNvPr id="10" name="Rectangle 9"/>
          <p:cNvSpPr>
            <a:spLocks noChangeArrowheads="1"/>
          </p:cNvSpPr>
          <p:nvPr userDrawn="1"/>
        </p:nvSpPr>
        <p:spPr bwMode="auto">
          <a:xfrm>
            <a:off x="-6350" y="0"/>
            <a:ext cx="9162288" cy="1166400"/>
          </a:xfrm>
          <a:prstGeom prst="rect">
            <a:avLst/>
          </a:prstGeom>
          <a:solidFill>
            <a:srgbClr val="0083A2"/>
          </a:solidFill>
          <a:ln>
            <a:noFill/>
          </a:ln>
          <a:effectLst/>
          <a:extLst/>
        </p:spPr>
        <p:txBody>
          <a:bodyPr wrap="none" anchor="ctr"/>
          <a:lstStyle/>
          <a:p>
            <a:pPr algn="ctr"/>
            <a:endParaRPr lang="en-US" dirty="0">
              <a:solidFill>
                <a:schemeClr val="accent1"/>
              </a:solidFill>
            </a:endParaRPr>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Content Placeholder 2"/>
          <p:cNvSpPr>
            <a:spLocks noGrp="1"/>
          </p:cNvSpPr>
          <p:nvPr>
            <p:ph idx="1" hasCustomPrompt="1"/>
          </p:nvPr>
        </p:nvSpPr>
        <p:spPr>
          <a:xfrm>
            <a:off x="365125" y="1311407"/>
            <a:ext cx="8229600" cy="5279718"/>
          </a:xfrm>
        </p:spPr>
        <p:txBody>
          <a:bodyPr/>
          <a:lstStyle>
            <a:lvl1pPr marL="0" indent="0">
              <a:spcBef>
                <a:spcPts val="672"/>
              </a:spcBef>
              <a:buClr>
                <a:schemeClr val="tx1"/>
              </a:buClr>
              <a:buFont typeface="+mj-lt"/>
              <a:buNone/>
              <a:tabLst>
                <a:tab pos="911225" algn="l"/>
              </a:tabLst>
              <a:defRPr sz="2400">
                <a:latin typeface="Times New Roman"/>
                <a:cs typeface="Times New Roman"/>
              </a:defRPr>
            </a:lvl1pPr>
            <a:lvl2pPr marL="800100" indent="-342900">
              <a:spcBef>
                <a:spcPts val="672"/>
              </a:spcBef>
              <a:buClr>
                <a:srgbClr val="004A8F"/>
              </a:buClr>
              <a:buFont typeface="Arial"/>
              <a:buChar char="•"/>
              <a:defRPr sz="2400">
                <a:latin typeface="Times New Roman"/>
                <a:cs typeface="Times New Roman"/>
              </a:defRPr>
            </a:lvl2pPr>
            <a:lvl3pPr marL="1143000" indent="-228600">
              <a:spcBef>
                <a:spcPts val="672"/>
              </a:spcBef>
              <a:buClr>
                <a:srgbClr val="004A8F"/>
              </a:buClr>
              <a:buFont typeface="Arial"/>
              <a:buChar char="•"/>
              <a:defRPr sz="2000">
                <a:latin typeface="Times New Roman"/>
                <a:cs typeface="Times New Roman"/>
              </a:defRPr>
            </a:lvl3pPr>
            <a:lvl4pPr marL="1600200" indent="-228600">
              <a:spcBef>
                <a:spcPts val="672"/>
              </a:spcBef>
              <a:buClr>
                <a:srgbClr val="004A8F"/>
              </a:buClr>
              <a:buFont typeface="Arial"/>
              <a:buChar char="•"/>
              <a:defRPr sz="1800">
                <a:latin typeface="Times New Roman"/>
                <a:cs typeface="Times New Roman"/>
              </a:defRPr>
            </a:lvl4pPr>
            <a:lvl5pPr marL="2057400" indent="-228600">
              <a:spcBef>
                <a:spcPts val="672"/>
              </a:spcBef>
              <a:buClr>
                <a:srgbClr val="004A8F"/>
              </a:buClr>
              <a:buFont typeface="Arial"/>
              <a:buChar char="•"/>
              <a:defRPr sz="1800">
                <a:latin typeface="Times New Roman"/>
                <a:cs typeface="Times New Roman"/>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2"/>
          </p:nvPr>
        </p:nvSpPr>
        <p:spPr>
          <a:xfrm>
            <a:off x="630408" y="1351064"/>
            <a:ext cx="835699" cy="400110"/>
          </a:xfrm>
        </p:spPr>
        <p:txBody>
          <a:bodyPr>
            <a:spAutoFit/>
          </a:bodyPr>
          <a:lstStyle>
            <a:lvl1pPr marL="0" indent="0">
              <a:buFontTx/>
              <a:buNone/>
              <a:defRPr sz="2000" b="1">
                <a:latin typeface="Arial"/>
                <a:cs typeface="Arial"/>
              </a:defRPr>
            </a:lvl1pPr>
          </a:lstStyle>
          <a:p>
            <a:pPr lvl="0"/>
            <a:endParaRPr lang="en-US" dirty="0"/>
          </a:p>
        </p:txBody>
      </p:sp>
      <p:pic>
        <p:nvPicPr>
          <p:cNvPr id="12" name="Picture 1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1238080"/>
            <a:ext cx="275256" cy="413838"/>
          </a:xfrm>
          <a:prstGeom prst="rect">
            <a:avLst/>
          </a:prstGeom>
          <a:noFill/>
          <a:ln>
            <a:noFill/>
          </a:ln>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4054165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62285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cepts-Gray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229600" cy="5422392"/>
          </a:xfrm>
        </p:spPr>
        <p:txBody>
          <a:bodyPr/>
          <a:lstStyle>
            <a:lvl1pPr marL="342900" indent="-342900">
              <a:buClr>
                <a:srgbClr val="87888C"/>
              </a:buClr>
              <a:buFont typeface="Arial"/>
              <a:buChar char="•"/>
              <a:defRPr>
                <a:solidFill>
                  <a:srgbClr val="000000"/>
                </a:solidFill>
                <a:latin typeface="Times New Roman"/>
                <a:cs typeface="Times New Roman"/>
              </a:defRPr>
            </a:lvl1pPr>
            <a:lvl2pPr marL="800100" indent="-342900">
              <a:buClr>
                <a:srgbClr val="87888C"/>
              </a:buClr>
              <a:buFont typeface="Arial"/>
              <a:buChar char="•"/>
              <a:defRPr>
                <a:latin typeface="Times New Roman"/>
                <a:cs typeface="Times New Roman"/>
              </a:defRPr>
            </a:lvl2pPr>
            <a:lvl3pPr marL="1143000" indent="-228600">
              <a:buClr>
                <a:srgbClr val="87888C"/>
              </a:buClr>
              <a:buFont typeface="Arial"/>
              <a:buChar char="•"/>
              <a:defRPr>
                <a:latin typeface="Times New Roman"/>
                <a:cs typeface="Times New Roman"/>
              </a:defRPr>
            </a:lvl3pPr>
            <a:lvl4pPr marL="1600200" indent="-228600">
              <a:buClr>
                <a:srgbClr val="87888C"/>
              </a:buClr>
              <a:buFont typeface="Arial"/>
              <a:buChar char="•"/>
              <a:defRPr>
                <a:latin typeface="Times New Roman"/>
                <a:cs typeface="Times New Roman"/>
              </a:defRPr>
            </a:lvl4pPr>
            <a:lvl5pPr marL="2057400" indent="-228600">
              <a:buClr>
                <a:srgbClr val="87888C"/>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87888C"/>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rgbClr val="000000"/>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023901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cepts-Gray2_Two Content">
    <p:spTree>
      <p:nvGrpSpPr>
        <p:cNvPr id="1" name=""/>
        <p:cNvGrpSpPr/>
        <p:nvPr/>
      </p:nvGrpSpPr>
      <p:grpSpPr>
        <a:xfrm>
          <a:off x="0" y="0"/>
          <a:ext cx="0" cy="0"/>
          <a:chOff x="0" y="0"/>
          <a:chExt cx="0" cy="0"/>
        </a:xfrm>
      </p:grpSpPr>
      <p:sp>
        <p:nvSpPr>
          <p:cNvPr id="12" name="Rectangle 11"/>
          <p:cNvSpPr>
            <a:spLocks noChangeArrowheads="1"/>
          </p:cNvSpPr>
          <p:nvPr userDrawn="1"/>
        </p:nvSpPr>
        <p:spPr bwMode="auto">
          <a:xfrm>
            <a:off x="-6350" y="0"/>
            <a:ext cx="9162288" cy="1166400"/>
          </a:xfrm>
          <a:prstGeom prst="rect">
            <a:avLst/>
          </a:prstGeom>
          <a:solidFill>
            <a:srgbClr val="87888C"/>
          </a:solidFill>
          <a:ln>
            <a:noFill/>
          </a:ln>
          <a:effectLst/>
          <a:extLst/>
        </p:spPr>
        <p:txBody>
          <a:bodyPr wrap="none" anchor="ctr"/>
          <a:lstStyle/>
          <a:p>
            <a:pPr algn="ctr"/>
            <a:endParaRPr lang="en-US" dirty="0">
              <a:solidFill>
                <a:schemeClr val="accent1"/>
              </a:solidFill>
            </a:endParaRPr>
          </a:p>
        </p:txBody>
      </p:sp>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tx1"/>
                </a:solidFill>
                <a:latin typeface="Arial"/>
                <a:cs typeface="Arial"/>
              </a:defRPr>
            </a:lvl1pPr>
          </a:lstStyle>
          <a:p>
            <a:pPr lvl="0"/>
            <a:r>
              <a:rPr lang="en-US" dirty="0" smtClean="0"/>
              <a:t>Click to edit Master text styles</a:t>
            </a:r>
          </a:p>
        </p:txBody>
      </p:sp>
      <p:sp>
        <p:nvSpPr>
          <p:cNvPr id="10" name="Content Placeholder 2"/>
          <p:cNvSpPr>
            <a:spLocks noGrp="1"/>
          </p:cNvSpPr>
          <p:nvPr>
            <p:ph idx="1"/>
          </p:nvPr>
        </p:nvSpPr>
        <p:spPr>
          <a:xfrm>
            <a:off x="365125" y="1170432"/>
            <a:ext cx="3939438" cy="5422392"/>
          </a:xfrm>
        </p:spPr>
        <p:txBody>
          <a:bodyPr/>
          <a:lstStyle>
            <a:lvl1pPr marL="342900" indent="-342900">
              <a:buClr>
                <a:srgbClr val="87888C"/>
              </a:buClr>
              <a:buFont typeface="Arial"/>
              <a:buChar char="•"/>
              <a:defRPr lang="en-US" sz="2800" dirty="0" smtClean="0">
                <a:solidFill>
                  <a:srgbClr val="000000"/>
                </a:solidFill>
                <a:latin typeface="Times New Roman"/>
                <a:ea typeface="+mn-ea"/>
                <a:cs typeface="Times New Roman"/>
              </a:defRPr>
            </a:lvl1pPr>
            <a:lvl2pPr marL="800100" indent="-342900">
              <a:buClr>
                <a:srgbClr val="87888C"/>
              </a:buClr>
              <a:buFont typeface="Arial"/>
              <a:buChar char="•"/>
              <a:defRPr>
                <a:latin typeface="Times New Roman"/>
                <a:cs typeface="Times New Roman"/>
              </a:defRPr>
            </a:lvl2pPr>
            <a:lvl3pPr marL="1143000" indent="-228600">
              <a:buClr>
                <a:srgbClr val="87888C"/>
              </a:buClr>
              <a:buFont typeface="Arial"/>
              <a:buChar char="•"/>
              <a:defRPr>
                <a:latin typeface="Times New Roman"/>
                <a:cs typeface="Times New Roman"/>
              </a:defRPr>
            </a:lvl3pPr>
            <a:lvl4pPr marL="1600200" indent="-228600">
              <a:buClr>
                <a:srgbClr val="87888C"/>
              </a:buClr>
              <a:buFont typeface="Arial"/>
              <a:buChar char="•"/>
              <a:defRPr>
                <a:latin typeface="Times New Roman"/>
                <a:cs typeface="Times New Roman"/>
              </a:defRPr>
            </a:lvl4pPr>
            <a:lvl5pPr marL="2057400" indent="-228600">
              <a:buClr>
                <a:srgbClr val="87888C"/>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170432"/>
            <a:ext cx="3939438" cy="5422392"/>
          </a:xfrm>
        </p:spPr>
        <p:txBody>
          <a:bodyPr/>
          <a:lstStyle>
            <a:lvl1pPr marL="342900" indent="-342900">
              <a:buClr>
                <a:srgbClr val="87888C"/>
              </a:buClr>
              <a:buFont typeface="Arial"/>
              <a:buChar char="•"/>
              <a:defRPr>
                <a:latin typeface="Times New Roman"/>
                <a:cs typeface="Times New Roman"/>
              </a:defRPr>
            </a:lvl1pPr>
            <a:lvl2pPr marL="800100" indent="-342900">
              <a:buClr>
                <a:srgbClr val="87888C"/>
              </a:buClr>
              <a:buFont typeface="Arial"/>
              <a:buChar char="•"/>
              <a:defRPr>
                <a:latin typeface="Times New Roman"/>
                <a:cs typeface="Times New Roman"/>
              </a:defRPr>
            </a:lvl2pPr>
            <a:lvl3pPr marL="1143000" indent="-228600">
              <a:buClr>
                <a:srgbClr val="87888C"/>
              </a:buClr>
              <a:buFont typeface="Arial"/>
              <a:buChar char="•"/>
              <a:defRPr>
                <a:latin typeface="Times New Roman"/>
                <a:cs typeface="Times New Roman"/>
              </a:defRPr>
            </a:lvl3pPr>
            <a:lvl4pPr marL="1600200" indent="-228600">
              <a:buClr>
                <a:srgbClr val="87888C"/>
              </a:buClr>
              <a:buFont typeface="Arial"/>
              <a:buChar char="•"/>
              <a:defRPr>
                <a:latin typeface="Times New Roman"/>
                <a:cs typeface="Times New Roman"/>
              </a:defRPr>
            </a:lvl4pPr>
            <a:lvl5pPr marL="2057400" indent="-228600">
              <a:buClr>
                <a:srgbClr val="87888C"/>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92702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cepts-Blu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70432"/>
            <a:ext cx="9144000" cy="553998"/>
          </a:xfrm>
        </p:spPr>
        <p:txBody>
          <a:bodyPr/>
          <a:lstStyle>
            <a:lvl1pPr>
              <a:defRPr sz="3000">
                <a:solidFill>
                  <a:srgbClr val="004A8F"/>
                </a:solidFill>
              </a:defRPr>
            </a:lvl1pPr>
          </a:lstStyle>
          <a:p>
            <a:r>
              <a:rPr lang="en-US" dirty="0" smtClean="0"/>
              <a:t>Click to edit Master title style</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7" name="Content Placeholder 2"/>
          <p:cNvSpPr>
            <a:spLocks noGrp="1"/>
          </p:cNvSpPr>
          <p:nvPr>
            <p:ph idx="1"/>
          </p:nvPr>
        </p:nvSpPr>
        <p:spPr>
          <a:xfrm>
            <a:off x="365125" y="1874520"/>
            <a:ext cx="8229600" cy="4718304"/>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77737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ncepts-Blue2_Two Content2">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p:nvPr>
        </p:nvSpPr>
        <p:spPr>
          <a:xfrm>
            <a:off x="0" y="1170432"/>
            <a:ext cx="9144000" cy="553998"/>
          </a:xfrm>
        </p:spPr>
        <p:txBody>
          <a:bodyPr/>
          <a:lstStyle>
            <a:lvl1pPr>
              <a:defRPr sz="3000">
                <a:solidFill>
                  <a:srgbClr val="004A8F"/>
                </a:solidFill>
              </a:defRPr>
            </a:lvl1pPr>
          </a:lstStyle>
          <a:p>
            <a:r>
              <a:rPr lang="en-US" dirty="0" smtClean="0"/>
              <a:t>Click to edit Master title style</a:t>
            </a:r>
            <a:endParaRPr lang="en-US" dirty="0"/>
          </a:p>
        </p:txBody>
      </p:sp>
      <p:sp>
        <p:nvSpPr>
          <p:cNvPr id="10" name="Content Placeholder 2"/>
          <p:cNvSpPr>
            <a:spLocks noGrp="1"/>
          </p:cNvSpPr>
          <p:nvPr>
            <p:ph idx="1"/>
          </p:nvPr>
        </p:nvSpPr>
        <p:spPr>
          <a:xfrm>
            <a:off x="365125" y="1874520"/>
            <a:ext cx="3939438" cy="4718304"/>
          </a:xfrm>
        </p:spPr>
        <p:txBody>
          <a:bodyPr/>
          <a:lstStyle>
            <a:lvl1pPr marL="342900" indent="-342900">
              <a:spcBef>
                <a:spcPts val="672"/>
              </a:spcBef>
              <a:buClr>
                <a:srgbClr val="004A8F"/>
              </a:buClr>
              <a:buFont typeface="Arial"/>
              <a:buChar char="•"/>
              <a:defRPr>
                <a:latin typeface="Times New Roman"/>
                <a:cs typeface="Times New Roman"/>
              </a:defRPr>
            </a:lvl1pPr>
            <a:lvl2pPr marL="800100" indent="-342900">
              <a:spcBef>
                <a:spcPts val="672"/>
              </a:spcBef>
              <a:buClr>
                <a:srgbClr val="004A8F"/>
              </a:buClr>
              <a:buFont typeface="Arial"/>
              <a:buChar char="•"/>
              <a:defRPr>
                <a:latin typeface="Times New Roman"/>
                <a:cs typeface="Times New Roman"/>
              </a:defRPr>
            </a:lvl2pPr>
            <a:lvl3pPr marL="1143000" indent="-228600">
              <a:spcBef>
                <a:spcPts val="672"/>
              </a:spcBef>
              <a:buClr>
                <a:srgbClr val="004A8F"/>
              </a:buClr>
              <a:buFont typeface="Arial"/>
              <a:buChar char="•"/>
              <a:defRPr>
                <a:latin typeface="Times New Roman"/>
                <a:cs typeface="Times New Roman"/>
              </a:defRPr>
            </a:lvl3pPr>
            <a:lvl4pPr marL="1600200" indent="-228600">
              <a:spcBef>
                <a:spcPts val="672"/>
              </a:spcBef>
              <a:buClr>
                <a:srgbClr val="004A8F"/>
              </a:buClr>
              <a:buFont typeface="Arial"/>
              <a:buChar char="•"/>
              <a:defRPr>
                <a:latin typeface="Times New Roman"/>
                <a:cs typeface="Times New Roman"/>
              </a:defRPr>
            </a:lvl4pPr>
            <a:lvl5pPr marL="2057400" indent="-228600">
              <a:spcBef>
                <a:spcPts val="672"/>
              </a:spcBef>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1874520"/>
            <a:ext cx="3939438" cy="4718304"/>
          </a:xfrm>
        </p:spPr>
        <p:txBody>
          <a:bodyPr/>
          <a:lstStyle>
            <a:lvl1pPr marL="342900" indent="-342900">
              <a:spcBef>
                <a:spcPts val="672"/>
              </a:spcBef>
              <a:buClr>
                <a:srgbClr val="004A8F"/>
              </a:buClr>
              <a:buFont typeface="Arial"/>
              <a:buChar char="•"/>
              <a:defRPr>
                <a:latin typeface="Times New Roman"/>
                <a:cs typeface="Times New Roman"/>
              </a:defRPr>
            </a:lvl1pPr>
            <a:lvl2pPr marL="800100" indent="-342900">
              <a:spcBef>
                <a:spcPts val="672"/>
              </a:spcBef>
              <a:buClr>
                <a:srgbClr val="004A8F"/>
              </a:buClr>
              <a:buFont typeface="Arial"/>
              <a:buChar char="•"/>
              <a:defRPr>
                <a:latin typeface="Times New Roman"/>
                <a:cs typeface="Times New Roman"/>
              </a:defRPr>
            </a:lvl2pPr>
            <a:lvl3pPr marL="1143000" indent="-228600">
              <a:spcBef>
                <a:spcPts val="672"/>
              </a:spcBef>
              <a:buClr>
                <a:srgbClr val="004A8F"/>
              </a:buClr>
              <a:buFont typeface="Arial"/>
              <a:buChar char="•"/>
              <a:defRPr>
                <a:latin typeface="Times New Roman"/>
                <a:cs typeface="Times New Roman"/>
              </a:defRPr>
            </a:lvl3pPr>
            <a:lvl4pPr marL="1600200" indent="-228600">
              <a:spcBef>
                <a:spcPts val="672"/>
              </a:spcBef>
              <a:buClr>
                <a:srgbClr val="004A8F"/>
              </a:buClr>
              <a:buFont typeface="Arial"/>
              <a:buChar char="•"/>
              <a:defRPr>
                <a:latin typeface="Times New Roman"/>
                <a:cs typeface="Times New Roman"/>
              </a:defRPr>
            </a:lvl4pPr>
            <a:lvl5pPr marL="2057400" indent="-228600">
              <a:spcBef>
                <a:spcPts val="672"/>
              </a:spcBef>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41559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cepts-Blu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70432"/>
            <a:ext cx="9144000" cy="1014984"/>
          </a:xfrm>
        </p:spPr>
        <p:txBody>
          <a:bodyPr/>
          <a:lstStyle>
            <a:lvl1pPr>
              <a:defRPr sz="3000">
                <a:solidFill>
                  <a:srgbClr val="004A8F"/>
                </a:solidFill>
              </a:defRPr>
            </a:lvl1pPr>
          </a:lstStyle>
          <a:p>
            <a:r>
              <a:rPr lang="en-US" dirty="0" smtClean="0"/>
              <a:t>Click to edit Master title style</a:t>
            </a:r>
            <a:br>
              <a:rPr lang="en-US" dirty="0" smtClean="0"/>
            </a:br>
            <a:endParaRPr lang="en-US" dirty="0"/>
          </a:p>
        </p:txBody>
      </p:sp>
      <p:sp>
        <p:nvSpPr>
          <p:cNvPr id="3" name="Content Placeholder 2"/>
          <p:cNvSpPr>
            <a:spLocks noGrp="1"/>
          </p:cNvSpPr>
          <p:nvPr>
            <p:ph idx="1"/>
          </p:nvPr>
        </p:nvSpPr>
        <p:spPr>
          <a:xfrm>
            <a:off x="365125" y="2368296"/>
            <a:ext cx="8229600"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5" name="Rectangle 4"/>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15"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4174442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cepts-Blue2_Two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smtClean="0"/>
              <a:t>© 2015 Pearson Education, Inc.</a:t>
            </a:r>
            <a:endParaRPr lang="en-GB" dirty="0"/>
          </a:p>
        </p:txBody>
      </p:sp>
      <p:sp>
        <p:nvSpPr>
          <p:cNvPr id="7" name="Rectangle 6"/>
          <p:cNvSpPr>
            <a:spLocks noChangeArrowheads="1"/>
          </p:cNvSpPr>
          <p:nvPr userDrawn="1"/>
        </p:nvSpPr>
        <p:spPr bwMode="auto">
          <a:xfrm>
            <a:off x="-6350" y="0"/>
            <a:ext cx="9162288" cy="1166400"/>
          </a:xfrm>
          <a:prstGeom prst="rect">
            <a:avLst/>
          </a:prstGeom>
          <a:solidFill>
            <a:srgbClr val="004A8F"/>
          </a:solidFill>
          <a:ln>
            <a:noFill/>
          </a:ln>
          <a:effectLst/>
          <a:extLst/>
        </p:spPr>
        <p:txBody>
          <a:bodyPr wrap="none" anchor="ctr"/>
          <a:lstStyle/>
          <a:p>
            <a:pPr algn="ctr"/>
            <a:endParaRPr lang="en-US" dirty="0">
              <a:solidFill>
                <a:schemeClr val="accent1"/>
              </a:solidFill>
            </a:endParaRPr>
          </a:p>
        </p:txBody>
      </p:sp>
      <p:sp>
        <p:nvSpPr>
          <p:cNvPr id="8" name="Text Placeholder 14"/>
          <p:cNvSpPr>
            <a:spLocks noGrp="1"/>
          </p:cNvSpPr>
          <p:nvPr>
            <p:ph type="body" sz="quarter" idx="11"/>
          </p:nvPr>
        </p:nvSpPr>
        <p:spPr>
          <a:xfrm>
            <a:off x="0" y="0"/>
            <a:ext cx="9144000" cy="1157760"/>
          </a:xfrm>
        </p:spPr>
        <p:txBody>
          <a:bodyPr anchor="ctr" anchorCtr="0"/>
          <a:lstStyle>
            <a:lvl1pPr marL="0" indent="0" algn="l">
              <a:buNone/>
              <a:defRPr sz="3000" b="1">
                <a:solidFill>
                  <a:schemeClr val="bg1"/>
                </a:solidFill>
                <a:latin typeface="Arial"/>
                <a:cs typeface="Arial"/>
              </a:defRPr>
            </a:lvl1pPr>
          </a:lstStyle>
          <a:p>
            <a:pPr lvl="0"/>
            <a:r>
              <a:rPr lang="en-US" dirty="0" smtClean="0"/>
              <a:t>Click to edit Master text styles</a:t>
            </a:r>
          </a:p>
        </p:txBody>
      </p:sp>
      <p:sp>
        <p:nvSpPr>
          <p:cNvPr id="9" name="Title 1"/>
          <p:cNvSpPr>
            <a:spLocks noGrp="1"/>
          </p:cNvSpPr>
          <p:nvPr>
            <p:ph type="title" hasCustomPrompt="1"/>
          </p:nvPr>
        </p:nvSpPr>
        <p:spPr>
          <a:xfrm>
            <a:off x="0" y="1170432"/>
            <a:ext cx="9144000" cy="1015663"/>
          </a:xfrm>
        </p:spPr>
        <p:txBody>
          <a:bodyPr/>
          <a:lstStyle>
            <a:lvl1pPr>
              <a:defRPr sz="3000">
                <a:solidFill>
                  <a:srgbClr val="004A8F"/>
                </a:solidFill>
              </a:defRPr>
            </a:lvl1pPr>
          </a:lstStyle>
          <a:p>
            <a:r>
              <a:rPr lang="en-US" dirty="0" smtClean="0"/>
              <a:t>Click to edit Master title style</a:t>
            </a:r>
            <a:br>
              <a:rPr lang="en-US" dirty="0" smtClean="0"/>
            </a:br>
            <a:endParaRPr lang="en-US" dirty="0"/>
          </a:p>
        </p:txBody>
      </p:sp>
      <p:sp>
        <p:nvSpPr>
          <p:cNvPr id="10" name="Content Placeholder 2"/>
          <p:cNvSpPr>
            <a:spLocks noGrp="1"/>
          </p:cNvSpPr>
          <p:nvPr>
            <p:ph idx="1"/>
          </p:nvPr>
        </p:nvSpPr>
        <p:spPr>
          <a:xfrm>
            <a:off x="365125" y="2368295"/>
            <a:ext cx="3939438"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2"/>
          </p:nvPr>
        </p:nvSpPr>
        <p:spPr>
          <a:xfrm>
            <a:off x="4558878" y="2368296"/>
            <a:ext cx="3939438" cy="4233672"/>
          </a:xfrm>
        </p:spPr>
        <p:txBody>
          <a:bodyPr/>
          <a:lstStyle>
            <a:lvl1pPr marL="342900" indent="-342900">
              <a:buClr>
                <a:srgbClr val="004A8F"/>
              </a:buClr>
              <a:buFont typeface="Arial"/>
              <a:buChar char="•"/>
              <a:defRPr>
                <a:latin typeface="Times New Roman"/>
                <a:cs typeface="Times New Roman"/>
              </a:defRPr>
            </a:lvl1pPr>
            <a:lvl2pPr marL="800100" indent="-342900">
              <a:buClr>
                <a:srgbClr val="004A8F"/>
              </a:buClr>
              <a:buFont typeface="Arial"/>
              <a:buChar char="•"/>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51369408"/>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0" y="614908"/>
            <a:ext cx="9144000" cy="579438"/>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333399"/>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57200" tIns="45720" rIns="91440" bIns="45720" numCol="1" anchor="t" anchorCtr="0" compatLnSpc="1">
            <a:prstTxWarp prst="textNoShape">
              <a:avLst/>
            </a:prstTxWarp>
            <a:spAutoFit/>
          </a:bodyPr>
          <a:lstStyle/>
          <a:p>
            <a:pPr lvl="0"/>
            <a:r>
              <a:rPr lang="en-US" dirty="0"/>
              <a:t>Click to edit Master title style</a:t>
            </a:r>
          </a:p>
        </p:txBody>
      </p:sp>
      <p:sp>
        <p:nvSpPr>
          <p:cNvPr id="3076" name="Rectangle 4"/>
          <p:cNvSpPr>
            <a:spLocks noGrp="1" noChangeArrowheads="1"/>
          </p:cNvSpPr>
          <p:nvPr>
            <p:ph type="body" idx="1"/>
          </p:nvPr>
        </p:nvSpPr>
        <p:spPr bwMode="auto">
          <a:xfrm>
            <a:off x="365125" y="1957254"/>
            <a:ext cx="8229600" cy="4653915"/>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1" name="Rectangle 19"/>
          <p:cNvSpPr>
            <a:spLocks noGrp="1" noChangeArrowheads="1"/>
          </p:cNvSpPr>
          <p:nvPr>
            <p:ph type="ftr" sz="quarter" idx="3"/>
          </p:nvPr>
        </p:nvSpPr>
        <p:spPr bwMode="gray">
          <a:xfrm>
            <a:off x="87313" y="6613525"/>
            <a:ext cx="5399087" cy="179388"/>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eaLnBrk="1" hangingPunct="1">
              <a:defRPr sz="900">
                <a:cs typeface="+mj-cs"/>
              </a:defRPr>
            </a:lvl1pPr>
          </a:lstStyle>
          <a:p>
            <a:r>
              <a:rPr lang="en-GB" dirty="0" smtClean="0"/>
              <a:t>© 2015 Pearson Education, Inc.</a:t>
            </a:r>
            <a:endParaRPr lang="en-GB" dirty="0"/>
          </a:p>
        </p:txBody>
      </p:sp>
      <p:sp>
        <p:nvSpPr>
          <p:cNvPr id="6" name="Slide Number Placeholder 1"/>
          <p:cNvSpPr txBox="1">
            <a:spLocks/>
          </p:cNvSpPr>
          <p:nvPr userDrawn="1"/>
        </p:nvSpPr>
        <p:spPr>
          <a:xfrm>
            <a:off x="6860060" y="6622545"/>
            <a:ext cx="2133600" cy="1800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rgbClr val="000000"/>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smtClean="0"/>
              <a:t>Slide 18-</a:t>
            </a:r>
            <a:fld id="{514208EC-3598-A14D-A83F-351803A72A0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85" r:id="rId29"/>
    <p:sldLayoutId id="2147483686" r:id="rId30"/>
    <p:sldLayoutId id="2147483679" r:id="rId31"/>
    <p:sldLayoutId id="2147483680" r:id="rId32"/>
    <p:sldLayoutId id="2147483681" r:id="rId33"/>
    <p:sldLayoutId id="2147483682" r:id="rId34"/>
    <p:sldLayoutId id="2147483683" r:id="rId35"/>
    <p:sldLayoutId id="2147483684" r:id="rId36"/>
    <p:sldLayoutId id="2147483687" r:id="rId37"/>
  </p:sldLayoutIdLst>
  <p:hf sldNum="0" hdr="0" dt="0"/>
  <p:txStyles>
    <p:titleStyle>
      <a:lvl1pPr algn="l" rtl="0" fontAlgn="base">
        <a:spcBef>
          <a:spcPct val="50000"/>
        </a:spcBef>
        <a:spcAft>
          <a:spcPct val="0"/>
        </a:spcAft>
        <a:defRPr sz="3200" b="1">
          <a:solidFill>
            <a:srgbClr val="EF3F4A"/>
          </a:solidFill>
          <a:latin typeface="+mj-lt"/>
          <a:ea typeface="+mj-ea"/>
          <a:cs typeface="+mj-cs"/>
        </a:defRPr>
      </a:lvl1pPr>
      <a:lvl2pPr algn="l" rtl="0" fontAlgn="base">
        <a:spcBef>
          <a:spcPct val="50000"/>
        </a:spcBef>
        <a:spcAft>
          <a:spcPct val="0"/>
        </a:spcAft>
        <a:defRPr sz="3200" b="1">
          <a:solidFill>
            <a:srgbClr val="BE58A1"/>
          </a:solidFill>
          <a:latin typeface="Arial" charset="0"/>
          <a:ea typeface="ＭＳ Ｐゴシック" charset="0"/>
          <a:cs typeface="Arial" charset="0"/>
        </a:defRPr>
      </a:lvl2pPr>
      <a:lvl3pPr algn="l" rtl="0" fontAlgn="base">
        <a:spcBef>
          <a:spcPct val="50000"/>
        </a:spcBef>
        <a:spcAft>
          <a:spcPct val="0"/>
        </a:spcAft>
        <a:defRPr sz="3200" b="1">
          <a:solidFill>
            <a:srgbClr val="BE58A1"/>
          </a:solidFill>
          <a:latin typeface="Arial" charset="0"/>
          <a:ea typeface="ＭＳ Ｐゴシック" charset="0"/>
          <a:cs typeface="Arial" charset="0"/>
        </a:defRPr>
      </a:lvl3pPr>
      <a:lvl4pPr algn="l" rtl="0" fontAlgn="base">
        <a:spcBef>
          <a:spcPct val="50000"/>
        </a:spcBef>
        <a:spcAft>
          <a:spcPct val="0"/>
        </a:spcAft>
        <a:defRPr sz="3200" b="1">
          <a:solidFill>
            <a:srgbClr val="BE58A1"/>
          </a:solidFill>
          <a:latin typeface="Arial" charset="0"/>
          <a:ea typeface="ＭＳ Ｐゴシック" charset="0"/>
          <a:cs typeface="Arial" charset="0"/>
        </a:defRPr>
      </a:lvl4pPr>
      <a:lvl5pPr algn="l" rtl="0" fontAlgn="base">
        <a:spcBef>
          <a:spcPct val="50000"/>
        </a:spcBef>
        <a:spcAft>
          <a:spcPct val="0"/>
        </a:spcAft>
        <a:defRPr sz="3200" b="1">
          <a:solidFill>
            <a:srgbClr val="BE58A1"/>
          </a:solidFill>
          <a:latin typeface="Arial" charset="0"/>
          <a:ea typeface="ＭＳ Ｐゴシック" charset="0"/>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342900" indent="-342900" algn="l" rtl="0" fontAlgn="base">
        <a:spcBef>
          <a:spcPct val="20000"/>
        </a:spcBef>
        <a:spcAft>
          <a:spcPct val="0"/>
        </a:spcAft>
        <a:buClr>
          <a:srgbClr val="EF3F4A"/>
        </a:buClr>
        <a:buChar char="•"/>
        <a:defRPr sz="2800">
          <a:solidFill>
            <a:srgbClr val="000000"/>
          </a:solidFill>
          <a:latin typeface="Times New Roman"/>
          <a:ea typeface="+mn-ea"/>
          <a:cs typeface="Times New Roman"/>
        </a:defRPr>
      </a:lvl1pPr>
      <a:lvl2pPr marL="800100" indent="-342900" algn="l" rtl="0" fontAlgn="base">
        <a:spcBef>
          <a:spcPct val="20000"/>
        </a:spcBef>
        <a:spcAft>
          <a:spcPct val="0"/>
        </a:spcAft>
        <a:buClr>
          <a:srgbClr val="EF3F4A"/>
        </a:buClr>
        <a:buChar char="–"/>
        <a:tabLst/>
        <a:defRPr sz="2800">
          <a:solidFill>
            <a:srgbClr val="000000"/>
          </a:solidFill>
          <a:latin typeface="Times New Roman"/>
          <a:ea typeface="+mn-ea"/>
          <a:cs typeface="Times New Roman"/>
        </a:defRPr>
      </a:lvl2pPr>
      <a:lvl3pPr marL="1143000" indent="-228600" algn="l" rtl="0" fontAlgn="base">
        <a:spcBef>
          <a:spcPct val="20000"/>
        </a:spcBef>
        <a:spcAft>
          <a:spcPct val="0"/>
        </a:spcAft>
        <a:buClr>
          <a:srgbClr val="EF3F4A"/>
        </a:buClr>
        <a:buChar char="•"/>
        <a:defRPr sz="2400">
          <a:solidFill>
            <a:srgbClr val="000000"/>
          </a:solidFill>
          <a:latin typeface="Times New Roman"/>
          <a:ea typeface="+mn-ea"/>
          <a:cs typeface="Times New Roman"/>
        </a:defRPr>
      </a:lvl3pPr>
      <a:lvl4pPr marL="1600200" indent="-228600" algn="l" rtl="0" fontAlgn="base">
        <a:spcBef>
          <a:spcPct val="20000"/>
        </a:spcBef>
        <a:spcAft>
          <a:spcPct val="0"/>
        </a:spcAft>
        <a:buClr>
          <a:srgbClr val="EF3F4A"/>
        </a:buClr>
        <a:buChar char="–"/>
        <a:defRPr sz="2000">
          <a:solidFill>
            <a:srgbClr val="000000"/>
          </a:solidFill>
          <a:latin typeface="Times New Roman"/>
          <a:ea typeface="+mn-ea"/>
          <a:cs typeface="Times New Roman"/>
        </a:defRPr>
      </a:lvl4pPr>
      <a:lvl5pPr marL="2057400" indent="-228600" algn="l" rtl="0" fontAlgn="base">
        <a:spcBef>
          <a:spcPct val="20000"/>
        </a:spcBef>
        <a:spcAft>
          <a:spcPct val="0"/>
        </a:spcAft>
        <a:buClr>
          <a:srgbClr val="EF3F4A"/>
        </a:buClr>
        <a:buChar char="»"/>
        <a:defRPr sz="2000">
          <a:solidFill>
            <a:srgbClr val="000000"/>
          </a:solidFill>
          <a:latin typeface="Times New Roman"/>
          <a:ea typeface="+mn-ea"/>
          <a:cs typeface="Times New Roman"/>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9.emf"/><Relationship Id="rId5" Type="http://schemas.openxmlformats.org/officeDocument/2006/relationships/oleObject" Target="../embeddings/oleObject2.bin"/><Relationship Id="rId6" Type="http://schemas.openxmlformats.org/officeDocument/2006/relationships/image" Target="../media/image10.emf"/><Relationship Id="rId7" Type="http://schemas.openxmlformats.org/officeDocument/2006/relationships/image" Target="../media/image11.jpg"/><Relationship Id="rId1" Type="http://schemas.openxmlformats.org/officeDocument/2006/relationships/vmlDrawing" Target="../drawings/vmlDrawing1.vml"/><Relationship Id="rId2"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78.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78.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9.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9.jpg"/></Relationships>
</file>

<file path=ppt/slides/_rels/slide104.xml.rels><?xml version="1.0" encoding="UTF-8" standalone="yes"?>
<Relationships xmlns="http://schemas.openxmlformats.org/package/2006/relationships"><Relationship Id="rId3" Type="http://schemas.openxmlformats.org/officeDocument/2006/relationships/image" Target="../media/image83.jpg"/><Relationship Id="rId4" Type="http://schemas.openxmlformats.org/officeDocument/2006/relationships/oleObject" Target="../embeddings/oleObject35.bin"/><Relationship Id="rId5" Type="http://schemas.openxmlformats.org/officeDocument/2006/relationships/image" Target="../media/image80.emf"/><Relationship Id="rId6" Type="http://schemas.openxmlformats.org/officeDocument/2006/relationships/oleObject" Target="../embeddings/oleObject36.bin"/><Relationship Id="rId7" Type="http://schemas.openxmlformats.org/officeDocument/2006/relationships/image" Target="../media/image81.emf"/><Relationship Id="rId8" Type="http://schemas.openxmlformats.org/officeDocument/2006/relationships/oleObject" Target="../embeddings/oleObject37.bin"/><Relationship Id="rId9" Type="http://schemas.openxmlformats.org/officeDocument/2006/relationships/image" Target="../media/image82.emf"/><Relationship Id="rId1" Type="http://schemas.openxmlformats.org/officeDocument/2006/relationships/vmlDrawing" Target="../drawings/vmlDrawing17.vml"/><Relationship Id="rId2"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38.bin"/><Relationship Id="rId4" Type="http://schemas.openxmlformats.org/officeDocument/2006/relationships/image" Target="../media/image84.emf"/><Relationship Id="rId1" Type="http://schemas.openxmlformats.org/officeDocument/2006/relationships/vmlDrawing" Target="../drawings/vmlDrawing18.vml"/><Relationship Id="rId2"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39.bin"/><Relationship Id="rId4" Type="http://schemas.openxmlformats.org/officeDocument/2006/relationships/image" Target="../media/image85.emf"/><Relationship Id="rId5" Type="http://schemas.openxmlformats.org/officeDocument/2006/relationships/oleObject" Target="../embeddings/oleObject40.bin"/><Relationship Id="rId6" Type="http://schemas.openxmlformats.org/officeDocument/2006/relationships/image" Target="../media/image86.emf"/><Relationship Id="rId7" Type="http://schemas.openxmlformats.org/officeDocument/2006/relationships/oleObject" Target="../embeddings/oleObject41.bin"/><Relationship Id="rId8" Type="http://schemas.openxmlformats.org/officeDocument/2006/relationships/image" Target="../media/image87.emf"/><Relationship Id="rId9" Type="http://schemas.openxmlformats.org/officeDocument/2006/relationships/oleObject" Target="../embeddings/oleObject42.bin"/><Relationship Id="rId1" Type="http://schemas.openxmlformats.org/officeDocument/2006/relationships/vmlDrawing" Target="../drawings/vmlDrawing19.vml"/><Relationship Id="rId2"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43.bin"/><Relationship Id="rId4" Type="http://schemas.openxmlformats.org/officeDocument/2006/relationships/image" Target="../media/image88.emf"/><Relationship Id="rId5" Type="http://schemas.openxmlformats.org/officeDocument/2006/relationships/oleObject" Target="../embeddings/oleObject44.bin"/><Relationship Id="rId6" Type="http://schemas.openxmlformats.org/officeDocument/2006/relationships/image" Target="../media/image89.emf"/><Relationship Id="rId7" Type="http://schemas.openxmlformats.org/officeDocument/2006/relationships/image" Target="../media/image79.jpg"/><Relationship Id="rId1" Type="http://schemas.openxmlformats.org/officeDocument/2006/relationships/vmlDrawing" Target="../drawings/vmlDrawing20.vml"/><Relationship Id="rId2"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45.bin"/><Relationship Id="rId4" Type="http://schemas.openxmlformats.org/officeDocument/2006/relationships/image" Target="../media/image90.emf"/><Relationship Id="rId5" Type="http://schemas.openxmlformats.org/officeDocument/2006/relationships/image" Target="../media/image79.jpg"/><Relationship Id="rId1" Type="http://schemas.openxmlformats.org/officeDocument/2006/relationships/vmlDrawing" Target="../drawings/vmlDrawing21.vml"/><Relationship Id="rId2"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91.jpg"/></Relationships>
</file>

<file path=ppt/slides/_rels/slide112.xml.rels><?xml version="1.0" encoding="UTF-8" standalone="yes"?>
<Relationships xmlns="http://schemas.openxmlformats.org/package/2006/relationships"><Relationship Id="rId3" Type="http://schemas.openxmlformats.org/officeDocument/2006/relationships/image" Target="../media/image96.jpg"/><Relationship Id="rId4" Type="http://schemas.openxmlformats.org/officeDocument/2006/relationships/oleObject" Target="../embeddings/oleObject46.bin"/><Relationship Id="rId5" Type="http://schemas.openxmlformats.org/officeDocument/2006/relationships/image" Target="../media/image92.emf"/><Relationship Id="rId6" Type="http://schemas.openxmlformats.org/officeDocument/2006/relationships/oleObject" Target="../embeddings/oleObject47.bin"/><Relationship Id="rId7" Type="http://schemas.openxmlformats.org/officeDocument/2006/relationships/image" Target="../media/image93.emf"/><Relationship Id="rId8" Type="http://schemas.openxmlformats.org/officeDocument/2006/relationships/oleObject" Target="../embeddings/oleObject48.bin"/><Relationship Id="rId9" Type="http://schemas.openxmlformats.org/officeDocument/2006/relationships/image" Target="../media/image94.emf"/><Relationship Id="rId10" Type="http://schemas.openxmlformats.org/officeDocument/2006/relationships/oleObject" Target="../embeddings/oleObject49.bin"/><Relationship Id="rId11" Type="http://schemas.openxmlformats.org/officeDocument/2006/relationships/image" Target="../media/image95.emf"/><Relationship Id="rId1" Type="http://schemas.openxmlformats.org/officeDocument/2006/relationships/vmlDrawing" Target="../drawings/vmlDrawing22.vml"/><Relationship Id="rId2"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50.bin"/><Relationship Id="rId4" Type="http://schemas.openxmlformats.org/officeDocument/2006/relationships/image" Target="../media/image97.emf"/><Relationship Id="rId5" Type="http://schemas.openxmlformats.org/officeDocument/2006/relationships/oleObject" Target="../embeddings/oleObject51.bin"/><Relationship Id="rId6" Type="http://schemas.openxmlformats.org/officeDocument/2006/relationships/image" Target="../media/image98.emf"/><Relationship Id="rId1" Type="http://schemas.openxmlformats.org/officeDocument/2006/relationships/vmlDrawing" Target="../drawings/vmlDrawing23.vml"/><Relationship Id="rId2"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99.jpg"/></Relationships>
</file>

<file path=ppt/slides/_rels/slide119.xml.rels><?xml version="1.0" encoding="UTF-8" standalone="yes"?>
<Relationships xmlns="http://schemas.openxmlformats.org/package/2006/relationships"><Relationship Id="rId3" Type="http://schemas.openxmlformats.org/officeDocument/2006/relationships/image" Target="../media/image91.jpg"/><Relationship Id="rId4" Type="http://schemas.openxmlformats.org/officeDocument/2006/relationships/oleObject" Target="../embeddings/oleObject52.bin"/><Relationship Id="rId5" Type="http://schemas.openxmlformats.org/officeDocument/2006/relationships/image" Target="../media/image100.emf"/><Relationship Id="rId1" Type="http://schemas.openxmlformats.org/officeDocument/2006/relationships/vmlDrawing" Target="../drawings/vmlDrawing24.vml"/><Relationship Id="rId2"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13.emf"/><Relationship Id="rId5" Type="http://schemas.openxmlformats.org/officeDocument/2006/relationships/oleObject" Target="../embeddings/oleObject4.bin"/><Relationship Id="rId6" Type="http://schemas.openxmlformats.org/officeDocument/2006/relationships/image" Target="../media/image14.emf"/><Relationship Id="rId7" Type="http://schemas.openxmlformats.org/officeDocument/2006/relationships/image" Target="../media/image15.jpg"/><Relationship Id="rId1" Type="http://schemas.openxmlformats.org/officeDocument/2006/relationships/vmlDrawing" Target="../drawings/vmlDrawing2.vml"/><Relationship Id="rId2"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01.emf"/></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02.jp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02.jp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7.xml.rels><?xml version="1.0" encoding="UTF-8" standalone="yes"?>
<Relationships xmlns="http://schemas.openxmlformats.org/package/2006/relationships"><Relationship Id="rId3" Type="http://schemas.openxmlformats.org/officeDocument/2006/relationships/image" Target="../media/image104.jpg"/><Relationship Id="rId4" Type="http://schemas.openxmlformats.org/officeDocument/2006/relationships/oleObject" Target="../embeddings/oleObject53.bin"/><Relationship Id="rId5" Type="http://schemas.openxmlformats.org/officeDocument/2006/relationships/image" Target="../media/image103.emf"/><Relationship Id="rId1" Type="http://schemas.openxmlformats.org/officeDocument/2006/relationships/vmlDrawing" Target="../drawings/vmlDrawing25.vml"/><Relationship Id="rId2" Type="http://schemas.openxmlformats.org/officeDocument/2006/relationships/slideLayout" Target="../slideLayouts/slideLayout23.xml"/></Relationships>
</file>

<file path=ppt/slides/_rels/slide128.xml.rels><?xml version="1.0" encoding="UTF-8" standalone="yes"?>
<Relationships xmlns="http://schemas.openxmlformats.org/package/2006/relationships"><Relationship Id="rId3" Type="http://schemas.openxmlformats.org/officeDocument/2006/relationships/image" Target="../media/image104.jpg"/><Relationship Id="rId4" Type="http://schemas.openxmlformats.org/officeDocument/2006/relationships/oleObject" Target="../embeddings/oleObject54.bin"/><Relationship Id="rId5" Type="http://schemas.openxmlformats.org/officeDocument/2006/relationships/image" Target="../media/image105.emf"/><Relationship Id="rId6" Type="http://schemas.openxmlformats.org/officeDocument/2006/relationships/oleObject" Target="../embeddings/oleObject55.bin"/><Relationship Id="rId7" Type="http://schemas.openxmlformats.org/officeDocument/2006/relationships/image" Target="../media/image106.emf"/><Relationship Id="rId1" Type="http://schemas.openxmlformats.org/officeDocument/2006/relationships/vmlDrawing" Target="../drawings/vmlDrawing26.vml"/><Relationship Id="rId2" Type="http://schemas.openxmlformats.org/officeDocument/2006/relationships/slideLayout" Target="../slideLayouts/slideLayout2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3" Type="http://schemas.openxmlformats.org/officeDocument/2006/relationships/oleObject" Target="../embeddings/oleObject56.bin"/><Relationship Id="rId4" Type="http://schemas.openxmlformats.org/officeDocument/2006/relationships/image" Target="../media/image92.emf"/><Relationship Id="rId5" Type="http://schemas.openxmlformats.org/officeDocument/2006/relationships/oleObject" Target="../embeddings/oleObject57.bin"/><Relationship Id="rId6" Type="http://schemas.openxmlformats.org/officeDocument/2006/relationships/image" Target="../media/image93.emf"/><Relationship Id="rId7" Type="http://schemas.openxmlformats.org/officeDocument/2006/relationships/image" Target="../media/image107.jpg"/><Relationship Id="rId1" Type="http://schemas.openxmlformats.org/officeDocument/2006/relationships/vmlDrawing" Target="../drawings/vmlDrawing27.vml"/><Relationship Id="rId2" Type="http://schemas.openxmlformats.org/officeDocument/2006/relationships/slideLayout" Target="../slideLayouts/slideLayout2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58.bin"/><Relationship Id="rId5" Type="http://schemas.openxmlformats.org/officeDocument/2006/relationships/image" Target="../media/image108.emf"/><Relationship Id="rId6" Type="http://schemas.openxmlformats.org/officeDocument/2006/relationships/oleObject" Target="../embeddings/oleObject59.bin"/><Relationship Id="rId7" Type="http://schemas.openxmlformats.org/officeDocument/2006/relationships/image" Target="../media/image109.emf"/><Relationship Id="rId8" Type="http://schemas.openxmlformats.org/officeDocument/2006/relationships/oleObject" Target="../embeddings/oleObject60.bin"/><Relationship Id="rId9" Type="http://schemas.openxmlformats.org/officeDocument/2006/relationships/image" Target="../media/image110.emf"/><Relationship Id="rId10" Type="http://schemas.openxmlformats.org/officeDocument/2006/relationships/oleObject" Target="../embeddings/oleObject61.bin"/><Relationship Id="rId11" Type="http://schemas.openxmlformats.org/officeDocument/2006/relationships/image" Target="../media/image111.emf"/><Relationship Id="rId1" Type="http://schemas.openxmlformats.org/officeDocument/2006/relationships/vmlDrawing" Target="../drawings/vmlDrawing28.vml"/><Relationship Id="rId2" Type="http://schemas.openxmlformats.org/officeDocument/2006/relationships/slideLayout" Target="../slideLayouts/slideLayout19.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62.bin"/><Relationship Id="rId5" Type="http://schemas.openxmlformats.org/officeDocument/2006/relationships/image" Target="../media/image112.emf"/><Relationship Id="rId1" Type="http://schemas.openxmlformats.org/officeDocument/2006/relationships/vmlDrawing" Target="../drawings/vmlDrawing29.vml"/><Relationship Id="rId2"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13.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14.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15.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 Id="rId3" Type="http://schemas.openxmlformats.org/officeDocument/2006/relationships/image" Target="../media/image37.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1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118.jpg"/><Relationship Id="rId5" Type="http://schemas.openxmlformats.org/officeDocument/2006/relationships/oleObject" Target="../embeddings/oleObject63.bin"/><Relationship Id="rId6" Type="http://schemas.openxmlformats.org/officeDocument/2006/relationships/image" Target="../media/image117.emf"/><Relationship Id="rId1" Type="http://schemas.openxmlformats.org/officeDocument/2006/relationships/vmlDrawing" Target="../drawings/vmlDrawing30.vml"/><Relationship Id="rId2" Type="http://schemas.openxmlformats.org/officeDocument/2006/relationships/slideLayout" Target="../slideLayouts/slideLayout23.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120.jpg"/><Relationship Id="rId5" Type="http://schemas.openxmlformats.org/officeDocument/2006/relationships/oleObject" Target="../embeddings/oleObject64.bin"/><Relationship Id="rId6" Type="http://schemas.openxmlformats.org/officeDocument/2006/relationships/image" Target="../media/image119.emf"/><Relationship Id="rId1" Type="http://schemas.openxmlformats.org/officeDocument/2006/relationships/vmlDrawing" Target="../drawings/vmlDrawing31.vml"/><Relationship Id="rId2" Type="http://schemas.openxmlformats.org/officeDocument/2006/relationships/slideLayout" Target="../slideLayouts/slideLayout24.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65.bin"/><Relationship Id="rId5" Type="http://schemas.openxmlformats.org/officeDocument/2006/relationships/image" Target="../media/image121.emf"/><Relationship Id="rId6" Type="http://schemas.openxmlformats.org/officeDocument/2006/relationships/image" Target="../media/image122.jpg"/><Relationship Id="rId7" Type="http://schemas.openxmlformats.org/officeDocument/2006/relationships/image" Target="../media/image123.jpg"/><Relationship Id="rId1" Type="http://schemas.openxmlformats.org/officeDocument/2006/relationships/vmlDrawing" Target="../drawings/vmlDrawing32.vml"/><Relationship Id="rId2" Type="http://schemas.openxmlformats.org/officeDocument/2006/relationships/slideLayout" Target="../slideLayouts/slideLayout2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hyperlink" Target="http://www.biotec.tu-dresden.de/fileadmin/groups/guck/Seminar/1977_Purcell_life_at_low_reynolds_number.pdf" TargetMode="Externa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4.jp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5.jp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6.jp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oleObject" Target="../embeddings/oleObject66.bin"/><Relationship Id="rId4" Type="http://schemas.openxmlformats.org/officeDocument/2006/relationships/image" Target="../media/image127.emf"/><Relationship Id="rId5" Type="http://schemas.openxmlformats.org/officeDocument/2006/relationships/oleObject" Target="../embeddings/oleObject67.bin"/><Relationship Id="rId6" Type="http://schemas.openxmlformats.org/officeDocument/2006/relationships/image" Target="../media/image128.emf"/><Relationship Id="rId7" Type="http://schemas.openxmlformats.org/officeDocument/2006/relationships/oleObject" Target="../embeddings/oleObject68.bin"/><Relationship Id="rId8" Type="http://schemas.openxmlformats.org/officeDocument/2006/relationships/image" Target="../media/image129.emf"/><Relationship Id="rId1" Type="http://schemas.openxmlformats.org/officeDocument/2006/relationships/vmlDrawing" Target="../drawings/vmlDrawing33.vml"/><Relationship Id="rId2"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0.jp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0.jp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1.jp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2.jp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4.jpg"/><Relationship Id="rId3" Type="http://schemas.openxmlformats.org/officeDocument/2006/relationships/image" Target="../media/image133.jp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4.jp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5.jp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6.jp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8.jp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20.emf"/><Relationship Id="rId5" Type="http://schemas.openxmlformats.org/officeDocument/2006/relationships/oleObject" Target="../embeddings/oleObject6.bin"/><Relationship Id="rId6" Type="http://schemas.openxmlformats.org/officeDocument/2006/relationships/image" Target="../media/image21.emf"/><Relationship Id="rId7" Type="http://schemas.openxmlformats.org/officeDocument/2006/relationships/oleObject" Target="../embeddings/oleObject7.bin"/><Relationship Id="rId8" Type="http://schemas.openxmlformats.org/officeDocument/2006/relationships/image" Target="../media/image22.emf"/><Relationship Id="rId9" Type="http://schemas.openxmlformats.org/officeDocument/2006/relationships/image" Target="../media/image23.jp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24.emf"/><Relationship Id="rId5" Type="http://schemas.openxmlformats.org/officeDocument/2006/relationships/image" Target="../media/image23.jpg"/><Relationship Id="rId6" Type="http://schemas.openxmlformats.org/officeDocument/2006/relationships/oleObject" Target="../embeddings/oleObject9.bin"/><Relationship Id="rId7" Type="http://schemas.openxmlformats.org/officeDocument/2006/relationships/image" Target="../media/image25.emf"/><Relationship Id="rId8" Type="http://schemas.openxmlformats.org/officeDocument/2006/relationships/oleObject" Target="../embeddings/oleObject10.bin"/><Relationship Id="rId9" Type="http://schemas.openxmlformats.org/officeDocument/2006/relationships/image" Target="../media/image26.emf"/><Relationship Id="rId10" Type="http://schemas.openxmlformats.org/officeDocument/2006/relationships/oleObject" Target="../embeddings/oleObject11.bin"/><Relationship Id="rId11" Type="http://schemas.openxmlformats.org/officeDocument/2006/relationships/image" Target="../media/image27.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1" Type="http://schemas.openxmlformats.org/officeDocument/2006/relationships/oleObject" Target="../embeddings/oleObject16.bin"/><Relationship Id="rId12" Type="http://schemas.openxmlformats.org/officeDocument/2006/relationships/image" Target="../media/image32.emf"/><Relationship Id="rId1" Type="http://schemas.openxmlformats.org/officeDocument/2006/relationships/vmlDrawing" Target="../drawings/vmlDrawing5.vml"/><Relationship Id="rId2" Type="http://schemas.openxmlformats.org/officeDocument/2006/relationships/slideLayout" Target="../slideLayouts/slideLayout6.xml"/><Relationship Id="rId3" Type="http://schemas.openxmlformats.org/officeDocument/2006/relationships/oleObject" Target="../embeddings/oleObject12.bin"/><Relationship Id="rId4" Type="http://schemas.openxmlformats.org/officeDocument/2006/relationships/image" Target="../media/image27.emf"/><Relationship Id="rId5" Type="http://schemas.openxmlformats.org/officeDocument/2006/relationships/oleObject" Target="../embeddings/oleObject13.bin"/><Relationship Id="rId6" Type="http://schemas.openxmlformats.org/officeDocument/2006/relationships/image" Target="../media/image29.emf"/><Relationship Id="rId7" Type="http://schemas.openxmlformats.org/officeDocument/2006/relationships/oleObject" Target="../embeddings/oleObject14.bin"/><Relationship Id="rId8" Type="http://schemas.openxmlformats.org/officeDocument/2006/relationships/image" Target="../media/image30.emf"/><Relationship Id="rId9" Type="http://schemas.openxmlformats.org/officeDocument/2006/relationships/oleObject" Target="../embeddings/oleObject15.bin"/><Relationship Id="rId10" Type="http://schemas.openxmlformats.org/officeDocument/2006/relationships/image" Target="../media/image31.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33.emf"/><Relationship Id="rId1" Type="http://schemas.openxmlformats.org/officeDocument/2006/relationships/vmlDrawing" Target="../drawings/vmlDrawing6.vml"/><Relationship Id="rId2"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image" Target="../media/image34.emf"/><Relationship Id="rId5" Type="http://schemas.openxmlformats.org/officeDocument/2006/relationships/oleObject" Target="../embeddings/oleObject19.bin"/><Relationship Id="rId6" Type="http://schemas.openxmlformats.org/officeDocument/2006/relationships/image" Target="../media/image35.emf"/><Relationship Id="rId7" Type="http://schemas.openxmlformats.org/officeDocument/2006/relationships/oleObject" Target="../embeddings/oleObject20.bin"/><Relationship Id="rId8" Type="http://schemas.openxmlformats.org/officeDocument/2006/relationships/image" Target="../media/image36.emf"/><Relationship Id="rId1" Type="http://schemas.openxmlformats.org/officeDocument/2006/relationships/vmlDrawing" Target="../drawings/vmlDrawing7.vml"/><Relationship Id="rId2"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1.bin"/><Relationship Id="rId4" Type="http://schemas.openxmlformats.org/officeDocument/2006/relationships/image" Target="../media/image39.emf"/><Relationship Id="rId5" Type="http://schemas.openxmlformats.org/officeDocument/2006/relationships/image" Target="../media/image40.jpg"/><Relationship Id="rId1" Type="http://schemas.openxmlformats.org/officeDocument/2006/relationships/vmlDrawing" Target="../drawings/vmlDrawing8.vml"/><Relationship Id="rId2"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oleObject" Target="../embeddings/oleObject22.bin"/><Relationship Id="rId5" Type="http://schemas.openxmlformats.org/officeDocument/2006/relationships/image" Target="../media/image42.emf"/><Relationship Id="rId1" Type="http://schemas.openxmlformats.org/officeDocument/2006/relationships/vmlDrawing" Target="../drawings/vmlDrawing9.vml"/><Relationship Id="rId2"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6.jpg"/><Relationship Id="rId3" Type="http://schemas.openxmlformats.org/officeDocument/2006/relationships/image" Target="../media/image4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3.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6.jpg"/><Relationship Id="rId3" Type="http://schemas.openxmlformats.org/officeDocument/2006/relationships/image" Target="../media/image3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6.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6.jpg"/><Relationship Id="rId3" Type="http://schemas.openxmlformats.org/officeDocument/2006/relationships/image" Target="../media/image3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23.bin"/><Relationship Id="rId4" Type="http://schemas.openxmlformats.org/officeDocument/2006/relationships/image" Target="../media/image58.emf"/><Relationship Id="rId1" Type="http://schemas.openxmlformats.org/officeDocument/2006/relationships/vmlDrawing" Target="../drawings/vmlDrawing10.vml"/><Relationship Id="rId2"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9.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24.bin"/><Relationship Id="rId4" Type="http://schemas.openxmlformats.org/officeDocument/2006/relationships/image" Target="../media/image60.emf"/><Relationship Id="rId5" Type="http://schemas.openxmlformats.org/officeDocument/2006/relationships/image" Target="../media/image61.jpg"/><Relationship Id="rId1" Type="http://schemas.openxmlformats.org/officeDocument/2006/relationships/vmlDrawing" Target="../drawings/vmlDrawing11.vml"/><Relationship Id="rId2"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1.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2.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3.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4.jpg"/></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25.bin"/><Relationship Id="rId4" Type="http://schemas.openxmlformats.org/officeDocument/2006/relationships/image" Target="../media/image65.emf"/><Relationship Id="rId5" Type="http://schemas.openxmlformats.org/officeDocument/2006/relationships/image" Target="../media/image64.jpg"/><Relationship Id="rId1" Type="http://schemas.openxmlformats.org/officeDocument/2006/relationships/vmlDrawing" Target="../drawings/vmlDrawing12.vml"/><Relationship Id="rId2"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4.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26.bin"/><Relationship Id="rId4" Type="http://schemas.openxmlformats.org/officeDocument/2006/relationships/image" Target="../media/image66.emf"/><Relationship Id="rId5" Type="http://schemas.openxmlformats.org/officeDocument/2006/relationships/oleObject" Target="../embeddings/oleObject27.bin"/><Relationship Id="rId6" Type="http://schemas.openxmlformats.org/officeDocument/2006/relationships/image" Target="../media/image67.emf"/><Relationship Id="rId1" Type="http://schemas.openxmlformats.org/officeDocument/2006/relationships/vmlDrawing" Target="../drawings/vmlDrawing13.vml"/><Relationship Id="rId2"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MFKobSi4NTY" TargetMode="Externa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28.bin"/><Relationship Id="rId4" Type="http://schemas.openxmlformats.org/officeDocument/2006/relationships/image" Target="../media/image68.emf"/><Relationship Id="rId5" Type="http://schemas.openxmlformats.org/officeDocument/2006/relationships/oleObject" Target="../embeddings/oleObject29.bin"/><Relationship Id="rId6" Type="http://schemas.openxmlformats.org/officeDocument/2006/relationships/image" Target="../media/image69.emf"/><Relationship Id="rId1" Type="http://schemas.openxmlformats.org/officeDocument/2006/relationships/vmlDrawing" Target="../drawings/vmlDrawing14.vml"/><Relationship Id="rId2"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oleObject" Target="../embeddings/oleObject30.bin"/><Relationship Id="rId5" Type="http://schemas.openxmlformats.org/officeDocument/2006/relationships/image" Target="../media/image70.emf"/><Relationship Id="rId6" Type="http://schemas.openxmlformats.org/officeDocument/2006/relationships/oleObject" Target="../embeddings/oleObject31.bin"/><Relationship Id="rId7" Type="http://schemas.openxmlformats.org/officeDocument/2006/relationships/image" Target="../media/image71.emf"/><Relationship Id="rId8" Type="http://schemas.openxmlformats.org/officeDocument/2006/relationships/oleObject" Target="../embeddings/oleObject32.bin"/><Relationship Id="rId9" Type="http://schemas.openxmlformats.org/officeDocument/2006/relationships/image" Target="../media/image72.emf"/><Relationship Id="rId10" Type="http://schemas.openxmlformats.org/officeDocument/2006/relationships/oleObject" Target="../embeddings/oleObject33.bin"/><Relationship Id="rId11" Type="http://schemas.openxmlformats.org/officeDocument/2006/relationships/image" Target="../media/image73.emf"/><Relationship Id="rId1" Type="http://schemas.openxmlformats.org/officeDocument/2006/relationships/vmlDrawing" Target="../drawings/vmlDrawing15.vml"/><Relationship Id="rId2"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34.bin"/><Relationship Id="rId4" Type="http://schemas.openxmlformats.org/officeDocument/2006/relationships/image" Target="../media/image74.emf"/><Relationship Id="rId1" Type="http://schemas.openxmlformats.org/officeDocument/2006/relationships/vmlDrawing" Target="../drawings/vmlDrawing16.vml"/><Relationship Id="rId2"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5.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75.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6.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7.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1" name="Rectangle 43"/>
          <p:cNvSpPr>
            <a:spLocks noGrp="1" noChangeArrowheads="1"/>
          </p:cNvSpPr>
          <p:nvPr>
            <p:ph type="ctrTitle"/>
          </p:nvPr>
        </p:nvSpPr>
        <p:spPr>
          <a:xfrm>
            <a:off x="365126" y="2890391"/>
            <a:ext cx="3392503" cy="1077218"/>
          </a:xfrm>
        </p:spPr>
        <p:txBody>
          <a:bodyPr/>
          <a:lstStyle/>
          <a:p>
            <a:r>
              <a:rPr lang="en-US" dirty="0"/>
              <a:t>Chapter 18</a:t>
            </a:r>
            <a:br>
              <a:rPr lang="en-US" dirty="0"/>
            </a:br>
            <a:r>
              <a:rPr lang="en-US" dirty="0"/>
              <a:t>Fluids</a:t>
            </a:r>
          </a:p>
        </p:txBody>
      </p:sp>
      <p:sp>
        <p:nvSpPr>
          <p:cNvPr id="5" name="Rectangle 17"/>
          <p:cNvSpPr>
            <a:spLocks noGrp="1" noChangeArrowheads="1"/>
          </p:cNvSpPr>
          <p:nvPr>
            <p:ph type="ftr" sz="quarter" idx="3"/>
          </p:nvPr>
        </p:nvSpPr>
        <p:spPr/>
        <p:txBody>
          <a:bodyPr/>
          <a:lstStyle/>
          <a:p>
            <a:r>
              <a:rPr lang="en-GB" dirty="0" smtClean="0"/>
              <a:t>© 2015 Pearson Education, Inc.</a:t>
            </a:r>
            <a:endParaRPr lang="en-GB" dirty="0"/>
          </a:p>
        </p:txBody>
      </p:sp>
      <p:sp>
        <p:nvSpPr>
          <p:cNvPr id="2061" name="Rectangle 13"/>
          <p:cNvSpPr>
            <a:spLocks noChangeArrowheads="1"/>
          </p:cNvSpPr>
          <p:nvPr/>
        </p:nvSpPr>
        <p:spPr bwMode="auto">
          <a:xfrm>
            <a:off x="5394325" y="873125"/>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sz="2200" dirty="0" smtClean="0"/>
              <a:t>	In </a:t>
            </a:r>
            <a:r>
              <a:rPr lang="en-US" sz="2200" dirty="0"/>
              <a:t>Figure 18.3</a:t>
            </a:r>
            <a:r>
              <a:rPr lang="en-US" sz="2200" i="1" dirty="0"/>
              <a:t>c</a:t>
            </a:r>
            <a:r>
              <a:rPr lang="en-US" sz="2200" dirty="0"/>
              <a:t>, suppose you push the left piston rightward with a force of magnitude 10 N. (</a:t>
            </a:r>
            <a:r>
              <a:rPr lang="en-US" sz="2200" i="1" dirty="0"/>
              <a:t>a</a:t>
            </a:r>
            <a:r>
              <a:rPr lang="en-US" sz="2200" dirty="0"/>
              <a:t>) To keep the water in the cylinder at rest, what force must you exert on the (identical) right piston? (</a:t>
            </a:r>
            <a:r>
              <a:rPr lang="en-US" sz="2200" i="1" dirty="0"/>
              <a:t>b</a:t>
            </a:r>
            <a:r>
              <a:rPr lang="en-US" sz="2200" dirty="0"/>
              <a:t>) How does the </a:t>
            </a:r>
            <a:r>
              <a:rPr lang="en-US" sz="2200" dirty="0" smtClean="0"/>
              <a:t>force       exerted </a:t>
            </a:r>
            <a:r>
              <a:rPr lang="en-US" sz="2200" dirty="0"/>
              <a:t>by the water on the right piston compare to the force </a:t>
            </a:r>
            <a:r>
              <a:rPr lang="en-US" sz="2200" dirty="0" smtClean="0"/>
              <a:t>      exerted </a:t>
            </a:r>
            <a:r>
              <a:rPr lang="en-US" sz="2200" dirty="0"/>
              <a:t>by you on the left piston?</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Checkpoint </a:t>
            </a:r>
            <a:r>
              <a:rPr lang="en-US" dirty="0" smtClean="0"/>
              <a:t>18.1</a:t>
            </a:r>
            <a:endParaRPr lang="en-US" dirty="0"/>
          </a:p>
        </p:txBody>
      </p:sp>
      <p:sp>
        <p:nvSpPr>
          <p:cNvPr id="8" name="Text Placeholder 7"/>
          <p:cNvSpPr>
            <a:spLocks noGrp="1"/>
          </p:cNvSpPr>
          <p:nvPr>
            <p:ph type="body" sz="quarter" idx="12"/>
          </p:nvPr>
        </p:nvSpPr>
        <p:spPr/>
        <p:txBody>
          <a:bodyPr/>
          <a:lstStyle/>
          <a:p>
            <a:r>
              <a:rPr lang="en-US" dirty="0" smtClean="0"/>
              <a:t>18.1</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3150424492"/>
              </p:ext>
            </p:extLst>
          </p:nvPr>
        </p:nvGraphicFramePr>
        <p:xfrm>
          <a:off x="1485428" y="2659650"/>
          <a:ext cx="368300" cy="482600"/>
        </p:xfrm>
        <a:graphic>
          <a:graphicData uri="http://schemas.openxmlformats.org/presentationml/2006/ole">
            <mc:AlternateContent xmlns:mc="http://schemas.openxmlformats.org/markup-compatibility/2006">
              <mc:Choice xmlns:v="urn:schemas-microsoft-com:vml" Requires="v">
                <p:oleObj spid="_x0000_s123233" name="Equation" r:id="rId3" imgW="368300" imgH="482600" progId="Equation.DSMT4">
                  <p:embed/>
                </p:oleObj>
              </mc:Choice>
              <mc:Fallback>
                <p:oleObj name="Equation" r:id="rId3" imgW="368300" imgH="482600" progId="Equation.DSMT4">
                  <p:embed/>
                  <p:pic>
                    <p:nvPicPr>
                      <p:cNvPr id="0" name=""/>
                      <p:cNvPicPr/>
                      <p:nvPr/>
                    </p:nvPicPr>
                    <p:blipFill>
                      <a:blip r:embed="rId4"/>
                      <a:stretch>
                        <a:fillRect/>
                      </a:stretch>
                    </p:blipFill>
                    <p:spPr>
                      <a:xfrm>
                        <a:off x="1485428" y="2659650"/>
                        <a:ext cx="368300" cy="4826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45549542"/>
              </p:ext>
            </p:extLst>
          </p:nvPr>
        </p:nvGraphicFramePr>
        <p:xfrm>
          <a:off x="2082389" y="2334273"/>
          <a:ext cx="419100" cy="457200"/>
        </p:xfrm>
        <a:graphic>
          <a:graphicData uri="http://schemas.openxmlformats.org/presentationml/2006/ole">
            <mc:AlternateContent xmlns:mc="http://schemas.openxmlformats.org/markup-compatibility/2006">
              <mc:Choice xmlns:v="urn:schemas-microsoft-com:vml" Requires="v">
                <p:oleObj spid="_x0000_s123234" name="Equation" r:id="rId5" imgW="419100" imgH="457200" progId="Equation.DSMT4">
                  <p:embed/>
                </p:oleObj>
              </mc:Choice>
              <mc:Fallback>
                <p:oleObj name="Equation" r:id="rId5" imgW="419100" imgH="457200" progId="Equation.DSMT4">
                  <p:embed/>
                  <p:pic>
                    <p:nvPicPr>
                      <p:cNvPr id="0" name=""/>
                      <p:cNvPicPr/>
                      <p:nvPr/>
                    </p:nvPicPr>
                    <p:blipFill>
                      <a:blip r:embed="rId6"/>
                      <a:stretch>
                        <a:fillRect/>
                      </a:stretch>
                    </p:blipFill>
                    <p:spPr>
                      <a:xfrm>
                        <a:off x="2082389" y="2334273"/>
                        <a:ext cx="419100" cy="457200"/>
                      </a:xfrm>
                      <a:prstGeom prst="rect">
                        <a:avLst/>
                      </a:prstGeom>
                    </p:spPr>
                  </p:pic>
                </p:oleObj>
              </mc:Fallback>
            </mc:AlternateContent>
          </a:graphicData>
        </a:graphic>
      </p:graphicFrame>
      <p:pic>
        <p:nvPicPr>
          <p:cNvPr id="3" name="Picture 2" descr="18_03_FigureC.jpg"/>
          <p:cNvPicPr>
            <a:picLocks noChangeAspect="1"/>
          </p:cNvPicPr>
          <p:nvPr/>
        </p:nvPicPr>
        <p:blipFill rotWithShape="1">
          <a:blip r:embed="rId7">
            <a:extLst>
              <a:ext uri="{28A0092B-C50C-407E-A947-70E740481C1C}">
                <a14:useLocalDpi xmlns:a14="http://schemas.microsoft.com/office/drawing/2010/main" val="0"/>
              </a:ext>
            </a:extLst>
          </a:blip>
          <a:srcRect b="3328"/>
          <a:stretch/>
        </p:blipFill>
        <p:spPr>
          <a:xfrm>
            <a:off x="2164645" y="3170115"/>
            <a:ext cx="5943600" cy="3587555"/>
          </a:xfrm>
          <a:prstGeom prst="rect">
            <a:avLst/>
          </a:prstGeom>
        </p:spPr>
      </p:pic>
    </p:spTree>
    <p:extLst>
      <p:ext uri="{BB962C8B-B14F-4D97-AF65-F5344CB8AC3E}">
        <p14:creationId xmlns:p14="http://schemas.microsoft.com/office/powerpoint/2010/main" val="241999229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18.7 Liquid support</a:t>
            </a:r>
            <a:endParaRPr lang="en-US" dirty="0"/>
          </a:p>
        </p:txBody>
      </p:sp>
      <p:sp>
        <p:nvSpPr>
          <p:cNvPr id="3" name="Content Placeholder 2"/>
          <p:cNvSpPr>
            <a:spLocks noGrp="1"/>
          </p:cNvSpPr>
          <p:nvPr>
            <p:ph idx="1"/>
          </p:nvPr>
        </p:nvSpPr>
        <p:spPr/>
        <p:txBody>
          <a:bodyPr/>
          <a:lstStyle/>
          <a:p>
            <a:pPr marL="0" indent="0">
              <a:buNone/>
            </a:pPr>
            <a:r>
              <a:rPr lang="en-US" sz="2200" dirty="0"/>
              <a:t>In Figure 18.47, the top tank, which is open to the atmosphere, contains water </a:t>
            </a:r>
            <a:r>
              <a:rPr lang="en-US" sz="2200" dirty="0" smtClean="0"/>
              <a:t>(</a:t>
            </a:r>
            <a:r>
              <a:rPr lang="en-US" sz="2200" i="1" dirty="0"/>
              <a:t>ρ</a:t>
            </a:r>
            <a:r>
              <a:rPr lang="en-US" sz="2200" baseline="-25000" dirty="0" smtClean="0"/>
              <a:t>water</a:t>
            </a:r>
            <a:r>
              <a:rPr lang="en-US" sz="2200" dirty="0" smtClean="0"/>
              <a:t> = </a:t>
            </a:r>
            <a:r>
              <a:rPr lang="en-US" sz="2200" dirty="0"/>
              <a:t>1.0 </a:t>
            </a:r>
            <a:r>
              <a:rPr lang="en-US" altLang="en-US" sz="2200" dirty="0" smtClean="0">
                <a:sym typeface="Symbol"/>
              </a:rPr>
              <a:t>x</a:t>
            </a:r>
            <a:r>
              <a:rPr lang="en-US" sz="2200" dirty="0" smtClean="0"/>
              <a:t> </a:t>
            </a:r>
            <a:r>
              <a:rPr lang="en-US" sz="2200" dirty="0"/>
              <a:t>10</a:t>
            </a:r>
            <a:r>
              <a:rPr lang="en-US" sz="2200" baseline="30000" dirty="0"/>
              <a:t>3</a:t>
            </a:r>
            <a:r>
              <a:rPr lang="en-US" sz="2200" dirty="0"/>
              <a:t> </a:t>
            </a:r>
            <a:r>
              <a:rPr lang="en-US" sz="2200" dirty="0" smtClean="0"/>
              <a:t>kg/m</a:t>
            </a:r>
            <a:r>
              <a:rPr lang="en-US" sz="2200" baseline="30000" dirty="0" smtClean="0"/>
              <a:t>3</a:t>
            </a:r>
            <a:r>
              <a:rPr lang="en-US" sz="2200" dirty="0"/>
              <a:t>) and the bottom tank contains oil </a:t>
            </a:r>
            <a:r>
              <a:rPr lang="en-US" sz="2200" dirty="0" smtClean="0"/>
              <a:t/>
            </a:r>
            <a:br>
              <a:rPr lang="en-US" sz="2200" dirty="0" smtClean="0"/>
            </a:br>
            <a:r>
              <a:rPr lang="en-US" sz="2200" dirty="0" smtClean="0"/>
              <a:t>(</a:t>
            </a:r>
            <a:r>
              <a:rPr lang="en-US" sz="2200" i="1" dirty="0"/>
              <a:t>ρ</a:t>
            </a:r>
            <a:r>
              <a:rPr lang="en-US" sz="2200" baseline="-25000" dirty="0" smtClean="0"/>
              <a:t>oil</a:t>
            </a:r>
            <a:r>
              <a:rPr lang="en-US" sz="2200" dirty="0" smtClean="0"/>
              <a:t> = </a:t>
            </a:r>
            <a:r>
              <a:rPr lang="en-US" sz="2200" dirty="0"/>
              <a:t>0.92 </a:t>
            </a:r>
            <a:r>
              <a:rPr lang="en-US" altLang="en-US" sz="2200" dirty="0" smtClean="0">
                <a:sym typeface="Symbol"/>
              </a:rPr>
              <a:t>x</a:t>
            </a:r>
            <a:r>
              <a:rPr lang="en-US" sz="2200" dirty="0" smtClean="0"/>
              <a:t> </a:t>
            </a:r>
            <a:r>
              <a:rPr lang="en-US" sz="2200" dirty="0"/>
              <a:t>10</a:t>
            </a:r>
            <a:r>
              <a:rPr lang="en-US" sz="2200" baseline="30000" dirty="0"/>
              <a:t>3</a:t>
            </a:r>
            <a:r>
              <a:rPr lang="en-US" sz="2200" dirty="0"/>
              <a:t> </a:t>
            </a:r>
            <a:r>
              <a:rPr lang="en-US" sz="2200" dirty="0" smtClean="0"/>
              <a:t>kg/m</a:t>
            </a:r>
            <a:r>
              <a:rPr lang="en-US" sz="2200" baseline="30000" dirty="0" smtClean="0"/>
              <a:t>3</a:t>
            </a:r>
            <a:r>
              <a:rPr lang="en-US" sz="2200" dirty="0"/>
              <a:t>) covered by a piston. The tank on the right has a freely movable partition that keeps the oil and water separate</a:t>
            </a:r>
            <a:r>
              <a:rPr lang="en-US" sz="2200" dirty="0" smtClean="0"/>
              <a:t>.</a:t>
            </a:r>
            <a:endParaRPr lang="en-US" sz="2200"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18.6: Working with pressure</a:t>
            </a:r>
          </a:p>
        </p:txBody>
      </p:sp>
      <p:pic>
        <p:nvPicPr>
          <p:cNvPr id="7" name="Picture 6" descr="18_47_Figure.jpg"/>
          <p:cNvPicPr>
            <a:picLocks noChangeAspect="1"/>
          </p:cNvPicPr>
          <p:nvPr/>
        </p:nvPicPr>
        <p:blipFill rotWithShape="1">
          <a:blip r:embed="rId2">
            <a:extLst>
              <a:ext uri="{28A0092B-C50C-407E-A947-70E740481C1C}">
                <a14:useLocalDpi xmlns:a14="http://schemas.microsoft.com/office/drawing/2010/main" val="0"/>
              </a:ext>
            </a:extLst>
          </a:blip>
          <a:srcRect b="3454"/>
          <a:stretch/>
        </p:blipFill>
        <p:spPr>
          <a:xfrm>
            <a:off x="1901587" y="3398006"/>
            <a:ext cx="5340827" cy="3226829"/>
          </a:xfrm>
          <a:prstGeom prst="rect">
            <a:avLst/>
          </a:prstGeom>
        </p:spPr>
      </p:pic>
    </p:spTree>
    <p:extLst>
      <p:ext uri="{BB962C8B-B14F-4D97-AF65-F5344CB8AC3E}">
        <p14:creationId xmlns:p14="http://schemas.microsoft.com/office/powerpoint/2010/main" val="395319017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18.7 Liquid support (cont.)</a:t>
            </a:r>
          </a:p>
        </p:txBody>
      </p:sp>
      <p:sp>
        <p:nvSpPr>
          <p:cNvPr id="3" name="Content Placeholder 2"/>
          <p:cNvSpPr>
            <a:spLocks noGrp="1"/>
          </p:cNvSpPr>
          <p:nvPr>
            <p:ph idx="1"/>
          </p:nvPr>
        </p:nvSpPr>
        <p:spPr/>
        <p:txBody>
          <a:bodyPr/>
          <a:lstStyle/>
          <a:p>
            <a:pPr marL="0" indent="0">
              <a:buNone/>
            </a:pPr>
            <a:r>
              <a:rPr lang="en-US" sz="2200" dirty="0"/>
              <a:t>The partition is a vertical distance 0.10 m below the open surface of the water. If the piston in the bottom tank is 0.50 m below the open surface of the water and has a surface area of 8.3 </a:t>
            </a:r>
            <a:r>
              <a:rPr lang="en-US" altLang="en-US" sz="2200" dirty="0" smtClean="0">
                <a:sym typeface="Symbol"/>
              </a:rPr>
              <a:t>x</a:t>
            </a:r>
            <a:r>
              <a:rPr lang="en-US" sz="2200" dirty="0" smtClean="0"/>
              <a:t> 10</a:t>
            </a:r>
            <a:r>
              <a:rPr lang="en-US" sz="2200" baseline="30000" dirty="0" smtClean="0"/>
              <a:t>–3</a:t>
            </a:r>
            <a:r>
              <a:rPr lang="en-US" sz="2200" dirty="0" smtClean="0"/>
              <a:t> </a:t>
            </a:r>
            <a:r>
              <a:rPr lang="en-US" sz="2200" dirty="0"/>
              <a:t>m</a:t>
            </a:r>
            <a:r>
              <a:rPr lang="en-US" sz="2200" baseline="30000" dirty="0"/>
              <a:t>2</a:t>
            </a:r>
            <a:r>
              <a:rPr lang="en-US" sz="2200" dirty="0"/>
              <a:t>, what must the mass of the piston be to keep the system in mechanical equilibrium? For simplicity, ignore the mass of the partition.</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18.6: Working with pressure</a:t>
            </a:r>
          </a:p>
        </p:txBody>
      </p:sp>
      <p:pic>
        <p:nvPicPr>
          <p:cNvPr id="7" name="Picture 6" descr="18_47_Figure.jpg"/>
          <p:cNvPicPr>
            <a:picLocks noChangeAspect="1"/>
          </p:cNvPicPr>
          <p:nvPr/>
        </p:nvPicPr>
        <p:blipFill rotWithShape="1">
          <a:blip r:embed="rId2">
            <a:extLst>
              <a:ext uri="{28A0092B-C50C-407E-A947-70E740481C1C}">
                <a14:useLocalDpi xmlns:a14="http://schemas.microsoft.com/office/drawing/2010/main" val="0"/>
              </a:ext>
            </a:extLst>
          </a:blip>
          <a:srcRect b="3454"/>
          <a:stretch/>
        </p:blipFill>
        <p:spPr>
          <a:xfrm>
            <a:off x="2144352" y="3707240"/>
            <a:ext cx="4855297" cy="2933481"/>
          </a:xfrm>
          <a:prstGeom prst="rect">
            <a:avLst/>
          </a:prstGeom>
        </p:spPr>
      </p:pic>
    </p:spTree>
    <p:extLst>
      <p:ext uri="{BB962C8B-B14F-4D97-AF65-F5344CB8AC3E}">
        <p14:creationId xmlns:p14="http://schemas.microsoft.com/office/powerpoint/2010/main" val="366814761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18.6: Working with pressure</a:t>
            </a:r>
          </a:p>
        </p:txBody>
      </p:sp>
      <p:sp>
        <p:nvSpPr>
          <p:cNvPr id="2" name="Title 1"/>
          <p:cNvSpPr>
            <a:spLocks noGrp="1"/>
          </p:cNvSpPr>
          <p:nvPr>
            <p:ph type="title"/>
          </p:nvPr>
        </p:nvSpPr>
        <p:spPr/>
        <p:txBody>
          <a:bodyPr/>
          <a:lstStyle/>
          <a:p>
            <a:r>
              <a:rPr lang="en-US" dirty="0"/>
              <a:t>Example 18.7 Liquid support (cont.)</a:t>
            </a:r>
          </a:p>
        </p:txBody>
      </p:sp>
      <p:sp>
        <p:nvSpPr>
          <p:cNvPr id="3" name="Content Placeholder 2"/>
          <p:cNvSpPr>
            <a:spLocks noGrp="1"/>
          </p:cNvSpPr>
          <p:nvPr>
            <p:ph idx="1"/>
          </p:nvPr>
        </p:nvSpPr>
        <p:spPr>
          <a:xfrm>
            <a:off x="365124" y="1874520"/>
            <a:ext cx="4308476" cy="4718304"/>
          </a:xfrm>
        </p:spPr>
        <p:txBody>
          <a:bodyPr/>
          <a:lstStyle/>
          <a:p>
            <a:pPr marL="0" indent="0">
              <a:buNone/>
            </a:pPr>
            <a:r>
              <a:rPr lang="en-US" dirty="0"/>
              <a:t>❶ GETTING STARTED </a:t>
            </a:r>
            <a:r>
              <a:rPr lang="en-US" dirty="0" smtClean="0"/>
              <a:t/>
            </a:r>
            <a:br>
              <a:rPr lang="en-US" dirty="0" smtClean="0"/>
            </a:br>
            <a:r>
              <a:rPr lang="en-US" dirty="0" smtClean="0"/>
              <a:t>I </a:t>
            </a:r>
            <a:r>
              <a:rPr lang="en-US" dirty="0"/>
              <a:t>begin by making a sketch of the arrangement and identifying points of interest (Figure 18.48</a:t>
            </a:r>
            <a:r>
              <a:rPr lang="en-US" i="1" dirty="0"/>
              <a:t>a</a:t>
            </a:r>
            <a:r>
              <a:rPr lang="en-US" dirty="0"/>
              <a:t>). Point 1 is at the water surface in the top tank, and the pressure here is atmospheric pressure. Point 2 is on the partition in the right tank separating the water from the oil.</a:t>
            </a:r>
          </a:p>
        </p:txBody>
      </p:sp>
      <p:pic>
        <p:nvPicPr>
          <p:cNvPr id="6" name="Picture 5" descr="18_48_FigureA.jpg"/>
          <p:cNvPicPr>
            <a:picLocks noChangeAspect="1"/>
          </p:cNvPicPr>
          <p:nvPr/>
        </p:nvPicPr>
        <p:blipFill rotWithShape="1">
          <a:blip r:embed="rId2">
            <a:extLst>
              <a:ext uri="{28A0092B-C50C-407E-A947-70E740481C1C}">
                <a14:useLocalDpi xmlns:a14="http://schemas.microsoft.com/office/drawing/2010/main" val="0"/>
              </a:ext>
            </a:extLst>
          </a:blip>
          <a:srcRect b="2727"/>
          <a:stretch/>
        </p:blipFill>
        <p:spPr>
          <a:xfrm>
            <a:off x="4728631" y="1997832"/>
            <a:ext cx="4265850" cy="4005936"/>
          </a:xfrm>
          <a:prstGeom prst="rect">
            <a:avLst/>
          </a:prstGeom>
        </p:spPr>
      </p:pic>
    </p:spTree>
    <p:extLst>
      <p:ext uri="{BB962C8B-B14F-4D97-AF65-F5344CB8AC3E}">
        <p14:creationId xmlns:p14="http://schemas.microsoft.com/office/powerpoint/2010/main" val="222660674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18.6: Working with pressure</a:t>
            </a:r>
          </a:p>
        </p:txBody>
      </p:sp>
      <p:sp>
        <p:nvSpPr>
          <p:cNvPr id="2" name="Title 1"/>
          <p:cNvSpPr>
            <a:spLocks noGrp="1"/>
          </p:cNvSpPr>
          <p:nvPr>
            <p:ph type="title"/>
          </p:nvPr>
        </p:nvSpPr>
        <p:spPr/>
        <p:txBody>
          <a:bodyPr/>
          <a:lstStyle/>
          <a:p>
            <a:r>
              <a:rPr lang="en-US" dirty="0"/>
              <a:t>Example 18.7 Liquid support (cont.)</a:t>
            </a:r>
          </a:p>
        </p:txBody>
      </p:sp>
      <p:sp>
        <p:nvSpPr>
          <p:cNvPr id="3" name="Content Placeholder 2"/>
          <p:cNvSpPr>
            <a:spLocks noGrp="1"/>
          </p:cNvSpPr>
          <p:nvPr>
            <p:ph idx="1"/>
          </p:nvPr>
        </p:nvSpPr>
        <p:spPr>
          <a:xfrm>
            <a:off x="365124" y="1874520"/>
            <a:ext cx="4420236" cy="4718304"/>
          </a:xfrm>
        </p:spPr>
        <p:txBody>
          <a:bodyPr/>
          <a:lstStyle/>
          <a:p>
            <a:pPr marL="0" indent="0">
              <a:buNone/>
            </a:pPr>
            <a:r>
              <a:rPr lang="en-US" dirty="0"/>
              <a:t>❶ GETTING STARTED </a:t>
            </a:r>
            <a:br>
              <a:rPr lang="en-US" dirty="0"/>
            </a:br>
            <a:r>
              <a:rPr lang="en-US" dirty="0"/>
              <a:t>In mechanical equilibrium, the partition is not accelerating, and so, because I ignore the partition mass, the pressure must be the same on the two sides of the partition. Point 3 is at the position in the bottom tank where the oil and piston meet.</a:t>
            </a:r>
          </a:p>
        </p:txBody>
      </p:sp>
      <p:pic>
        <p:nvPicPr>
          <p:cNvPr id="6" name="Picture 5" descr="18_48_FigureA.jpg"/>
          <p:cNvPicPr>
            <a:picLocks noChangeAspect="1"/>
          </p:cNvPicPr>
          <p:nvPr/>
        </p:nvPicPr>
        <p:blipFill rotWithShape="1">
          <a:blip r:embed="rId2">
            <a:extLst>
              <a:ext uri="{28A0092B-C50C-407E-A947-70E740481C1C}">
                <a14:useLocalDpi xmlns:a14="http://schemas.microsoft.com/office/drawing/2010/main" val="0"/>
              </a:ext>
            </a:extLst>
          </a:blip>
          <a:srcRect b="2727"/>
          <a:stretch/>
        </p:blipFill>
        <p:spPr>
          <a:xfrm>
            <a:off x="4728631" y="1997832"/>
            <a:ext cx="4265850" cy="4005936"/>
          </a:xfrm>
          <a:prstGeom prst="rect">
            <a:avLst/>
          </a:prstGeom>
        </p:spPr>
      </p:pic>
    </p:spTree>
    <p:extLst>
      <p:ext uri="{BB962C8B-B14F-4D97-AF65-F5344CB8AC3E}">
        <p14:creationId xmlns:p14="http://schemas.microsoft.com/office/powerpoint/2010/main" val="276675481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18.6: Working with pressure</a:t>
            </a:r>
          </a:p>
        </p:txBody>
      </p:sp>
      <p:sp>
        <p:nvSpPr>
          <p:cNvPr id="2" name="Title 1"/>
          <p:cNvSpPr>
            <a:spLocks noGrp="1"/>
          </p:cNvSpPr>
          <p:nvPr>
            <p:ph type="title"/>
          </p:nvPr>
        </p:nvSpPr>
        <p:spPr/>
        <p:txBody>
          <a:bodyPr/>
          <a:lstStyle/>
          <a:p>
            <a:r>
              <a:rPr lang="en-US" dirty="0"/>
              <a:t>Example 18.7 Liquid support (cont.)</a:t>
            </a:r>
          </a:p>
        </p:txBody>
      </p:sp>
      <p:sp>
        <p:nvSpPr>
          <p:cNvPr id="3" name="Content Placeholder 2"/>
          <p:cNvSpPr>
            <a:spLocks noGrp="1"/>
          </p:cNvSpPr>
          <p:nvPr>
            <p:ph idx="1"/>
          </p:nvPr>
        </p:nvSpPr>
        <p:spPr>
          <a:xfrm>
            <a:off x="365124" y="1874520"/>
            <a:ext cx="5893436" cy="4718304"/>
          </a:xfrm>
        </p:spPr>
        <p:txBody>
          <a:bodyPr/>
          <a:lstStyle/>
          <a:p>
            <a:pPr marL="0" indent="0">
              <a:buNone/>
            </a:pPr>
            <a:r>
              <a:rPr lang="en-US" dirty="0"/>
              <a:t>❶ GETTING STARTED I also draw a free-body diagram for the piston, which also has zero acceleration in mechanical equilibrium (Figure 18.48</a:t>
            </a:r>
            <a:r>
              <a:rPr lang="en-US" i="1" dirty="0"/>
              <a:t>b</a:t>
            </a:r>
            <a:r>
              <a:rPr lang="en-US" dirty="0"/>
              <a:t>). The piston is subject to an upward force </a:t>
            </a:r>
            <a:r>
              <a:rPr lang="en-US" dirty="0" smtClean="0"/>
              <a:t>     exerted </a:t>
            </a:r>
            <a:r>
              <a:rPr lang="en-US" dirty="0"/>
              <a:t>by the oil, a downward force </a:t>
            </a:r>
            <a:r>
              <a:rPr lang="en-US" dirty="0" smtClean="0"/>
              <a:t>     exerted </a:t>
            </a:r>
            <a:r>
              <a:rPr lang="en-US" dirty="0"/>
              <a:t>by the air above the piston, and a downward gravitational </a:t>
            </a:r>
            <a:r>
              <a:rPr lang="en-US" dirty="0" smtClean="0"/>
              <a:t>force</a:t>
            </a:r>
            <a:endParaRPr lang="en-US" dirty="0"/>
          </a:p>
        </p:txBody>
      </p:sp>
      <p:pic>
        <p:nvPicPr>
          <p:cNvPr id="7" name="Picture 6" descr="18_48_FigureB.jpg"/>
          <p:cNvPicPr>
            <a:picLocks noChangeAspect="1"/>
          </p:cNvPicPr>
          <p:nvPr/>
        </p:nvPicPr>
        <p:blipFill rotWithShape="1">
          <a:blip r:embed="rId3">
            <a:extLst>
              <a:ext uri="{28A0092B-C50C-407E-A947-70E740481C1C}">
                <a14:useLocalDpi xmlns:a14="http://schemas.microsoft.com/office/drawing/2010/main" val="0"/>
              </a:ext>
            </a:extLst>
          </a:blip>
          <a:srcRect b="2880"/>
          <a:stretch/>
        </p:blipFill>
        <p:spPr>
          <a:xfrm>
            <a:off x="6424924" y="2032000"/>
            <a:ext cx="2201176" cy="4551680"/>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655978256"/>
              </p:ext>
            </p:extLst>
          </p:nvPr>
        </p:nvGraphicFramePr>
        <p:xfrm>
          <a:off x="4578350" y="3594418"/>
          <a:ext cx="457200" cy="558800"/>
        </p:xfrm>
        <a:graphic>
          <a:graphicData uri="http://schemas.openxmlformats.org/presentationml/2006/ole">
            <mc:AlternateContent xmlns:mc="http://schemas.openxmlformats.org/markup-compatibility/2006">
              <mc:Choice xmlns:v="urn:schemas-microsoft-com:vml" Requires="v">
                <p:oleObj spid="_x0000_s40729" name="Equation" r:id="rId4" imgW="457200" imgH="558800" progId="Equation.DSMT4">
                  <p:embed/>
                </p:oleObj>
              </mc:Choice>
              <mc:Fallback>
                <p:oleObj name="Equation" r:id="rId4" imgW="457200" imgH="558800" progId="Equation.DSMT4">
                  <p:embed/>
                  <p:pic>
                    <p:nvPicPr>
                      <p:cNvPr id="0" name=""/>
                      <p:cNvPicPr/>
                      <p:nvPr/>
                    </p:nvPicPr>
                    <p:blipFill>
                      <a:blip r:embed="rId5"/>
                      <a:stretch>
                        <a:fillRect/>
                      </a:stretch>
                    </p:blipFill>
                    <p:spPr>
                      <a:xfrm>
                        <a:off x="4578350" y="3594418"/>
                        <a:ext cx="457200" cy="5588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963426941"/>
              </p:ext>
            </p:extLst>
          </p:nvPr>
        </p:nvGraphicFramePr>
        <p:xfrm>
          <a:off x="4573905" y="4051300"/>
          <a:ext cx="444500" cy="558800"/>
        </p:xfrm>
        <a:graphic>
          <a:graphicData uri="http://schemas.openxmlformats.org/presentationml/2006/ole">
            <mc:AlternateContent xmlns:mc="http://schemas.openxmlformats.org/markup-compatibility/2006">
              <mc:Choice xmlns:v="urn:schemas-microsoft-com:vml" Requires="v">
                <p:oleObj spid="_x0000_s40730" name="Equation" r:id="rId6" imgW="444500" imgH="558800" progId="Equation.DSMT4">
                  <p:embed/>
                </p:oleObj>
              </mc:Choice>
              <mc:Fallback>
                <p:oleObj name="Equation" r:id="rId6" imgW="444500" imgH="558800" progId="Equation.DSMT4">
                  <p:embed/>
                  <p:pic>
                    <p:nvPicPr>
                      <p:cNvPr id="0" name=""/>
                      <p:cNvPicPr/>
                      <p:nvPr/>
                    </p:nvPicPr>
                    <p:blipFill>
                      <a:blip r:embed="rId7"/>
                      <a:stretch>
                        <a:fillRect/>
                      </a:stretch>
                    </p:blipFill>
                    <p:spPr>
                      <a:xfrm>
                        <a:off x="4573905" y="4051300"/>
                        <a:ext cx="444500" cy="5588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793911175"/>
              </p:ext>
            </p:extLst>
          </p:nvPr>
        </p:nvGraphicFramePr>
        <p:xfrm>
          <a:off x="4728210" y="4895215"/>
          <a:ext cx="520700" cy="558800"/>
        </p:xfrm>
        <a:graphic>
          <a:graphicData uri="http://schemas.openxmlformats.org/presentationml/2006/ole">
            <mc:AlternateContent xmlns:mc="http://schemas.openxmlformats.org/markup-compatibility/2006">
              <mc:Choice xmlns:v="urn:schemas-microsoft-com:vml" Requires="v">
                <p:oleObj spid="_x0000_s40731" name="Equation" r:id="rId8" imgW="520700" imgH="558800" progId="Equation.DSMT4">
                  <p:embed/>
                </p:oleObj>
              </mc:Choice>
              <mc:Fallback>
                <p:oleObj name="Equation" r:id="rId8" imgW="520700" imgH="558800" progId="Equation.DSMT4">
                  <p:embed/>
                  <p:pic>
                    <p:nvPicPr>
                      <p:cNvPr id="0" name=""/>
                      <p:cNvPicPr/>
                      <p:nvPr/>
                    </p:nvPicPr>
                    <p:blipFill>
                      <a:blip r:embed="rId9"/>
                      <a:stretch>
                        <a:fillRect/>
                      </a:stretch>
                    </p:blipFill>
                    <p:spPr>
                      <a:xfrm>
                        <a:off x="4728210" y="4895215"/>
                        <a:ext cx="520700" cy="558800"/>
                      </a:xfrm>
                      <a:prstGeom prst="rect">
                        <a:avLst/>
                      </a:prstGeom>
                    </p:spPr>
                  </p:pic>
                </p:oleObj>
              </mc:Fallback>
            </mc:AlternateContent>
          </a:graphicData>
        </a:graphic>
      </p:graphicFrame>
    </p:spTree>
    <p:extLst>
      <p:ext uri="{BB962C8B-B14F-4D97-AF65-F5344CB8AC3E}">
        <p14:creationId xmlns:p14="http://schemas.microsoft.com/office/powerpoint/2010/main" val="178796097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18.7 Liquid support (cont.)</a:t>
            </a:r>
          </a:p>
        </p:txBody>
      </p:sp>
      <p:sp>
        <p:nvSpPr>
          <p:cNvPr id="3" name="Content Placeholder 2"/>
          <p:cNvSpPr>
            <a:spLocks noGrp="1"/>
          </p:cNvSpPr>
          <p:nvPr>
            <p:ph idx="1"/>
          </p:nvPr>
        </p:nvSpPr>
        <p:spPr/>
        <p:txBody>
          <a:bodyPr/>
          <a:lstStyle/>
          <a:p>
            <a:pPr marL="0" indent="0">
              <a:buNone/>
            </a:pPr>
            <a:r>
              <a:rPr lang="en-US" dirty="0"/>
              <a:t>❷ DEVISE PLAN</a:t>
            </a:r>
            <a:r>
              <a:rPr lang="en-US" dirty="0" smtClean="0"/>
              <a:t> </a:t>
            </a:r>
            <a:r>
              <a:rPr lang="en-US" dirty="0"/>
              <a:t>When the system is in mechanical equilibrium, the piston is stationary. Therefore the vector sum of the forces exerted on it must be zero. From my free-body diagram, I see that the magnitude of the upward force exerted by the oil on the piston is equal in magnitude to the sum of the downward gravitational force exerted on the piston and the downward force exerted by the air on the </a:t>
            </a:r>
            <a:r>
              <a:rPr lang="en-US" dirty="0" smtClean="0"/>
              <a:t>piston:</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18.6: Working with pressure</a:t>
            </a:r>
          </a:p>
        </p:txBody>
      </p:sp>
      <p:graphicFrame>
        <p:nvGraphicFramePr>
          <p:cNvPr id="11" name="Object 10"/>
          <p:cNvGraphicFramePr>
            <a:graphicFrameLocks noChangeAspect="1"/>
          </p:cNvGraphicFramePr>
          <p:nvPr>
            <p:extLst>
              <p:ext uri="{D42A27DB-BD31-4B8C-83A1-F6EECF244321}">
                <p14:modId xmlns:p14="http://schemas.microsoft.com/office/powerpoint/2010/main" val="545804142"/>
              </p:ext>
            </p:extLst>
          </p:nvPr>
        </p:nvGraphicFramePr>
        <p:xfrm>
          <a:off x="452120" y="5351780"/>
          <a:ext cx="3810000" cy="558800"/>
        </p:xfrm>
        <a:graphic>
          <a:graphicData uri="http://schemas.openxmlformats.org/presentationml/2006/ole">
            <mc:AlternateContent xmlns:mc="http://schemas.openxmlformats.org/markup-compatibility/2006">
              <mc:Choice xmlns:v="urn:schemas-microsoft-com:vml" Requires="v">
                <p:oleObj spid="_x0000_s41239" name="Equation" r:id="rId3" imgW="3810000" imgH="558800" progId="Equation.DSMT4">
                  <p:embed/>
                </p:oleObj>
              </mc:Choice>
              <mc:Fallback>
                <p:oleObj name="Equation" r:id="rId3" imgW="3810000" imgH="558800" progId="Equation.DSMT4">
                  <p:embed/>
                  <p:pic>
                    <p:nvPicPr>
                      <p:cNvPr id="0" name=""/>
                      <p:cNvPicPr/>
                      <p:nvPr/>
                    </p:nvPicPr>
                    <p:blipFill>
                      <a:blip r:embed="rId4"/>
                      <a:stretch>
                        <a:fillRect/>
                      </a:stretch>
                    </p:blipFill>
                    <p:spPr>
                      <a:xfrm>
                        <a:off x="452120" y="5351780"/>
                        <a:ext cx="3810000" cy="558800"/>
                      </a:xfrm>
                      <a:prstGeom prst="rect">
                        <a:avLst/>
                      </a:prstGeom>
                    </p:spPr>
                  </p:pic>
                </p:oleObj>
              </mc:Fallback>
            </mc:AlternateContent>
          </a:graphicData>
        </a:graphic>
      </p:graphicFrame>
    </p:spTree>
    <p:extLst>
      <p:ext uri="{BB962C8B-B14F-4D97-AF65-F5344CB8AC3E}">
        <p14:creationId xmlns:p14="http://schemas.microsoft.com/office/powerpoint/2010/main" val="132439911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18.7 Liquid support (cont.)</a:t>
            </a:r>
          </a:p>
        </p:txBody>
      </p:sp>
      <p:sp>
        <p:nvSpPr>
          <p:cNvPr id="3" name="Content Placeholder 2"/>
          <p:cNvSpPr>
            <a:spLocks noGrp="1"/>
          </p:cNvSpPr>
          <p:nvPr>
            <p:ph idx="1"/>
          </p:nvPr>
        </p:nvSpPr>
        <p:spPr/>
        <p:txBody>
          <a:bodyPr/>
          <a:lstStyle/>
          <a:p>
            <a:pPr marL="0" indent="0">
              <a:buNone/>
            </a:pPr>
            <a:r>
              <a:rPr lang="en-US" dirty="0"/>
              <a:t>❷ DEVISE PLAN The magnitudes </a:t>
            </a:r>
            <a:r>
              <a:rPr lang="en-US" dirty="0" smtClean="0"/>
              <a:t>     and     </a:t>
            </a:r>
            <a:r>
              <a:rPr lang="en-US" spc="300" dirty="0" smtClean="0"/>
              <a:t> </a:t>
            </a:r>
            <a:r>
              <a:rPr lang="en-US" dirty="0" smtClean="0"/>
              <a:t>are </a:t>
            </a:r>
            <a:r>
              <a:rPr lang="en-US" dirty="0"/>
              <a:t>given by a rearranged form of Eq. 18.1: </a:t>
            </a:r>
            <a:r>
              <a:rPr lang="en-US" dirty="0" smtClean="0"/>
              <a:t>     = </a:t>
            </a:r>
            <a:r>
              <a:rPr lang="en-US" i="1" dirty="0" smtClean="0"/>
              <a:t>P</a:t>
            </a:r>
            <a:r>
              <a:rPr lang="en-US" baseline="-25000" dirty="0" smtClean="0"/>
              <a:t>air</a:t>
            </a:r>
            <a:r>
              <a:rPr lang="en-US" dirty="0" smtClean="0"/>
              <a:t> </a:t>
            </a:r>
            <a:r>
              <a:rPr lang="en-US" i="1" dirty="0"/>
              <a:t>A</a:t>
            </a:r>
            <a:r>
              <a:rPr lang="en-US" baseline="-25000" dirty="0"/>
              <a:t>piston</a:t>
            </a:r>
            <a:r>
              <a:rPr lang="en-US" dirty="0"/>
              <a:t>, </a:t>
            </a:r>
            <a:r>
              <a:rPr lang="en-US" dirty="0" smtClean="0"/>
              <a:t>and</a:t>
            </a:r>
            <a:br>
              <a:rPr lang="en-US" dirty="0" smtClean="0"/>
            </a:br>
            <a:r>
              <a:rPr lang="en-US" dirty="0" smtClean="0"/>
              <a:t>      = </a:t>
            </a:r>
            <a:r>
              <a:rPr lang="en-US" i="1" dirty="0" smtClean="0"/>
              <a:t>P</a:t>
            </a:r>
            <a:r>
              <a:rPr lang="en-US" baseline="-25000" dirty="0" smtClean="0"/>
              <a:t>3</a:t>
            </a:r>
            <a:r>
              <a:rPr lang="en-US" dirty="0" smtClean="0"/>
              <a:t> </a:t>
            </a:r>
            <a:r>
              <a:rPr lang="en-US" i="1" dirty="0"/>
              <a:t>A</a:t>
            </a:r>
            <a:r>
              <a:rPr lang="en-US" baseline="-25000" dirty="0"/>
              <a:t>piston</a:t>
            </a:r>
            <a:r>
              <a:rPr lang="en-US" dirty="0"/>
              <a:t>. </a:t>
            </a:r>
            <a:endParaRPr lang="en-US" dirty="0" smtClean="0"/>
          </a:p>
          <a:p>
            <a:pPr marL="0" indent="0">
              <a:buNone/>
            </a:pPr>
            <a:endParaRPr lang="en-US" dirty="0"/>
          </a:p>
          <a:p>
            <a:pPr marL="0" indent="0">
              <a:buNone/>
            </a:pPr>
            <a:r>
              <a:rPr lang="en-US" dirty="0" smtClean="0"/>
              <a:t>The </a:t>
            </a:r>
            <a:r>
              <a:rPr lang="en-US" dirty="0"/>
              <a:t>problem </a:t>
            </a:r>
            <a:r>
              <a:rPr lang="en-US" dirty="0" smtClean="0"/>
              <a:t>reduces </a:t>
            </a:r>
            <a:r>
              <a:rPr lang="en-US" dirty="0"/>
              <a:t>to determining </a:t>
            </a:r>
            <a:r>
              <a:rPr lang="en-US" i="1" dirty="0" smtClean="0"/>
              <a:t>P</a:t>
            </a:r>
            <a:r>
              <a:rPr lang="en-US" baseline="-25000" dirty="0" smtClean="0"/>
              <a:t>3</a:t>
            </a:r>
            <a:r>
              <a:rPr lang="en-US" dirty="0" smtClean="0"/>
              <a:t> </a:t>
            </a:r>
            <a:r>
              <a:rPr lang="en-US" dirty="0"/>
              <a:t>at point 3, where the oil and piston meet. That point is 0.40 m below the </a:t>
            </a:r>
            <a:r>
              <a:rPr lang="en-US" dirty="0" smtClean="0"/>
              <a:t>partition, </a:t>
            </a:r>
            <a:r>
              <a:rPr lang="en-US" dirty="0"/>
              <a:t>where the pressure is </a:t>
            </a:r>
            <a:r>
              <a:rPr lang="en-US" i="1" dirty="0"/>
              <a:t>P</a:t>
            </a:r>
            <a:r>
              <a:rPr lang="en-US" baseline="-25000" dirty="0"/>
              <a:t>2</a:t>
            </a:r>
            <a:r>
              <a:rPr lang="en-US" dirty="0"/>
              <a:t>. Because points 2 and 3 are in a connected liquid (the oil), I can </a:t>
            </a:r>
            <a:r>
              <a:rPr lang="en-US" dirty="0" smtClean="0"/>
              <a:t>relate </a:t>
            </a:r>
            <a:r>
              <a:rPr lang="en-US" i="1" dirty="0"/>
              <a:t>P</a:t>
            </a:r>
            <a:r>
              <a:rPr lang="en-US" baseline="-25000" dirty="0"/>
              <a:t>2</a:t>
            </a:r>
            <a:r>
              <a:rPr lang="en-US" dirty="0" smtClean="0"/>
              <a:t> </a:t>
            </a:r>
            <a:r>
              <a:rPr lang="en-US" dirty="0"/>
              <a:t>and </a:t>
            </a:r>
            <a:r>
              <a:rPr lang="en-US" i="1" dirty="0" smtClean="0"/>
              <a:t>P</a:t>
            </a:r>
            <a:r>
              <a:rPr lang="en-US" baseline="-25000" dirty="0" smtClean="0"/>
              <a:t>3</a:t>
            </a:r>
            <a:r>
              <a:rPr lang="en-US" dirty="0" smtClean="0"/>
              <a:t>. </a:t>
            </a:r>
            <a:r>
              <a:rPr lang="en-US" dirty="0"/>
              <a:t>Points 1 and 2 are also in a connected liquid (the water), so I can </a:t>
            </a:r>
            <a:r>
              <a:rPr lang="en-US" dirty="0" smtClean="0"/>
              <a:t>relate </a:t>
            </a:r>
            <a:r>
              <a:rPr lang="en-US" i="1" dirty="0"/>
              <a:t>P</a:t>
            </a:r>
            <a:r>
              <a:rPr lang="en-US" baseline="-25000" dirty="0"/>
              <a:t>2</a:t>
            </a:r>
            <a:r>
              <a:rPr lang="en-US" dirty="0" smtClean="0"/>
              <a:t> </a:t>
            </a:r>
            <a:r>
              <a:rPr lang="en-US" dirty="0"/>
              <a:t>and </a:t>
            </a:r>
            <a:r>
              <a:rPr lang="en-US" i="1" dirty="0" smtClean="0"/>
              <a:t>P</a:t>
            </a:r>
            <a:r>
              <a:rPr lang="en-US" baseline="-25000" dirty="0" smtClean="0"/>
              <a:t>1</a:t>
            </a:r>
            <a:r>
              <a:rPr lang="en-US" dirty="0" smtClean="0"/>
              <a:t> = </a:t>
            </a:r>
            <a:r>
              <a:rPr lang="en-US" i="1" dirty="0"/>
              <a:t>P</a:t>
            </a:r>
            <a:r>
              <a:rPr lang="en-US" baseline="-25000" dirty="0"/>
              <a:t>atm</a:t>
            </a:r>
            <a:r>
              <a:rPr lang="en-US" dirty="0"/>
              <a:t>.</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18.6: Working with pressure</a:t>
            </a:r>
          </a:p>
        </p:txBody>
      </p:sp>
      <p:graphicFrame>
        <p:nvGraphicFramePr>
          <p:cNvPr id="7" name="Object 6"/>
          <p:cNvGraphicFramePr>
            <a:graphicFrameLocks noChangeAspect="1"/>
          </p:cNvGraphicFramePr>
          <p:nvPr>
            <p:extLst>
              <p:ext uri="{D42A27DB-BD31-4B8C-83A1-F6EECF244321}">
                <p14:modId xmlns:p14="http://schemas.microsoft.com/office/powerpoint/2010/main" val="4286173026"/>
              </p:ext>
            </p:extLst>
          </p:nvPr>
        </p:nvGraphicFramePr>
        <p:xfrm>
          <a:off x="6661150" y="1905318"/>
          <a:ext cx="457200" cy="558800"/>
        </p:xfrm>
        <a:graphic>
          <a:graphicData uri="http://schemas.openxmlformats.org/presentationml/2006/ole">
            <mc:AlternateContent xmlns:mc="http://schemas.openxmlformats.org/markup-compatibility/2006">
              <mc:Choice xmlns:v="urn:schemas-microsoft-com:vml" Requires="v">
                <p:oleObj spid="_x0000_s140471" name="Equation" r:id="rId3" imgW="457200" imgH="558800" progId="Equation.DSMT4">
                  <p:embed/>
                </p:oleObj>
              </mc:Choice>
              <mc:Fallback>
                <p:oleObj name="Equation" r:id="rId3" imgW="457200" imgH="558800" progId="Equation.DSMT4">
                  <p:embed/>
                  <p:pic>
                    <p:nvPicPr>
                      <p:cNvPr id="0" name=""/>
                      <p:cNvPicPr/>
                      <p:nvPr/>
                    </p:nvPicPr>
                    <p:blipFill>
                      <a:blip r:embed="rId4"/>
                      <a:stretch>
                        <a:fillRect/>
                      </a:stretch>
                    </p:blipFill>
                    <p:spPr>
                      <a:xfrm>
                        <a:off x="6661150" y="1905318"/>
                        <a:ext cx="457200" cy="5588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930315164"/>
              </p:ext>
            </p:extLst>
          </p:nvPr>
        </p:nvGraphicFramePr>
        <p:xfrm>
          <a:off x="5579745" y="1915160"/>
          <a:ext cx="444500" cy="558800"/>
        </p:xfrm>
        <a:graphic>
          <a:graphicData uri="http://schemas.openxmlformats.org/presentationml/2006/ole">
            <mc:AlternateContent xmlns:mc="http://schemas.openxmlformats.org/markup-compatibility/2006">
              <mc:Choice xmlns:v="urn:schemas-microsoft-com:vml" Requires="v">
                <p:oleObj spid="_x0000_s140472" name="Equation" r:id="rId5" imgW="444500" imgH="558800" progId="Equation.DSMT4">
                  <p:embed/>
                </p:oleObj>
              </mc:Choice>
              <mc:Fallback>
                <p:oleObj name="Equation" r:id="rId5" imgW="444500" imgH="558800" progId="Equation.DSMT4">
                  <p:embed/>
                  <p:pic>
                    <p:nvPicPr>
                      <p:cNvPr id="0" name=""/>
                      <p:cNvPicPr/>
                      <p:nvPr/>
                    </p:nvPicPr>
                    <p:blipFill>
                      <a:blip r:embed="rId6"/>
                      <a:stretch>
                        <a:fillRect/>
                      </a:stretch>
                    </p:blipFill>
                    <p:spPr>
                      <a:xfrm>
                        <a:off x="5579745" y="1915160"/>
                        <a:ext cx="444500" cy="5588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86849060"/>
              </p:ext>
            </p:extLst>
          </p:nvPr>
        </p:nvGraphicFramePr>
        <p:xfrm>
          <a:off x="5244465" y="2331720"/>
          <a:ext cx="444500" cy="558800"/>
        </p:xfrm>
        <a:graphic>
          <a:graphicData uri="http://schemas.openxmlformats.org/presentationml/2006/ole">
            <mc:AlternateContent xmlns:mc="http://schemas.openxmlformats.org/markup-compatibility/2006">
              <mc:Choice xmlns:v="urn:schemas-microsoft-com:vml" Requires="v">
                <p:oleObj spid="_x0000_s140473" name="Equation" r:id="rId7" imgW="444500" imgH="558800" progId="Equation.DSMT4">
                  <p:embed/>
                </p:oleObj>
              </mc:Choice>
              <mc:Fallback>
                <p:oleObj name="Equation" r:id="rId7" imgW="444500" imgH="558800" progId="Equation.DSMT4">
                  <p:embed/>
                  <p:pic>
                    <p:nvPicPr>
                      <p:cNvPr id="0" name=""/>
                      <p:cNvPicPr/>
                      <p:nvPr/>
                    </p:nvPicPr>
                    <p:blipFill>
                      <a:blip r:embed="rId8"/>
                      <a:stretch>
                        <a:fillRect/>
                      </a:stretch>
                    </p:blipFill>
                    <p:spPr>
                      <a:xfrm>
                        <a:off x="5244465" y="2331720"/>
                        <a:ext cx="444500" cy="5588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849426310"/>
              </p:ext>
            </p:extLst>
          </p:nvPr>
        </p:nvGraphicFramePr>
        <p:xfrm>
          <a:off x="463550" y="2728278"/>
          <a:ext cx="457200" cy="558800"/>
        </p:xfrm>
        <a:graphic>
          <a:graphicData uri="http://schemas.openxmlformats.org/presentationml/2006/ole">
            <mc:AlternateContent xmlns:mc="http://schemas.openxmlformats.org/markup-compatibility/2006">
              <mc:Choice xmlns:v="urn:schemas-microsoft-com:vml" Requires="v">
                <p:oleObj spid="_x0000_s140474" name="Equation" r:id="rId9" imgW="457200" imgH="558800" progId="Equation.DSMT4">
                  <p:embed/>
                </p:oleObj>
              </mc:Choice>
              <mc:Fallback>
                <p:oleObj name="Equation" r:id="rId9" imgW="457200" imgH="558800" progId="Equation.DSMT4">
                  <p:embed/>
                  <p:pic>
                    <p:nvPicPr>
                      <p:cNvPr id="0" name=""/>
                      <p:cNvPicPr/>
                      <p:nvPr/>
                    </p:nvPicPr>
                    <p:blipFill>
                      <a:blip r:embed="rId4"/>
                      <a:stretch>
                        <a:fillRect/>
                      </a:stretch>
                    </p:blipFill>
                    <p:spPr>
                      <a:xfrm>
                        <a:off x="463550" y="2728278"/>
                        <a:ext cx="457200" cy="558800"/>
                      </a:xfrm>
                      <a:prstGeom prst="rect">
                        <a:avLst/>
                      </a:prstGeom>
                    </p:spPr>
                  </p:pic>
                </p:oleObj>
              </mc:Fallback>
            </mc:AlternateContent>
          </a:graphicData>
        </a:graphic>
      </p:graphicFrame>
    </p:spTree>
    <p:extLst>
      <p:ext uri="{BB962C8B-B14F-4D97-AF65-F5344CB8AC3E}">
        <p14:creationId xmlns:p14="http://schemas.microsoft.com/office/powerpoint/2010/main" val="410526837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18.7 Liquid support (cont.)</a:t>
            </a:r>
          </a:p>
        </p:txBody>
      </p:sp>
      <p:sp>
        <p:nvSpPr>
          <p:cNvPr id="3" name="Content Placeholder 2"/>
          <p:cNvSpPr>
            <a:spLocks noGrp="1"/>
          </p:cNvSpPr>
          <p:nvPr>
            <p:ph idx="1"/>
          </p:nvPr>
        </p:nvSpPr>
        <p:spPr/>
        <p:txBody>
          <a:bodyPr/>
          <a:lstStyle/>
          <a:p>
            <a:pPr marL="0" indent="0">
              <a:buNone/>
            </a:pPr>
            <a:r>
              <a:rPr lang="en-US" dirty="0"/>
              <a:t>❸ EXECUTE PLAN Because the vector sum of the forces exerted on the piston is zero, I </a:t>
            </a:r>
            <a:r>
              <a:rPr lang="en-US" dirty="0" smtClean="0"/>
              <a:t>have</a:t>
            </a:r>
          </a:p>
          <a:p>
            <a:pPr marL="0" indent="0">
              <a:buNone/>
            </a:pPr>
            <a:endParaRPr lang="en-US" dirty="0"/>
          </a:p>
          <a:p>
            <a:pPr marL="0" indent="0">
              <a:buNone/>
            </a:pPr>
            <a:r>
              <a:rPr lang="en-US" dirty="0" smtClean="0"/>
              <a:t>or</a:t>
            </a:r>
          </a:p>
          <a:p>
            <a:pPr marL="0" indent="0">
              <a:buNone/>
            </a:pPr>
            <a:r>
              <a:rPr lang="en-US" dirty="0"/>
              <a:t>	</a:t>
            </a:r>
            <a:r>
              <a:rPr lang="en-US" dirty="0" smtClean="0"/>
              <a:t>							   (1)</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18.6: Working with pressure</a:t>
            </a:r>
          </a:p>
        </p:txBody>
      </p:sp>
      <p:graphicFrame>
        <p:nvGraphicFramePr>
          <p:cNvPr id="11" name="Object 10"/>
          <p:cNvGraphicFramePr>
            <a:graphicFrameLocks noChangeAspect="1"/>
          </p:cNvGraphicFramePr>
          <p:nvPr>
            <p:extLst>
              <p:ext uri="{D42A27DB-BD31-4B8C-83A1-F6EECF244321}">
                <p14:modId xmlns:p14="http://schemas.microsoft.com/office/powerpoint/2010/main" val="273681505"/>
              </p:ext>
            </p:extLst>
          </p:nvPr>
        </p:nvGraphicFramePr>
        <p:xfrm>
          <a:off x="463550" y="2788661"/>
          <a:ext cx="6794500" cy="558800"/>
        </p:xfrm>
        <a:graphic>
          <a:graphicData uri="http://schemas.openxmlformats.org/presentationml/2006/ole">
            <mc:AlternateContent xmlns:mc="http://schemas.openxmlformats.org/markup-compatibility/2006">
              <mc:Choice xmlns:v="urn:schemas-microsoft-com:vml" Requires="v">
                <p:oleObj spid="_x0000_s43710" name="Equation" r:id="rId3" imgW="6794500" imgH="558800" progId="Equation.DSMT4">
                  <p:embed/>
                </p:oleObj>
              </mc:Choice>
              <mc:Fallback>
                <p:oleObj name="Equation" r:id="rId3" imgW="6794500" imgH="558800" progId="Equation.DSMT4">
                  <p:embed/>
                  <p:pic>
                    <p:nvPicPr>
                      <p:cNvPr id="0" name=""/>
                      <p:cNvPicPr/>
                      <p:nvPr/>
                    </p:nvPicPr>
                    <p:blipFill>
                      <a:blip r:embed="rId4"/>
                      <a:stretch>
                        <a:fillRect/>
                      </a:stretch>
                    </p:blipFill>
                    <p:spPr>
                      <a:xfrm>
                        <a:off x="463550" y="2788661"/>
                        <a:ext cx="6794500" cy="5588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483634358"/>
              </p:ext>
            </p:extLst>
          </p:nvPr>
        </p:nvGraphicFramePr>
        <p:xfrm>
          <a:off x="1768466" y="3641766"/>
          <a:ext cx="3378200" cy="1003300"/>
        </p:xfrm>
        <a:graphic>
          <a:graphicData uri="http://schemas.openxmlformats.org/presentationml/2006/ole">
            <mc:AlternateContent xmlns:mc="http://schemas.openxmlformats.org/markup-compatibility/2006">
              <mc:Choice xmlns:v="urn:schemas-microsoft-com:vml" Requires="v">
                <p:oleObj spid="_x0000_s43711" name="Equation" r:id="rId5" imgW="3378200" imgH="1003300" progId="Equation.DSMT4">
                  <p:embed/>
                </p:oleObj>
              </mc:Choice>
              <mc:Fallback>
                <p:oleObj name="Equation" r:id="rId5" imgW="3378200" imgH="1003300" progId="Equation.DSMT4">
                  <p:embed/>
                  <p:pic>
                    <p:nvPicPr>
                      <p:cNvPr id="0" name=""/>
                      <p:cNvPicPr/>
                      <p:nvPr/>
                    </p:nvPicPr>
                    <p:blipFill>
                      <a:blip r:embed="rId6"/>
                      <a:stretch>
                        <a:fillRect/>
                      </a:stretch>
                    </p:blipFill>
                    <p:spPr>
                      <a:xfrm>
                        <a:off x="1768466" y="3641766"/>
                        <a:ext cx="3378200" cy="1003300"/>
                      </a:xfrm>
                      <a:prstGeom prst="rect">
                        <a:avLst/>
                      </a:prstGeom>
                    </p:spPr>
                  </p:pic>
                </p:oleObj>
              </mc:Fallback>
            </mc:AlternateContent>
          </a:graphicData>
        </a:graphic>
      </p:graphicFrame>
      <p:pic>
        <p:nvPicPr>
          <p:cNvPr id="8" name="Picture 7" descr="18_48_FigureA.jpg"/>
          <p:cNvPicPr>
            <a:picLocks noChangeAspect="1"/>
          </p:cNvPicPr>
          <p:nvPr/>
        </p:nvPicPr>
        <p:blipFill rotWithShape="1">
          <a:blip r:embed="rId7">
            <a:extLst>
              <a:ext uri="{28A0092B-C50C-407E-A947-70E740481C1C}">
                <a14:useLocalDpi xmlns:a14="http://schemas.microsoft.com/office/drawing/2010/main" val="0"/>
              </a:ext>
            </a:extLst>
          </a:blip>
          <a:srcRect b="2727"/>
          <a:stretch/>
        </p:blipFill>
        <p:spPr>
          <a:xfrm>
            <a:off x="6261100" y="4278374"/>
            <a:ext cx="2733381" cy="2566839"/>
          </a:xfrm>
          <a:prstGeom prst="rect">
            <a:avLst/>
          </a:prstGeom>
        </p:spPr>
      </p:pic>
    </p:spTree>
    <p:extLst>
      <p:ext uri="{BB962C8B-B14F-4D97-AF65-F5344CB8AC3E}">
        <p14:creationId xmlns:p14="http://schemas.microsoft.com/office/powerpoint/2010/main" val="126968103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18.7 Liquid support (cont.)</a:t>
            </a:r>
          </a:p>
        </p:txBody>
      </p:sp>
      <p:sp>
        <p:nvSpPr>
          <p:cNvPr id="3" name="Content Placeholder 2"/>
          <p:cNvSpPr>
            <a:spLocks noGrp="1"/>
          </p:cNvSpPr>
          <p:nvPr>
            <p:ph idx="1"/>
          </p:nvPr>
        </p:nvSpPr>
        <p:spPr>
          <a:xfrm>
            <a:off x="508003" y="1874520"/>
            <a:ext cx="8610641" cy="4718304"/>
          </a:xfrm>
        </p:spPr>
        <p:txBody>
          <a:bodyPr/>
          <a:lstStyle/>
          <a:p>
            <a:pPr marL="0" indent="0">
              <a:buNone/>
            </a:pPr>
            <a:r>
              <a:rPr lang="en-US" sz="2400" dirty="0"/>
              <a:t>❸ EXECUTE PLAN To </a:t>
            </a:r>
            <a:r>
              <a:rPr lang="en-US" sz="2400" dirty="0" smtClean="0"/>
              <a:t>get </a:t>
            </a:r>
            <a:r>
              <a:rPr lang="en-US" sz="2400" i="1" dirty="0" smtClean="0"/>
              <a:t>P</a:t>
            </a:r>
            <a:r>
              <a:rPr lang="en-US" sz="2400" baseline="-25000" dirty="0" smtClean="0"/>
              <a:t>3</a:t>
            </a:r>
            <a:r>
              <a:rPr lang="en-US" sz="2400" dirty="0"/>
              <a:t>, </a:t>
            </a:r>
            <a:r>
              <a:rPr lang="en-US" sz="2400" dirty="0" smtClean="0"/>
              <a:t>connect pressures at </a:t>
            </a:r>
            <a:r>
              <a:rPr lang="en-US" sz="2400" dirty="0"/>
              <a:t>points 1 and 2, remembering that the lower point always goes on </a:t>
            </a:r>
            <a:r>
              <a:rPr lang="en-US" sz="2400" dirty="0" smtClean="0"/>
              <a:t>the </a:t>
            </a:r>
            <a:r>
              <a:rPr lang="en-US" sz="2400" dirty="0"/>
              <a:t>left side of the equation: </a:t>
            </a:r>
            <a:r>
              <a:rPr lang="en-US" sz="2400" i="1" dirty="0"/>
              <a:t>P</a:t>
            </a:r>
            <a:r>
              <a:rPr lang="en-US" sz="2400" baseline="-25000" dirty="0"/>
              <a:t>2</a:t>
            </a:r>
            <a:r>
              <a:rPr lang="en-US" sz="2400" dirty="0"/>
              <a:t> </a:t>
            </a:r>
            <a:r>
              <a:rPr lang="en-US" sz="2400" dirty="0" smtClean="0"/>
              <a:t>= </a:t>
            </a:r>
            <a:r>
              <a:rPr lang="en-US" sz="2400" i="1" dirty="0" smtClean="0"/>
              <a:t>P</a:t>
            </a:r>
            <a:r>
              <a:rPr lang="en-US" sz="2400" baseline="-25000" dirty="0" smtClean="0"/>
              <a:t>1 </a:t>
            </a:r>
            <a:r>
              <a:rPr lang="en-US" sz="2400" dirty="0" smtClean="0"/>
              <a:t>+ </a:t>
            </a:r>
            <a:r>
              <a:rPr lang="en-US" sz="2400" i="1" dirty="0" smtClean="0"/>
              <a:t>ρ</a:t>
            </a:r>
            <a:r>
              <a:rPr lang="en-US" sz="2400" baseline="-25000" dirty="0" smtClean="0"/>
              <a:t>water</a:t>
            </a:r>
            <a:r>
              <a:rPr lang="en-US" sz="2400" spc="-300" baseline="-25000" dirty="0" smtClean="0"/>
              <a:t> </a:t>
            </a:r>
            <a:r>
              <a:rPr lang="en-US" sz="2400" i="1" dirty="0" smtClean="0"/>
              <a:t>gd</a:t>
            </a:r>
            <a:r>
              <a:rPr lang="en-US" sz="2400" baseline="-25000" dirty="0" smtClean="0"/>
              <a:t>1</a:t>
            </a:r>
            <a:r>
              <a:rPr lang="en-US" sz="2400" dirty="0" smtClean="0"/>
              <a:t> = </a:t>
            </a:r>
            <a:r>
              <a:rPr lang="en-US" sz="2400" i="1" dirty="0"/>
              <a:t>P</a:t>
            </a:r>
            <a:r>
              <a:rPr lang="en-US" sz="2400" baseline="-25000" dirty="0"/>
              <a:t>air</a:t>
            </a:r>
            <a:r>
              <a:rPr lang="en-US" sz="2400" dirty="0"/>
              <a:t> </a:t>
            </a:r>
            <a:r>
              <a:rPr lang="en-US" sz="2400" dirty="0" smtClean="0"/>
              <a:t>+ </a:t>
            </a:r>
            <a:r>
              <a:rPr lang="en-US" sz="2400" i="1" dirty="0" smtClean="0"/>
              <a:t>ρ</a:t>
            </a:r>
            <a:r>
              <a:rPr lang="en-US" sz="2400" baseline="-25000" dirty="0" smtClean="0"/>
              <a:t>water</a:t>
            </a:r>
            <a:r>
              <a:rPr lang="en-US" sz="2400" spc="-300" baseline="-25000" dirty="0"/>
              <a:t> </a:t>
            </a:r>
            <a:r>
              <a:rPr lang="en-US" sz="2400" i="1" dirty="0" smtClean="0"/>
              <a:t>gd</a:t>
            </a:r>
            <a:r>
              <a:rPr lang="en-US" sz="2400" baseline="-25000" dirty="0" smtClean="0"/>
              <a:t>1</a:t>
            </a:r>
            <a:r>
              <a:rPr lang="en-US" sz="2400" dirty="0"/>
              <a:t>. </a:t>
            </a:r>
            <a:r>
              <a:rPr lang="en-US" sz="2400" dirty="0" smtClean="0"/>
              <a:t>Then points </a:t>
            </a:r>
            <a:r>
              <a:rPr lang="en-US" sz="2400" dirty="0"/>
              <a:t>2 and 3: </a:t>
            </a:r>
            <a:r>
              <a:rPr lang="en-US" sz="2400" i="1" dirty="0" smtClean="0"/>
              <a:t>P</a:t>
            </a:r>
            <a:r>
              <a:rPr lang="en-US" sz="2400" baseline="-25000" dirty="0" smtClean="0"/>
              <a:t>3</a:t>
            </a:r>
            <a:r>
              <a:rPr lang="en-US" sz="2400" dirty="0" smtClean="0"/>
              <a:t> = </a:t>
            </a:r>
            <a:r>
              <a:rPr lang="en-US" sz="2400" i="1" dirty="0"/>
              <a:t>P</a:t>
            </a:r>
            <a:r>
              <a:rPr lang="en-US" sz="2400" baseline="-25000" dirty="0"/>
              <a:t>2</a:t>
            </a:r>
            <a:r>
              <a:rPr lang="en-US" sz="2400" dirty="0"/>
              <a:t> </a:t>
            </a:r>
            <a:r>
              <a:rPr lang="en-US" sz="2400" dirty="0" smtClean="0"/>
              <a:t>+ </a:t>
            </a:r>
            <a:r>
              <a:rPr lang="en-US" sz="2400" i="1" dirty="0" smtClean="0"/>
              <a:t>ρ</a:t>
            </a:r>
            <a:r>
              <a:rPr lang="en-US" sz="2400" baseline="-25000" dirty="0" smtClean="0"/>
              <a:t>oil</a:t>
            </a:r>
            <a:r>
              <a:rPr lang="en-US" sz="2400" spc="-300" baseline="-25000" dirty="0"/>
              <a:t> </a:t>
            </a:r>
            <a:r>
              <a:rPr lang="en-US" sz="2400" i="1" dirty="0" smtClean="0"/>
              <a:t>gd</a:t>
            </a:r>
            <a:r>
              <a:rPr lang="en-US" sz="2400" baseline="-25000" dirty="0" smtClean="0"/>
              <a:t>2</a:t>
            </a:r>
            <a:r>
              <a:rPr lang="en-US" sz="2400" dirty="0" smtClean="0"/>
              <a:t> = </a:t>
            </a:r>
            <a:r>
              <a:rPr lang="en-US" sz="2400" i="1" dirty="0"/>
              <a:t>P</a:t>
            </a:r>
            <a:r>
              <a:rPr lang="en-US" sz="2400" baseline="-25000" dirty="0"/>
              <a:t>air</a:t>
            </a:r>
            <a:r>
              <a:rPr lang="en-US" sz="2400" dirty="0"/>
              <a:t> </a:t>
            </a:r>
            <a:r>
              <a:rPr lang="en-US" sz="2400" dirty="0" smtClean="0"/>
              <a:t>+ </a:t>
            </a:r>
            <a:r>
              <a:rPr lang="en-US" sz="2400" i="1" dirty="0" err="1" smtClean="0"/>
              <a:t>ρ</a:t>
            </a:r>
            <a:r>
              <a:rPr lang="en-US" sz="2400" baseline="-25000" dirty="0" err="1" smtClean="0"/>
              <a:t>water</a:t>
            </a:r>
            <a:r>
              <a:rPr lang="en-US" sz="2400" spc="-300" baseline="-25000" dirty="0"/>
              <a:t> </a:t>
            </a:r>
            <a:r>
              <a:rPr lang="en-US" sz="2400" i="1" dirty="0" smtClean="0"/>
              <a:t>gd</a:t>
            </a:r>
            <a:r>
              <a:rPr lang="en-US" sz="2400" baseline="-25000" dirty="0" smtClean="0"/>
              <a:t>1</a:t>
            </a:r>
            <a:r>
              <a:rPr lang="en-US" sz="2400" dirty="0" smtClean="0"/>
              <a:t> + </a:t>
            </a:r>
            <a:r>
              <a:rPr lang="en-US" sz="2400" i="1" dirty="0" smtClean="0"/>
              <a:t>ρ</a:t>
            </a:r>
            <a:r>
              <a:rPr lang="en-US" sz="2400" baseline="-25000" dirty="0" smtClean="0"/>
              <a:t>oil</a:t>
            </a:r>
            <a:r>
              <a:rPr lang="en-US" sz="2400" spc="-300" baseline="-25000" dirty="0"/>
              <a:t> </a:t>
            </a:r>
            <a:r>
              <a:rPr lang="en-US" sz="2400" i="1" dirty="0" smtClean="0"/>
              <a:t>gd</a:t>
            </a:r>
            <a:r>
              <a:rPr lang="en-US" sz="2400" baseline="-25000" dirty="0" smtClean="0"/>
              <a:t>2</a:t>
            </a:r>
            <a:r>
              <a:rPr lang="en-US" sz="2400" dirty="0" smtClean="0"/>
              <a:t>. Substituting:</a:t>
            </a:r>
          </a:p>
          <a:p>
            <a:pPr marL="0" indent="0">
              <a:buNone/>
            </a:pPr>
            <a:r>
              <a:rPr lang="en-US" sz="2400" dirty="0" smtClean="0"/>
              <a:t> </a:t>
            </a:r>
          </a:p>
          <a:p>
            <a:pPr marL="0" indent="0" algn="ctr">
              <a:buNone/>
            </a:pPr>
            <a:endParaRPr lang="en-US" sz="2400" dirty="0"/>
          </a:p>
          <a:p>
            <a:pPr marL="0" indent="0">
              <a:buNone/>
            </a:pPr>
            <a:endParaRPr lang="en-US" sz="2400" i="1" dirty="0" smtClean="0"/>
          </a:p>
          <a:p>
            <a:pPr marL="2173288" indent="-2173288">
              <a:buNone/>
            </a:pPr>
            <a:r>
              <a:rPr lang="en-US" sz="2400" i="1" dirty="0" smtClean="0"/>
              <a:t>	= (ρ</a:t>
            </a:r>
            <a:r>
              <a:rPr lang="en-US" sz="2400" baseline="-25000" dirty="0" smtClean="0"/>
              <a:t>water</a:t>
            </a:r>
            <a:r>
              <a:rPr lang="en-US" sz="2400" dirty="0" smtClean="0"/>
              <a:t> </a:t>
            </a:r>
            <a:r>
              <a:rPr lang="en-US" sz="2400" i="1" dirty="0" smtClean="0"/>
              <a:t>d</a:t>
            </a:r>
            <a:r>
              <a:rPr lang="en-US" sz="2400" baseline="-25000" dirty="0" smtClean="0"/>
              <a:t>1</a:t>
            </a:r>
            <a:r>
              <a:rPr lang="en-US" sz="2400" dirty="0" smtClean="0"/>
              <a:t> + </a:t>
            </a:r>
            <a:r>
              <a:rPr lang="en-US" sz="2400" i="1" dirty="0"/>
              <a:t>ρ</a:t>
            </a:r>
            <a:r>
              <a:rPr lang="en-US" sz="2400" baseline="-25000" dirty="0"/>
              <a:t>oil</a:t>
            </a:r>
            <a:r>
              <a:rPr lang="en-US" sz="2400" dirty="0"/>
              <a:t> </a:t>
            </a:r>
            <a:r>
              <a:rPr lang="en-US" sz="2400" i="1" dirty="0" smtClean="0"/>
              <a:t>d</a:t>
            </a:r>
            <a:r>
              <a:rPr lang="en-US" sz="2400" baseline="-25000" dirty="0" smtClean="0"/>
              <a:t>2</a:t>
            </a:r>
            <a:r>
              <a:rPr lang="en-US" sz="2400" dirty="0" smtClean="0"/>
              <a:t>)</a:t>
            </a:r>
            <a:r>
              <a:rPr lang="en-US" sz="2400" i="1" dirty="0" smtClean="0"/>
              <a:t>A</a:t>
            </a:r>
            <a:r>
              <a:rPr lang="en-US" sz="2400" baseline="-25000" dirty="0" smtClean="0"/>
              <a:t>piston</a:t>
            </a:r>
            <a:br>
              <a:rPr lang="en-US" sz="2400" baseline="-25000" dirty="0" smtClean="0"/>
            </a:br>
            <a:endParaRPr lang="en-US" sz="2400" baseline="-25000" dirty="0"/>
          </a:p>
          <a:p>
            <a:pPr marL="2173288" indent="-2173288">
              <a:buNone/>
            </a:pPr>
            <a:r>
              <a:rPr lang="en-US" sz="2400" baseline="-25000" dirty="0"/>
              <a:t>	</a:t>
            </a:r>
            <a:r>
              <a:rPr lang="en-US" sz="2400" dirty="0" smtClean="0"/>
              <a:t>= [(1.0 </a:t>
            </a:r>
            <a:r>
              <a:rPr lang="en-US" altLang="en-US" sz="2400" dirty="0" smtClean="0">
                <a:sym typeface="Symbol"/>
              </a:rPr>
              <a:t>x</a:t>
            </a:r>
            <a:r>
              <a:rPr lang="en-US" sz="2400" dirty="0" smtClean="0"/>
              <a:t> 10</a:t>
            </a:r>
            <a:r>
              <a:rPr lang="en-US" sz="2400" baseline="30000" dirty="0" smtClean="0"/>
              <a:t>3 </a:t>
            </a:r>
            <a:r>
              <a:rPr lang="en-US" sz="2400" dirty="0" smtClean="0"/>
              <a:t>kg/m</a:t>
            </a:r>
            <a:r>
              <a:rPr lang="en-US" sz="2400" baseline="30000" dirty="0" smtClean="0"/>
              <a:t>3</a:t>
            </a:r>
            <a:r>
              <a:rPr lang="en-US" sz="2400" dirty="0" smtClean="0"/>
              <a:t>)(0.10 m) + (0.92 x 10</a:t>
            </a:r>
            <a:r>
              <a:rPr lang="en-US" sz="2400" baseline="30000" dirty="0" smtClean="0"/>
              <a:t>3 </a:t>
            </a:r>
            <a:r>
              <a:rPr lang="en-US" sz="2400" dirty="0" smtClean="0"/>
              <a:t>kg/m</a:t>
            </a:r>
            <a:r>
              <a:rPr lang="en-US" sz="2400" baseline="30000" dirty="0" smtClean="0"/>
              <a:t>3</a:t>
            </a:r>
            <a:r>
              <a:rPr lang="en-US" sz="2400" dirty="0" smtClean="0"/>
              <a:t>)</a:t>
            </a:r>
            <a:r>
              <a:rPr lang="en-US" sz="2400" dirty="0"/>
              <a:t/>
            </a:r>
            <a:br>
              <a:rPr lang="en-US" sz="2400" dirty="0"/>
            </a:br>
            <a:r>
              <a:rPr lang="en-US" sz="2400" dirty="0" smtClean="0"/>
              <a:t>	   </a:t>
            </a:r>
            <a:r>
              <a:rPr lang="en-US" sz="2400" dirty="0">
                <a:sym typeface="Symbol"/>
              </a:rPr>
              <a:t>x</a:t>
            </a:r>
            <a:r>
              <a:rPr lang="en-US" sz="2400" dirty="0" smtClean="0"/>
              <a:t> (0.40 m)] (8.3 </a:t>
            </a:r>
            <a:r>
              <a:rPr lang="en-US" altLang="en-US" sz="2400" dirty="0" smtClean="0">
                <a:sym typeface="Symbol"/>
              </a:rPr>
              <a:t>x</a:t>
            </a:r>
            <a:r>
              <a:rPr lang="en-US" sz="2400" dirty="0" smtClean="0"/>
              <a:t>10</a:t>
            </a:r>
            <a:r>
              <a:rPr lang="en-US" sz="2400" baseline="30000" dirty="0" smtClean="0"/>
              <a:t>–3</a:t>
            </a:r>
            <a:r>
              <a:rPr lang="en-US" sz="2400" dirty="0" smtClean="0"/>
              <a:t> m</a:t>
            </a:r>
            <a:r>
              <a:rPr lang="en-US" sz="2400" baseline="30000" dirty="0" smtClean="0"/>
              <a:t>2</a:t>
            </a:r>
            <a:r>
              <a:rPr lang="en-US" sz="2400" dirty="0" smtClean="0"/>
              <a:t>) = 3.9 kg. </a:t>
            </a:r>
            <a:r>
              <a:rPr lang="en-US" sz="2400" dirty="0">
                <a:solidFill>
                  <a:srgbClr val="004A8F"/>
                </a:solidFill>
              </a:rPr>
              <a:t>✔</a:t>
            </a:r>
            <a:endParaRPr lang="en-US" sz="2400"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18.6: Working with pressure</a:t>
            </a:r>
          </a:p>
        </p:txBody>
      </p:sp>
      <p:graphicFrame>
        <p:nvGraphicFramePr>
          <p:cNvPr id="7" name="Object 6"/>
          <p:cNvGraphicFramePr>
            <a:graphicFrameLocks noChangeAspect="1"/>
          </p:cNvGraphicFramePr>
          <p:nvPr>
            <p:extLst>
              <p:ext uri="{D42A27DB-BD31-4B8C-83A1-F6EECF244321}">
                <p14:modId xmlns:p14="http://schemas.microsoft.com/office/powerpoint/2010/main" val="1126869377"/>
              </p:ext>
            </p:extLst>
          </p:nvPr>
        </p:nvGraphicFramePr>
        <p:xfrm>
          <a:off x="2027242" y="3815117"/>
          <a:ext cx="5346700" cy="901700"/>
        </p:xfrm>
        <a:graphic>
          <a:graphicData uri="http://schemas.openxmlformats.org/presentationml/2006/ole">
            <mc:AlternateContent xmlns:mc="http://schemas.openxmlformats.org/markup-compatibility/2006">
              <mc:Choice xmlns:v="urn:schemas-microsoft-com:vml" Requires="v">
                <p:oleObj spid="_x0000_s44478" name="Equation" r:id="rId3" imgW="5346700" imgH="901700" progId="Equation.DSMT4">
                  <p:embed/>
                </p:oleObj>
              </mc:Choice>
              <mc:Fallback>
                <p:oleObj name="Equation" r:id="rId3" imgW="5346700" imgH="901700" progId="Equation.DSMT4">
                  <p:embed/>
                  <p:pic>
                    <p:nvPicPr>
                      <p:cNvPr id="0" name=""/>
                      <p:cNvPicPr/>
                      <p:nvPr/>
                    </p:nvPicPr>
                    <p:blipFill>
                      <a:blip r:embed="rId4"/>
                      <a:stretch>
                        <a:fillRect/>
                      </a:stretch>
                    </p:blipFill>
                    <p:spPr>
                      <a:xfrm>
                        <a:off x="2027242" y="3815117"/>
                        <a:ext cx="5346700" cy="901700"/>
                      </a:xfrm>
                      <a:prstGeom prst="rect">
                        <a:avLst/>
                      </a:prstGeom>
                    </p:spPr>
                  </p:pic>
                </p:oleObj>
              </mc:Fallback>
            </mc:AlternateContent>
          </a:graphicData>
        </a:graphic>
      </p:graphicFrame>
      <p:pic>
        <p:nvPicPr>
          <p:cNvPr id="8" name="Picture 7" descr="18_48_FigureA.jpg"/>
          <p:cNvPicPr>
            <a:picLocks noChangeAspect="1"/>
          </p:cNvPicPr>
          <p:nvPr/>
        </p:nvPicPr>
        <p:blipFill rotWithShape="1">
          <a:blip r:embed="rId5">
            <a:extLst>
              <a:ext uri="{28A0092B-C50C-407E-A947-70E740481C1C}">
                <a14:useLocalDpi xmlns:a14="http://schemas.microsoft.com/office/drawing/2010/main" val="0"/>
              </a:ext>
            </a:extLst>
          </a:blip>
          <a:srcRect b="2727"/>
          <a:stretch/>
        </p:blipFill>
        <p:spPr>
          <a:xfrm>
            <a:off x="0" y="4523446"/>
            <a:ext cx="2486025" cy="2334554"/>
          </a:xfrm>
          <a:prstGeom prst="rect">
            <a:avLst/>
          </a:prstGeom>
        </p:spPr>
      </p:pic>
    </p:spTree>
    <p:extLst>
      <p:ext uri="{BB962C8B-B14F-4D97-AF65-F5344CB8AC3E}">
        <p14:creationId xmlns:p14="http://schemas.microsoft.com/office/powerpoint/2010/main" val="141417392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18.7 Liquid support (cont.)</a:t>
            </a:r>
          </a:p>
        </p:txBody>
      </p:sp>
      <p:sp>
        <p:nvSpPr>
          <p:cNvPr id="3" name="Content Placeholder 2"/>
          <p:cNvSpPr>
            <a:spLocks noGrp="1"/>
          </p:cNvSpPr>
          <p:nvPr>
            <p:ph idx="1"/>
          </p:nvPr>
        </p:nvSpPr>
        <p:spPr/>
        <p:txBody>
          <a:bodyPr/>
          <a:lstStyle/>
          <a:p>
            <a:pPr marL="0" indent="0">
              <a:buNone/>
            </a:pPr>
            <a:r>
              <a:rPr lang="en-US" dirty="0"/>
              <a:t>❹ EVALUATE RESULT The atmospheric pressure term drops out because it affects both the water surface and the piston. Points 1 and 3 are separated by 0.5 m. </a:t>
            </a:r>
            <a:endParaRPr lang="en-US" dirty="0" smtClean="0"/>
          </a:p>
          <a:p>
            <a:pPr marL="0" indent="0">
              <a:buNone/>
            </a:pPr>
            <a:endParaRPr lang="en-US" dirty="0"/>
          </a:p>
          <a:p>
            <a:pPr marL="0" indent="0">
              <a:buNone/>
            </a:pPr>
            <a:r>
              <a:rPr lang="en-US" dirty="0" smtClean="0"/>
              <a:t>Because </a:t>
            </a:r>
            <a:r>
              <a:rPr lang="en-US" dirty="0"/>
              <a:t>I know that the pressure difference due to 10 m of water is equal to atmospheric pressure at sea level, or about 100 </a:t>
            </a:r>
            <a:r>
              <a:rPr lang="en-US" dirty="0" err="1"/>
              <a:t>kPa</a:t>
            </a:r>
            <a:r>
              <a:rPr lang="en-US" dirty="0"/>
              <a:t> </a:t>
            </a:r>
            <a:r>
              <a:rPr lang="en-US" dirty="0" smtClean="0"/>
              <a:t>(this is </a:t>
            </a:r>
            <a:r>
              <a:rPr lang="en-US" dirty="0"/>
              <a:t>handy </a:t>
            </a:r>
            <a:r>
              <a:rPr lang="en-US" dirty="0" smtClean="0"/>
              <a:t>to </a:t>
            </a:r>
            <a:r>
              <a:rPr lang="en-US" dirty="0"/>
              <a:t>remember), I know that 0.5 m of water should correspond to a pressure difference of </a:t>
            </a:r>
            <a:r>
              <a:rPr lang="en-US" dirty="0" smtClean="0"/>
              <a:t>about 5 </a:t>
            </a:r>
            <a:r>
              <a:rPr lang="en-US" dirty="0"/>
              <a:t>kPa.</a:t>
            </a:r>
            <a:endParaRPr lang="en-US" dirty="0" smtClean="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18.6: Working with pressure</a:t>
            </a:r>
          </a:p>
        </p:txBody>
      </p:sp>
    </p:spTree>
    <p:extLst>
      <p:ext uri="{BB962C8B-B14F-4D97-AF65-F5344CB8AC3E}">
        <p14:creationId xmlns:p14="http://schemas.microsoft.com/office/powerpoint/2010/main" val="65098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endParaRPr lang="en-US" dirty="0"/>
          </a:p>
        </p:txBody>
      </p:sp>
      <p:sp>
        <p:nvSpPr>
          <p:cNvPr id="3" name="Footer Placeholder 2"/>
          <p:cNvSpPr>
            <a:spLocks noGrp="1"/>
          </p:cNvSpPr>
          <p:nvPr>
            <p:ph type="ftr" sz="quarter" idx="10"/>
          </p:nvPr>
        </p:nvSpPr>
        <p:spPr/>
        <p:txBody>
          <a:bodyPr/>
          <a:lstStyle/>
          <a:p>
            <a:r>
              <a:rPr lang="en-GB" smtClean="0"/>
              <a:t>© 2015 Pearson Education, Inc.</a:t>
            </a:r>
            <a:endParaRPr lang="en-GB" dirty="0"/>
          </a:p>
        </p:txBody>
      </p:sp>
      <p:sp>
        <p:nvSpPr>
          <p:cNvPr id="4" name="Text Placeholder 3"/>
          <p:cNvSpPr>
            <a:spLocks noGrp="1"/>
          </p:cNvSpPr>
          <p:nvPr>
            <p:ph type="body" sz="quarter" idx="11"/>
          </p:nvPr>
        </p:nvSpPr>
        <p:spPr/>
        <p:txBody>
          <a:bodyPr/>
          <a:lstStyle/>
          <a:p>
            <a:r>
              <a:rPr lang="en-US" dirty="0" smtClean="0"/>
              <a:t>Checkpoint 18.1</a:t>
            </a:r>
            <a:endParaRPr lang="en-US" dirty="0"/>
          </a:p>
        </p:txBody>
      </p:sp>
      <p:sp>
        <p:nvSpPr>
          <p:cNvPr id="6" name="TextBox 5"/>
          <p:cNvSpPr txBox="1"/>
          <p:nvPr/>
        </p:nvSpPr>
        <p:spPr>
          <a:xfrm>
            <a:off x="207818" y="1274618"/>
            <a:ext cx="8386907" cy="2308324"/>
          </a:xfrm>
          <a:prstGeom prst="rect">
            <a:avLst/>
          </a:prstGeom>
          <a:noFill/>
        </p:spPr>
        <p:txBody>
          <a:bodyPr wrap="square" rtlCol="0">
            <a:spAutoFit/>
          </a:bodyPr>
          <a:lstStyle/>
          <a:p>
            <a:pPr marL="457200" indent="-457200">
              <a:buAutoNum type="alphaLcParenR"/>
            </a:pPr>
            <a:r>
              <a:rPr lang="en-US" dirty="0" smtClean="0">
                <a:latin typeface="Times New Roman" charset="0"/>
                <a:ea typeface="Times New Roman" charset="0"/>
                <a:cs typeface="Times New Roman" charset="0"/>
              </a:rPr>
              <a:t>If the water stays at rest, no net force. That means you have to apply 10-N leftward</a:t>
            </a:r>
          </a:p>
          <a:p>
            <a:pPr marL="457200" indent="-457200">
              <a:buAutoNum type="alphaLcParenR"/>
            </a:pPr>
            <a:endParaRPr lang="en-US" dirty="0">
              <a:latin typeface="Times New Roman" charset="0"/>
              <a:ea typeface="Times New Roman" charset="0"/>
              <a:cs typeface="Times New Roman" charset="0"/>
            </a:endParaRPr>
          </a:p>
          <a:p>
            <a:pPr marL="457200" indent="-457200">
              <a:buAutoNum type="alphaLcParenR"/>
            </a:pPr>
            <a:r>
              <a:rPr lang="en-US" dirty="0" smtClean="0">
                <a:latin typeface="Times New Roman" charset="0"/>
                <a:ea typeface="Times New Roman" charset="0"/>
                <a:cs typeface="Times New Roman" charset="0"/>
              </a:rPr>
              <a:t>The force you exert on the left piston is transmitted by the water to the right piston. Consider the interaction pairs:</a:t>
            </a:r>
          </a:p>
          <a:p>
            <a:endParaRPr lang="en-US" dirty="0">
              <a:latin typeface="Times New Roman" charset="0"/>
              <a:ea typeface="Times New Roman" charset="0"/>
              <a:cs typeface="Times New Roman" charset="0"/>
            </a:endParaRPr>
          </a:p>
        </p:txBody>
      </p:sp>
      <p:pic>
        <p:nvPicPr>
          <p:cNvPr id="7" name="Picture 6"/>
          <p:cNvPicPr>
            <a:picLocks noChangeAspect="1"/>
          </p:cNvPicPr>
          <p:nvPr/>
        </p:nvPicPr>
        <p:blipFill>
          <a:blip r:embed="rId2"/>
          <a:stretch>
            <a:fillRect/>
          </a:stretch>
        </p:blipFill>
        <p:spPr>
          <a:xfrm>
            <a:off x="1457079" y="3582942"/>
            <a:ext cx="6229841" cy="2495115"/>
          </a:xfrm>
          <a:prstGeom prst="rect">
            <a:avLst/>
          </a:prstGeom>
        </p:spPr>
      </p:pic>
    </p:spTree>
    <p:extLst>
      <p:ext uri="{BB962C8B-B14F-4D97-AF65-F5344CB8AC3E}">
        <p14:creationId xmlns:p14="http://schemas.microsoft.com/office/powerpoint/2010/main" val="28666817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18.7 Liquid support (cont.)</a:t>
            </a:r>
          </a:p>
        </p:txBody>
      </p:sp>
      <p:sp>
        <p:nvSpPr>
          <p:cNvPr id="3" name="Content Placeholder 2"/>
          <p:cNvSpPr>
            <a:spLocks noGrp="1"/>
          </p:cNvSpPr>
          <p:nvPr>
            <p:ph idx="1"/>
          </p:nvPr>
        </p:nvSpPr>
        <p:spPr>
          <a:xfrm>
            <a:off x="365124" y="1874520"/>
            <a:ext cx="8534283" cy="4718304"/>
          </a:xfrm>
        </p:spPr>
        <p:txBody>
          <a:bodyPr/>
          <a:lstStyle/>
          <a:p>
            <a:pPr marL="0" indent="0">
              <a:buNone/>
            </a:pPr>
            <a:r>
              <a:rPr lang="en-US" dirty="0"/>
              <a:t>❹ EVALUATE </a:t>
            </a:r>
            <a:r>
              <a:rPr lang="en-US" dirty="0" smtClean="0"/>
              <a:t>RESULT The </a:t>
            </a:r>
            <a:r>
              <a:rPr lang="en-US" dirty="0"/>
              <a:t>mass density of oil is a bit smaller than that of water, but I can ignore the difference. The surface area of the piston is about </a:t>
            </a:r>
            <a:r>
              <a:rPr lang="en-US" dirty="0" smtClean="0"/>
              <a:t>10</a:t>
            </a:r>
            <a:r>
              <a:rPr lang="en-US" baseline="30000" dirty="0" smtClean="0"/>
              <a:t>–2</a:t>
            </a:r>
            <a:r>
              <a:rPr lang="en-US" dirty="0" smtClean="0"/>
              <a:t> </a:t>
            </a:r>
            <a:r>
              <a:rPr lang="en-US" dirty="0"/>
              <a:t>m</a:t>
            </a:r>
            <a:r>
              <a:rPr lang="en-US" baseline="30000" dirty="0"/>
              <a:t>2</a:t>
            </a:r>
            <a:r>
              <a:rPr lang="en-US" dirty="0"/>
              <a:t>, and so the force giving rise to the 5-kPa pressure difference is about 50 N, which is equal to the gravitational force exerted on a mass of 5 kg, which is close to the answer I obtained.</a:t>
            </a:r>
            <a:endParaRPr lang="en-US" dirty="0" smtClean="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18.6: Working with pressure</a:t>
            </a:r>
          </a:p>
        </p:txBody>
      </p:sp>
    </p:spTree>
    <p:extLst>
      <p:ext uri="{BB962C8B-B14F-4D97-AF65-F5344CB8AC3E}">
        <p14:creationId xmlns:p14="http://schemas.microsoft.com/office/powerpoint/2010/main" val="131390656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8_50_Figure.jpg"/>
          <p:cNvPicPr>
            <a:picLocks noChangeAspect="1"/>
          </p:cNvPicPr>
          <p:nvPr/>
        </p:nvPicPr>
        <p:blipFill rotWithShape="1">
          <a:blip r:embed="rId2">
            <a:extLst>
              <a:ext uri="{28A0092B-C50C-407E-A947-70E740481C1C}">
                <a14:useLocalDpi xmlns:a14="http://schemas.microsoft.com/office/drawing/2010/main" val="0"/>
              </a:ext>
            </a:extLst>
          </a:blip>
          <a:srcRect b="3338"/>
          <a:stretch/>
        </p:blipFill>
        <p:spPr>
          <a:xfrm>
            <a:off x="1899896" y="3097391"/>
            <a:ext cx="5856026" cy="3658938"/>
          </a:xfrm>
          <a:prstGeom prst="rect">
            <a:avLst/>
          </a:prstGeom>
        </p:spPr>
      </p:pic>
      <p:sp>
        <p:nvSpPr>
          <p:cNvPr id="2" name="Title 1"/>
          <p:cNvSpPr>
            <a:spLocks noGrp="1"/>
          </p:cNvSpPr>
          <p:nvPr>
            <p:ph type="title"/>
          </p:nvPr>
        </p:nvSpPr>
        <p:spPr/>
        <p:txBody>
          <a:bodyPr/>
          <a:lstStyle/>
          <a:p>
            <a:r>
              <a:rPr lang="en-US" dirty="0"/>
              <a:t>Example 18.8 Liquid work</a:t>
            </a:r>
          </a:p>
        </p:txBody>
      </p:sp>
      <p:sp>
        <p:nvSpPr>
          <p:cNvPr id="3" name="Content Placeholder 2"/>
          <p:cNvSpPr>
            <a:spLocks noGrp="1"/>
          </p:cNvSpPr>
          <p:nvPr>
            <p:ph idx="1"/>
          </p:nvPr>
        </p:nvSpPr>
        <p:spPr/>
        <p:txBody>
          <a:bodyPr/>
          <a:lstStyle/>
          <a:p>
            <a:pPr marL="0" indent="0">
              <a:buNone/>
            </a:pPr>
            <a:r>
              <a:rPr lang="en-US" sz="2200" dirty="0"/>
              <a:t>Suppose a load is placed on the large piston in Figure 18.50 and we wish to raise that load by a certain distance. How does the work done on the small piston compare with the work required to raise the load? Ignore the masses of the pistons.</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18.6: Working with pressure</a:t>
            </a:r>
          </a:p>
        </p:txBody>
      </p:sp>
    </p:spTree>
    <p:extLst>
      <p:ext uri="{BB962C8B-B14F-4D97-AF65-F5344CB8AC3E}">
        <p14:creationId xmlns:p14="http://schemas.microsoft.com/office/powerpoint/2010/main" val="190667221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8_51_Figure.jpg"/>
          <p:cNvPicPr>
            <a:picLocks noChangeAspect="1"/>
          </p:cNvPicPr>
          <p:nvPr/>
        </p:nvPicPr>
        <p:blipFill rotWithShape="1">
          <a:blip r:embed="rId3">
            <a:extLst>
              <a:ext uri="{28A0092B-C50C-407E-A947-70E740481C1C}">
                <a14:useLocalDpi xmlns:a14="http://schemas.microsoft.com/office/drawing/2010/main" val="0"/>
              </a:ext>
            </a:extLst>
          </a:blip>
          <a:srcRect b="2661"/>
          <a:stretch/>
        </p:blipFill>
        <p:spPr>
          <a:xfrm>
            <a:off x="2383717" y="3276719"/>
            <a:ext cx="4376566" cy="3500738"/>
          </a:xfrm>
          <a:prstGeom prst="rect">
            <a:avLst/>
          </a:prstGeom>
        </p:spPr>
      </p:pic>
      <p:sp>
        <p:nvSpPr>
          <p:cNvPr id="2" name="Title 1"/>
          <p:cNvSpPr>
            <a:spLocks noGrp="1"/>
          </p:cNvSpPr>
          <p:nvPr>
            <p:ph type="title"/>
          </p:nvPr>
        </p:nvSpPr>
        <p:spPr/>
        <p:txBody>
          <a:bodyPr/>
          <a:lstStyle/>
          <a:p>
            <a:r>
              <a:rPr lang="en-US" dirty="0"/>
              <a:t>Example 18.8 Liquid </a:t>
            </a:r>
            <a:r>
              <a:rPr lang="en-US" dirty="0" smtClean="0"/>
              <a:t>work </a:t>
            </a:r>
            <a:r>
              <a:rPr lang="en-US" dirty="0"/>
              <a:t>(cont.)</a:t>
            </a:r>
          </a:p>
        </p:txBody>
      </p:sp>
      <p:sp>
        <p:nvSpPr>
          <p:cNvPr id="3" name="Content Placeholder 2"/>
          <p:cNvSpPr>
            <a:spLocks noGrp="1"/>
          </p:cNvSpPr>
          <p:nvPr>
            <p:ph idx="1"/>
          </p:nvPr>
        </p:nvSpPr>
        <p:spPr/>
        <p:txBody>
          <a:bodyPr/>
          <a:lstStyle/>
          <a:p>
            <a:pPr marL="0" indent="0">
              <a:buNone/>
            </a:pPr>
            <a:r>
              <a:rPr lang="en-US" sz="2200" dirty="0" smtClean="0"/>
              <a:t>❶ </a:t>
            </a:r>
            <a:r>
              <a:rPr lang="en-US" sz="2200" dirty="0"/>
              <a:t>GETTING STARTED I begin by making a sketch (Figure 18.51). To keep my subscripts simple, I call the small piston 1 and the large piston 2. I denote the displacements of the two pistons </a:t>
            </a:r>
            <a:r>
              <a:rPr lang="en-US" sz="2200" dirty="0" smtClean="0"/>
              <a:t>by       and     </a:t>
            </a:r>
            <a:br>
              <a:rPr lang="en-US" sz="2200" dirty="0" smtClean="0"/>
            </a:br>
            <a:r>
              <a:rPr lang="en-US" sz="2200" dirty="0" smtClean="0"/>
              <a:t>and </a:t>
            </a:r>
            <a:r>
              <a:rPr lang="en-US" sz="2200" dirty="0"/>
              <a:t>the forces exerted on them by </a:t>
            </a:r>
            <a:r>
              <a:rPr lang="en-US" sz="2200" dirty="0" smtClean="0"/>
              <a:t>    and</a:t>
            </a:r>
            <a:endParaRPr lang="en-US" sz="2200"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18.6: Working with pressure</a:t>
            </a:r>
          </a:p>
        </p:txBody>
      </p:sp>
      <p:graphicFrame>
        <p:nvGraphicFramePr>
          <p:cNvPr id="8" name="Object 7"/>
          <p:cNvGraphicFramePr>
            <a:graphicFrameLocks noChangeAspect="1"/>
          </p:cNvGraphicFramePr>
          <p:nvPr>
            <p:extLst>
              <p:ext uri="{D42A27DB-BD31-4B8C-83A1-F6EECF244321}">
                <p14:modId xmlns:p14="http://schemas.microsoft.com/office/powerpoint/2010/main" val="1612334797"/>
              </p:ext>
            </p:extLst>
          </p:nvPr>
        </p:nvGraphicFramePr>
        <p:xfrm>
          <a:off x="6931436" y="2583180"/>
          <a:ext cx="393700" cy="406400"/>
        </p:xfrm>
        <a:graphic>
          <a:graphicData uri="http://schemas.openxmlformats.org/presentationml/2006/ole">
            <mc:AlternateContent xmlns:mc="http://schemas.openxmlformats.org/markup-compatibility/2006">
              <mc:Choice xmlns:v="urn:schemas-microsoft-com:vml" Requires="v">
                <p:oleObj spid="_x0000_s46060" name="Equation" r:id="rId4" imgW="393700" imgH="406400" progId="Equation.DSMT4">
                  <p:embed/>
                </p:oleObj>
              </mc:Choice>
              <mc:Fallback>
                <p:oleObj name="Equation" r:id="rId4" imgW="393700" imgH="406400" progId="Equation.DSMT4">
                  <p:embed/>
                  <p:pic>
                    <p:nvPicPr>
                      <p:cNvPr id="0" name=""/>
                      <p:cNvPicPr/>
                      <p:nvPr/>
                    </p:nvPicPr>
                    <p:blipFill>
                      <a:blip r:embed="rId5"/>
                      <a:stretch>
                        <a:fillRect/>
                      </a:stretch>
                    </p:blipFill>
                    <p:spPr>
                      <a:xfrm>
                        <a:off x="6931436" y="2583180"/>
                        <a:ext cx="393700" cy="4064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231419782"/>
              </p:ext>
            </p:extLst>
          </p:nvPr>
        </p:nvGraphicFramePr>
        <p:xfrm>
          <a:off x="7819639" y="2583682"/>
          <a:ext cx="508000" cy="406400"/>
        </p:xfrm>
        <a:graphic>
          <a:graphicData uri="http://schemas.openxmlformats.org/presentationml/2006/ole">
            <mc:AlternateContent xmlns:mc="http://schemas.openxmlformats.org/markup-compatibility/2006">
              <mc:Choice xmlns:v="urn:schemas-microsoft-com:vml" Requires="v">
                <p:oleObj spid="_x0000_s46061" name="Equation" r:id="rId6" imgW="508000" imgH="406400" progId="Equation.DSMT4">
                  <p:embed/>
                </p:oleObj>
              </mc:Choice>
              <mc:Fallback>
                <p:oleObj name="Equation" r:id="rId6" imgW="508000" imgH="406400" progId="Equation.DSMT4">
                  <p:embed/>
                  <p:pic>
                    <p:nvPicPr>
                      <p:cNvPr id="0" name=""/>
                      <p:cNvPicPr/>
                      <p:nvPr/>
                    </p:nvPicPr>
                    <p:blipFill>
                      <a:blip r:embed="rId7"/>
                      <a:stretch>
                        <a:fillRect/>
                      </a:stretch>
                    </p:blipFill>
                    <p:spPr>
                      <a:xfrm>
                        <a:off x="7819639" y="2583682"/>
                        <a:ext cx="508000" cy="4064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154486415"/>
              </p:ext>
            </p:extLst>
          </p:nvPr>
        </p:nvGraphicFramePr>
        <p:xfrm>
          <a:off x="4281053" y="2917912"/>
          <a:ext cx="266700" cy="406400"/>
        </p:xfrm>
        <a:graphic>
          <a:graphicData uri="http://schemas.openxmlformats.org/presentationml/2006/ole">
            <mc:AlternateContent xmlns:mc="http://schemas.openxmlformats.org/markup-compatibility/2006">
              <mc:Choice xmlns:v="urn:schemas-microsoft-com:vml" Requires="v">
                <p:oleObj spid="_x0000_s46062" name="Equation" r:id="rId8" imgW="266700" imgH="406400" progId="Equation.DSMT4">
                  <p:embed/>
                </p:oleObj>
              </mc:Choice>
              <mc:Fallback>
                <p:oleObj name="Equation" r:id="rId8" imgW="266700" imgH="406400" progId="Equation.DSMT4">
                  <p:embed/>
                  <p:pic>
                    <p:nvPicPr>
                      <p:cNvPr id="0" name=""/>
                      <p:cNvPicPr/>
                      <p:nvPr/>
                    </p:nvPicPr>
                    <p:blipFill>
                      <a:blip r:embed="rId9"/>
                      <a:stretch>
                        <a:fillRect/>
                      </a:stretch>
                    </p:blipFill>
                    <p:spPr>
                      <a:xfrm>
                        <a:off x="4281053" y="2917912"/>
                        <a:ext cx="266700" cy="4064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924261662"/>
              </p:ext>
            </p:extLst>
          </p:nvPr>
        </p:nvGraphicFramePr>
        <p:xfrm>
          <a:off x="5035798" y="2917912"/>
          <a:ext cx="355600" cy="406400"/>
        </p:xfrm>
        <a:graphic>
          <a:graphicData uri="http://schemas.openxmlformats.org/presentationml/2006/ole">
            <mc:AlternateContent xmlns:mc="http://schemas.openxmlformats.org/markup-compatibility/2006">
              <mc:Choice xmlns:v="urn:schemas-microsoft-com:vml" Requires="v">
                <p:oleObj spid="_x0000_s46063" name="Equation" r:id="rId10" imgW="355600" imgH="406400" progId="Equation.DSMT4">
                  <p:embed/>
                </p:oleObj>
              </mc:Choice>
              <mc:Fallback>
                <p:oleObj name="Equation" r:id="rId10" imgW="355600" imgH="406400" progId="Equation.DSMT4">
                  <p:embed/>
                  <p:pic>
                    <p:nvPicPr>
                      <p:cNvPr id="0" name=""/>
                      <p:cNvPicPr/>
                      <p:nvPr/>
                    </p:nvPicPr>
                    <p:blipFill>
                      <a:blip r:embed="rId11"/>
                      <a:stretch>
                        <a:fillRect/>
                      </a:stretch>
                    </p:blipFill>
                    <p:spPr>
                      <a:xfrm>
                        <a:off x="5035798" y="2917912"/>
                        <a:ext cx="355600" cy="406400"/>
                      </a:xfrm>
                      <a:prstGeom prst="rect">
                        <a:avLst/>
                      </a:prstGeom>
                    </p:spPr>
                  </p:pic>
                </p:oleObj>
              </mc:Fallback>
            </mc:AlternateContent>
          </a:graphicData>
        </a:graphic>
      </p:graphicFrame>
    </p:spTree>
    <p:extLst>
      <p:ext uri="{BB962C8B-B14F-4D97-AF65-F5344CB8AC3E}">
        <p14:creationId xmlns:p14="http://schemas.microsoft.com/office/powerpoint/2010/main" val="362471252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18.8 Liquid </a:t>
            </a:r>
            <a:r>
              <a:rPr lang="en-US" dirty="0" smtClean="0"/>
              <a:t>work </a:t>
            </a:r>
            <a:r>
              <a:rPr lang="en-US" dirty="0"/>
              <a:t>(cont.)</a:t>
            </a:r>
          </a:p>
        </p:txBody>
      </p:sp>
      <p:sp>
        <p:nvSpPr>
          <p:cNvPr id="3" name="Content Placeholder 2"/>
          <p:cNvSpPr>
            <a:spLocks noGrp="1"/>
          </p:cNvSpPr>
          <p:nvPr>
            <p:ph idx="1"/>
          </p:nvPr>
        </p:nvSpPr>
        <p:spPr/>
        <p:txBody>
          <a:bodyPr/>
          <a:lstStyle/>
          <a:p>
            <a:pPr marL="0" indent="0">
              <a:buNone/>
            </a:pPr>
            <a:r>
              <a:rPr lang="en-US" dirty="0"/>
              <a:t>❷ DEVISE </a:t>
            </a:r>
            <a:r>
              <a:rPr lang="en-US" dirty="0" smtClean="0"/>
              <a:t>PLAN If we assume </a:t>
            </a:r>
            <a:r>
              <a:rPr lang="en-US" i="1" dirty="0" smtClean="0"/>
              <a:t>h</a:t>
            </a:r>
            <a:r>
              <a:rPr lang="en-US" dirty="0" smtClean="0"/>
              <a:t> is small, we can neglect the variation of pressure with depth, so </a:t>
            </a:r>
            <a:r>
              <a:rPr lang="en-US" i="1" dirty="0" smtClean="0"/>
              <a:t>P</a:t>
            </a:r>
            <a:r>
              <a:rPr lang="en-US" i="1" baseline="-25000" dirty="0" smtClean="0"/>
              <a:t>1</a:t>
            </a:r>
            <a:r>
              <a:rPr lang="en-US" i="1" dirty="0" smtClean="0"/>
              <a:t> </a:t>
            </a:r>
            <a:r>
              <a:rPr lang="en-US" i="1" dirty="0"/>
              <a:t>= </a:t>
            </a:r>
            <a:r>
              <a:rPr lang="en-US" i="1" dirty="0" smtClean="0"/>
              <a:t>P</a:t>
            </a:r>
            <a:r>
              <a:rPr lang="en-US" i="1" baseline="-25000" dirty="0" smtClean="0"/>
              <a:t>2</a:t>
            </a:r>
            <a:r>
              <a:rPr lang="en-US" i="1" dirty="0"/>
              <a:t> </a:t>
            </a:r>
            <a:r>
              <a:rPr lang="en-US" dirty="0" smtClean="0"/>
              <a:t>and thus</a:t>
            </a:r>
            <a:r>
              <a:rPr lang="en-US" i="1" dirty="0" smtClean="0"/>
              <a:t> </a:t>
            </a:r>
            <a:r>
              <a:rPr lang="en-US" i="1" dirty="0"/>
              <a:t>F</a:t>
            </a:r>
            <a:r>
              <a:rPr lang="en-US" i="1" baseline="-25000" dirty="0"/>
              <a:t>1</a:t>
            </a:r>
            <a:r>
              <a:rPr lang="en-US" i="1" dirty="0"/>
              <a:t>/A</a:t>
            </a:r>
            <a:r>
              <a:rPr lang="en-US" i="1" baseline="-25000" dirty="0"/>
              <a:t>1</a:t>
            </a:r>
            <a:r>
              <a:rPr lang="en-US" i="1" dirty="0"/>
              <a:t> = F</a:t>
            </a:r>
            <a:r>
              <a:rPr lang="en-US" i="1" baseline="-25000" dirty="0"/>
              <a:t>2</a:t>
            </a:r>
            <a:r>
              <a:rPr lang="en-US" i="1" dirty="0"/>
              <a:t>/A</a:t>
            </a:r>
            <a:r>
              <a:rPr lang="en-US" i="1" baseline="-25000" dirty="0"/>
              <a:t>2</a:t>
            </a:r>
            <a:r>
              <a:rPr lang="en-US" dirty="0"/>
              <a:t>, which </a:t>
            </a:r>
            <a:r>
              <a:rPr lang="en-US" dirty="0" smtClean="0"/>
              <a:t>gives </a:t>
            </a:r>
            <a:r>
              <a:rPr lang="en-US" i="1" dirty="0" smtClean="0"/>
              <a:t>F</a:t>
            </a:r>
            <a:r>
              <a:rPr lang="en-US" baseline="-25000" dirty="0" smtClean="0"/>
              <a:t>1</a:t>
            </a:r>
            <a:r>
              <a:rPr lang="en-US" dirty="0" smtClean="0"/>
              <a:t> = (</a:t>
            </a:r>
            <a:r>
              <a:rPr lang="en-US" i="1" dirty="0" smtClean="0"/>
              <a:t>A</a:t>
            </a:r>
            <a:r>
              <a:rPr lang="en-US" baseline="-25000" dirty="0" smtClean="0"/>
              <a:t>1</a:t>
            </a:r>
            <a:r>
              <a:rPr lang="en-US" dirty="0" smtClean="0"/>
              <a:t>/</a:t>
            </a:r>
            <a:r>
              <a:rPr lang="en-US" i="1" dirty="0" smtClean="0"/>
              <a:t>A</a:t>
            </a:r>
            <a:r>
              <a:rPr lang="en-US" baseline="-25000" dirty="0" smtClean="0"/>
              <a:t>2</a:t>
            </a:r>
            <a:r>
              <a:rPr lang="en-US" dirty="0" smtClean="0"/>
              <a:t>)</a:t>
            </a:r>
            <a:r>
              <a:rPr lang="en-US" i="1" dirty="0" smtClean="0"/>
              <a:t>F</a:t>
            </a:r>
            <a:r>
              <a:rPr lang="en-US" baseline="-25000" dirty="0" smtClean="0"/>
              <a:t>2</a:t>
            </a:r>
            <a:r>
              <a:rPr lang="en-US" dirty="0" smtClean="0"/>
              <a:t>. </a:t>
            </a:r>
          </a:p>
          <a:p>
            <a:pPr marL="0" indent="0">
              <a:buNone/>
            </a:pPr>
            <a:endParaRPr lang="en-US" sz="1600" dirty="0"/>
          </a:p>
          <a:p>
            <a:pPr marL="0" indent="0">
              <a:buNone/>
            </a:pPr>
            <a:r>
              <a:rPr lang="en-US" dirty="0" smtClean="0"/>
              <a:t>Each </a:t>
            </a:r>
            <a:r>
              <a:rPr lang="en-US" dirty="0"/>
              <a:t>force does an amount of work </a:t>
            </a:r>
            <a:r>
              <a:rPr lang="en-US" dirty="0" smtClean="0"/>
              <a:t>which is the product </a:t>
            </a:r>
            <a:r>
              <a:rPr lang="en-US" dirty="0"/>
              <a:t>of the force and the force displacement, which is equal to the displacement of the </a:t>
            </a:r>
            <a:r>
              <a:rPr lang="en-US" dirty="0" smtClean="0"/>
              <a:t>piston. </a:t>
            </a:r>
          </a:p>
          <a:p>
            <a:pPr marL="0" indent="0">
              <a:buNone/>
            </a:pPr>
            <a:endParaRPr lang="en-US" sz="1600" dirty="0" smtClean="0"/>
          </a:p>
          <a:p>
            <a:pPr marL="0" indent="0">
              <a:buNone/>
            </a:pPr>
            <a:r>
              <a:rPr lang="en-US" dirty="0" smtClean="0"/>
              <a:t>Both </a:t>
            </a:r>
            <a:r>
              <a:rPr lang="en-US" dirty="0"/>
              <a:t>forces do positive work because the direction of each force is the same as the direction of the </a:t>
            </a:r>
            <a:r>
              <a:rPr lang="en-US" dirty="0" smtClean="0"/>
              <a:t>force displacement</a:t>
            </a:r>
            <a:r>
              <a:rPr lang="en-US" dirty="0"/>
              <a:t>.</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18.6: Working with pressure</a:t>
            </a:r>
          </a:p>
        </p:txBody>
      </p:sp>
    </p:spTree>
    <p:extLst>
      <p:ext uri="{BB962C8B-B14F-4D97-AF65-F5344CB8AC3E}">
        <p14:creationId xmlns:p14="http://schemas.microsoft.com/office/powerpoint/2010/main" val="37734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18.8 Liquid </a:t>
            </a:r>
            <a:r>
              <a:rPr lang="en-US" dirty="0" smtClean="0"/>
              <a:t>work </a:t>
            </a:r>
            <a:r>
              <a:rPr lang="en-US" dirty="0"/>
              <a:t>(cont.)</a:t>
            </a:r>
          </a:p>
        </p:txBody>
      </p:sp>
      <p:sp>
        <p:nvSpPr>
          <p:cNvPr id="3" name="Content Placeholder 2"/>
          <p:cNvSpPr>
            <a:spLocks noGrp="1"/>
          </p:cNvSpPr>
          <p:nvPr>
            <p:ph idx="1"/>
          </p:nvPr>
        </p:nvSpPr>
        <p:spPr>
          <a:xfrm>
            <a:off x="365123" y="1874520"/>
            <a:ext cx="8705421" cy="4718304"/>
          </a:xfrm>
        </p:spPr>
        <p:txBody>
          <a:bodyPr/>
          <a:lstStyle/>
          <a:p>
            <a:pPr marL="0" indent="0">
              <a:buNone/>
            </a:pPr>
            <a:r>
              <a:rPr lang="en-US" dirty="0"/>
              <a:t>❷ DEVISE </a:t>
            </a:r>
            <a:r>
              <a:rPr lang="en-US" dirty="0" smtClean="0"/>
              <a:t>PLAN </a:t>
            </a:r>
            <a:r>
              <a:rPr lang="en-US" dirty="0"/>
              <a:t>Because the liquid in the cylinders is incompressible, I know that the volume </a:t>
            </a:r>
            <a:r>
              <a:rPr lang="en-US" i="1" dirty="0"/>
              <a:t>V</a:t>
            </a:r>
            <a:r>
              <a:rPr lang="en-US" baseline="-25000" dirty="0"/>
              <a:t>1</a:t>
            </a:r>
            <a:r>
              <a:rPr lang="en-US" dirty="0"/>
              <a:t> of liquid pushed out of the small cylinder must be equal to the volume </a:t>
            </a:r>
            <a:r>
              <a:rPr lang="en-US" i="1" dirty="0"/>
              <a:t>V</a:t>
            </a:r>
            <a:r>
              <a:rPr lang="en-US" baseline="-25000" dirty="0"/>
              <a:t>2</a:t>
            </a:r>
            <a:r>
              <a:rPr lang="en-US" dirty="0"/>
              <a:t> of liquid pushed into the large cylinder: </a:t>
            </a:r>
            <a:r>
              <a:rPr lang="en-US" i="1" dirty="0" smtClean="0"/>
              <a:t>V</a:t>
            </a:r>
            <a:r>
              <a:rPr lang="en-US" baseline="-25000" dirty="0" smtClean="0"/>
              <a:t>1</a:t>
            </a:r>
            <a:r>
              <a:rPr lang="en-US" dirty="0" smtClean="0"/>
              <a:t> = </a:t>
            </a:r>
            <a:r>
              <a:rPr lang="en-US" i="1" dirty="0" smtClean="0"/>
              <a:t>V</a:t>
            </a:r>
            <a:r>
              <a:rPr lang="en-US" baseline="-25000" dirty="0" smtClean="0"/>
              <a:t>2</a:t>
            </a:r>
            <a:r>
              <a:rPr lang="en-US" dirty="0"/>
              <a:t>. </a:t>
            </a:r>
            <a:endParaRPr lang="en-US" dirty="0" smtClean="0"/>
          </a:p>
          <a:p>
            <a:pPr marL="0" indent="0">
              <a:buNone/>
            </a:pPr>
            <a:endParaRPr lang="en-US" dirty="0"/>
          </a:p>
          <a:p>
            <a:pPr marL="0" indent="0">
              <a:buNone/>
            </a:pPr>
            <a:r>
              <a:rPr lang="en-US" dirty="0" smtClean="0"/>
              <a:t>This </a:t>
            </a:r>
            <a:r>
              <a:rPr lang="en-US" dirty="0"/>
              <a:t>expression will help me relate the </a:t>
            </a:r>
            <a:r>
              <a:rPr lang="en-US" dirty="0" smtClean="0"/>
              <a:t>piston displacements </a:t>
            </a:r>
            <a:r>
              <a:rPr lang="en-US" dirty="0"/>
              <a:t>to the piston surface areas</a:t>
            </a:r>
            <a:r>
              <a:rPr lang="en-US" dirty="0" smtClean="0"/>
              <a:t>.</a:t>
            </a:r>
          </a:p>
          <a:p>
            <a:pPr marL="0" indent="0">
              <a:buNone/>
            </a:pPr>
            <a:endParaRPr lang="en-US" dirty="0"/>
          </a:p>
          <a:p>
            <a:pPr marL="0" indent="0">
              <a:buNone/>
            </a:pPr>
            <a:r>
              <a:rPr lang="en-US" dirty="0" smtClean="0"/>
              <a:t>Generally speaking, ‘conservation of stuff’ is a go-to thing.</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18.6: Working with pressure</a:t>
            </a:r>
          </a:p>
        </p:txBody>
      </p:sp>
    </p:spTree>
    <p:extLst>
      <p:ext uri="{BB962C8B-B14F-4D97-AF65-F5344CB8AC3E}">
        <p14:creationId xmlns:p14="http://schemas.microsoft.com/office/powerpoint/2010/main" val="229897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18.8 Liquid </a:t>
            </a:r>
            <a:r>
              <a:rPr lang="en-US" dirty="0" smtClean="0"/>
              <a:t>work </a:t>
            </a:r>
            <a:r>
              <a:rPr lang="en-US" dirty="0"/>
              <a:t>(cont.)</a:t>
            </a:r>
          </a:p>
        </p:txBody>
      </p:sp>
      <p:sp>
        <p:nvSpPr>
          <p:cNvPr id="3" name="Content Placeholder 2"/>
          <p:cNvSpPr>
            <a:spLocks noGrp="1"/>
          </p:cNvSpPr>
          <p:nvPr>
            <p:ph idx="1"/>
          </p:nvPr>
        </p:nvSpPr>
        <p:spPr>
          <a:xfrm>
            <a:off x="365123" y="1874520"/>
            <a:ext cx="8668769" cy="4718304"/>
          </a:xfrm>
        </p:spPr>
        <p:txBody>
          <a:bodyPr/>
          <a:lstStyle/>
          <a:p>
            <a:pPr marL="0" indent="0">
              <a:buNone/>
            </a:pPr>
            <a:r>
              <a:rPr lang="en-US" dirty="0"/>
              <a:t>❸ EXECUTE PLAN Raising the load a distance </a:t>
            </a:r>
            <a:r>
              <a:rPr lang="en-US" i="1" dirty="0" smtClean="0"/>
              <a:t>d</a:t>
            </a:r>
            <a:r>
              <a:rPr lang="en-US" dirty="0" smtClean="0"/>
              <a:t> = </a:t>
            </a:r>
            <a:r>
              <a:rPr lang="en-US" dirty="0">
                <a:sym typeface="Symbol"/>
              </a:rPr>
              <a:t>Δ</a:t>
            </a:r>
            <a:r>
              <a:rPr lang="en-US" i="1" dirty="0" smtClean="0"/>
              <a:t>x</a:t>
            </a:r>
            <a:r>
              <a:rPr lang="en-US" baseline="-25000" dirty="0" smtClean="0"/>
              <a:t>2</a:t>
            </a:r>
            <a:r>
              <a:rPr lang="en-US" dirty="0" smtClean="0"/>
              <a:t> </a:t>
            </a:r>
            <a:r>
              <a:rPr lang="en-US" dirty="0"/>
              <a:t>requires work </a:t>
            </a:r>
            <a:r>
              <a:rPr lang="en-US" i="1" dirty="0" smtClean="0"/>
              <a:t>W</a:t>
            </a:r>
            <a:r>
              <a:rPr lang="en-US" baseline="-25000" dirty="0" smtClean="0"/>
              <a:t>2</a:t>
            </a:r>
            <a:r>
              <a:rPr lang="en-US" dirty="0" smtClean="0"/>
              <a:t> =             = </a:t>
            </a:r>
            <a:r>
              <a:rPr lang="en-US" i="1" dirty="0" smtClean="0"/>
              <a:t>F</a:t>
            </a:r>
            <a:r>
              <a:rPr lang="en-US" baseline="-25000" dirty="0" smtClean="0"/>
              <a:t>2</a:t>
            </a:r>
            <a:r>
              <a:rPr lang="en-US" i="1" dirty="0" smtClean="0"/>
              <a:t>d</a:t>
            </a:r>
            <a:r>
              <a:rPr lang="en-US" dirty="0" smtClean="0"/>
              <a:t>. With </a:t>
            </a:r>
            <a:r>
              <a:rPr lang="en-US" i="1" dirty="0" smtClean="0"/>
              <a:t>F</a:t>
            </a:r>
            <a:r>
              <a:rPr lang="en-US" baseline="-25000" dirty="0" smtClean="0"/>
              <a:t>1</a:t>
            </a:r>
            <a:r>
              <a:rPr lang="en-US" dirty="0" smtClean="0"/>
              <a:t> </a:t>
            </a:r>
            <a:r>
              <a:rPr lang="en-US" dirty="0"/>
              <a:t>= (</a:t>
            </a:r>
            <a:r>
              <a:rPr lang="en-US" i="1" dirty="0" smtClean="0"/>
              <a:t>A</a:t>
            </a:r>
            <a:r>
              <a:rPr lang="en-US" baseline="-25000" dirty="0" smtClean="0"/>
              <a:t>1</a:t>
            </a:r>
            <a:r>
              <a:rPr lang="en-US" dirty="0" smtClean="0"/>
              <a:t>/</a:t>
            </a:r>
            <a:r>
              <a:rPr lang="en-US" i="1" dirty="0" smtClean="0"/>
              <a:t>A</a:t>
            </a:r>
            <a:r>
              <a:rPr lang="en-US" baseline="-25000" dirty="0" smtClean="0"/>
              <a:t>2</a:t>
            </a:r>
            <a:r>
              <a:rPr lang="en-US" dirty="0" smtClean="0"/>
              <a:t>)</a:t>
            </a:r>
            <a:r>
              <a:rPr lang="en-US" i="1" dirty="0" smtClean="0"/>
              <a:t>F</a:t>
            </a:r>
            <a:r>
              <a:rPr lang="en-US" baseline="-25000" dirty="0" smtClean="0"/>
              <a:t>2</a:t>
            </a:r>
            <a:r>
              <a:rPr lang="en-US" dirty="0" smtClean="0"/>
              <a:t>, </a:t>
            </a:r>
            <a:r>
              <a:rPr lang="en-US" dirty="0"/>
              <a:t>the work done on the small </a:t>
            </a:r>
            <a:r>
              <a:rPr lang="en-US" dirty="0" smtClean="0"/>
              <a:t>piston is</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18.6: Working with pressure</a:t>
            </a:r>
          </a:p>
        </p:txBody>
      </p:sp>
      <p:graphicFrame>
        <p:nvGraphicFramePr>
          <p:cNvPr id="18" name="Object 17"/>
          <p:cNvGraphicFramePr>
            <a:graphicFrameLocks noChangeAspect="1"/>
          </p:cNvGraphicFramePr>
          <p:nvPr>
            <p:extLst>
              <p:ext uri="{D42A27DB-BD31-4B8C-83A1-F6EECF244321}">
                <p14:modId xmlns:p14="http://schemas.microsoft.com/office/powerpoint/2010/main" val="1459187729"/>
              </p:ext>
            </p:extLst>
          </p:nvPr>
        </p:nvGraphicFramePr>
        <p:xfrm>
          <a:off x="2286000" y="3392488"/>
          <a:ext cx="4572000" cy="1003300"/>
        </p:xfrm>
        <a:graphic>
          <a:graphicData uri="http://schemas.openxmlformats.org/presentationml/2006/ole">
            <mc:AlternateContent xmlns:mc="http://schemas.openxmlformats.org/markup-compatibility/2006">
              <mc:Choice xmlns:v="urn:schemas-microsoft-com:vml" Requires="v">
                <p:oleObj spid="_x0000_s46601" name="Equation" r:id="rId3" imgW="4572000" imgH="1003300" progId="Equation.DSMT4">
                  <p:embed/>
                </p:oleObj>
              </mc:Choice>
              <mc:Fallback>
                <p:oleObj name="Equation" r:id="rId3" imgW="4572000" imgH="1003300" progId="Equation.DSMT4">
                  <p:embed/>
                  <p:pic>
                    <p:nvPicPr>
                      <p:cNvPr id="0" name=""/>
                      <p:cNvPicPr>
                        <a:picLocks noChangeAspect="1" noChangeArrowheads="1"/>
                      </p:cNvPicPr>
                      <p:nvPr/>
                    </p:nvPicPr>
                    <p:blipFill>
                      <a:blip r:embed="rId4"/>
                      <a:srcRect/>
                      <a:stretch>
                        <a:fillRect/>
                      </a:stretch>
                    </p:blipFill>
                    <p:spPr bwMode="auto">
                      <a:xfrm>
                        <a:off x="2286000" y="3392488"/>
                        <a:ext cx="4572000" cy="1003300"/>
                      </a:xfrm>
                      <a:prstGeom prst="rect">
                        <a:avLst/>
                      </a:prstGeom>
                      <a:noFill/>
                      <a:ln>
                        <a:noFill/>
                      </a:ln>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948879196"/>
              </p:ext>
            </p:extLst>
          </p:nvPr>
        </p:nvGraphicFramePr>
        <p:xfrm>
          <a:off x="3268663" y="2343150"/>
          <a:ext cx="1041400" cy="508000"/>
        </p:xfrm>
        <a:graphic>
          <a:graphicData uri="http://schemas.openxmlformats.org/presentationml/2006/ole">
            <mc:AlternateContent xmlns:mc="http://schemas.openxmlformats.org/markup-compatibility/2006">
              <mc:Choice xmlns:v="urn:schemas-microsoft-com:vml" Requires="v">
                <p:oleObj spid="_x0000_s46602" name="Equation" r:id="rId5" imgW="1041400" imgH="508000" progId="Equation.DSMT4">
                  <p:embed/>
                </p:oleObj>
              </mc:Choice>
              <mc:Fallback>
                <p:oleObj name="Equation" r:id="rId5" imgW="1041400" imgH="508000" progId="Equation.DSMT4">
                  <p:embed/>
                  <p:pic>
                    <p:nvPicPr>
                      <p:cNvPr id="0" name=""/>
                      <p:cNvPicPr/>
                      <p:nvPr/>
                    </p:nvPicPr>
                    <p:blipFill>
                      <a:blip r:embed="rId6"/>
                      <a:stretch>
                        <a:fillRect/>
                      </a:stretch>
                    </p:blipFill>
                    <p:spPr>
                      <a:xfrm>
                        <a:off x="3268663" y="2343150"/>
                        <a:ext cx="1041400" cy="508000"/>
                      </a:xfrm>
                      <a:prstGeom prst="rect">
                        <a:avLst/>
                      </a:prstGeom>
                    </p:spPr>
                  </p:pic>
                </p:oleObj>
              </mc:Fallback>
            </mc:AlternateContent>
          </a:graphicData>
        </a:graphic>
      </p:graphicFrame>
      <p:sp>
        <p:nvSpPr>
          <p:cNvPr id="6" name="Rectangle 5"/>
          <p:cNvSpPr/>
          <p:nvPr/>
        </p:nvSpPr>
        <p:spPr>
          <a:xfrm>
            <a:off x="8103069" y="3628107"/>
            <a:ext cx="543538" cy="461665"/>
          </a:xfrm>
          <a:prstGeom prst="rect">
            <a:avLst/>
          </a:prstGeom>
        </p:spPr>
        <p:txBody>
          <a:bodyPr wrap="none">
            <a:spAutoFit/>
          </a:bodyPr>
          <a:lstStyle/>
          <a:p>
            <a:r>
              <a:rPr lang="en-US" dirty="0" smtClean="0">
                <a:latin typeface="Times New Roman"/>
                <a:cs typeface="Times New Roman"/>
              </a:rPr>
              <a:t>(1)</a:t>
            </a:r>
            <a:endParaRPr lang="en-US" dirty="0">
              <a:latin typeface="Times New Roman"/>
              <a:cs typeface="Times New Roman"/>
            </a:endParaRPr>
          </a:p>
        </p:txBody>
      </p:sp>
    </p:spTree>
    <p:extLst>
      <p:ext uri="{BB962C8B-B14F-4D97-AF65-F5344CB8AC3E}">
        <p14:creationId xmlns:p14="http://schemas.microsoft.com/office/powerpoint/2010/main" val="61819499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18.8 Liquid </a:t>
            </a:r>
            <a:r>
              <a:rPr lang="en-US" dirty="0" smtClean="0"/>
              <a:t>work </a:t>
            </a:r>
            <a:r>
              <a:rPr lang="en-US" dirty="0"/>
              <a:t>(cont.)</a:t>
            </a:r>
          </a:p>
        </p:txBody>
      </p:sp>
      <p:sp>
        <p:nvSpPr>
          <p:cNvPr id="3" name="Content Placeholder 2"/>
          <p:cNvSpPr>
            <a:spLocks noGrp="1"/>
          </p:cNvSpPr>
          <p:nvPr>
            <p:ph idx="1"/>
          </p:nvPr>
        </p:nvSpPr>
        <p:spPr>
          <a:xfrm>
            <a:off x="365123" y="1874520"/>
            <a:ext cx="8668769" cy="4718304"/>
          </a:xfrm>
        </p:spPr>
        <p:txBody>
          <a:bodyPr/>
          <a:lstStyle/>
          <a:p>
            <a:pPr marL="0" indent="0">
              <a:buNone/>
            </a:pPr>
            <a:r>
              <a:rPr lang="en-US" dirty="0"/>
              <a:t>❸ EXECUTE PLAN The volume of liquid pushed out of the small cylinder is </a:t>
            </a:r>
            <a:r>
              <a:rPr lang="en-US" i="1" dirty="0" smtClean="0"/>
              <a:t>V</a:t>
            </a:r>
            <a:r>
              <a:rPr lang="en-US" baseline="-25000" dirty="0" smtClean="0"/>
              <a:t>1</a:t>
            </a:r>
            <a:r>
              <a:rPr lang="en-US" dirty="0" smtClean="0"/>
              <a:t> = </a:t>
            </a:r>
            <a:r>
              <a:rPr lang="en-US" i="1" dirty="0" smtClean="0"/>
              <a:t>A</a:t>
            </a:r>
            <a:r>
              <a:rPr lang="en-US" baseline="-25000" dirty="0" smtClean="0"/>
              <a:t>1</a:t>
            </a:r>
            <a:r>
              <a:rPr lang="en-US" dirty="0">
                <a:sym typeface="Symbol"/>
              </a:rPr>
              <a:t>Δ</a:t>
            </a:r>
            <a:r>
              <a:rPr lang="en-US" i="1" dirty="0" smtClean="0"/>
              <a:t>x</a:t>
            </a:r>
            <a:r>
              <a:rPr lang="en-US" baseline="-25000" dirty="0" smtClean="0"/>
              <a:t>1</a:t>
            </a:r>
            <a:r>
              <a:rPr lang="en-US" dirty="0"/>
              <a:t>, and that pushed into the large cylinder is </a:t>
            </a:r>
            <a:r>
              <a:rPr lang="en-US" i="1" dirty="0" smtClean="0"/>
              <a:t>V</a:t>
            </a:r>
            <a:r>
              <a:rPr lang="en-US" baseline="-25000" dirty="0" smtClean="0"/>
              <a:t>2</a:t>
            </a:r>
            <a:r>
              <a:rPr lang="en-US" dirty="0" smtClean="0"/>
              <a:t> </a:t>
            </a:r>
            <a:r>
              <a:rPr lang="en-US" dirty="0"/>
              <a:t>= </a:t>
            </a:r>
            <a:r>
              <a:rPr lang="en-US" i="1" dirty="0" smtClean="0"/>
              <a:t>A</a:t>
            </a:r>
            <a:r>
              <a:rPr lang="en-US" baseline="-25000" dirty="0" smtClean="0"/>
              <a:t>2</a:t>
            </a:r>
            <a:r>
              <a:rPr lang="en-US" dirty="0">
                <a:sym typeface="Symbol"/>
              </a:rPr>
              <a:t>Δ</a:t>
            </a:r>
            <a:r>
              <a:rPr lang="en-US" i="1" dirty="0" smtClean="0"/>
              <a:t>x</a:t>
            </a:r>
            <a:r>
              <a:rPr lang="en-US" baseline="-25000" dirty="0" smtClean="0"/>
              <a:t>2 </a:t>
            </a:r>
            <a:r>
              <a:rPr lang="en-US" dirty="0" smtClean="0"/>
              <a:t>= </a:t>
            </a:r>
            <a:r>
              <a:rPr lang="en-US" i="1" dirty="0" smtClean="0"/>
              <a:t>A</a:t>
            </a:r>
            <a:r>
              <a:rPr lang="en-US" baseline="-25000" dirty="0" smtClean="0"/>
              <a:t>2</a:t>
            </a:r>
            <a:r>
              <a:rPr lang="en-US" i="1" dirty="0" smtClean="0"/>
              <a:t>d</a:t>
            </a:r>
            <a:r>
              <a:rPr lang="en-US" dirty="0"/>
              <a:t>. Because these two volumes are equal, I have </a:t>
            </a:r>
            <a:r>
              <a:rPr lang="en-US" i="1" dirty="0" smtClean="0"/>
              <a:t>A</a:t>
            </a:r>
            <a:r>
              <a:rPr lang="en-US" baseline="-25000" dirty="0" smtClean="0"/>
              <a:t>1</a:t>
            </a:r>
            <a:r>
              <a:rPr lang="en-US" dirty="0">
                <a:sym typeface="Symbol"/>
              </a:rPr>
              <a:t>Δ</a:t>
            </a:r>
            <a:r>
              <a:rPr lang="en-US" i="1" dirty="0" smtClean="0"/>
              <a:t>x</a:t>
            </a:r>
            <a:r>
              <a:rPr lang="en-US" baseline="-25000" dirty="0" smtClean="0"/>
              <a:t>1 </a:t>
            </a:r>
            <a:r>
              <a:rPr lang="en-US" dirty="0"/>
              <a:t>= </a:t>
            </a:r>
            <a:r>
              <a:rPr lang="en-US" i="1" dirty="0"/>
              <a:t>A</a:t>
            </a:r>
            <a:r>
              <a:rPr lang="en-US" baseline="-25000" dirty="0"/>
              <a:t>2</a:t>
            </a:r>
            <a:r>
              <a:rPr lang="en-US" i="1" dirty="0"/>
              <a:t>d</a:t>
            </a:r>
            <a:r>
              <a:rPr lang="en-US" dirty="0" smtClean="0"/>
              <a:t>, or </a:t>
            </a:r>
            <a:r>
              <a:rPr lang="en-US" dirty="0">
                <a:sym typeface="Symbol"/>
              </a:rPr>
              <a:t>Δ</a:t>
            </a:r>
            <a:r>
              <a:rPr lang="en-US" i="1" dirty="0" smtClean="0"/>
              <a:t>x</a:t>
            </a:r>
            <a:r>
              <a:rPr lang="en-US" baseline="-25000" dirty="0" smtClean="0"/>
              <a:t>1</a:t>
            </a:r>
            <a:r>
              <a:rPr lang="en-US" dirty="0" smtClean="0"/>
              <a:t> = (</a:t>
            </a:r>
            <a:r>
              <a:rPr lang="en-US" i="1" dirty="0" smtClean="0"/>
              <a:t>A</a:t>
            </a:r>
            <a:r>
              <a:rPr lang="en-US" baseline="-25000" dirty="0" smtClean="0"/>
              <a:t>2</a:t>
            </a:r>
            <a:r>
              <a:rPr lang="en-US" dirty="0" smtClean="0"/>
              <a:t>/</a:t>
            </a:r>
            <a:r>
              <a:rPr lang="en-US" i="1" dirty="0" smtClean="0"/>
              <a:t>A</a:t>
            </a:r>
            <a:r>
              <a:rPr lang="en-US" baseline="-25000" dirty="0" smtClean="0"/>
              <a:t>1</a:t>
            </a:r>
            <a:r>
              <a:rPr lang="en-US" dirty="0"/>
              <a:t>)</a:t>
            </a:r>
            <a:r>
              <a:rPr lang="en-US" i="1" dirty="0"/>
              <a:t>d</a:t>
            </a:r>
            <a:r>
              <a:rPr lang="en-US" dirty="0"/>
              <a:t>. Substituting this expression into Eq. 1, I get </a:t>
            </a:r>
            <a:r>
              <a:rPr lang="en-US" i="1" dirty="0" smtClean="0"/>
              <a:t>W</a:t>
            </a:r>
            <a:r>
              <a:rPr lang="en-US" baseline="-25000" dirty="0" smtClean="0"/>
              <a:t>1</a:t>
            </a:r>
            <a:r>
              <a:rPr lang="en-US" dirty="0" smtClean="0"/>
              <a:t> = </a:t>
            </a:r>
            <a:r>
              <a:rPr lang="en-US" i="1" dirty="0" smtClean="0"/>
              <a:t>F</a:t>
            </a:r>
            <a:r>
              <a:rPr lang="en-US" baseline="-25000" dirty="0" smtClean="0"/>
              <a:t>2</a:t>
            </a:r>
            <a:r>
              <a:rPr lang="en-US" i="1" dirty="0" smtClean="0"/>
              <a:t>d</a:t>
            </a:r>
            <a:r>
              <a:rPr lang="en-US" dirty="0"/>
              <a:t>, telling me that the same work is done on both pistons</a:t>
            </a:r>
            <a:r>
              <a:rPr lang="en-US" dirty="0" smtClean="0"/>
              <a:t>. </a:t>
            </a:r>
            <a:r>
              <a:rPr lang="en-US" dirty="0" smtClean="0">
                <a:solidFill>
                  <a:srgbClr val="004A8F"/>
                </a:solidFill>
              </a:rPr>
              <a:t>✔</a:t>
            </a:r>
          </a:p>
          <a:p>
            <a:pPr marL="0" indent="0">
              <a:buNone/>
            </a:pPr>
            <a:endParaRPr lang="en-US" dirty="0">
              <a:solidFill>
                <a:srgbClr val="004A8F"/>
              </a:solidFill>
            </a:endParaRPr>
          </a:p>
          <a:p>
            <a:pPr marL="0" indent="0">
              <a:buNone/>
            </a:pPr>
            <a:r>
              <a:rPr lang="en-US" dirty="0" smtClean="0">
                <a:solidFill>
                  <a:srgbClr val="004A8F"/>
                </a:solidFill>
              </a:rPr>
              <a:t>Which had to be the case, right?</a:t>
            </a:r>
          </a:p>
          <a:p>
            <a:pPr marL="0" indent="0">
              <a:buNone/>
            </a:pPr>
            <a:r>
              <a:rPr lang="en-US" dirty="0" smtClean="0">
                <a:solidFill>
                  <a:srgbClr val="004A8F"/>
                </a:solidFill>
              </a:rPr>
              <a:t>Would our answer change if there was viscosity? </a:t>
            </a:r>
            <a:endParaRPr lang="en-US" dirty="0"/>
          </a:p>
          <a:p>
            <a:pPr marL="0" indent="0">
              <a:buNone/>
            </a:pPr>
            <a:endParaRPr lang="en-US" dirty="0" smtClean="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18.6: Working with pressure</a:t>
            </a:r>
          </a:p>
        </p:txBody>
      </p:sp>
    </p:spTree>
    <p:extLst>
      <p:ext uri="{BB962C8B-B14F-4D97-AF65-F5344CB8AC3E}">
        <p14:creationId xmlns:p14="http://schemas.microsoft.com/office/powerpoint/2010/main" val="310061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18.8 Liquid </a:t>
            </a:r>
            <a:r>
              <a:rPr lang="en-US" dirty="0" smtClean="0"/>
              <a:t>work </a:t>
            </a:r>
            <a:r>
              <a:rPr lang="en-US" dirty="0"/>
              <a:t>(cont.)</a:t>
            </a:r>
          </a:p>
        </p:txBody>
      </p:sp>
      <p:sp>
        <p:nvSpPr>
          <p:cNvPr id="3" name="Content Placeholder 2"/>
          <p:cNvSpPr>
            <a:spLocks noGrp="1"/>
          </p:cNvSpPr>
          <p:nvPr>
            <p:ph idx="1"/>
          </p:nvPr>
        </p:nvSpPr>
        <p:spPr/>
        <p:txBody>
          <a:bodyPr/>
          <a:lstStyle/>
          <a:p>
            <a:pPr marL="0" indent="0">
              <a:buNone/>
            </a:pPr>
            <a:r>
              <a:rPr lang="en-US" dirty="0"/>
              <a:t>❹ EVALUATE RESULT My answer tells me that no energy is gained by using the hydraulic lift, which makes sense. </a:t>
            </a:r>
            <a:r>
              <a:rPr lang="en-US" dirty="0" smtClean="0"/>
              <a:t>Gaining energy would be extraordinarily dangerous.</a:t>
            </a:r>
            <a:endParaRPr lang="en-US" baseline="30000" dirty="0" smtClean="0"/>
          </a:p>
          <a:p>
            <a:pPr marL="0" indent="0">
              <a:buNone/>
            </a:pPr>
            <a:endParaRPr lang="en-US" dirty="0"/>
          </a:p>
          <a:p>
            <a:pPr marL="0" indent="0">
              <a:buNone/>
            </a:pPr>
            <a:r>
              <a:rPr lang="en-US" dirty="0" smtClean="0"/>
              <a:t>The </a:t>
            </a:r>
            <a:r>
              <a:rPr lang="en-US" dirty="0"/>
              <a:t>force exerted on the small piston is increased by the factor </a:t>
            </a:r>
            <a:r>
              <a:rPr lang="en-US" i="1" dirty="0" smtClean="0"/>
              <a:t>A</a:t>
            </a:r>
            <a:r>
              <a:rPr lang="en-US" baseline="-25000" dirty="0" smtClean="0"/>
              <a:t>2</a:t>
            </a:r>
            <a:r>
              <a:rPr lang="en-US" dirty="0" smtClean="0"/>
              <a:t>/</a:t>
            </a:r>
            <a:r>
              <a:rPr lang="en-US" i="1" dirty="0" smtClean="0"/>
              <a:t>A</a:t>
            </a:r>
            <a:r>
              <a:rPr lang="en-US" baseline="-25000" dirty="0" smtClean="0"/>
              <a:t>1</a:t>
            </a:r>
            <a:r>
              <a:rPr lang="en-US" dirty="0" smtClean="0"/>
              <a:t> </a:t>
            </a:r>
            <a:r>
              <a:rPr lang="en-US" dirty="0"/>
              <a:t>when it is transmitted to the large piston, but the displacement decreases by the inverse factor </a:t>
            </a:r>
            <a:r>
              <a:rPr lang="en-US" i="1" dirty="0" smtClean="0"/>
              <a:t>A</a:t>
            </a:r>
            <a:r>
              <a:rPr lang="en-US" baseline="-25000" dirty="0" smtClean="0"/>
              <a:t>1</a:t>
            </a:r>
            <a:r>
              <a:rPr lang="en-US" dirty="0" smtClean="0"/>
              <a:t>/</a:t>
            </a:r>
            <a:r>
              <a:rPr lang="en-US" i="1" dirty="0" smtClean="0"/>
              <a:t>A</a:t>
            </a:r>
            <a:r>
              <a:rPr lang="en-US" baseline="-25000" dirty="0" smtClean="0"/>
              <a:t>2</a:t>
            </a:r>
            <a:r>
              <a:rPr lang="en-US" dirty="0"/>
              <a:t>, </a:t>
            </a:r>
            <a:r>
              <a:rPr lang="en-US" dirty="0" smtClean="0"/>
              <a:t>and </a:t>
            </a:r>
            <a:r>
              <a:rPr lang="en-US" dirty="0"/>
              <a:t>so the work done is the same</a:t>
            </a:r>
            <a:r>
              <a:rPr lang="en-US" dirty="0" smtClean="0"/>
              <a:t>.</a:t>
            </a:r>
          </a:p>
          <a:p>
            <a:pPr marL="0" indent="0">
              <a:buNone/>
            </a:pPr>
            <a:endParaRPr lang="en-US" sz="1400" dirty="0" smtClean="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18.6: Working with pressure</a:t>
            </a:r>
          </a:p>
        </p:txBody>
      </p:sp>
    </p:spTree>
    <p:extLst>
      <p:ext uri="{BB962C8B-B14F-4D97-AF65-F5344CB8AC3E}">
        <p14:creationId xmlns:p14="http://schemas.microsoft.com/office/powerpoint/2010/main" val="20670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6" y="1170432"/>
            <a:ext cx="5463908" cy="5422392"/>
          </a:xfrm>
        </p:spPr>
        <p:txBody>
          <a:bodyPr/>
          <a:lstStyle/>
          <a:p>
            <a:r>
              <a:rPr lang="en-US" dirty="0" smtClean="0"/>
              <a:t>This basically explains </a:t>
            </a:r>
            <a:r>
              <a:rPr lang="en-US" i="1" dirty="0" smtClean="0"/>
              <a:t>hydraulic </a:t>
            </a:r>
            <a:r>
              <a:rPr lang="en-US" i="1" dirty="0"/>
              <a:t>systems</a:t>
            </a:r>
            <a:r>
              <a:rPr lang="en-US" dirty="0"/>
              <a:t>. </a:t>
            </a:r>
          </a:p>
          <a:p>
            <a:r>
              <a:rPr lang="en-US" dirty="0" smtClean="0"/>
              <a:t>In hydraulic </a:t>
            </a:r>
            <a:r>
              <a:rPr lang="en-US" dirty="0"/>
              <a:t>systems a liquid, usually oil, is used to transmit a force applied at one point to another point. </a:t>
            </a:r>
            <a:endParaRPr lang="en-US" dirty="0" smtClean="0"/>
          </a:p>
          <a:p>
            <a:r>
              <a:rPr lang="en-US" dirty="0" smtClean="0"/>
              <a:t>Just like a pulley, you trade force for displacement</a:t>
            </a:r>
          </a:p>
          <a:p>
            <a:r>
              <a:rPr lang="en-US" dirty="0" smtClean="0"/>
              <a:t>You have probably used hydraulics today</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18.6: Working with pressure</a:t>
            </a:r>
          </a:p>
        </p:txBody>
      </p:sp>
      <p:pic>
        <p:nvPicPr>
          <p:cNvPr id="6" name="Picture 5" descr="18_49_Figure.jpg"/>
          <p:cNvPicPr>
            <a:picLocks noChangeAspect="1"/>
          </p:cNvPicPr>
          <p:nvPr/>
        </p:nvPicPr>
        <p:blipFill rotWithShape="1">
          <a:blip r:embed="rId2">
            <a:extLst>
              <a:ext uri="{28A0092B-C50C-407E-A947-70E740481C1C}">
                <a14:useLocalDpi xmlns:a14="http://schemas.microsoft.com/office/drawing/2010/main" val="0"/>
              </a:ext>
            </a:extLst>
          </a:blip>
          <a:srcRect b="2845"/>
          <a:stretch/>
        </p:blipFill>
        <p:spPr>
          <a:xfrm>
            <a:off x="6164566" y="1187275"/>
            <a:ext cx="2380888" cy="5447404"/>
          </a:xfrm>
          <a:prstGeom prst="rect">
            <a:avLst/>
          </a:prstGeom>
        </p:spPr>
      </p:pic>
    </p:spTree>
    <p:extLst>
      <p:ext uri="{BB962C8B-B14F-4D97-AF65-F5344CB8AC3E}">
        <p14:creationId xmlns:p14="http://schemas.microsoft.com/office/powerpoint/2010/main" val="217204447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_50_Figure.jpg"/>
          <p:cNvPicPr>
            <a:picLocks noChangeAspect="1"/>
          </p:cNvPicPr>
          <p:nvPr/>
        </p:nvPicPr>
        <p:blipFill rotWithShape="1">
          <a:blip r:embed="rId3">
            <a:extLst>
              <a:ext uri="{28A0092B-C50C-407E-A947-70E740481C1C}">
                <a14:useLocalDpi xmlns:a14="http://schemas.microsoft.com/office/drawing/2010/main" val="0"/>
              </a:ext>
            </a:extLst>
          </a:blip>
          <a:srcRect b="3338"/>
          <a:stretch/>
        </p:blipFill>
        <p:spPr>
          <a:xfrm>
            <a:off x="3046231" y="3859190"/>
            <a:ext cx="4811894" cy="3006549"/>
          </a:xfrm>
          <a:prstGeom prst="rect">
            <a:avLst/>
          </a:prstGeom>
        </p:spPr>
      </p:pic>
      <p:sp>
        <p:nvSpPr>
          <p:cNvPr id="3" name="Content Placeholder 2"/>
          <p:cNvSpPr>
            <a:spLocks noGrp="1"/>
          </p:cNvSpPr>
          <p:nvPr>
            <p:ph idx="1"/>
          </p:nvPr>
        </p:nvSpPr>
        <p:spPr>
          <a:xfrm>
            <a:off x="365125" y="1113280"/>
            <a:ext cx="8229600" cy="4173095"/>
          </a:xfrm>
        </p:spPr>
        <p:txBody>
          <a:bodyPr/>
          <a:lstStyle/>
          <a:p>
            <a:r>
              <a:rPr lang="en-US" sz="2200" dirty="0"/>
              <a:t>A great advantage of hydraulic systems is that they permit us to “multiply” a force by varying the size of the pistons</a:t>
            </a:r>
            <a:r>
              <a:rPr lang="en-US" sz="2200" dirty="0" smtClean="0"/>
              <a:t>.</a:t>
            </a:r>
          </a:p>
          <a:p>
            <a:r>
              <a:rPr lang="en-US" sz="2200" dirty="0"/>
              <a:t>Since pressure is constant, take advantage and vary the area!</a:t>
            </a:r>
          </a:p>
          <a:p>
            <a:r>
              <a:rPr lang="en-US" sz="2200" dirty="0" smtClean="0"/>
              <a:t>To see how this works, let us analyze a hydraulic lift again.</a:t>
            </a:r>
          </a:p>
          <a:p>
            <a:r>
              <a:rPr lang="en-US" sz="2200" dirty="0"/>
              <a:t>Since </a:t>
            </a:r>
            <a:r>
              <a:rPr lang="en-US" sz="2200" i="1" dirty="0"/>
              <a:t>P</a:t>
            </a:r>
            <a:r>
              <a:rPr lang="en-US" sz="2200" baseline="-25000" dirty="0"/>
              <a:t>1</a:t>
            </a:r>
            <a:r>
              <a:rPr lang="en-US" sz="2200" dirty="0"/>
              <a:t> = </a:t>
            </a:r>
            <a:r>
              <a:rPr lang="en-US" sz="2200" i="1" dirty="0"/>
              <a:t>P</a:t>
            </a:r>
            <a:r>
              <a:rPr lang="en-US" sz="2200" baseline="-25000" dirty="0"/>
              <a:t>3</a:t>
            </a:r>
            <a:r>
              <a:rPr lang="en-US" sz="2200" dirty="0"/>
              <a:t>, we can </a:t>
            </a:r>
            <a:r>
              <a:rPr lang="en-US" sz="2200" dirty="0" smtClean="0"/>
              <a:t>write</a:t>
            </a:r>
          </a:p>
          <a:p>
            <a:pPr marL="0" indent="0" algn="ctr">
              <a:buNone/>
            </a:pPr>
            <a:r>
              <a:rPr lang="en-US" sz="2200" i="1" dirty="0" smtClean="0"/>
              <a:t>P</a:t>
            </a:r>
            <a:r>
              <a:rPr lang="en-US" sz="2200" baseline="-25000" dirty="0" smtClean="0"/>
              <a:t>2</a:t>
            </a:r>
            <a:r>
              <a:rPr lang="en-US" sz="2200" dirty="0" smtClean="0"/>
              <a:t> = </a:t>
            </a:r>
            <a:r>
              <a:rPr lang="en-US" sz="2200" i="1" dirty="0" smtClean="0"/>
              <a:t>P</a:t>
            </a:r>
            <a:r>
              <a:rPr lang="en-US" sz="2200" baseline="-25000" dirty="0" smtClean="0"/>
              <a:t>3</a:t>
            </a:r>
            <a:r>
              <a:rPr lang="en-US" sz="2200" dirty="0" smtClean="0"/>
              <a:t> – </a:t>
            </a:r>
            <a:r>
              <a:rPr lang="en-US" sz="2200" i="1" dirty="0" err="1" smtClean="0">
                <a:sym typeface="Symbol"/>
              </a:rPr>
              <a:t>ρ</a:t>
            </a:r>
            <a:r>
              <a:rPr lang="en-US" sz="2200" i="1" dirty="0" err="1" smtClean="0"/>
              <a:t>gh</a:t>
            </a:r>
            <a:r>
              <a:rPr lang="en-US" sz="2200" dirty="0" smtClean="0"/>
              <a:t> = </a:t>
            </a:r>
            <a:r>
              <a:rPr lang="en-US" sz="2200" i="1" dirty="0" smtClean="0"/>
              <a:t>P</a:t>
            </a:r>
            <a:r>
              <a:rPr lang="en-US" sz="2200" baseline="-25000" dirty="0" smtClean="0"/>
              <a:t>1</a:t>
            </a:r>
            <a:r>
              <a:rPr lang="en-US" sz="2200" dirty="0" smtClean="0"/>
              <a:t> – </a:t>
            </a:r>
            <a:r>
              <a:rPr lang="en-US" sz="2200" i="1" dirty="0" err="1">
                <a:sym typeface="Symbol"/>
              </a:rPr>
              <a:t>ρ</a:t>
            </a:r>
            <a:r>
              <a:rPr lang="en-US" sz="2200" i="1" dirty="0" err="1" smtClean="0"/>
              <a:t>gh</a:t>
            </a:r>
            <a:endParaRPr lang="en-US" sz="2200" dirty="0" smtClean="0"/>
          </a:p>
          <a:p>
            <a:r>
              <a:rPr lang="en-US" sz="2200" dirty="0" smtClean="0"/>
              <a:t>Because </a:t>
            </a:r>
            <a:r>
              <a:rPr lang="en-US" sz="2200" i="1" dirty="0" err="1">
                <a:sym typeface="Symbol"/>
              </a:rPr>
              <a:t>ρ</a:t>
            </a:r>
            <a:r>
              <a:rPr lang="en-US" sz="2200" baseline="-25000" dirty="0" err="1" smtClean="0"/>
              <a:t>oil</a:t>
            </a:r>
            <a:r>
              <a:rPr lang="en-US" sz="2200" dirty="0" smtClean="0"/>
              <a:t> </a:t>
            </a:r>
            <a:r>
              <a:rPr lang="en-US" sz="2200" dirty="0"/>
              <a:t>and </a:t>
            </a:r>
            <a:r>
              <a:rPr lang="en-US" sz="2200" i="1" dirty="0"/>
              <a:t>h</a:t>
            </a:r>
            <a:r>
              <a:rPr lang="en-US" sz="2200" dirty="0"/>
              <a:t> are small, the term </a:t>
            </a:r>
            <a:r>
              <a:rPr lang="en-US" sz="2200" i="1" dirty="0" err="1">
                <a:sym typeface="Symbol"/>
              </a:rPr>
              <a:t>ρ</a:t>
            </a:r>
            <a:r>
              <a:rPr lang="en-US" sz="2200" i="1" dirty="0" err="1" smtClean="0"/>
              <a:t>gh</a:t>
            </a:r>
            <a:r>
              <a:rPr lang="en-US" sz="2200" dirty="0" smtClean="0"/>
              <a:t> </a:t>
            </a:r>
            <a:r>
              <a:rPr lang="en-US" sz="2200" dirty="0"/>
              <a:t>can be ignored. </a:t>
            </a:r>
          </a:p>
          <a:p>
            <a:r>
              <a:rPr lang="en-US" sz="2200" dirty="0"/>
              <a:t>Using </a:t>
            </a:r>
            <a:r>
              <a:rPr lang="en-US" sz="2200" i="1" dirty="0"/>
              <a:t>P</a:t>
            </a:r>
            <a:r>
              <a:rPr lang="en-US" sz="2200" dirty="0"/>
              <a:t> = </a:t>
            </a:r>
            <a:r>
              <a:rPr lang="en-US" sz="2200" i="1" dirty="0"/>
              <a:t>F</a:t>
            </a:r>
            <a:r>
              <a:rPr lang="en-US" sz="2200" dirty="0"/>
              <a:t>/</a:t>
            </a:r>
            <a:r>
              <a:rPr lang="en-US" sz="2200" i="1" dirty="0"/>
              <a:t>A</a:t>
            </a:r>
            <a:r>
              <a:rPr lang="en-US" sz="2200" dirty="0"/>
              <a:t>, </a:t>
            </a:r>
            <a:r>
              <a:rPr lang="en-US" sz="2200" dirty="0" smtClean="0"/>
              <a:t>we </a:t>
            </a:r>
            <a:r>
              <a:rPr lang="en-US" sz="2200" dirty="0"/>
              <a:t>can </a:t>
            </a:r>
            <a:r>
              <a:rPr lang="en-US" sz="2200" dirty="0" smtClean="0"/>
              <a:t>write</a:t>
            </a:r>
          </a:p>
          <a:p>
            <a:endParaRPr lang="en-US" sz="2200" dirty="0"/>
          </a:p>
          <a:p>
            <a:endParaRPr lang="en-US" sz="2200" dirty="0" smtClean="0"/>
          </a:p>
          <a:p>
            <a:endParaRPr lang="en-US" sz="2200" dirty="0" smtClean="0"/>
          </a:p>
          <a:p>
            <a:pPr marL="0" indent="0">
              <a:buNone/>
            </a:pPr>
            <a:endParaRPr lang="en-US" sz="2200"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18.6: Working with pressure</a:t>
            </a:r>
          </a:p>
        </p:txBody>
      </p:sp>
      <p:graphicFrame>
        <p:nvGraphicFramePr>
          <p:cNvPr id="8" name="Object 7"/>
          <p:cNvGraphicFramePr>
            <a:graphicFrameLocks noChangeAspect="1"/>
          </p:cNvGraphicFramePr>
          <p:nvPr>
            <p:extLst>
              <p:ext uri="{D42A27DB-BD31-4B8C-83A1-F6EECF244321}">
                <p14:modId xmlns:p14="http://schemas.microsoft.com/office/powerpoint/2010/main" val="1839811798"/>
              </p:ext>
            </p:extLst>
          </p:nvPr>
        </p:nvGraphicFramePr>
        <p:xfrm>
          <a:off x="1477963" y="4402140"/>
          <a:ext cx="1168400" cy="800100"/>
        </p:xfrm>
        <a:graphic>
          <a:graphicData uri="http://schemas.openxmlformats.org/presentationml/2006/ole">
            <mc:AlternateContent xmlns:mc="http://schemas.openxmlformats.org/markup-compatibility/2006">
              <mc:Choice xmlns:v="urn:schemas-microsoft-com:vml" Requires="v">
                <p:oleObj spid="_x0000_s47378" name="Equation" r:id="rId4" imgW="1168400" imgH="800100" progId="Equation.DSMT4">
                  <p:embed/>
                </p:oleObj>
              </mc:Choice>
              <mc:Fallback>
                <p:oleObj name="Equation" r:id="rId4" imgW="1168400" imgH="800100" progId="Equation.DSMT4">
                  <p:embed/>
                  <p:pic>
                    <p:nvPicPr>
                      <p:cNvPr id="0" name=""/>
                      <p:cNvPicPr/>
                      <p:nvPr/>
                    </p:nvPicPr>
                    <p:blipFill>
                      <a:blip r:embed="rId5"/>
                      <a:stretch>
                        <a:fillRect/>
                      </a:stretch>
                    </p:blipFill>
                    <p:spPr>
                      <a:xfrm>
                        <a:off x="1477963" y="4402140"/>
                        <a:ext cx="1168400" cy="800100"/>
                      </a:xfrm>
                      <a:prstGeom prst="rect">
                        <a:avLst/>
                      </a:prstGeom>
                    </p:spPr>
                  </p:pic>
                </p:oleObj>
              </mc:Fallback>
            </mc:AlternateContent>
          </a:graphicData>
        </a:graphic>
      </p:graphicFrame>
    </p:spTree>
    <p:extLst>
      <p:ext uri="{BB962C8B-B14F-4D97-AF65-F5344CB8AC3E}">
        <p14:creationId xmlns:p14="http://schemas.microsoft.com/office/powerpoint/2010/main" val="37727427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sz="2200" dirty="0"/>
              <a:t>Consider a fluid subject to a compressive stress in </a:t>
            </a:r>
            <a:r>
              <a:rPr lang="en-US" sz="2200" dirty="0" smtClean="0"/>
              <a:t>a </a:t>
            </a:r>
            <a:r>
              <a:rPr lang="en-US" sz="2200" dirty="0"/>
              <a:t>cylinder, as shown. The fluid is in mechanical equilibrium.</a:t>
            </a:r>
          </a:p>
          <a:p>
            <a:pPr lvl="1"/>
            <a:r>
              <a:rPr lang="en-US" sz="2200" dirty="0">
                <a:solidFill>
                  <a:schemeClr val="tx1"/>
                </a:solidFill>
              </a:rPr>
              <a:t>The vector sum of the three forces         </a:t>
            </a:r>
            <a:r>
              <a:rPr lang="en-US" sz="2200" dirty="0" smtClean="0">
                <a:solidFill>
                  <a:schemeClr val="tx1"/>
                </a:solidFill>
              </a:rPr>
              <a:t>  and     </a:t>
            </a:r>
            <a:r>
              <a:rPr lang="en-US" sz="2200" dirty="0" smtClean="0"/>
              <a:t>acting </a:t>
            </a:r>
            <a:r>
              <a:rPr lang="en-US" sz="2200" dirty="0"/>
              <a:t>on the three surfaces of the imaginary wedge-shaped volume is zero. </a:t>
            </a:r>
          </a:p>
          <a:p>
            <a:pPr lvl="1"/>
            <a:r>
              <a:rPr lang="en-US" sz="2200" dirty="0"/>
              <a:t>The three wedge-shaped surfaces have areas </a:t>
            </a:r>
            <a:r>
              <a:rPr lang="en-US" sz="2200" i="1" dirty="0"/>
              <a:t>A</a:t>
            </a:r>
            <a:r>
              <a:rPr lang="en-US" sz="2200" baseline="-25000" dirty="0"/>
              <a:t>1</a:t>
            </a:r>
            <a:r>
              <a:rPr lang="en-US" sz="2200" dirty="0"/>
              <a:t>, </a:t>
            </a:r>
            <a:r>
              <a:rPr lang="en-US" sz="2200" i="1" dirty="0"/>
              <a:t>A</a:t>
            </a:r>
            <a:r>
              <a:rPr lang="en-US" sz="2200" baseline="-25000" dirty="0"/>
              <a:t>2</a:t>
            </a:r>
            <a:r>
              <a:rPr lang="en-US" sz="2200" dirty="0"/>
              <a:t>, </a:t>
            </a:r>
            <a:r>
              <a:rPr lang="en-US" sz="2200" i="1" dirty="0"/>
              <a:t>A</a:t>
            </a:r>
            <a:r>
              <a:rPr lang="en-US" sz="2200" baseline="-25000" dirty="0"/>
              <a:t>3</a:t>
            </a:r>
            <a:r>
              <a:rPr lang="en-US" sz="2200" dirty="0" smtClean="0"/>
              <a:t>.</a:t>
            </a:r>
            <a:endParaRPr lang="en-US" sz="2200"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18.1: Forces in a </a:t>
            </a:r>
            <a:r>
              <a:rPr lang="en-US" dirty="0" smtClean="0"/>
              <a:t>fluid</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2991370842"/>
              </p:ext>
            </p:extLst>
          </p:nvPr>
        </p:nvGraphicFramePr>
        <p:xfrm>
          <a:off x="5123506" y="1944806"/>
          <a:ext cx="711200" cy="406400"/>
        </p:xfrm>
        <a:graphic>
          <a:graphicData uri="http://schemas.openxmlformats.org/presentationml/2006/ole">
            <mc:AlternateContent xmlns:mc="http://schemas.openxmlformats.org/markup-compatibility/2006">
              <mc:Choice xmlns:v="urn:schemas-microsoft-com:vml" Requires="v">
                <p:oleObj spid="_x0000_s124257" name="Equation" r:id="rId3" imgW="711200" imgH="406400" progId="Equation.DSMT4">
                  <p:embed/>
                </p:oleObj>
              </mc:Choice>
              <mc:Fallback>
                <p:oleObj name="Equation" r:id="rId3" imgW="711200" imgH="406400" progId="Equation.DSMT4">
                  <p:embed/>
                  <p:pic>
                    <p:nvPicPr>
                      <p:cNvPr id="0" name=""/>
                      <p:cNvPicPr/>
                      <p:nvPr/>
                    </p:nvPicPr>
                    <p:blipFill>
                      <a:blip r:embed="rId4"/>
                      <a:stretch>
                        <a:fillRect/>
                      </a:stretch>
                    </p:blipFill>
                    <p:spPr>
                      <a:xfrm>
                        <a:off x="5123506" y="1944806"/>
                        <a:ext cx="711200" cy="4064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698327962"/>
              </p:ext>
            </p:extLst>
          </p:nvPr>
        </p:nvGraphicFramePr>
        <p:xfrm>
          <a:off x="6300194" y="1947157"/>
          <a:ext cx="279400" cy="406400"/>
        </p:xfrm>
        <a:graphic>
          <a:graphicData uri="http://schemas.openxmlformats.org/presentationml/2006/ole">
            <mc:AlternateContent xmlns:mc="http://schemas.openxmlformats.org/markup-compatibility/2006">
              <mc:Choice xmlns:v="urn:schemas-microsoft-com:vml" Requires="v">
                <p:oleObj spid="_x0000_s124258" name="Equation" r:id="rId5" imgW="279400" imgH="406400" progId="Equation.DSMT4">
                  <p:embed/>
                </p:oleObj>
              </mc:Choice>
              <mc:Fallback>
                <p:oleObj name="Equation" r:id="rId5" imgW="279400" imgH="406400" progId="Equation.DSMT4">
                  <p:embed/>
                  <p:pic>
                    <p:nvPicPr>
                      <p:cNvPr id="0" name=""/>
                      <p:cNvPicPr/>
                      <p:nvPr/>
                    </p:nvPicPr>
                    <p:blipFill>
                      <a:blip r:embed="rId6"/>
                      <a:stretch>
                        <a:fillRect/>
                      </a:stretch>
                    </p:blipFill>
                    <p:spPr>
                      <a:xfrm>
                        <a:off x="6300194" y="1947157"/>
                        <a:ext cx="279400" cy="406400"/>
                      </a:xfrm>
                      <a:prstGeom prst="rect">
                        <a:avLst/>
                      </a:prstGeom>
                    </p:spPr>
                  </p:pic>
                </p:oleObj>
              </mc:Fallback>
            </mc:AlternateContent>
          </a:graphicData>
        </a:graphic>
      </p:graphicFrame>
      <p:pic>
        <p:nvPicPr>
          <p:cNvPr id="11" name="Picture 10" descr="18_04_Figure.jpg"/>
          <p:cNvPicPr>
            <a:picLocks noChangeAspect="1"/>
          </p:cNvPicPr>
          <p:nvPr/>
        </p:nvPicPr>
        <p:blipFill rotWithShape="1">
          <a:blip r:embed="rId7">
            <a:extLst>
              <a:ext uri="{28A0092B-C50C-407E-A947-70E740481C1C}">
                <a14:useLocalDpi xmlns:a14="http://schemas.microsoft.com/office/drawing/2010/main" val="0"/>
              </a:ext>
            </a:extLst>
          </a:blip>
          <a:srcRect b="3946"/>
          <a:stretch/>
        </p:blipFill>
        <p:spPr>
          <a:xfrm>
            <a:off x="1371600" y="3223078"/>
            <a:ext cx="6400800" cy="3237502"/>
          </a:xfrm>
          <a:prstGeom prst="rect">
            <a:avLst/>
          </a:prstGeom>
        </p:spPr>
      </p:pic>
    </p:spTree>
    <p:extLst>
      <p:ext uri="{BB962C8B-B14F-4D97-AF65-F5344CB8AC3E}">
        <p14:creationId xmlns:p14="http://schemas.microsoft.com/office/powerpoint/2010/main" val="347937695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For a fluid, compressibility is</a:t>
            </a:r>
          </a:p>
          <a:p>
            <a:endParaRPr lang="en-US" dirty="0"/>
          </a:p>
          <a:p>
            <a:endParaRPr lang="en-US" dirty="0" smtClean="0"/>
          </a:p>
          <a:p>
            <a:endParaRPr lang="en-US" dirty="0"/>
          </a:p>
          <a:p>
            <a:endParaRPr lang="en-US" dirty="0" smtClean="0"/>
          </a:p>
          <a:p>
            <a:endParaRPr lang="en-US" dirty="0"/>
          </a:p>
          <a:p>
            <a:r>
              <a:rPr lang="en-US" dirty="0" smtClean="0"/>
              <a:t>For water at 0</a:t>
            </a:r>
            <a:r>
              <a:rPr lang="en-US" baseline="30000" dirty="0" smtClean="0"/>
              <a:t>o</a:t>
            </a:r>
            <a:r>
              <a:rPr lang="en-US" dirty="0" smtClean="0"/>
              <a:t>C, β ~ 5x10</a:t>
            </a:r>
            <a:r>
              <a:rPr lang="en-US" baseline="30000" dirty="0" smtClean="0"/>
              <a:t>-10</a:t>
            </a:r>
            <a:r>
              <a:rPr lang="en-US" dirty="0" smtClean="0"/>
              <a:t> Pa</a:t>
            </a:r>
            <a:r>
              <a:rPr lang="en-US" baseline="30000" dirty="0" smtClean="0"/>
              <a:t>-1</a:t>
            </a:r>
          </a:p>
          <a:p>
            <a:r>
              <a:rPr lang="en-US" dirty="0" smtClean="0"/>
              <a:t>Need 500 </a:t>
            </a:r>
            <a:r>
              <a:rPr lang="en-US" dirty="0" err="1" smtClean="0"/>
              <a:t>atm</a:t>
            </a:r>
            <a:r>
              <a:rPr lang="en-US" dirty="0" smtClean="0"/>
              <a:t> for 1% volume change </a:t>
            </a:r>
            <a:r>
              <a:rPr lang="is-IS" dirty="0" smtClean="0"/>
              <a:t>…</a:t>
            </a:r>
          </a:p>
          <a:p>
            <a:r>
              <a:rPr lang="is-IS" dirty="0" smtClean="0"/>
              <a:t>Ignoring compressibility is a good approximation</a:t>
            </a:r>
          </a:p>
          <a:p>
            <a:pPr lvl="1"/>
            <a:r>
              <a:rPr lang="en-US" dirty="0" smtClean="0"/>
              <a:t>B</a:t>
            </a:r>
            <a:r>
              <a:rPr lang="is-IS" dirty="0" smtClean="0"/>
              <a:t>ut we still need it to explain sound underwater ...</a:t>
            </a:r>
            <a:endParaRPr lang="en-US" dirty="0" smtClean="0"/>
          </a:p>
          <a:p>
            <a:endParaRPr lang="en-US" dirty="0"/>
          </a:p>
        </p:txBody>
      </p:sp>
      <p:sp>
        <p:nvSpPr>
          <p:cNvPr id="3" name="Footer Placeholder 2"/>
          <p:cNvSpPr>
            <a:spLocks noGrp="1"/>
          </p:cNvSpPr>
          <p:nvPr>
            <p:ph type="ftr" sz="quarter" idx="10"/>
          </p:nvPr>
        </p:nvSpPr>
        <p:spPr/>
        <p:txBody>
          <a:bodyPr/>
          <a:lstStyle/>
          <a:p>
            <a:r>
              <a:rPr lang="en-GB" smtClean="0"/>
              <a:t>© 2015 Pearson Education, Inc.</a:t>
            </a:r>
            <a:endParaRPr lang="en-GB" dirty="0"/>
          </a:p>
        </p:txBody>
      </p:sp>
      <p:sp>
        <p:nvSpPr>
          <p:cNvPr id="4" name="Text Placeholder 3"/>
          <p:cNvSpPr>
            <a:spLocks noGrp="1"/>
          </p:cNvSpPr>
          <p:nvPr>
            <p:ph type="body" sz="quarter" idx="11"/>
          </p:nvPr>
        </p:nvSpPr>
        <p:spPr/>
        <p:txBody>
          <a:bodyPr/>
          <a:lstStyle/>
          <a:p>
            <a:r>
              <a:rPr lang="en-US" dirty="0" smtClean="0"/>
              <a:t>Incompressible?</a:t>
            </a:r>
            <a:endParaRPr lang="en-US" dirty="0"/>
          </a:p>
        </p:txBody>
      </p:sp>
      <p:pic>
        <p:nvPicPr>
          <p:cNvPr id="5" name="Picture 4"/>
          <p:cNvPicPr>
            <a:picLocks noChangeAspect="1"/>
          </p:cNvPicPr>
          <p:nvPr/>
        </p:nvPicPr>
        <p:blipFill>
          <a:blip r:embed="rId2"/>
          <a:stretch>
            <a:fillRect/>
          </a:stretch>
        </p:blipFill>
        <p:spPr>
          <a:xfrm>
            <a:off x="3194461" y="2059599"/>
            <a:ext cx="2034301" cy="1544562"/>
          </a:xfrm>
          <a:prstGeom prst="rect">
            <a:avLst/>
          </a:prstGeom>
        </p:spPr>
      </p:pic>
    </p:spTree>
    <p:extLst>
      <p:ext uri="{BB962C8B-B14F-4D97-AF65-F5344CB8AC3E}">
        <p14:creationId xmlns:p14="http://schemas.microsoft.com/office/powerpoint/2010/main" val="63905368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 y="1170432"/>
            <a:ext cx="8612017" cy="1015663"/>
          </a:xfrm>
        </p:spPr>
        <p:txBody>
          <a:bodyPr/>
          <a:lstStyle/>
          <a:p>
            <a:r>
              <a:rPr lang="en-US" dirty="0"/>
              <a:t>Procedure: Working with pressure in liquids at rest</a:t>
            </a:r>
          </a:p>
        </p:txBody>
      </p:sp>
      <p:sp>
        <p:nvSpPr>
          <p:cNvPr id="8" name="Content Placeholder 7"/>
          <p:cNvSpPr>
            <a:spLocks noGrp="1"/>
          </p:cNvSpPr>
          <p:nvPr>
            <p:ph idx="1"/>
          </p:nvPr>
        </p:nvSpPr>
        <p:spPr>
          <a:xfrm>
            <a:off x="365125" y="2368295"/>
            <a:ext cx="8229600" cy="4315643"/>
          </a:xfrm>
        </p:spPr>
        <p:txBody>
          <a:bodyPr/>
          <a:lstStyle/>
          <a:p>
            <a:pPr marL="0" indent="0">
              <a:buNone/>
            </a:pPr>
            <a:r>
              <a:rPr lang="en-US" sz="2400" dirty="0"/>
              <a:t>The branch of physics that deals with pressure in a liquid at rest is called </a:t>
            </a:r>
            <a:r>
              <a:rPr lang="en-US" sz="2400" i="1" dirty="0"/>
              <a:t>hydrostatics</a:t>
            </a:r>
            <a:r>
              <a:rPr lang="en-US" sz="2400" dirty="0"/>
              <a:t>. The pressure in a liquid at rest is determined by gravity and by what happens at the boundary of the liquid. To determine the pressure in such liquids</a:t>
            </a:r>
            <a:r>
              <a:rPr lang="en-US" sz="2400" dirty="0" smtClean="0"/>
              <a:t>:</a:t>
            </a:r>
          </a:p>
          <a:p>
            <a:pPr marL="0" indent="0">
              <a:buNone/>
            </a:pPr>
            <a:endParaRPr lang="en-US" sz="2400" dirty="0" smtClean="0"/>
          </a:p>
          <a:p>
            <a:pPr marL="457200" indent="-457200">
              <a:buClrTx/>
              <a:buFont typeface="+mj-lt"/>
              <a:buAutoNum type="arabicPeriod"/>
            </a:pPr>
            <a:r>
              <a:rPr lang="en-US" sz="2400" dirty="0"/>
              <a:t>Begin by making a sketch showing all the </a:t>
            </a:r>
            <a:r>
              <a:rPr lang="en-US" sz="2400" b="1" dirty="0"/>
              <a:t>boundaries</a:t>
            </a:r>
            <a:r>
              <a:rPr lang="en-US" sz="2400" dirty="0"/>
              <a:t> and identifying all the factors that affect pressure: pistons, gases at surfaces open to the atmosphere, and so on. Note the known vertical heights of liquid surfaces, the areas of these surfaces, the surface areas of pistons, and the liquid mass densities</a:t>
            </a:r>
            <a:r>
              <a:rPr lang="en-US" sz="2400" dirty="0" smtClean="0"/>
              <a:t>.</a:t>
            </a:r>
            <a:endParaRPr lang="en-US" sz="2400"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18.6: Working with </a:t>
            </a:r>
            <a:r>
              <a:rPr lang="en-US" dirty="0" smtClean="0"/>
              <a:t>pressure</a:t>
            </a:r>
            <a:endParaRPr lang="en-US" dirty="0"/>
          </a:p>
        </p:txBody>
      </p:sp>
    </p:spTree>
    <p:extLst>
      <p:ext uri="{BB962C8B-B14F-4D97-AF65-F5344CB8AC3E}">
        <p14:creationId xmlns:p14="http://schemas.microsoft.com/office/powerpoint/2010/main" val="160505397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 y="1170432"/>
            <a:ext cx="8612017" cy="1015663"/>
          </a:xfrm>
        </p:spPr>
        <p:txBody>
          <a:bodyPr/>
          <a:lstStyle/>
          <a:p>
            <a:r>
              <a:rPr lang="en-US" dirty="0"/>
              <a:t>Procedure: Working with pressure in liquids at rest</a:t>
            </a:r>
          </a:p>
        </p:txBody>
      </p:sp>
      <p:sp>
        <p:nvSpPr>
          <p:cNvPr id="8" name="Content Placeholder 7"/>
          <p:cNvSpPr>
            <a:spLocks noGrp="1"/>
          </p:cNvSpPr>
          <p:nvPr>
            <p:ph idx="1"/>
          </p:nvPr>
        </p:nvSpPr>
        <p:spPr/>
        <p:txBody>
          <a:bodyPr/>
          <a:lstStyle/>
          <a:p>
            <a:pPr marL="514350" indent="-514350">
              <a:buClrTx/>
              <a:buFont typeface="+mj-lt"/>
              <a:buAutoNum type="arabicPeriod" startAt="2"/>
            </a:pPr>
            <a:r>
              <a:rPr lang="en-US" sz="2400" dirty="0"/>
              <a:t>Determine the </a:t>
            </a:r>
            <a:r>
              <a:rPr lang="en-US" sz="2400" b="1" dirty="0"/>
              <a:t>pressure at each surface</a:t>
            </a:r>
            <a:r>
              <a:rPr lang="en-US" sz="2400" dirty="0"/>
              <a:t>. The pressure at a liquid surface open to the air is equal to atmospheric pressure </a:t>
            </a:r>
            <a:r>
              <a:rPr lang="en-US" sz="2400" i="1" dirty="0"/>
              <a:t>P</a:t>
            </a:r>
            <a:r>
              <a:rPr lang="en-US" sz="2400" baseline="-25000" dirty="0"/>
              <a:t>atm</a:t>
            </a:r>
            <a:r>
              <a:rPr lang="en-US" sz="2400" dirty="0"/>
              <a:t>. </a:t>
            </a:r>
            <a:r>
              <a:rPr lang="en-US" sz="2400" dirty="0" smtClean="0"/>
              <a:t>The </a:t>
            </a:r>
            <a:r>
              <a:rPr lang="en-US" sz="2400" dirty="0"/>
              <a:t>pressure at a liquid surface bordering a vacuum is zero: </a:t>
            </a:r>
            <a:r>
              <a:rPr lang="en-US" sz="2400" i="1" dirty="0" smtClean="0"/>
              <a:t>P</a:t>
            </a:r>
            <a:r>
              <a:rPr lang="en-US" sz="2400" dirty="0" smtClean="0"/>
              <a:t> = 0</a:t>
            </a:r>
            <a:r>
              <a:rPr lang="en-US" sz="2400" dirty="0"/>
              <a:t>. The pressure at a liquid surface open to a gas other than the atmosphere is equal to the pressure in the gas: </a:t>
            </a:r>
            <a:r>
              <a:rPr lang="en-US" sz="2400" i="1" dirty="0" smtClean="0"/>
              <a:t>P</a:t>
            </a:r>
            <a:r>
              <a:rPr lang="en-US" sz="2400" dirty="0" smtClean="0"/>
              <a:t> = </a:t>
            </a:r>
            <a:r>
              <a:rPr lang="en-US" sz="2400" i="1" dirty="0" smtClean="0"/>
              <a:t>P</a:t>
            </a:r>
            <a:r>
              <a:rPr lang="en-US" sz="2400" baseline="-25000" dirty="0" smtClean="0"/>
              <a:t>gas</a:t>
            </a:r>
            <a:r>
              <a:rPr lang="en-US" sz="2400" dirty="0"/>
              <a:t>. The pressure at a liquid surface that is in contact with a solid, such as a piston, is </a:t>
            </a:r>
            <a:r>
              <a:rPr lang="en-US" sz="2400" i="1" dirty="0" smtClean="0"/>
              <a:t>P</a:t>
            </a:r>
            <a:r>
              <a:rPr lang="en-US" sz="2400" dirty="0" smtClean="0"/>
              <a:t> = </a:t>
            </a:r>
            <a:r>
              <a:rPr lang="en-US" sz="2400" i="1" dirty="0" smtClean="0"/>
              <a:t>F</a:t>
            </a:r>
            <a:r>
              <a:rPr lang="en-US" sz="2400" spc="-700" baseline="30000" dirty="0" smtClean="0"/>
              <a:t>c</a:t>
            </a:r>
            <a:r>
              <a:rPr lang="en-US" sz="2400" spc="-100" baseline="-25000" dirty="0" smtClean="0"/>
              <a:t>sl</a:t>
            </a:r>
            <a:r>
              <a:rPr lang="en-US" sz="2400" dirty="0" smtClean="0"/>
              <a:t>/</a:t>
            </a:r>
            <a:r>
              <a:rPr lang="en-US" sz="2400" i="1" dirty="0" smtClean="0"/>
              <a:t>A</a:t>
            </a:r>
            <a:r>
              <a:rPr lang="en-US" sz="2400" dirty="0"/>
              <a:t>, </a:t>
            </a:r>
            <a:r>
              <a:rPr lang="en-US" sz="2400" dirty="0" smtClean="0"/>
              <a:t>where </a:t>
            </a:r>
            <a:r>
              <a:rPr lang="en-US" sz="2400" i="1" dirty="0" smtClean="0"/>
              <a:t>F</a:t>
            </a:r>
            <a:r>
              <a:rPr lang="en-US" sz="2400" spc="-700" baseline="30000" dirty="0" smtClean="0"/>
              <a:t>c</a:t>
            </a:r>
            <a:r>
              <a:rPr lang="en-US" sz="2400" spc="-100" baseline="-25000" dirty="0" smtClean="0"/>
              <a:t>sl</a:t>
            </a:r>
            <a:r>
              <a:rPr lang="en-US" sz="2400" dirty="0" smtClean="0"/>
              <a:t> is </a:t>
            </a:r>
            <a:r>
              <a:rPr lang="en-US" sz="2400" dirty="0"/>
              <a:t>the magnitude of the force exerted by the solid on the liquid and </a:t>
            </a:r>
            <a:r>
              <a:rPr lang="en-US" sz="2400" i="1" dirty="0"/>
              <a:t>A</a:t>
            </a:r>
            <a:r>
              <a:rPr lang="en-US" sz="2400" dirty="0"/>
              <a:t> is the area over which that force is exerted.</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18.6: Working with </a:t>
            </a:r>
            <a:r>
              <a:rPr lang="en-US" dirty="0" smtClean="0"/>
              <a:t>pressure</a:t>
            </a:r>
            <a:endParaRPr lang="en-US" dirty="0"/>
          </a:p>
        </p:txBody>
      </p:sp>
    </p:spTree>
    <p:extLst>
      <p:ext uri="{BB962C8B-B14F-4D97-AF65-F5344CB8AC3E}">
        <p14:creationId xmlns:p14="http://schemas.microsoft.com/office/powerpoint/2010/main" val="139247651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 y="1170432"/>
            <a:ext cx="8612017" cy="1015663"/>
          </a:xfrm>
        </p:spPr>
        <p:txBody>
          <a:bodyPr/>
          <a:lstStyle/>
          <a:p>
            <a:r>
              <a:rPr lang="en-US" dirty="0"/>
              <a:t>Procedure: Working with pressure in liquids at rest</a:t>
            </a:r>
          </a:p>
        </p:txBody>
      </p:sp>
      <p:sp>
        <p:nvSpPr>
          <p:cNvPr id="8" name="Content Placeholder 7"/>
          <p:cNvSpPr>
            <a:spLocks noGrp="1"/>
          </p:cNvSpPr>
          <p:nvPr>
            <p:ph idx="1"/>
          </p:nvPr>
        </p:nvSpPr>
        <p:spPr/>
        <p:txBody>
          <a:bodyPr/>
          <a:lstStyle/>
          <a:p>
            <a:pPr marL="514350" indent="-514350">
              <a:buClrTx/>
              <a:buFont typeface="+mj-lt"/>
              <a:buAutoNum type="arabicPeriod" startAt="3"/>
            </a:pPr>
            <a:r>
              <a:rPr lang="en-US" dirty="0"/>
              <a:t>Use </a:t>
            </a:r>
            <a:r>
              <a:rPr lang="en-US" b="1" dirty="0"/>
              <a:t>horizontal planes</a:t>
            </a:r>
            <a:r>
              <a:rPr lang="en-US" dirty="0"/>
              <a:t>. The pressure is the same at all points on a horizontal plane in a connected liquid. The pressure difference between two horizontal planes 1 and 2 is given by </a:t>
            </a:r>
            <a:r>
              <a:rPr lang="en-US" i="1" dirty="0" smtClean="0"/>
              <a:t>P</a:t>
            </a:r>
            <a:r>
              <a:rPr lang="en-US" baseline="-25000" dirty="0" smtClean="0"/>
              <a:t>1</a:t>
            </a:r>
            <a:r>
              <a:rPr lang="en-US" dirty="0" smtClean="0"/>
              <a:t> = </a:t>
            </a:r>
            <a:r>
              <a:rPr lang="en-US" i="1" dirty="0" smtClean="0"/>
              <a:t>P</a:t>
            </a:r>
            <a:r>
              <a:rPr lang="en-US" baseline="-25000" dirty="0" smtClean="0"/>
              <a:t>2</a:t>
            </a:r>
            <a:r>
              <a:rPr lang="en-US" dirty="0" smtClean="0"/>
              <a:t> + </a:t>
            </a:r>
            <a:r>
              <a:rPr lang="en-US" i="1" dirty="0"/>
              <a:t>ρgd</a:t>
            </a:r>
            <a:r>
              <a:rPr lang="en-US" dirty="0" smtClean="0"/>
              <a:t> </a:t>
            </a:r>
            <a:r>
              <a:rPr lang="en-US" dirty="0"/>
              <a:t>(Eq. 18.7), where </a:t>
            </a:r>
            <a:r>
              <a:rPr lang="en-US" i="1" dirty="0"/>
              <a:t>d</a:t>
            </a:r>
            <a:r>
              <a:rPr lang="en-US" dirty="0"/>
              <a:t> is the vertical distance between the horizontal planes and 1 is below 2.</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18.6: Working with </a:t>
            </a:r>
            <a:r>
              <a:rPr lang="en-US" dirty="0" smtClean="0"/>
              <a:t>pressure</a:t>
            </a:r>
            <a:endParaRPr lang="en-US" dirty="0"/>
          </a:p>
        </p:txBody>
      </p:sp>
    </p:spTree>
    <p:extLst>
      <p:ext uri="{BB962C8B-B14F-4D97-AF65-F5344CB8AC3E}">
        <p14:creationId xmlns:p14="http://schemas.microsoft.com/office/powerpoint/2010/main" val="292351473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8_52_Figure.jpg"/>
          <p:cNvPicPr>
            <a:picLocks noChangeAspect="1"/>
          </p:cNvPicPr>
          <p:nvPr/>
        </p:nvPicPr>
        <p:blipFill rotWithShape="1">
          <a:blip r:embed="rId2">
            <a:extLst>
              <a:ext uri="{28A0092B-C50C-407E-A947-70E740481C1C}">
                <a14:useLocalDpi xmlns:a14="http://schemas.microsoft.com/office/drawing/2010/main" val="0"/>
              </a:ext>
            </a:extLst>
          </a:blip>
          <a:srcRect b="2625"/>
          <a:stretch/>
        </p:blipFill>
        <p:spPr>
          <a:xfrm>
            <a:off x="4081657" y="1336262"/>
            <a:ext cx="4960818" cy="5039044"/>
          </a:xfrm>
          <a:prstGeom prst="rect">
            <a:avLst/>
          </a:prstGeom>
        </p:spPr>
      </p:pic>
      <p:sp>
        <p:nvSpPr>
          <p:cNvPr id="2" name="Title 1"/>
          <p:cNvSpPr>
            <a:spLocks noGrp="1"/>
          </p:cNvSpPr>
          <p:nvPr>
            <p:ph type="title"/>
          </p:nvPr>
        </p:nvSpPr>
        <p:spPr/>
        <p:txBody>
          <a:bodyPr/>
          <a:lstStyle/>
          <a:p>
            <a:r>
              <a:rPr lang="en-US" dirty="0"/>
              <a:t>Section Goal</a:t>
            </a:r>
          </a:p>
        </p:txBody>
      </p:sp>
      <p:sp>
        <p:nvSpPr>
          <p:cNvPr id="3" name="Content Placeholder 2"/>
          <p:cNvSpPr>
            <a:spLocks noGrp="1"/>
          </p:cNvSpPr>
          <p:nvPr>
            <p:ph idx="1"/>
          </p:nvPr>
        </p:nvSpPr>
        <p:spPr>
          <a:xfrm>
            <a:off x="365125" y="1874520"/>
            <a:ext cx="3645646" cy="4718304"/>
          </a:xfrm>
        </p:spPr>
        <p:txBody>
          <a:bodyPr/>
          <a:lstStyle/>
          <a:p>
            <a:pPr marL="0" indent="0">
              <a:buNone/>
            </a:pPr>
            <a:r>
              <a:rPr lang="en-US" dirty="0"/>
              <a:t>You will learn to</a:t>
            </a:r>
          </a:p>
          <a:p>
            <a:r>
              <a:rPr lang="en-US" dirty="0"/>
              <a:t>Derive the </a:t>
            </a:r>
            <a:r>
              <a:rPr lang="en-US" b="1" dirty="0"/>
              <a:t>equation of continuity </a:t>
            </a:r>
            <a:r>
              <a:rPr lang="en-US" dirty="0"/>
              <a:t>for the laminar flow of a nonviscous fluid.</a:t>
            </a:r>
          </a:p>
          <a:p>
            <a:r>
              <a:rPr lang="en-US" dirty="0" smtClean="0"/>
              <a:t>Derive and apply </a:t>
            </a:r>
            <a:r>
              <a:rPr lang="en-US" b="1" dirty="0" smtClean="0"/>
              <a:t>Bernoulli’s equation </a:t>
            </a:r>
            <a:r>
              <a:rPr lang="en-US" dirty="0" smtClean="0"/>
              <a:t>for situations involving fluids in motion.</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18.7: Bernoulli’s equation</a:t>
            </a:r>
          </a:p>
        </p:txBody>
      </p:sp>
    </p:spTree>
    <p:extLst>
      <p:ext uri="{BB962C8B-B14F-4D97-AF65-F5344CB8AC3E}">
        <p14:creationId xmlns:p14="http://schemas.microsoft.com/office/powerpoint/2010/main" val="364115053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8_52_Figure.jpg"/>
          <p:cNvPicPr>
            <a:picLocks noChangeAspect="1"/>
          </p:cNvPicPr>
          <p:nvPr/>
        </p:nvPicPr>
        <p:blipFill rotWithShape="1">
          <a:blip r:embed="rId2">
            <a:extLst>
              <a:ext uri="{28A0092B-C50C-407E-A947-70E740481C1C}">
                <a14:useLocalDpi xmlns:a14="http://schemas.microsoft.com/office/drawing/2010/main" val="0"/>
              </a:ext>
            </a:extLst>
          </a:blip>
          <a:srcRect b="2625"/>
          <a:stretch/>
        </p:blipFill>
        <p:spPr>
          <a:xfrm>
            <a:off x="4081657" y="1336262"/>
            <a:ext cx="4960818" cy="5039044"/>
          </a:xfrm>
          <a:prstGeom prst="rect">
            <a:avLst/>
          </a:prstGeom>
        </p:spPr>
      </p:pic>
      <p:sp>
        <p:nvSpPr>
          <p:cNvPr id="3" name="Content Placeholder 2"/>
          <p:cNvSpPr>
            <a:spLocks noGrp="1"/>
          </p:cNvSpPr>
          <p:nvPr>
            <p:ph idx="1"/>
          </p:nvPr>
        </p:nvSpPr>
        <p:spPr>
          <a:xfrm>
            <a:off x="0" y="1170432"/>
            <a:ext cx="4189028" cy="5422392"/>
          </a:xfrm>
        </p:spPr>
        <p:txBody>
          <a:bodyPr/>
          <a:lstStyle/>
          <a:p>
            <a:r>
              <a:rPr lang="en-US" sz="2400" dirty="0" smtClean="0"/>
              <a:t>Laminar flow, non-viscous </a:t>
            </a:r>
            <a:r>
              <a:rPr lang="en-US" sz="2400" dirty="0"/>
              <a:t>fluid through a tapered tube.</a:t>
            </a:r>
          </a:p>
          <a:p>
            <a:r>
              <a:rPr lang="en-US" sz="2400" dirty="0"/>
              <a:t>The mass of the fluid emerging from the narrow part of the tube at point 2 during a time interval </a:t>
            </a:r>
            <a:r>
              <a:rPr lang="en-US" sz="2400" dirty="0" err="1" smtClean="0">
                <a:sym typeface="Symbol"/>
              </a:rPr>
              <a:t>Δ</a:t>
            </a:r>
            <a:r>
              <a:rPr lang="en-US" sz="2400" i="1" dirty="0" err="1" smtClean="0"/>
              <a:t>t</a:t>
            </a:r>
            <a:r>
              <a:rPr lang="en-US" sz="2400" dirty="0" smtClean="0"/>
              <a:t>  </a:t>
            </a:r>
            <a:r>
              <a:rPr lang="en-US" sz="2400" dirty="0"/>
              <a:t>is same as the mass entering at point 1.</a:t>
            </a:r>
          </a:p>
          <a:p>
            <a:r>
              <a:rPr lang="en-US" sz="2400" dirty="0"/>
              <a:t>This observation gives us the </a:t>
            </a:r>
            <a:r>
              <a:rPr lang="en-US" sz="2400" b="1" dirty="0"/>
              <a:t>continuity equation</a:t>
            </a:r>
            <a:r>
              <a:rPr lang="en-US" sz="2400" dirty="0" smtClean="0"/>
              <a:t>:</a:t>
            </a:r>
          </a:p>
          <a:p>
            <a:pPr marL="0" indent="0" algn="ctr">
              <a:buNone/>
            </a:pPr>
            <a:r>
              <a:rPr lang="en-US" sz="2400" i="1" dirty="0">
                <a:sym typeface="Symbol"/>
              </a:rPr>
              <a:t>ρ</a:t>
            </a:r>
            <a:r>
              <a:rPr lang="en-US" sz="2400" baseline="-25000" dirty="0" smtClean="0"/>
              <a:t>1</a:t>
            </a:r>
            <a:r>
              <a:rPr lang="en-US" sz="2400" i="1" dirty="0" smtClean="0"/>
              <a:t>A</a:t>
            </a:r>
            <a:r>
              <a:rPr lang="en-US" sz="2400" baseline="-25000" dirty="0" smtClean="0"/>
              <a:t>1</a:t>
            </a:r>
            <a:r>
              <a:rPr lang="el-GR" sz="2400" i="1" dirty="0" smtClean="0"/>
              <a:t>υ</a:t>
            </a:r>
            <a:r>
              <a:rPr lang="en-US" sz="2400" baseline="-25000" dirty="0" smtClean="0"/>
              <a:t>1</a:t>
            </a:r>
            <a:r>
              <a:rPr lang="en-US" sz="2400" dirty="0" smtClean="0"/>
              <a:t> = </a:t>
            </a:r>
            <a:r>
              <a:rPr lang="en-US" sz="2400" i="1" dirty="0">
                <a:sym typeface="Symbol"/>
              </a:rPr>
              <a:t>ρ</a:t>
            </a:r>
            <a:r>
              <a:rPr lang="en-US" sz="2400" baseline="-25000" dirty="0" smtClean="0"/>
              <a:t>2</a:t>
            </a:r>
            <a:r>
              <a:rPr lang="en-US" sz="2400" i="1" dirty="0" smtClean="0"/>
              <a:t>A</a:t>
            </a:r>
            <a:r>
              <a:rPr lang="en-US" sz="2400" baseline="-25000" dirty="0" smtClean="0"/>
              <a:t>2</a:t>
            </a:r>
            <a:r>
              <a:rPr lang="el-GR" sz="2400" i="1" dirty="0" smtClean="0"/>
              <a:t>υ</a:t>
            </a:r>
            <a:r>
              <a:rPr lang="en-US" sz="2400" baseline="-25000" dirty="0" smtClean="0"/>
              <a:t>2  </a:t>
            </a:r>
          </a:p>
          <a:p>
            <a:pPr marL="0" indent="0" algn="ctr">
              <a:buNone/>
            </a:pPr>
            <a:r>
              <a:rPr lang="en-US" sz="2400" dirty="0" smtClean="0"/>
              <a:t>(</a:t>
            </a:r>
            <a:r>
              <a:rPr lang="en-US" sz="2400" dirty="0"/>
              <a:t>laminar </a:t>
            </a:r>
            <a:r>
              <a:rPr lang="en-US" sz="2400" dirty="0" smtClean="0"/>
              <a:t>flow, </a:t>
            </a:r>
            <a:r>
              <a:rPr lang="en-US" sz="2400" dirty="0" err="1" smtClean="0"/>
              <a:t>nonviscous</a:t>
            </a:r>
            <a:r>
              <a:rPr lang="en-US" sz="2400" dirty="0" smtClean="0"/>
              <a:t> </a:t>
            </a:r>
            <a:r>
              <a:rPr lang="en-US" sz="2400" dirty="0"/>
              <a:t>fluid</a:t>
            </a:r>
            <a:r>
              <a:rPr lang="en-US" sz="2400" dirty="0" smtClean="0"/>
              <a:t>)</a:t>
            </a:r>
          </a:p>
          <a:p>
            <a:pPr marL="0" indent="0" algn="ctr">
              <a:buNone/>
            </a:pPr>
            <a:endParaRPr lang="en-US" sz="1600" dirty="0"/>
          </a:p>
          <a:p>
            <a:pPr marL="0" indent="0" algn="ctr">
              <a:buNone/>
            </a:pPr>
            <a:r>
              <a:rPr lang="en-US" sz="2400" baseline="-25000" dirty="0" smtClean="0"/>
              <a:t>(Conservation of stuff FTW)</a:t>
            </a:r>
            <a:endParaRPr lang="en-US" sz="2400" baseline="-25000"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18.7: Bernoulli’s equation</a:t>
            </a:r>
          </a:p>
        </p:txBody>
      </p:sp>
    </p:spTree>
    <p:extLst>
      <p:ext uri="{BB962C8B-B14F-4D97-AF65-F5344CB8AC3E}">
        <p14:creationId xmlns:p14="http://schemas.microsoft.com/office/powerpoint/2010/main" val="16682692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170432"/>
            <a:ext cx="8364949" cy="5422392"/>
          </a:xfrm>
        </p:spPr>
        <p:txBody>
          <a:bodyPr/>
          <a:lstStyle/>
          <a:p>
            <a:r>
              <a:rPr lang="en-US" sz="2400" dirty="0"/>
              <a:t>For an incompressible fluid, the continuity equation becomes</a:t>
            </a:r>
          </a:p>
          <a:p>
            <a:pPr marL="0" indent="0" algn="ctr">
              <a:buNone/>
            </a:pPr>
            <a:r>
              <a:rPr lang="en-US" sz="2400" i="1" dirty="0" smtClean="0"/>
              <a:t>A</a:t>
            </a:r>
            <a:r>
              <a:rPr lang="en-US" sz="2400" baseline="-25000" dirty="0" smtClean="0"/>
              <a:t>1</a:t>
            </a:r>
            <a:r>
              <a:rPr lang="el-GR" sz="2400" i="1" dirty="0" smtClean="0"/>
              <a:t>υ</a:t>
            </a:r>
            <a:r>
              <a:rPr lang="en-US" sz="2400" baseline="-25000" dirty="0" smtClean="0"/>
              <a:t>1</a:t>
            </a:r>
            <a:r>
              <a:rPr lang="en-US" sz="2400" dirty="0" smtClean="0"/>
              <a:t> </a:t>
            </a:r>
            <a:r>
              <a:rPr lang="en-US" sz="2400" dirty="0"/>
              <a:t>= </a:t>
            </a:r>
            <a:r>
              <a:rPr lang="en-US" sz="2400" i="1" dirty="0" smtClean="0"/>
              <a:t>A</a:t>
            </a:r>
            <a:r>
              <a:rPr lang="en-US" sz="2400" baseline="-25000" dirty="0" smtClean="0"/>
              <a:t>2</a:t>
            </a:r>
            <a:r>
              <a:rPr lang="el-GR" sz="2400" i="1" dirty="0" smtClean="0"/>
              <a:t>υ</a:t>
            </a:r>
            <a:r>
              <a:rPr lang="en-US" sz="2400" baseline="-25000" dirty="0" smtClean="0"/>
              <a:t>2  </a:t>
            </a:r>
            <a:r>
              <a:rPr lang="en-US" sz="2400" dirty="0" smtClean="0"/>
              <a:t>(</a:t>
            </a:r>
            <a:r>
              <a:rPr lang="en-US" sz="2400" b="1" dirty="0"/>
              <a:t>laminar</a:t>
            </a:r>
            <a:r>
              <a:rPr lang="en-US" sz="2400" dirty="0"/>
              <a:t> flow </a:t>
            </a:r>
            <a:r>
              <a:rPr lang="en-US" sz="2400" dirty="0" smtClean="0"/>
              <a:t>of </a:t>
            </a:r>
            <a:r>
              <a:rPr lang="en-US" sz="2400" b="1" dirty="0" smtClean="0"/>
              <a:t>nonviscous</a:t>
            </a:r>
            <a:r>
              <a:rPr lang="en-US" sz="2400" dirty="0" smtClean="0"/>
              <a:t>, </a:t>
            </a:r>
            <a:r>
              <a:rPr lang="en-US" sz="2400" b="1" dirty="0" smtClean="0"/>
              <a:t>incompressible</a:t>
            </a:r>
            <a:r>
              <a:rPr lang="en-US" sz="2400" dirty="0" smtClean="0"/>
              <a:t> </a:t>
            </a:r>
            <a:r>
              <a:rPr lang="en-US" sz="2400" dirty="0"/>
              <a:t>fluid</a:t>
            </a:r>
            <a:r>
              <a:rPr lang="en-US" sz="2400" dirty="0" smtClean="0"/>
              <a:t>)</a:t>
            </a:r>
            <a:endParaRPr lang="en-US" sz="2400" dirty="0"/>
          </a:p>
          <a:p>
            <a:r>
              <a:rPr lang="en-US" sz="2400" dirty="0" smtClean="0"/>
              <a:t>The </a:t>
            </a:r>
            <a:r>
              <a:rPr lang="en-US" sz="2400" b="1" dirty="0"/>
              <a:t>volume flow rate</a:t>
            </a:r>
            <a:r>
              <a:rPr lang="en-US" sz="2400" dirty="0"/>
              <a:t> </a:t>
            </a:r>
            <a:r>
              <a:rPr lang="en-US" sz="2400" i="1" dirty="0"/>
              <a:t>Q</a:t>
            </a:r>
            <a:r>
              <a:rPr lang="en-US" sz="2400" dirty="0"/>
              <a:t> is the rate at which a volume of fluid crosses a section of a tube. </a:t>
            </a:r>
          </a:p>
          <a:p>
            <a:r>
              <a:rPr lang="en-US" sz="2400" dirty="0"/>
              <a:t>The SI units of </a:t>
            </a:r>
            <a:r>
              <a:rPr lang="en-US" sz="2400" i="1" dirty="0"/>
              <a:t>Q</a:t>
            </a:r>
            <a:r>
              <a:rPr lang="en-US" sz="2400" dirty="0"/>
              <a:t> are m</a:t>
            </a:r>
            <a:r>
              <a:rPr lang="en-US" sz="2400" baseline="30000" dirty="0"/>
              <a:t>3</a:t>
            </a:r>
            <a:r>
              <a:rPr lang="en-US" sz="2400" dirty="0"/>
              <a:t>/s.</a:t>
            </a:r>
          </a:p>
          <a:p>
            <a:r>
              <a:rPr lang="en-US" sz="2400" dirty="0"/>
              <a:t> For a nonviscous fluid, </a:t>
            </a:r>
            <a:endParaRPr lang="en-US" sz="2400" dirty="0" smtClean="0"/>
          </a:p>
          <a:p>
            <a:pPr marL="0" indent="0" algn="ctr">
              <a:buNone/>
            </a:pPr>
            <a:r>
              <a:rPr lang="en-US" sz="2400" i="1" dirty="0" smtClean="0"/>
              <a:t>Q</a:t>
            </a:r>
            <a:r>
              <a:rPr lang="en-US" sz="2400" dirty="0" smtClean="0"/>
              <a:t> </a:t>
            </a:r>
            <a:r>
              <a:rPr lang="en-US" sz="2400" dirty="0"/>
              <a:t>=</a:t>
            </a:r>
            <a:r>
              <a:rPr lang="en-US" sz="2400" i="1" dirty="0"/>
              <a:t> A</a:t>
            </a:r>
            <a:r>
              <a:rPr lang="el-GR" sz="2400" i="1" dirty="0"/>
              <a:t>υ</a:t>
            </a:r>
            <a:r>
              <a:rPr lang="en-US" sz="2400" i="1" dirty="0"/>
              <a:t> </a:t>
            </a:r>
            <a:endParaRPr lang="en-US" sz="2400" dirty="0"/>
          </a:p>
          <a:p>
            <a:r>
              <a:rPr lang="en-US" sz="2400" dirty="0" smtClean="0"/>
              <a:t>The </a:t>
            </a:r>
            <a:r>
              <a:rPr lang="en-US" sz="2400" dirty="0"/>
              <a:t>continuity equation tells us that for a incompressible </a:t>
            </a:r>
            <a:r>
              <a:rPr lang="en-US" sz="2400" dirty="0" smtClean="0"/>
              <a:t>fluid </a:t>
            </a:r>
            <a:r>
              <a:rPr lang="en-US" sz="2400" i="1" dirty="0" smtClean="0"/>
              <a:t>Q</a:t>
            </a:r>
            <a:r>
              <a:rPr lang="en-US" sz="2400" baseline="-25000" dirty="0" smtClean="0"/>
              <a:t>1</a:t>
            </a:r>
            <a:r>
              <a:rPr lang="en-US" sz="2400" dirty="0" smtClean="0"/>
              <a:t> </a:t>
            </a:r>
            <a:r>
              <a:rPr lang="en-US" sz="2400" dirty="0"/>
              <a:t>= </a:t>
            </a:r>
            <a:r>
              <a:rPr lang="en-US" sz="2400" i="1" dirty="0"/>
              <a:t>Q</a:t>
            </a:r>
            <a:r>
              <a:rPr lang="en-US" sz="2400" baseline="-25000" dirty="0"/>
              <a:t>2</a:t>
            </a:r>
            <a:r>
              <a:rPr lang="en-US" sz="2400" dirty="0"/>
              <a:t>.</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18.7: Bernoulli’s equation</a:t>
            </a:r>
          </a:p>
        </p:txBody>
      </p:sp>
    </p:spTree>
    <p:extLst>
      <p:ext uri="{BB962C8B-B14F-4D97-AF65-F5344CB8AC3E}">
        <p14:creationId xmlns:p14="http://schemas.microsoft.com/office/powerpoint/2010/main" val="40581505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6" y="1170432"/>
            <a:ext cx="4536927" cy="5422392"/>
          </a:xfrm>
        </p:spPr>
        <p:txBody>
          <a:bodyPr/>
          <a:lstStyle/>
          <a:p>
            <a:r>
              <a:rPr lang="en-US" dirty="0"/>
              <a:t>Let us apply the energy law </a:t>
            </a:r>
            <a:r>
              <a:rPr lang="en-US" dirty="0" smtClean="0"/>
              <a:t>(</a:t>
            </a:r>
            <a:r>
              <a:rPr lang="en-US" dirty="0" smtClean="0">
                <a:sym typeface="Symbol"/>
              </a:rPr>
              <a:t>Δ</a:t>
            </a:r>
            <a:r>
              <a:rPr lang="en-US" i="1" dirty="0" smtClean="0"/>
              <a:t>E</a:t>
            </a:r>
            <a:r>
              <a:rPr lang="en-US" dirty="0" smtClean="0"/>
              <a:t> = </a:t>
            </a:r>
            <a:r>
              <a:rPr lang="en-US" i="1" dirty="0"/>
              <a:t>W</a:t>
            </a:r>
            <a:r>
              <a:rPr lang="en-US" dirty="0"/>
              <a:t>) to an incompressible </a:t>
            </a:r>
            <a:r>
              <a:rPr lang="en-US" dirty="0" smtClean="0"/>
              <a:t>fluid </a:t>
            </a:r>
            <a:r>
              <a:rPr lang="en-US" dirty="0"/>
              <a:t>flowing in the tapered tube shown. </a:t>
            </a:r>
          </a:p>
          <a:p>
            <a:r>
              <a:rPr lang="en-US" dirty="0"/>
              <a:t>Consider a mass </a:t>
            </a:r>
            <a:r>
              <a:rPr lang="en-US" i="1" dirty="0"/>
              <a:t>m</a:t>
            </a:r>
            <a:r>
              <a:rPr lang="en-US" dirty="0"/>
              <a:t> of fluid flowing across points 1 and 2 in time </a:t>
            </a:r>
            <a:r>
              <a:rPr lang="en-US" dirty="0" err="1" smtClean="0">
                <a:sym typeface="Symbol"/>
              </a:rPr>
              <a:t>Δ</a:t>
            </a:r>
            <a:r>
              <a:rPr lang="en-US" i="1" dirty="0" err="1" smtClean="0"/>
              <a:t>t</a:t>
            </a:r>
            <a:r>
              <a:rPr lang="en-US" dirty="0"/>
              <a:t>. </a:t>
            </a:r>
          </a:p>
          <a:p>
            <a:r>
              <a:rPr lang="en-US" dirty="0"/>
              <a:t>The change in energy </a:t>
            </a:r>
            <a:r>
              <a:rPr lang="en-US" dirty="0" smtClean="0"/>
              <a:t>is</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18.7: Bernoulli’s equation</a:t>
            </a:r>
          </a:p>
        </p:txBody>
      </p:sp>
      <p:pic>
        <p:nvPicPr>
          <p:cNvPr id="2" name="Picture 1" descr="18_53_Figure.jpg"/>
          <p:cNvPicPr>
            <a:picLocks noChangeAspect="1"/>
          </p:cNvPicPr>
          <p:nvPr/>
        </p:nvPicPr>
        <p:blipFill rotWithShape="1">
          <a:blip r:embed="rId3">
            <a:extLst>
              <a:ext uri="{28A0092B-C50C-407E-A947-70E740481C1C}">
                <a14:useLocalDpi xmlns:a14="http://schemas.microsoft.com/office/drawing/2010/main" val="0"/>
              </a:ext>
            </a:extLst>
          </a:blip>
          <a:srcRect b="2625"/>
          <a:stretch/>
        </p:blipFill>
        <p:spPr>
          <a:xfrm>
            <a:off x="5472641" y="1379169"/>
            <a:ext cx="3609236" cy="5064626"/>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1101629895"/>
              </p:ext>
            </p:extLst>
          </p:nvPr>
        </p:nvGraphicFramePr>
        <p:xfrm>
          <a:off x="833438" y="5280025"/>
          <a:ext cx="4559300" cy="1079500"/>
        </p:xfrm>
        <a:graphic>
          <a:graphicData uri="http://schemas.openxmlformats.org/presentationml/2006/ole">
            <mc:AlternateContent xmlns:mc="http://schemas.openxmlformats.org/markup-compatibility/2006">
              <mc:Choice xmlns:v="urn:schemas-microsoft-com:vml" Requires="v">
                <p:oleObj spid="_x0000_s48401" name="Equation" r:id="rId4" imgW="4559300" imgH="1079500" progId="Equation.DSMT4">
                  <p:embed/>
                </p:oleObj>
              </mc:Choice>
              <mc:Fallback>
                <p:oleObj name="Equation" r:id="rId4" imgW="4559300" imgH="1079500" progId="Equation.DSMT4">
                  <p:embed/>
                  <p:pic>
                    <p:nvPicPr>
                      <p:cNvPr id="0" name=""/>
                      <p:cNvPicPr>
                        <a:picLocks noChangeAspect="1" noChangeArrowheads="1"/>
                      </p:cNvPicPr>
                      <p:nvPr/>
                    </p:nvPicPr>
                    <p:blipFill>
                      <a:blip r:embed="rId5"/>
                      <a:srcRect/>
                      <a:stretch>
                        <a:fillRect/>
                      </a:stretch>
                    </p:blipFill>
                    <p:spPr bwMode="auto">
                      <a:xfrm>
                        <a:off x="833438" y="5280025"/>
                        <a:ext cx="4559300" cy="1079500"/>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318125359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6" y="1170432"/>
            <a:ext cx="4724282" cy="5422392"/>
          </a:xfrm>
        </p:spPr>
        <p:txBody>
          <a:bodyPr/>
          <a:lstStyle/>
          <a:p>
            <a:r>
              <a:rPr lang="en-US" sz="2400" dirty="0"/>
              <a:t>The net work done on the fluid by forces                is</a:t>
            </a:r>
          </a:p>
          <a:p>
            <a:pPr marL="0" indent="0" algn="ctr">
              <a:buNone/>
            </a:pPr>
            <a:r>
              <a:rPr lang="en-US" sz="2400" i="1" dirty="0" smtClean="0"/>
              <a:t>W</a:t>
            </a:r>
            <a:r>
              <a:rPr lang="en-US" sz="2400" dirty="0" smtClean="0"/>
              <a:t> = </a:t>
            </a:r>
            <a:r>
              <a:rPr lang="en-US" sz="2400" i="1" dirty="0" smtClean="0"/>
              <a:t>P</a:t>
            </a:r>
            <a:r>
              <a:rPr lang="en-US" sz="2400" baseline="-25000" dirty="0" smtClean="0"/>
              <a:t>1</a:t>
            </a:r>
            <a:r>
              <a:rPr lang="en-US" sz="2400" i="1" dirty="0" smtClean="0"/>
              <a:t>A</a:t>
            </a:r>
            <a:r>
              <a:rPr lang="en-US" sz="2400" baseline="-25000" dirty="0" smtClean="0"/>
              <a:t>1</a:t>
            </a:r>
            <a:r>
              <a:rPr lang="el-GR" sz="2400" i="1" dirty="0" smtClean="0"/>
              <a:t>υ</a:t>
            </a:r>
            <a:r>
              <a:rPr lang="en-US" sz="2400" baseline="-25000" dirty="0" smtClean="0"/>
              <a:t>1</a:t>
            </a:r>
            <a:r>
              <a:rPr lang="en-US" sz="2400" dirty="0" smtClean="0">
                <a:sym typeface="Symbol"/>
              </a:rPr>
              <a:t>Δ</a:t>
            </a:r>
            <a:r>
              <a:rPr lang="en-US" sz="2400" i="1" dirty="0" smtClean="0"/>
              <a:t>t – P</a:t>
            </a:r>
            <a:r>
              <a:rPr lang="en-US" sz="2400" baseline="-25000" dirty="0" smtClean="0"/>
              <a:t>2</a:t>
            </a:r>
            <a:r>
              <a:rPr lang="en-US" sz="2400" i="1" dirty="0" smtClean="0"/>
              <a:t>A</a:t>
            </a:r>
            <a:r>
              <a:rPr lang="en-US" sz="2400" baseline="-25000" dirty="0" smtClean="0"/>
              <a:t>2</a:t>
            </a:r>
            <a:r>
              <a:rPr lang="el-GR" sz="2400" i="1" dirty="0" smtClean="0"/>
              <a:t>υ</a:t>
            </a:r>
            <a:r>
              <a:rPr lang="en-US" sz="2400" baseline="-25000" dirty="0" smtClean="0"/>
              <a:t>2</a:t>
            </a:r>
            <a:r>
              <a:rPr lang="en-US" sz="2400" dirty="0" smtClean="0">
                <a:sym typeface="Symbol"/>
              </a:rPr>
              <a:t>Δ</a:t>
            </a:r>
            <a:r>
              <a:rPr lang="en-US" sz="2400" i="1" dirty="0" smtClean="0"/>
              <a:t>t</a:t>
            </a:r>
            <a:endParaRPr lang="en-US" sz="2400" i="1" baseline="-25000" dirty="0"/>
          </a:p>
          <a:p>
            <a:r>
              <a:rPr lang="en-US" sz="2400" dirty="0"/>
              <a:t>The energy law then gives </a:t>
            </a:r>
            <a:r>
              <a:rPr lang="en-US" sz="2400" dirty="0" smtClean="0"/>
              <a:t>us </a:t>
            </a:r>
            <a:endParaRPr lang="en-US" sz="2400" dirty="0"/>
          </a:p>
          <a:p>
            <a:endParaRPr lang="en-US" sz="2400" dirty="0" smtClean="0"/>
          </a:p>
          <a:p>
            <a:endParaRPr lang="en-US" sz="2400" dirty="0"/>
          </a:p>
          <a:p>
            <a:endParaRPr lang="en-US" sz="2400" dirty="0" smtClean="0"/>
          </a:p>
          <a:p>
            <a:endParaRPr lang="en-US" sz="2400" dirty="0" smtClean="0"/>
          </a:p>
          <a:p>
            <a:r>
              <a:rPr lang="en-US" sz="2400" smtClean="0"/>
              <a:t>(This is ΔE/volume)</a:t>
            </a:r>
          </a:p>
          <a:p>
            <a:r>
              <a:rPr lang="en-US" sz="2400" dirty="0" smtClean="0"/>
              <a:t>Together </a:t>
            </a:r>
            <a:r>
              <a:rPr lang="en-US" sz="2400" dirty="0"/>
              <a:t>with the continuity equation, this equation is known as </a:t>
            </a:r>
            <a:r>
              <a:rPr lang="en-US" sz="2400" b="1" dirty="0"/>
              <a:t>Bernoulli’s equation</a:t>
            </a:r>
            <a:r>
              <a:rPr lang="en-US" sz="2400" dirty="0"/>
              <a:t>. </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18.7: Bernoulli’s equation</a:t>
            </a:r>
          </a:p>
        </p:txBody>
      </p:sp>
      <p:pic>
        <p:nvPicPr>
          <p:cNvPr id="2" name="Picture 1" descr="18_53_Figure.jpg"/>
          <p:cNvPicPr>
            <a:picLocks noChangeAspect="1"/>
          </p:cNvPicPr>
          <p:nvPr/>
        </p:nvPicPr>
        <p:blipFill rotWithShape="1">
          <a:blip r:embed="rId3">
            <a:extLst>
              <a:ext uri="{28A0092B-C50C-407E-A947-70E740481C1C}">
                <a14:useLocalDpi xmlns:a14="http://schemas.microsoft.com/office/drawing/2010/main" val="0"/>
              </a:ext>
            </a:extLst>
          </a:blip>
          <a:srcRect b="2625"/>
          <a:stretch/>
        </p:blipFill>
        <p:spPr>
          <a:xfrm>
            <a:off x="5188760" y="1249084"/>
            <a:ext cx="3840479" cy="5389115"/>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3677381687"/>
              </p:ext>
            </p:extLst>
          </p:nvPr>
        </p:nvGraphicFramePr>
        <p:xfrm>
          <a:off x="888647" y="2992966"/>
          <a:ext cx="4102100" cy="1435100"/>
        </p:xfrm>
        <a:graphic>
          <a:graphicData uri="http://schemas.openxmlformats.org/presentationml/2006/ole">
            <mc:AlternateContent xmlns:mc="http://schemas.openxmlformats.org/markup-compatibility/2006">
              <mc:Choice xmlns:v="urn:schemas-microsoft-com:vml" Requires="v">
                <p:oleObj spid="_x0000_s49678" name="Equation" r:id="rId4" imgW="4102100" imgH="1435100" progId="Equation.DSMT4">
                  <p:embed/>
                </p:oleObj>
              </mc:Choice>
              <mc:Fallback>
                <p:oleObj name="Equation" r:id="rId4" imgW="4102100" imgH="1435100" progId="Equation.DSMT4">
                  <p:embed/>
                  <p:pic>
                    <p:nvPicPr>
                      <p:cNvPr id="0" name=""/>
                      <p:cNvPicPr>
                        <a:picLocks noChangeAspect="1" noChangeArrowheads="1"/>
                      </p:cNvPicPr>
                      <p:nvPr/>
                    </p:nvPicPr>
                    <p:blipFill>
                      <a:blip r:embed="rId5"/>
                      <a:srcRect/>
                      <a:stretch>
                        <a:fillRect/>
                      </a:stretch>
                    </p:blipFill>
                    <p:spPr bwMode="auto">
                      <a:xfrm>
                        <a:off x="888647" y="2992966"/>
                        <a:ext cx="4102100" cy="1435100"/>
                      </a:xfrm>
                      <a:prstGeom prst="rect">
                        <a:avLst/>
                      </a:prstGeom>
                      <a:noFill/>
                      <a:ln>
                        <a:noFill/>
                      </a:ln>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3648871"/>
              </p:ext>
            </p:extLst>
          </p:nvPr>
        </p:nvGraphicFramePr>
        <p:xfrm>
          <a:off x="1576799" y="1569743"/>
          <a:ext cx="1155700" cy="431800"/>
        </p:xfrm>
        <a:graphic>
          <a:graphicData uri="http://schemas.openxmlformats.org/presentationml/2006/ole">
            <mc:AlternateContent xmlns:mc="http://schemas.openxmlformats.org/markup-compatibility/2006">
              <mc:Choice xmlns:v="urn:schemas-microsoft-com:vml" Requires="v">
                <p:oleObj spid="_x0000_s49679" name="Equation" r:id="rId6" imgW="1155700" imgH="431800" progId="Equation.DSMT4">
                  <p:embed/>
                </p:oleObj>
              </mc:Choice>
              <mc:Fallback>
                <p:oleObj name="Equation" r:id="rId6" imgW="1155700" imgH="431800" progId="Equation.DSMT4">
                  <p:embed/>
                  <p:pic>
                    <p:nvPicPr>
                      <p:cNvPr id="0" name=""/>
                      <p:cNvPicPr>
                        <a:picLocks noChangeAspect="1" noChangeArrowheads="1"/>
                      </p:cNvPicPr>
                      <p:nvPr/>
                    </p:nvPicPr>
                    <p:blipFill>
                      <a:blip r:embed="rId7"/>
                      <a:srcRect/>
                      <a:stretch>
                        <a:fillRect/>
                      </a:stretch>
                    </p:blipFill>
                    <p:spPr bwMode="auto">
                      <a:xfrm>
                        <a:off x="1576799" y="1569743"/>
                        <a:ext cx="1155700" cy="431800"/>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96259593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18.9 Leaky bucket</a:t>
            </a:r>
          </a:p>
        </p:txBody>
      </p:sp>
      <p:sp>
        <p:nvSpPr>
          <p:cNvPr id="3" name="Content Placeholder 2"/>
          <p:cNvSpPr>
            <a:spLocks noGrp="1"/>
          </p:cNvSpPr>
          <p:nvPr>
            <p:ph idx="1"/>
          </p:nvPr>
        </p:nvSpPr>
        <p:spPr/>
        <p:txBody>
          <a:bodyPr/>
          <a:lstStyle/>
          <a:p>
            <a:pPr marL="0" indent="0">
              <a:buNone/>
            </a:pPr>
            <a:r>
              <a:rPr lang="en-US" dirty="0"/>
              <a:t>Water leaks out of a small hole in the side of a bucket. The hole is a distance d below the surface of the water, and the cross section of the hole is much smaller than the diameter of the bucket. At what speed does the water emerge from the hole?</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18.7: Bernoulli’s equation</a:t>
            </a:r>
          </a:p>
        </p:txBody>
      </p:sp>
    </p:spTree>
    <p:extLst>
      <p:ext uri="{BB962C8B-B14F-4D97-AF65-F5344CB8AC3E}">
        <p14:creationId xmlns:p14="http://schemas.microsoft.com/office/powerpoint/2010/main" val="16409311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We can show that </a:t>
            </a:r>
            <a:r>
              <a:rPr lang="en-US" i="1" dirty="0"/>
              <a:t>F</a:t>
            </a:r>
            <a:r>
              <a:rPr lang="en-US" baseline="-25000" dirty="0"/>
              <a:t>1</a:t>
            </a:r>
            <a:r>
              <a:rPr lang="en-US" dirty="0"/>
              <a:t>/</a:t>
            </a:r>
            <a:r>
              <a:rPr lang="en-US" i="1" dirty="0"/>
              <a:t>A</a:t>
            </a:r>
            <a:r>
              <a:rPr lang="en-US" baseline="-25000" dirty="0"/>
              <a:t>1</a:t>
            </a:r>
            <a:r>
              <a:rPr lang="en-US" dirty="0"/>
              <a:t> </a:t>
            </a:r>
            <a:r>
              <a:rPr lang="en-US" dirty="0" smtClean="0"/>
              <a:t>= </a:t>
            </a:r>
            <a:r>
              <a:rPr lang="en-US" i="1" dirty="0" smtClean="0"/>
              <a:t>F</a:t>
            </a:r>
            <a:r>
              <a:rPr lang="en-US" baseline="-25000" dirty="0" smtClean="0"/>
              <a:t>2</a:t>
            </a:r>
            <a:r>
              <a:rPr lang="en-US" dirty="0" smtClean="0"/>
              <a:t>/</a:t>
            </a:r>
            <a:r>
              <a:rPr lang="en-US" i="1" dirty="0"/>
              <a:t>A</a:t>
            </a:r>
            <a:r>
              <a:rPr lang="en-US" baseline="-25000" dirty="0"/>
              <a:t>2</a:t>
            </a:r>
            <a:r>
              <a:rPr lang="en-US" dirty="0"/>
              <a:t> </a:t>
            </a:r>
            <a:r>
              <a:rPr lang="en-US" dirty="0" smtClean="0"/>
              <a:t>= </a:t>
            </a:r>
            <a:r>
              <a:rPr lang="en-US" i="1" dirty="0" smtClean="0"/>
              <a:t>F</a:t>
            </a:r>
            <a:r>
              <a:rPr lang="en-US" baseline="-25000" dirty="0" smtClean="0"/>
              <a:t>3</a:t>
            </a:r>
            <a:r>
              <a:rPr lang="en-US" dirty="0"/>
              <a:t>/</a:t>
            </a:r>
            <a:r>
              <a:rPr lang="en-US" i="1" dirty="0"/>
              <a:t>A</a:t>
            </a:r>
            <a:r>
              <a:rPr lang="en-US" baseline="-25000" dirty="0"/>
              <a:t>3</a:t>
            </a:r>
            <a:r>
              <a:rPr lang="en-US" dirty="0"/>
              <a:t>. </a:t>
            </a:r>
          </a:p>
          <a:p>
            <a:r>
              <a:rPr lang="en-US" dirty="0"/>
              <a:t>This ratio of the force to the area on which the force is exerted is called the </a:t>
            </a:r>
            <a:r>
              <a:rPr lang="en-US" b="1" dirty="0"/>
              <a:t>pressure</a:t>
            </a:r>
            <a:r>
              <a:rPr lang="en-US" dirty="0"/>
              <a:t> </a:t>
            </a:r>
            <a:r>
              <a:rPr lang="en-US" i="1" dirty="0"/>
              <a:t>P</a:t>
            </a:r>
            <a:r>
              <a:rPr lang="en-US" dirty="0"/>
              <a:t>, or </a:t>
            </a:r>
            <a:r>
              <a:rPr lang="en-US" i="1" dirty="0"/>
              <a:t>P</a:t>
            </a:r>
            <a:r>
              <a:rPr lang="en-US" dirty="0"/>
              <a:t> = </a:t>
            </a:r>
            <a:r>
              <a:rPr lang="en-US" i="1" dirty="0"/>
              <a:t>F</a:t>
            </a:r>
            <a:r>
              <a:rPr lang="en-US" dirty="0"/>
              <a:t>/</a:t>
            </a:r>
            <a:r>
              <a:rPr lang="en-US" i="1" dirty="0"/>
              <a:t>A</a:t>
            </a:r>
            <a:r>
              <a:rPr lang="en-US" dirty="0"/>
              <a:t>. </a:t>
            </a:r>
          </a:p>
          <a:p>
            <a:r>
              <a:rPr lang="en-US" dirty="0"/>
              <a:t>Pressure is a scalar quantity and has SI units: N/m</a:t>
            </a:r>
            <a:r>
              <a:rPr lang="en-US" baseline="30000" dirty="0"/>
              <a:t>2</a:t>
            </a:r>
            <a:r>
              <a:rPr lang="en-US" dirty="0"/>
              <a:t>. </a:t>
            </a:r>
          </a:p>
          <a:p>
            <a:r>
              <a:rPr lang="en-US" dirty="0"/>
              <a:t>Because of the mobility of the particles in a fluid, pressure is transmitted in all directions to all parts of the fluid</a:t>
            </a:r>
            <a:r>
              <a:rPr lang="en-US" dirty="0" smtClean="0"/>
              <a:t>.</a:t>
            </a:r>
          </a:p>
          <a:p>
            <a:endParaRPr lang="en-US" dirty="0" smtClean="0"/>
          </a:p>
          <a:p>
            <a:pPr marL="457200" lvl="1" indent="0">
              <a:buNone/>
            </a:pPr>
            <a:r>
              <a:rPr lang="en-US" sz="2400" dirty="0" smtClean="0"/>
              <a:t>(If it were not? The net force on one parcel of fluid would cause it to move to a spot with lower force, tending to smooth out any differences.)</a:t>
            </a:r>
            <a:endParaRPr lang="en-US" sz="2400"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4" name="Text Placeholder 3"/>
          <p:cNvSpPr>
            <a:spLocks noGrp="1"/>
          </p:cNvSpPr>
          <p:nvPr>
            <p:ph type="body" sz="quarter" idx="11"/>
          </p:nvPr>
        </p:nvSpPr>
        <p:spPr/>
        <p:txBody>
          <a:bodyPr/>
          <a:lstStyle/>
          <a:p>
            <a:r>
              <a:rPr lang="en-US" dirty="0"/>
              <a:t>Section 18.1: Forces in a </a:t>
            </a:r>
            <a:r>
              <a:rPr lang="en-US" dirty="0" smtClean="0"/>
              <a:t>fluid</a:t>
            </a:r>
            <a:endParaRPr lang="en-US" dirty="0"/>
          </a:p>
        </p:txBody>
      </p:sp>
    </p:spTree>
    <p:extLst>
      <p:ext uri="{BB962C8B-B14F-4D97-AF65-F5344CB8AC3E}">
        <p14:creationId xmlns:p14="http://schemas.microsoft.com/office/powerpoint/2010/main" val="259966938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a:t>Section 18.7: Bernoulli’s equation</a:t>
            </a:r>
          </a:p>
        </p:txBody>
      </p:sp>
      <p:sp>
        <p:nvSpPr>
          <p:cNvPr id="2" name="Title 1"/>
          <p:cNvSpPr>
            <a:spLocks noGrp="1"/>
          </p:cNvSpPr>
          <p:nvPr>
            <p:ph type="title"/>
          </p:nvPr>
        </p:nvSpPr>
        <p:spPr/>
        <p:txBody>
          <a:bodyPr/>
          <a:lstStyle/>
          <a:p>
            <a:r>
              <a:rPr lang="en-US" dirty="0"/>
              <a:t>Example 18.9 Leaky </a:t>
            </a:r>
            <a:r>
              <a:rPr lang="en-US" dirty="0" smtClean="0"/>
              <a:t>bucket (</a:t>
            </a:r>
            <a:r>
              <a:rPr lang="en-US" dirty="0"/>
              <a:t>cont.)</a:t>
            </a:r>
          </a:p>
        </p:txBody>
      </p:sp>
      <p:sp>
        <p:nvSpPr>
          <p:cNvPr id="3" name="Content Placeholder 2"/>
          <p:cNvSpPr>
            <a:spLocks noGrp="1"/>
          </p:cNvSpPr>
          <p:nvPr>
            <p:ph idx="1"/>
          </p:nvPr>
        </p:nvSpPr>
        <p:spPr>
          <a:xfrm>
            <a:off x="365124" y="1874520"/>
            <a:ext cx="4761913" cy="4718304"/>
          </a:xfrm>
        </p:spPr>
        <p:txBody>
          <a:bodyPr/>
          <a:lstStyle/>
          <a:p>
            <a:pPr marL="0" indent="0">
              <a:buNone/>
            </a:pPr>
            <a:r>
              <a:rPr lang="en-US" dirty="0" smtClean="0"/>
              <a:t>❶ </a:t>
            </a:r>
            <a:r>
              <a:rPr lang="en-US" dirty="0"/>
              <a:t>GETTING STARTED I begin by making a sketch of the bucket (Figure 18.54), defining my point 1 at the water surface and my point 2 at the hole. The bucket can be regarded as a tube open at both ends, with the top opening, cross-sectional area </a:t>
            </a:r>
            <a:r>
              <a:rPr lang="en-US" i="1" dirty="0"/>
              <a:t>A</a:t>
            </a:r>
            <a:r>
              <a:rPr lang="en-US" baseline="-25000" dirty="0"/>
              <a:t>1</a:t>
            </a:r>
            <a:r>
              <a:rPr lang="en-US" dirty="0"/>
              <a:t>, as one end and the hole, cross-sectional area </a:t>
            </a:r>
            <a:r>
              <a:rPr lang="en-US" i="1" dirty="0"/>
              <a:t>A</a:t>
            </a:r>
            <a:r>
              <a:rPr lang="en-US" baseline="-25000" dirty="0"/>
              <a:t>2</a:t>
            </a:r>
            <a:r>
              <a:rPr lang="en-US" dirty="0"/>
              <a:t>, as the other end.</a:t>
            </a:r>
          </a:p>
        </p:txBody>
      </p:sp>
      <p:graphicFrame>
        <p:nvGraphicFramePr>
          <p:cNvPr id="8" name="Object 7"/>
          <p:cNvGraphicFramePr>
            <a:graphicFrameLocks noChangeAspect="1"/>
          </p:cNvGraphicFramePr>
          <p:nvPr>
            <p:extLst>
              <p:ext uri="{D42A27DB-BD31-4B8C-83A1-F6EECF244321}">
                <p14:modId xmlns:p14="http://schemas.microsoft.com/office/powerpoint/2010/main" val="3612712518"/>
              </p:ext>
            </p:extLst>
          </p:nvPr>
        </p:nvGraphicFramePr>
        <p:xfrm>
          <a:off x="6931436" y="2583180"/>
          <a:ext cx="393700" cy="406400"/>
        </p:xfrm>
        <a:graphic>
          <a:graphicData uri="http://schemas.openxmlformats.org/presentationml/2006/ole">
            <mc:AlternateContent xmlns:mc="http://schemas.openxmlformats.org/markup-compatibility/2006">
              <mc:Choice xmlns:v="urn:schemas-microsoft-com:vml" Requires="v">
                <p:oleObj spid="_x0000_s50694" name="Equation" r:id="rId3" imgW="393700" imgH="406400" progId="Equation.DSMT4">
                  <p:embed/>
                </p:oleObj>
              </mc:Choice>
              <mc:Fallback>
                <p:oleObj name="Equation" r:id="rId3" imgW="393700" imgH="406400" progId="Equation.DSMT4">
                  <p:embed/>
                  <p:pic>
                    <p:nvPicPr>
                      <p:cNvPr id="0" name=""/>
                      <p:cNvPicPr/>
                      <p:nvPr/>
                    </p:nvPicPr>
                    <p:blipFill>
                      <a:blip r:embed="rId4"/>
                      <a:stretch>
                        <a:fillRect/>
                      </a:stretch>
                    </p:blipFill>
                    <p:spPr>
                      <a:xfrm>
                        <a:off x="6931436" y="2583180"/>
                        <a:ext cx="393700" cy="4064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271634032"/>
              </p:ext>
            </p:extLst>
          </p:nvPr>
        </p:nvGraphicFramePr>
        <p:xfrm>
          <a:off x="7819639" y="2583682"/>
          <a:ext cx="508000" cy="406400"/>
        </p:xfrm>
        <a:graphic>
          <a:graphicData uri="http://schemas.openxmlformats.org/presentationml/2006/ole">
            <mc:AlternateContent xmlns:mc="http://schemas.openxmlformats.org/markup-compatibility/2006">
              <mc:Choice xmlns:v="urn:schemas-microsoft-com:vml" Requires="v">
                <p:oleObj spid="_x0000_s50695" name="Equation" r:id="rId5" imgW="508000" imgH="406400" progId="Equation.DSMT4">
                  <p:embed/>
                </p:oleObj>
              </mc:Choice>
              <mc:Fallback>
                <p:oleObj name="Equation" r:id="rId5" imgW="508000" imgH="406400" progId="Equation.DSMT4">
                  <p:embed/>
                  <p:pic>
                    <p:nvPicPr>
                      <p:cNvPr id="0" name=""/>
                      <p:cNvPicPr/>
                      <p:nvPr/>
                    </p:nvPicPr>
                    <p:blipFill>
                      <a:blip r:embed="rId6"/>
                      <a:stretch>
                        <a:fillRect/>
                      </a:stretch>
                    </p:blipFill>
                    <p:spPr>
                      <a:xfrm>
                        <a:off x="7819639" y="2583682"/>
                        <a:ext cx="508000" cy="406400"/>
                      </a:xfrm>
                      <a:prstGeom prst="rect">
                        <a:avLst/>
                      </a:prstGeom>
                    </p:spPr>
                  </p:pic>
                </p:oleObj>
              </mc:Fallback>
            </mc:AlternateContent>
          </a:graphicData>
        </a:graphic>
      </p:graphicFrame>
      <p:pic>
        <p:nvPicPr>
          <p:cNvPr id="7" name="Picture 6" descr="18_54_Figure.jpg"/>
          <p:cNvPicPr>
            <a:picLocks noChangeAspect="1"/>
          </p:cNvPicPr>
          <p:nvPr/>
        </p:nvPicPr>
        <p:blipFill rotWithShape="1">
          <a:blip r:embed="rId7">
            <a:extLst>
              <a:ext uri="{28A0092B-C50C-407E-A947-70E740481C1C}">
                <a14:useLocalDpi xmlns:a14="http://schemas.microsoft.com/office/drawing/2010/main" val="0"/>
              </a:ext>
            </a:extLst>
          </a:blip>
          <a:srcRect b="2411"/>
          <a:stretch/>
        </p:blipFill>
        <p:spPr>
          <a:xfrm>
            <a:off x="5285351" y="2060848"/>
            <a:ext cx="3703344" cy="3799114"/>
          </a:xfrm>
          <a:prstGeom prst="rect">
            <a:avLst/>
          </a:prstGeom>
        </p:spPr>
      </p:pic>
    </p:spTree>
    <p:extLst>
      <p:ext uri="{BB962C8B-B14F-4D97-AF65-F5344CB8AC3E}">
        <p14:creationId xmlns:p14="http://schemas.microsoft.com/office/powerpoint/2010/main" val="425856898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smtClean="0"/>
              <a:t>Example 18.9 Leaky bucket (cont.)</a:t>
            </a:r>
            <a:endParaRPr lang="en-US" dirty="0"/>
          </a:p>
        </p:txBody>
      </p:sp>
      <p:sp>
        <p:nvSpPr>
          <p:cNvPr id="16" name="Content Placeholder 15"/>
          <p:cNvSpPr>
            <a:spLocks noGrp="1"/>
          </p:cNvSpPr>
          <p:nvPr>
            <p:ph idx="1"/>
          </p:nvPr>
        </p:nvSpPr>
        <p:spPr>
          <a:xfrm>
            <a:off x="365124" y="1874520"/>
            <a:ext cx="8378825" cy="4718304"/>
          </a:xfrm>
        </p:spPr>
        <p:txBody>
          <a:bodyPr/>
          <a:lstStyle/>
          <a:p>
            <a:pPr marL="0" indent="0">
              <a:buNone/>
            </a:pPr>
            <a:r>
              <a:rPr lang="en-US" dirty="0"/>
              <a:t>❷ DEVISE PLAN Because </a:t>
            </a:r>
            <a:r>
              <a:rPr lang="en-US" i="1" dirty="0" smtClean="0"/>
              <a:t>A</a:t>
            </a:r>
            <a:r>
              <a:rPr lang="en-US" baseline="-25000" dirty="0" smtClean="0"/>
              <a:t>1 </a:t>
            </a:r>
            <a:r>
              <a:rPr lang="en-US" dirty="0" smtClean="0"/>
              <a:t>&gt;&gt; </a:t>
            </a:r>
            <a:r>
              <a:rPr lang="en-US" i="1" dirty="0" smtClean="0"/>
              <a:t>A</a:t>
            </a:r>
            <a:r>
              <a:rPr lang="en-US" baseline="-25000" dirty="0" smtClean="0"/>
              <a:t>2</a:t>
            </a:r>
            <a:r>
              <a:rPr lang="en-US" dirty="0"/>
              <a:t>, the continuity equation </a:t>
            </a:r>
            <a:r>
              <a:rPr lang="en-US" dirty="0" smtClean="0"/>
              <a:t>(</a:t>
            </a:r>
            <a:r>
              <a:rPr lang="en-US" i="1" dirty="0" smtClean="0">
                <a:sym typeface="Symbol"/>
              </a:rPr>
              <a:t>ρ</a:t>
            </a:r>
            <a:r>
              <a:rPr lang="en-US" baseline="-25000" dirty="0" smtClean="0"/>
              <a:t>1</a:t>
            </a:r>
            <a:r>
              <a:rPr lang="en-US" i="1" dirty="0" smtClean="0"/>
              <a:t>A</a:t>
            </a:r>
            <a:r>
              <a:rPr lang="en-US" baseline="-25000" dirty="0" smtClean="0"/>
              <a:t>1</a:t>
            </a:r>
            <a:r>
              <a:rPr lang="en-US" i="1" dirty="0" smtClean="0">
                <a:sym typeface="Symbol"/>
              </a:rPr>
              <a:t>v</a:t>
            </a:r>
            <a:r>
              <a:rPr lang="en-US" baseline="-25000" dirty="0" smtClean="0"/>
              <a:t>1 </a:t>
            </a:r>
            <a:r>
              <a:rPr lang="en-US" dirty="0" smtClean="0"/>
              <a:t>= </a:t>
            </a:r>
            <a:r>
              <a:rPr lang="en-US" i="1" dirty="0" smtClean="0">
                <a:sym typeface="Symbol"/>
              </a:rPr>
              <a:t>ρ</a:t>
            </a:r>
            <a:r>
              <a:rPr lang="en-US" baseline="-25000" dirty="0" smtClean="0"/>
              <a:t>2</a:t>
            </a:r>
            <a:r>
              <a:rPr lang="en-US" i="1" dirty="0" smtClean="0"/>
              <a:t>A</a:t>
            </a:r>
            <a:r>
              <a:rPr lang="en-US" baseline="-25000" dirty="0" smtClean="0"/>
              <a:t>2</a:t>
            </a:r>
            <a:r>
              <a:rPr lang="en-US" i="1" dirty="0" smtClean="0">
                <a:sym typeface="Symbol"/>
              </a:rPr>
              <a:t>v</a:t>
            </a:r>
            <a:r>
              <a:rPr lang="en-US" baseline="-25000" dirty="0" smtClean="0"/>
              <a:t>2</a:t>
            </a:r>
            <a:r>
              <a:rPr lang="en-US" dirty="0"/>
              <a:t>) tells me that the speed </a:t>
            </a:r>
            <a:r>
              <a:rPr lang="en-US" i="1" dirty="0" smtClean="0">
                <a:sym typeface="Symbol"/>
              </a:rPr>
              <a:t>v</a:t>
            </a:r>
            <a:r>
              <a:rPr lang="en-US" baseline="-25000" dirty="0" smtClean="0"/>
              <a:t>1</a:t>
            </a:r>
            <a:r>
              <a:rPr lang="en-US" dirty="0" smtClean="0"/>
              <a:t> </a:t>
            </a:r>
            <a:r>
              <a:rPr lang="en-US" dirty="0"/>
              <a:t>at which the surface of the water moves downward is much smaller than the speed </a:t>
            </a:r>
            <a:r>
              <a:rPr lang="en-US" i="1" dirty="0" smtClean="0">
                <a:sym typeface="Symbol"/>
              </a:rPr>
              <a:t>v</a:t>
            </a:r>
            <a:r>
              <a:rPr lang="en-US" baseline="-25000" dirty="0" smtClean="0"/>
              <a:t>2</a:t>
            </a:r>
            <a:r>
              <a:rPr lang="en-US" dirty="0" smtClean="0"/>
              <a:t> </a:t>
            </a:r>
            <a:r>
              <a:rPr lang="en-US" dirty="0"/>
              <a:t>at which the water emerges from the hole, </a:t>
            </a:r>
            <a:r>
              <a:rPr lang="en-US" i="1" dirty="0" smtClean="0">
                <a:sym typeface="Symbol"/>
              </a:rPr>
              <a:t>v</a:t>
            </a:r>
            <a:r>
              <a:rPr lang="en-US" baseline="-25000" dirty="0" smtClean="0"/>
              <a:t>1 </a:t>
            </a:r>
            <a:r>
              <a:rPr lang="en-US" dirty="0" smtClean="0"/>
              <a:t>&lt;&lt; </a:t>
            </a:r>
            <a:r>
              <a:rPr lang="en-US" i="1" dirty="0" smtClean="0">
                <a:sym typeface="Symbol"/>
              </a:rPr>
              <a:t>v</a:t>
            </a:r>
            <a:r>
              <a:rPr lang="en-US" baseline="-25000" dirty="0" smtClean="0"/>
              <a:t>2</a:t>
            </a:r>
            <a:r>
              <a:rPr lang="en-US" dirty="0" smtClean="0"/>
              <a:t>. </a:t>
            </a:r>
            <a:r>
              <a:rPr lang="en-US" dirty="0"/>
              <a:t>For all practical purposes, therefore, I can </a:t>
            </a:r>
            <a:r>
              <a:rPr lang="en-US" dirty="0" smtClean="0"/>
              <a:t>assume </a:t>
            </a:r>
            <a:r>
              <a:rPr lang="en-US" i="1" dirty="0" smtClean="0">
                <a:sym typeface="Symbol"/>
              </a:rPr>
              <a:t>v</a:t>
            </a:r>
            <a:r>
              <a:rPr lang="en-US" baseline="-25000" dirty="0" smtClean="0"/>
              <a:t>1 </a:t>
            </a:r>
            <a:r>
              <a:rPr lang="en-US" dirty="0" smtClean="0"/>
              <a:t>≈ 0</a:t>
            </a:r>
            <a:r>
              <a:rPr lang="en-US" dirty="0"/>
              <a:t>. </a:t>
            </a:r>
            <a:endParaRPr lang="en-US" dirty="0" smtClean="0"/>
          </a:p>
          <a:p>
            <a:pPr marL="0" indent="0">
              <a:buNone/>
            </a:pPr>
            <a:endParaRPr lang="en-US" dirty="0"/>
          </a:p>
          <a:p>
            <a:pPr marL="0" indent="0">
              <a:buNone/>
            </a:pPr>
            <a:r>
              <a:rPr lang="en-US" dirty="0" smtClean="0"/>
              <a:t>I </a:t>
            </a:r>
            <a:r>
              <a:rPr lang="en-US" dirty="0"/>
              <a:t>also know that the pressure both at the water surface and at the hole is equal to atmospheric pressure. I can then use Bernoulli’s equation </a:t>
            </a:r>
            <a:r>
              <a:rPr lang="en-US" dirty="0" smtClean="0"/>
              <a:t>to </a:t>
            </a:r>
            <a:r>
              <a:rPr lang="en-US" dirty="0"/>
              <a:t>determine </a:t>
            </a:r>
            <a:r>
              <a:rPr lang="en-US" i="1" dirty="0" smtClean="0">
                <a:sym typeface="Symbol"/>
              </a:rPr>
              <a:t>v</a:t>
            </a:r>
            <a:r>
              <a:rPr lang="en-US" baseline="-25000" dirty="0" smtClean="0"/>
              <a:t>2</a:t>
            </a:r>
            <a:r>
              <a:rPr lang="en-US" dirty="0" smtClean="0"/>
              <a:t>. </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Section 18.7: Bernoulli’s equation</a:t>
            </a:r>
            <a:endParaRPr lang="en-US" dirty="0"/>
          </a:p>
        </p:txBody>
      </p:sp>
    </p:spTree>
    <p:extLst>
      <p:ext uri="{BB962C8B-B14F-4D97-AF65-F5344CB8AC3E}">
        <p14:creationId xmlns:p14="http://schemas.microsoft.com/office/powerpoint/2010/main" val="3947805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smtClean="0"/>
              <a:t>Example 18.9 Leaky bucket (cont.)</a:t>
            </a:r>
            <a:endParaRPr lang="en-US" dirty="0"/>
          </a:p>
        </p:txBody>
      </p:sp>
      <p:sp>
        <p:nvSpPr>
          <p:cNvPr id="16" name="Content Placeholder 15"/>
          <p:cNvSpPr>
            <a:spLocks noGrp="1"/>
          </p:cNvSpPr>
          <p:nvPr>
            <p:ph idx="1"/>
          </p:nvPr>
        </p:nvSpPr>
        <p:spPr>
          <a:xfrm>
            <a:off x="365125" y="1874520"/>
            <a:ext cx="8449616" cy="4718304"/>
          </a:xfrm>
        </p:spPr>
        <p:txBody>
          <a:bodyPr/>
          <a:lstStyle/>
          <a:p>
            <a:pPr marL="0" indent="0">
              <a:buNone/>
            </a:pPr>
            <a:r>
              <a:rPr lang="en-US" dirty="0" smtClean="0"/>
              <a:t>❸ EXECUTE </a:t>
            </a:r>
            <a:r>
              <a:rPr lang="en-US" dirty="0"/>
              <a:t>PLAN Because </a:t>
            </a:r>
            <a:r>
              <a:rPr lang="en-US" i="1" dirty="0" smtClean="0"/>
              <a:t>P</a:t>
            </a:r>
            <a:r>
              <a:rPr lang="en-US" baseline="-25000" dirty="0" smtClean="0"/>
              <a:t>1 </a:t>
            </a:r>
            <a:r>
              <a:rPr lang="en-US" dirty="0" smtClean="0"/>
              <a:t>= </a:t>
            </a:r>
            <a:r>
              <a:rPr lang="en-US" i="1" dirty="0" smtClean="0"/>
              <a:t>P</a:t>
            </a:r>
            <a:r>
              <a:rPr lang="en-US" baseline="-25000" dirty="0" smtClean="0"/>
              <a:t>2 </a:t>
            </a:r>
            <a:r>
              <a:rPr lang="en-US" dirty="0" smtClean="0"/>
              <a:t>= </a:t>
            </a:r>
            <a:r>
              <a:rPr lang="en-US" i="1" dirty="0" smtClean="0"/>
              <a:t>P</a:t>
            </a:r>
            <a:r>
              <a:rPr lang="en-US" baseline="-25000" dirty="0" smtClean="0"/>
              <a:t>atm</a:t>
            </a:r>
            <a:r>
              <a:rPr lang="en-US" dirty="0"/>
              <a:t>, Bernoulli’s equation reduces </a:t>
            </a:r>
            <a:r>
              <a:rPr lang="en-US" dirty="0" smtClean="0"/>
              <a:t>to</a:t>
            </a:r>
          </a:p>
          <a:p>
            <a:pPr marL="0" indent="0">
              <a:buNone/>
            </a:pPr>
            <a:r>
              <a:rPr lang="en-US" dirty="0" smtClean="0"/>
              <a:t>Dividing through by       setting </a:t>
            </a:r>
            <a:r>
              <a:rPr lang="en-US" i="1" dirty="0" smtClean="0">
                <a:sym typeface="Symbol"/>
              </a:rPr>
              <a:t>v</a:t>
            </a:r>
            <a:r>
              <a:rPr lang="en-US" baseline="-25000" dirty="0" smtClean="0"/>
              <a:t>1 </a:t>
            </a:r>
            <a:r>
              <a:rPr lang="en-US" dirty="0" smtClean="0"/>
              <a:t>= 0, and bringing the terms containing </a:t>
            </a:r>
            <a:r>
              <a:rPr lang="en-US" i="1" dirty="0" smtClean="0"/>
              <a:t>y</a:t>
            </a:r>
            <a:r>
              <a:rPr lang="en-US" dirty="0" smtClean="0"/>
              <a:t> to the left side, I get</a:t>
            </a:r>
          </a:p>
          <a:p>
            <a:pPr marL="0" indent="0">
              <a:buNone/>
            </a:pPr>
            <a:r>
              <a:rPr lang="en-US" dirty="0" smtClean="0"/>
              <a:t>			        and so                  </a:t>
            </a:r>
            <a:r>
              <a:rPr lang="en-US" dirty="0"/>
              <a:t>. </a:t>
            </a:r>
            <a:r>
              <a:rPr lang="en-US" dirty="0" smtClean="0">
                <a:solidFill>
                  <a:srgbClr val="004A8F"/>
                </a:solidFill>
              </a:rPr>
              <a:t>✔</a:t>
            </a:r>
          </a:p>
          <a:p>
            <a:pPr marL="0" indent="0">
              <a:buNone/>
            </a:pPr>
            <a:endParaRPr lang="en-US" i="1" dirty="0">
              <a:solidFill>
                <a:srgbClr val="004A8F"/>
              </a:solidFill>
            </a:endParaRPr>
          </a:p>
          <a:p>
            <a:pPr marL="0" indent="0">
              <a:buNone/>
            </a:pPr>
            <a:endParaRPr lang="en-US" i="1" dirty="0" smtClean="0">
              <a:solidFill>
                <a:srgbClr val="004A8F"/>
              </a:solidFill>
            </a:endParaRPr>
          </a:p>
          <a:p>
            <a:pPr marL="0" indent="0">
              <a:buNone/>
            </a:pPr>
            <a:r>
              <a:rPr lang="en-US" i="1" dirty="0" smtClean="0">
                <a:solidFill>
                  <a:srgbClr val="004A8F"/>
                </a:solidFill>
              </a:rPr>
              <a:t>Which is familiar. Right?</a:t>
            </a:r>
            <a:endParaRPr lang="en-US" i="1" dirty="0" smtClean="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2" name="Text Placeholder 11"/>
          <p:cNvSpPr>
            <a:spLocks noGrp="1"/>
          </p:cNvSpPr>
          <p:nvPr>
            <p:ph type="body" sz="quarter" idx="11"/>
          </p:nvPr>
        </p:nvSpPr>
        <p:spPr/>
        <p:txBody>
          <a:bodyPr/>
          <a:lstStyle/>
          <a:p>
            <a:r>
              <a:rPr lang="en-US" dirty="0" smtClean="0"/>
              <a:t>Section 18.7: Bernoulli’s equation</a:t>
            </a:r>
            <a:endParaRPr lang="en-US" dirty="0"/>
          </a:p>
        </p:txBody>
      </p:sp>
      <p:graphicFrame>
        <p:nvGraphicFramePr>
          <p:cNvPr id="30" name="Object 29"/>
          <p:cNvGraphicFramePr>
            <a:graphicFrameLocks noChangeAspect="1"/>
          </p:cNvGraphicFramePr>
          <p:nvPr>
            <p:extLst>
              <p:ext uri="{D42A27DB-BD31-4B8C-83A1-F6EECF244321}">
                <p14:modId xmlns:p14="http://schemas.microsoft.com/office/powerpoint/2010/main" val="2082223069"/>
              </p:ext>
            </p:extLst>
          </p:nvPr>
        </p:nvGraphicFramePr>
        <p:xfrm>
          <a:off x="3292979" y="2306217"/>
          <a:ext cx="4038600" cy="520700"/>
        </p:xfrm>
        <a:graphic>
          <a:graphicData uri="http://schemas.openxmlformats.org/presentationml/2006/ole">
            <mc:AlternateContent xmlns:mc="http://schemas.openxmlformats.org/markup-compatibility/2006">
              <mc:Choice xmlns:v="urn:schemas-microsoft-com:vml" Requires="v">
                <p:oleObj spid="_x0000_s72674" name="Equation" r:id="rId4" imgW="4038600" imgH="520700" progId="Equation.DSMT4">
                  <p:embed/>
                </p:oleObj>
              </mc:Choice>
              <mc:Fallback>
                <p:oleObj name="Equation" r:id="rId4" imgW="4038600" imgH="520700" progId="Equation.DSMT4">
                  <p:embed/>
                  <p:pic>
                    <p:nvPicPr>
                      <p:cNvPr id="0" name=""/>
                      <p:cNvPicPr>
                        <a:picLocks noChangeAspect="1" noChangeArrowheads="1"/>
                      </p:cNvPicPr>
                      <p:nvPr/>
                    </p:nvPicPr>
                    <p:blipFill>
                      <a:blip r:embed="rId5"/>
                      <a:srcRect/>
                      <a:stretch>
                        <a:fillRect/>
                      </a:stretch>
                    </p:blipFill>
                    <p:spPr bwMode="auto">
                      <a:xfrm>
                        <a:off x="3292979" y="2306217"/>
                        <a:ext cx="4038600" cy="520700"/>
                      </a:xfrm>
                      <a:prstGeom prst="rect">
                        <a:avLst/>
                      </a:prstGeom>
                      <a:noFill/>
                      <a:ln>
                        <a:noFill/>
                      </a:ln>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522614782"/>
              </p:ext>
            </p:extLst>
          </p:nvPr>
        </p:nvGraphicFramePr>
        <p:xfrm>
          <a:off x="3392488" y="2889250"/>
          <a:ext cx="546100" cy="469900"/>
        </p:xfrm>
        <a:graphic>
          <a:graphicData uri="http://schemas.openxmlformats.org/presentationml/2006/ole">
            <mc:AlternateContent xmlns:mc="http://schemas.openxmlformats.org/markup-compatibility/2006">
              <mc:Choice xmlns:v="urn:schemas-microsoft-com:vml" Requires="v">
                <p:oleObj spid="_x0000_s72675" name="Equation" r:id="rId6" imgW="546100" imgH="469900" progId="Equation.DSMT4">
                  <p:embed/>
                </p:oleObj>
              </mc:Choice>
              <mc:Fallback>
                <p:oleObj name="Equation" r:id="rId6" imgW="546100" imgH="469900" progId="Equation.DSMT4">
                  <p:embed/>
                  <p:pic>
                    <p:nvPicPr>
                      <p:cNvPr id="0" name=""/>
                      <p:cNvPicPr>
                        <a:picLocks noChangeAspect="1" noChangeArrowheads="1"/>
                      </p:cNvPicPr>
                      <p:nvPr/>
                    </p:nvPicPr>
                    <p:blipFill>
                      <a:blip r:embed="rId7"/>
                      <a:srcRect/>
                      <a:stretch>
                        <a:fillRect/>
                      </a:stretch>
                    </p:blipFill>
                    <p:spPr bwMode="auto">
                      <a:xfrm>
                        <a:off x="3392488" y="2889250"/>
                        <a:ext cx="546100" cy="469900"/>
                      </a:xfrm>
                      <a:prstGeom prst="rect">
                        <a:avLst/>
                      </a:prstGeom>
                      <a:noFill/>
                      <a:ln>
                        <a:noFill/>
                      </a:ln>
                      <a:extLst/>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251774833"/>
              </p:ext>
            </p:extLst>
          </p:nvPr>
        </p:nvGraphicFramePr>
        <p:xfrm>
          <a:off x="439536" y="3779453"/>
          <a:ext cx="3390900" cy="546100"/>
        </p:xfrm>
        <a:graphic>
          <a:graphicData uri="http://schemas.openxmlformats.org/presentationml/2006/ole">
            <mc:AlternateContent xmlns:mc="http://schemas.openxmlformats.org/markup-compatibility/2006">
              <mc:Choice xmlns:v="urn:schemas-microsoft-com:vml" Requires="v">
                <p:oleObj spid="_x0000_s72676" name="Equation" r:id="rId8" imgW="3390900" imgH="546100" progId="Equation.DSMT4">
                  <p:embed/>
                </p:oleObj>
              </mc:Choice>
              <mc:Fallback>
                <p:oleObj name="Equation" r:id="rId8" imgW="3390900" imgH="546100" progId="Equation.DSMT4">
                  <p:embed/>
                  <p:pic>
                    <p:nvPicPr>
                      <p:cNvPr id="0" name=""/>
                      <p:cNvPicPr>
                        <a:picLocks noChangeAspect="1" noChangeArrowheads="1"/>
                      </p:cNvPicPr>
                      <p:nvPr/>
                    </p:nvPicPr>
                    <p:blipFill>
                      <a:blip r:embed="rId9"/>
                      <a:srcRect/>
                      <a:stretch>
                        <a:fillRect/>
                      </a:stretch>
                    </p:blipFill>
                    <p:spPr bwMode="auto">
                      <a:xfrm>
                        <a:off x="439536" y="3779453"/>
                        <a:ext cx="3390900" cy="546100"/>
                      </a:xfrm>
                      <a:prstGeom prst="rect">
                        <a:avLst/>
                      </a:prstGeom>
                      <a:noFill/>
                      <a:ln>
                        <a:noFill/>
                      </a:ln>
                      <a:extLst/>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3759882463"/>
              </p:ext>
            </p:extLst>
          </p:nvPr>
        </p:nvGraphicFramePr>
        <p:xfrm>
          <a:off x="4886222" y="3738563"/>
          <a:ext cx="1574800" cy="571500"/>
        </p:xfrm>
        <a:graphic>
          <a:graphicData uri="http://schemas.openxmlformats.org/presentationml/2006/ole">
            <mc:AlternateContent xmlns:mc="http://schemas.openxmlformats.org/markup-compatibility/2006">
              <mc:Choice xmlns:v="urn:schemas-microsoft-com:vml" Requires="v">
                <p:oleObj spid="_x0000_s72677" name="Equation" r:id="rId10" imgW="1574800" imgH="571500" progId="Equation.DSMT4">
                  <p:embed/>
                </p:oleObj>
              </mc:Choice>
              <mc:Fallback>
                <p:oleObj name="Equation" r:id="rId10" imgW="1574800" imgH="571500" progId="Equation.DSMT4">
                  <p:embed/>
                  <p:pic>
                    <p:nvPicPr>
                      <p:cNvPr id="0" name=""/>
                      <p:cNvPicPr>
                        <a:picLocks noChangeAspect="1" noChangeArrowheads="1"/>
                      </p:cNvPicPr>
                      <p:nvPr/>
                    </p:nvPicPr>
                    <p:blipFill>
                      <a:blip r:embed="rId11"/>
                      <a:srcRect/>
                      <a:stretch>
                        <a:fillRect/>
                      </a:stretch>
                    </p:blipFill>
                    <p:spPr bwMode="auto">
                      <a:xfrm>
                        <a:off x="4886222" y="3738563"/>
                        <a:ext cx="1574800" cy="571500"/>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63092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lstStyle/>
          <a:p>
            <a:r>
              <a:rPr lang="en-US" dirty="0" smtClean="0"/>
              <a:t>Example 18.9 Leaky bucket (cont.)</a:t>
            </a:r>
            <a:endParaRPr lang="en-US" dirty="0"/>
          </a:p>
        </p:txBody>
      </p:sp>
      <p:sp>
        <p:nvSpPr>
          <p:cNvPr id="13" name="Content Placeholder 12"/>
          <p:cNvSpPr>
            <a:spLocks noGrp="1"/>
          </p:cNvSpPr>
          <p:nvPr>
            <p:ph idx="1"/>
          </p:nvPr>
        </p:nvSpPr>
        <p:spPr>
          <a:xfrm>
            <a:off x="365124" y="1874520"/>
            <a:ext cx="8383765" cy="4718304"/>
          </a:xfrm>
        </p:spPr>
        <p:txBody>
          <a:bodyPr/>
          <a:lstStyle/>
          <a:p>
            <a:pPr marL="0" indent="0">
              <a:buNone/>
            </a:pPr>
            <a:r>
              <a:rPr lang="en-US" dirty="0"/>
              <a:t>❹ EVALUATE RESULT My </a:t>
            </a:r>
            <a:r>
              <a:rPr lang="en-US" dirty="0" smtClean="0"/>
              <a:t>answer is equal to the speed acquired over a vertical distance </a:t>
            </a:r>
            <a:r>
              <a:rPr lang="en-US" i="1" dirty="0" smtClean="0"/>
              <a:t>d</a:t>
            </a:r>
            <a:r>
              <a:rPr lang="en-US" dirty="0" smtClean="0"/>
              <a:t> by a freely falling object starting from rest. Because the Earth-object system is closed, Δ</a:t>
            </a:r>
            <a:r>
              <a:rPr lang="en-US" i="1" dirty="0" smtClean="0"/>
              <a:t>K </a:t>
            </a:r>
            <a:r>
              <a:rPr lang="en-US" i="1" dirty="0"/>
              <a:t>+ </a:t>
            </a:r>
            <a:r>
              <a:rPr lang="en-US" dirty="0" smtClean="0"/>
              <a:t>Δ</a:t>
            </a:r>
            <a:r>
              <a:rPr lang="en-US" i="1" dirty="0" smtClean="0"/>
              <a:t>U</a:t>
            </a:r>
            <a:r>
              <a:rPr lang="en-US" i="1" baseline="30000" dirty="0" smtClean="0"/>
              <a:t>G</a:t>
            </a:r>
            <a:r>
              <a:rPr lang="en-US" dirty="0" smtClean="0"/>
              <a:t> =</a:t>
            </a:r>
            <a:r>
              <a:rPr lang="en-US" i="1" dirty="0" smtClean="0"/>
              <a:t>                             </a:t>
            </a:r>
            <a:r>
              <a:rPr lang="en-US" dirty="0" smtClean="0"/>
              <a:t>and so </a:t>
            </a:r>
            <a:br>
              <a:rPr lang="en-US" dirty="0" smtClean="0"/>
            </a:br>
            <a:r>
              <a:rPr lang="en-US" i="1" dirty="0" smtClean="0">
                <a:sym typeface="Symbol"/>
              </a:rPr>
              <a:t>v</a:t>
            </a:r>
            <a:r>
              <a:rPr lang="en-US" baseline="30000" dirty="0" smtClean="0"/>
              <a:t>2</a:t>
            </a:r>
            <a:r>
              <a:rPr lang="en-US" dirty="0" smtClean="0"/>
              <a:t> </a:t>
            </a:r>
            <a:r>
              <a:rPr lang="en-US" dirty="0"/>
              <a:t>= </a:t>
            </a:r>
            <a:r>
              <a:rPr lang="en-US" dirty="0" smtClean="0"/>
              <a:t>2</a:t>
            </a:r>
            <a:r>
              <a:rPr lang="en-US" i="1" dirty="0" smtClean="0"/>
              <a:t>gd</a:t>
            </a:r>
            <a:r>
              <a:rPr lang="en-US" dirty="0" smtClean="0"/>
              <a:t>. </a:t>
            </a:r>
          </a:p>
          <a:p>
            <a:pPr marL="0" indent="0">
              <a:buNone/>
            </a:pPr>
            <a:endParaRPr lang="en-US" dirty="0"/>
          </a:p>
          <a:p>
            <a:pPr marL="0" indent="0">
              <a:buNone/>
            </a:pPr>
            <a:r>
              <a:rPr lang="en-US" dirty="0" smtClean="0"/>
              <a:t>My result makes sense: For each water drop that emerges from the hole, the water at the surface is reduced by an equal amount and the kinetic energy of the emerging drop must be equal to the decrease in potential energy.</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4" name="Text Placeholder 13"/>
          <p:cNvSpPr>
            <a:spLocks noGrp="1"/>
          </p:cNvSpPr>
          <p:nvPr>
            <p:ph type="body" sz="quarter" idx="11"/>
          </p:nvPr>
        </p:nvSpPr>
        <p:spPr/>
        <p:txBody>
          <a:bodyPr/>
          <a:lstStyle/>
          <a:p>
            <a:r>
              <a:rPr lang="en-US" dirty="0" smtClean="0"/>
              <a:t>Section 18.7: Bernoulli’s equation</a:t>
            </a:r>
            <a:endParaRPr lang="en-US" dirty="0"/>
          </a:p>
        </p:txBody>
      </p:sp>
      <p:graphicFrame>
        <p:nvGraphicFramePr>
          <p:cNvPr id="20" name="Object 19"/>
          <p:cNvGraphicFramePr>
            <a:graphicFrameLocks noChangeAspect="1"/>
          </p:cNvGraphicFramePr>
          <p:nvPr>
            <p:extLst>
              <p:ext uri="{D42A27DB-BD31-4B8C-83A1-F6EECF244321}">
                <p14:modId xmlns:p14="http://schemas.microsoft.com/office/powerpoint/2010/main" val="4070795586"/>
              </p:ext>
            </p:extLst>
          </p:nvPr>
        </p:nvGraphicFramePr>
        <p:xfrm>
          <a:off x="4888543" y="3154269"/>
          <a:ext cx="2400300" cy="508000"/>
        </p:xfrm>
        <a:graphic>
          <a:graphicData uri="http://schemas.openxmlformats.org/presentationml/2006/ole">
            <mc:AlternateContent xmlns:mc="http://schemas.openxmlformats.org/markup-compatibility/2006">
              <mc:Choice xmlns:v="urn:schemas-microsoft-com:vml" Requires="v">
                <p:oleObj spid="_x0000_s72972" name="Equation" r:id="rId4" imgW="2400300" imgH="508000" progId="Equation.DSMT4">
                  <p:embed/>
                </p:oleObj>
              </mc:Choice>
              <mc:Fallback>
                <p:oleObj name="Equation" r:id="rId4" imgW="2400300" imgH="508000" progId="Equation.DSMT4">
                  <p:embed/>
                  <p:pic>
                    <p:nvPicPr>
                      <p:cNvPr id="0" name=""/>
                      <p:cNvPicPr>
                        <a:picLocks noChangeAspect="1" noChangeArrowheads="1"/>
                      </p:cNvPicPr>
                      <p:nvPr/>
                    </p:nvPicPr>
                    <p:blipFill>
                      <a:blip r:embed="rId5"/>
                      <a:srcRect/>
                      <a:stretch>
                        <a:fillRect/>
                      </a:stretch>
                    </p:blipFill>
                    <p:spPr bwMode="auto">
                      <a:xfrm>
                        <a:off x="4888543" y="3154269"/>
                        <a:ext cx="2400300" cy="508000"/>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08057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Another figure. Total flow is </a:t>
            </a:r>
            <a:r>
              <a:rPr lang="en-US" i="1" dirty="0" err="1" smtClean="0"/>
              <a:t>vA</a:t>
            </a:r>
            <a:r>
              <a:rPr lang="en-US" dirty="0" smtClean="0"/>
              <a:t>, where </a:t>
            </a:r>
            <a:r>
              <a:rPr lang="en-US" i="1" dirty="0" smtClean="0"/>
              <a:t>A</a:t>
            </a:r>
            <a:r>
              <a:rPr lang="en-US" dirty="0" smtClean="0"/>
              <a:t> is the area of the opening?</a:t>
            </a:r>
          </a:p>
          <a:p>
            <a:r>
              <a:rPr lang="en-US" dirty="0" smtClean="0"/>
              <a:t>Not quite – the water exits as a jet with some velocity components toward the center of the stream – it converges. It contracts to ~62% of the hole diameter.</a:t>
            </a:r>
          </a:p>
          <a:p>
            <a:r>
              <a:rPr lang="en-US" dirty="0" smtClean="0"/>
              <a:t>Depends wildly on the shape of the discharge tube!</a:t>
            </a:r>
            <a:endParaRPr lang="en-US" dirty="0"/>
          </a:p>
        </p:txBody>
      </p:sp>
      <p:sp>
        <p:nvSpPr>
          <p:cNvPr id="3" name="Footer Placeholder 2"/>
          <p:cNvSpPr>
            <a:spLocks noGrp="1"/>
          </p:cNvSpPr>
          <p:nvPr>
            <p:ph type="ftr" sz="quarter" idx="10"/>
          </p:nvPr>
        </p:nvSpPr>
        <p:spPr/>
        <p:txBody>
          <a:bodyPr/>
          <a:lstStyle/>
          <a:p>
            <a:r>
              <a:rPr lang="en-GB" smtClean="0"/>
              <a:t>© 2015 Pearson Education, Inc.</a:t>
            </a:r>
            <a:endParaRPr lang="en-GB" dirty="0"/>
          </a:p>
        </p:txBody>
      </p:sp>
      <p:sp>
        <p:nvSpPr>
          <p:cNvPr id="4" name="Text Placeholder 3"/>
          <p:cNvSpPr>
            <a:spLocks noGrp="1"/>
          </p:cNvSpPr>
          <p:nvPr>
            <p:ph type="body" sz="quarter" idx="11"/>
          </p:nvPr>
        </p:nvSpPr>
        <p:spPr/>
        <p:txBody>
          <a:bodyPr/>
          <a:lstStyle/>
          <a:p>
            <a:r>
              <a:rPr lang="en-US" dirty="0" smtClean="0"/>
              <a:t>Section 18.7 Bernoulli’s equation</a:t>
            </a:r>
            <a:endParaRPr lang="en-US" dirty="0"/>
          </a:p>
        </p:txBody>
      </p:sp>
      <p:pic>
        <p:nvPicPr>
          <p:cNvPr id="6" name="Picture 5"/>
          <p:cNvPicPr>
            <a:picLocks noChangeAspect="1"/>
          </p:cNvPicPr>
          <p:nvPr/>
        </p:nvPicPr>
        <p:blipFill>
          <a:blip r:embed="rId2"/>
          <a:stretch>
            <a:fillRect/>
          </a:stretch>
        </p:blipFill>
        <p:spPr>
          <a:xfrm>
            <a:off x="2941088" y="4039456"/>
            <a:ext cx="3516862" cy="2810419"/>
          </a:xfrm>
          <a:prstGeom prst="rect">
            <a:avLst/>
          </a:prstGeom>
        </p:spPr>
      </p:pic>
    </p:spTree>
    <p:extLst>
      <p:ext uri="{BB962C8B-B14F-4D97-AF65-F5344CB8AC3E}">
        <p14:creationId xmlns:p14="http://schemas.microsoft.com/office/powerpoint/2010/main" val="100385667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With a re-entrant discharge tube, the stream contracts to </a:t>
            </a:r>
            <a:r>
              <a:rPr lang="en-US" i="1" dirty="0" smtClean="0"/>
              <a:t>exactly </a:t>
            </a:r>
            <a:r>
              <a:rPr lang="en-US" dirty="0" smtClean="0"/>
              <a:t>one-half the area of the opening!</a:t>
            </a:r>
          </a:p>
          <a:p>
            <a:r>
              <a:rPr lang="en-US" dirty="0" smtClean="0"/>
              <a:t>Has to do with the fact that the fluid is nearly static near the opening </a:t>
            </a:r>
            <a:r>
              <a:rPr lang="is-IS" dirty="0" smtClean="0"/>
              <a:t>…</a:t>
            </a:r>
          </a:p>
          <a:p>
            <a:r>
              <a:rPr lang="is-IS" dirty="0" smtClean="0"/>
              <a:t>Moving fluids are complicated ...</a:t>
            </a:r>
            <a:endParaRPr lang="en-US" dirty="0"/>
          </a:p>
        </p:txBody>
      </p:sp>
      <p:sp>
        <p:nvSpPr>
          <p:cNvPr id="3" name="Footer Placeholder 2"/>
          <p:cNvSpPr>
            <a:spLocks noGrp="1"/>
          </p:cNvSpPr>
          <p:nvPr>
            <p:ph type="ftr" sz="quarter" idx="10"/>
          </p:nvPr>
        </p:nvSpPr>
        <p:spPr/>
        <p:txBody>
          <a:bodyPr/>
          <a:lstStyle/>
          <a:p>
            <a:r>
              <a:rPr lang="en-GB" smtClean="0"/>
              <a:t>© 2015 Pearson Education, Inc.</a:t>
            </a:r>
            <a:endParaRPr lang="en-GB" dirty="0"/>
          </a:p>
        </p:txBody>
      </p:sp>
      <p:sp>
        <p:nvSpPr>
          <p:cNvPr id="4" name="Text Placeholder 3"/>
          <p:cNvSpPr>
            <a:spLocks noGrp="1"/>
          </p:cNvSpPr>
          <p:nvPr>
            <p:ph type="body" sz="quarter" idx="11"/>
          </p:nvPr>
        </p:nvSpPr>
        <p:spPr/>
        <p:txBody>
          <a:bodyPr/>
          <a:lstStyle/>
          <a:p>
            <a:r>
              <a:rPr lang="en-US" dirty="0"/>
              <a:t>Section 18.7 Bernoulli’s </a:t>
            </a:r>
            <a:r>
              <a:rPr lang="en-US" dirty="0" smtClean="0"/>
              <a:t>equation</a:t>
            </a:r>
            <a:endParaRPr lang="en-US" dirty="0"/>
          </a:p>
        </p:txBody>
      </p:sp>
      <p:pic>
        <p:nvPicPr>
          <p:cNvPr id="5" name="Picture 4"/>
          <p:cNvPicPr>
            <a:picLocks noChangeAspect="1"/>
          </p:cNvPicPr>
          <p:nvPr/>
        </p:nvPicPr>
        <p:blipFill>
          <a:blip r:embed="rId2"/>
          <a:stretch>
            <a:fillRect/>
          </a:stretch>
        </p:blipFill>
        <p:spPr>
          <a:xfrm>
            <a:off x="3900488" y="3887850"/>
            <a:ext cx="3579812" cy="2970149"/>
          </a:xfrm>
          <a:prstGeom prst="rect">
            <a:avLst/>
          </a:prstGeom>
        </p:spPr>
      </p:pic>
    </p:spTree>
    <p:extLst>
      <p:ext uri="{BB962C8B-B14F-4D97-AF65-F5344CB8AC3E}">
        <p14:creationId xmlns:p14="http://schemas.microsoft.com/office/powerpoint/2010/main" val="156760450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is-IS" dirty="0" smtClean="0"/>
              <a:t>… and we still haven’t considered viscosity!</a:t>
            </a:r>
          </a:p>
          <a:p>
            <a:r>
              <a:rPr lang="is-IS" dirty="0" smtClean="0"/>
              <a:t>What happens in that case? </a:t>
            </a:r>
          </a:p>
          <a:p>
            <a:r>
              <a:rPr lang="is-IS" dirty="0" smtClean="0"/>
              <a:t>Some energy is ‘lost’ to internal friction, and it is no longer true that </a:t>
            </a:r>
            <a:r>
              <a:rPr lang="en-US" i="1" dirty="0" smtClean="0">
                <a:sym typeface="Symbol"/>
              </a:rPr>
              <a:t>v</a:t>
            </a:r>
            <a:r>
              <a:rPr lang="en-US" baseline="30000" dirty="0" smtClean="0"/>
              <a:t>2</a:t>
            </a:r>
            <a:r>
              <a:rPr lang="en-US" dirty="0" smtClean="0"/>
              <a:t> </a:t>
            </a:r>
            <a:r>
              <a:rPr lang="en-US" dirty="0"/>
              <a:t>= </a:t>
            </a:r>
            <a:r>
              <a:rPr lang="en-US" dirty="0" smtClean="0"/>
              <a:t>2</a:t>
            </a:r>
            <a:r>
              <a:rPr lang="en-US" i="1" dirty="0" smtClean="0"/>
              <a:t>gd. </a:t>
            </a:r>
            <a:r>
              <a:rPr lang="en-US" dirty="0" smtClean="0"/>
              <a:t>Try it!</a:t>
            </a:r>
            <a:r>
              <a:rPr lang="is-IS" dirty="0" smtClean="0"/>
              <a:t> </a:t>
            </a:r>
            <a:endParaRPr lang="en-US" dirty="0"/>
          </a:p>
        </p:txBody>
      </p:sp>
      <p:sp>
        <p:nvSpPr>
          <p:cNvPr id="3" name="Footer Placeholder 2"/>
          <p:cNvSpPr>
            <a:spLocks noGrp="1"/>
          </p:cNvSpPr>
          <p:nvPr>
            <p:ph type="ftr" sz="quarter" idx="10"/>
          </p:nvPr>
        </p:nvSpPr>
        <p:spPr/>
        <p:txBody>
          <a:bodyPr/>
          <a:lstStyle/>
          <a:p>
            <a:r>
              <a:rPr lang="en-GB" smtClean="0"/>
              <a:t>© 2015 Pearson Education, Inc.</a:t>
            </a:r>
            <a:endParaRPr lang="en-GB" dirty="0"/>
          </a:p>
        </p:txBody>
      </p:sp>
      <p:sp>
        <p:nvSpPr>
          <p:cNvPr id="4" name="Text Placeholder 3"/>
          <p:cNvSpPr>
            <a:spLocks noGrp="1"/>
          </p:cNvSpPr>
          <p:nvPr>
            <p:ph type="body" sz="quarter" idx="11"/>
          </p:nvPr>
        </p:nvSpPr>
        <p:spPr/>
        <p:txBody>
          <a:bodyPr/>
          <a:lstStyle/>
          <a:p>
            <a:r>
              <a:rPr lang="en-US" dirty="0"/>
              <a:t>Section 18.7 Bernoulli’s </a:t>
            </a:r>
            <a:r>
              <a:rPr lang="en-US" dirty="0" smtClean="0"/>
              <a:t>equation</a:t>
            </a:r>
            <a:endParaRPr lang="en-US" dirty="0"/>
          </a:p>
        </p:txBody>
      </p:sp>
      <p:pic>
        <p:nvPicPr>
          <p:cNvPr id="6" name="Picture 5"/>
          <p:cNvPicPr>
            <a:picLocks noChangeAspect="1"/>
          </p:cNvPicPr>
          <p:nvPr/>
        </p:nvPicPr>
        <p:blipFill>
          <a:blip r:embed="rId2"/>
          <a:stretch>
            <a:fillRect/>
          </a:stretch>
        </p:blipFill>
        <p:spPr>
          <a:xfrm>
            <a:off x="3128963" y="3340296"/>
            <a:ext cx="3167062" cy="3452617"/>
          </a:xfrm>
          <a:prstGeom prst="rect">
            <a:avLst/>
          </a:prstGeom>
        </p:spPr>
      </p:pic>
      <p:grpSp>
        <p:nvGrpSpPr>
          <p:cNvPr id="10" name="Group 9"/>
          <p:cNvGrpSpPr/>
          <p:nvPr/>
        </p:nvGrpSpPr>
        <p:grpSpPr>
          <a:xfrm>
            <a:off x="5286375" y="3599332"/>
            <a:ext cx="2849968" cy="461665"/>
            <a:chOff x="5286375" y="3599332"/>
            <a:chExt cx="2849968" cy="461665"/>
          </a:xfrm>
        </p:grpSpPr>
        <p:cxnSp>
          <p:nvCxnSpPr>
            <p:cNvPr id="8" name="Straight Arrow Connector 7"/>
            <p:cNvCxnSpPr/>
            <p:nvPr/>
          </p:nvCxnSpPr>
          <p:spPr bwMode="auto">
            <a:xfrm>
              <a:off x="5286375" y="3743325"/>
              <a:ext cx="0" cy="242888"/>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9" name="TextBox 8"/>
            <p:cNvSpPr txBox="1"/>
            <p:nvPr/>
          </p:nvSpPr>
          <p:spPr>
            <a:xfrm>
              <a:off x="5500685" y="3599332"/>
              <a:ext cx="2635658" cy="461665"/>
            </a:xfrm>
            <a:prstGeom prst="rect">
              <a:avLst/>
            </a:prstGeom>
            <a:noFill/>
          </p:spPr>
          <p:txBody>
            <a:bodyPr wrap="none" rtlCol="0">
              <a:spAutoFit/>
            </a:bodyPr>
            <a:lstStyle/>
            <a:p>
              <a:r>
                <a:rPr lang="en-US" dirty="0" smtClean="0">
                  <a:latin typeface="Times New Roman" charset="0"/>
                  <a:ea typeface="Times New Roman" charset="0"/>
                  <a:cs typeface="Times New Roman" charset="0"/>
                </a:rPr>
                <a:t>Some height is lost!</a:t>
              </a:r>
              <a:endParaRPr lang="en-US" dirty="0">
                <a:latin typeface="Times New Roman" charset="0"/>
                <a:ea typeface="Times New Roman" charset="0"/>
                <a:cs typeface="Times New Roman" charset="0"/>
              </a:endParaRPr>
            </a:p>
          </p:txBody>
        </p:sp>
      </p:grpSp>
    </p:spTree>
    <p:extLst>
      <p:ext uri="{BB962C8B-B14F-4D97-AF65-F5344CB8AC3E}">
        <p14:creationId xmlns:p14="http://schemas.microsoft.com/office/powerpoint/2010/main" val="192413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horizontal aqueduct is constructed of pipes that have different diameters. If the water flow in the aqueduct is laminar, how does the water pressure in a small-diameter section compare with the water pressure in a large-diameter section</a:t>
            </a:r>
            <a:r>
              <a:rPr lang="en-US" dirty="0" smtClean="0"/>
              <a:t>?</a:t>
            </a:r>
          </a:p>
          <a:p>
            <a:endParaRPr lang="en-US" dirty="0"/>
          </a:p>
          <a:p>
            <a:pPr marL="742950" indent="-514350">
              <a:buFont typeface="+mj-lt"/>
              <a:buAutoNum type="arabicPeriod"/>
            </a:pPr>
            <a:r>
              <a:rPr lang="en-US" dirty="0"/>
              <a:t>It is the same at all points.</a:t>
            </a:r>
          </a:p>
          <a:p>
            <a:pPr marL="742950" indent="-514350">
              <a:buFont typeface="+mj-lt"/>
              <a:buAutoNum type="arabicPeriod"/>
            </a:pPr>
            <a:r>
              <a:rPr lang="en-US" dirty="0"/>
              <a:t>It is larger in the large-diameter section. </a:t>
            </a:r>
          </a:p>
          <a:p>
            <a:pPr marL="742950" indent="-514350">
              <a:buFont typeface="+mj-lt"/>
              <a:buAutoNum type="arabicPeriod"/>
            </a:pPr>
            <a:r>
              <a:rPr lang="en-US" dirty="0"/>
              <a:t>It is smaller in the large-diameter section</a:t>
            </a:r>
            <a:r>
              <a:rPr lang="en-US" dirty="0" smtClean="0"/>
              <a:t>.</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a:t>Section 18.7</a:t>
            </a:r>
          </a:p>
          <a:p>
            <a:r>
              <a:rPr lang="en-US" dirty="0" smtClean="0"/>
              <a:t>Question </a:t>
            </a:r>
            <a:r>
              <a:rPr lang="en-US" dirty="0"/>
              <a:t>9</a:t>
            </a:r>
          </a:p>
        </p:txBody>
      </p:sp>
    </p:spTree>
    <p:extLst>
      <p:ext uri="{BB962C8B-B14F-4D97-AF65-F5344CB8AC3E}">
        <p14:creationId xmlns:p14="http://schemas.microsoft.com/office/powerpoint/2010/main" val="164376974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horizontal aqueduct is constructed of pipes that have different diameters. If the water flow in the aqueduct is laminar, how does the water pressure in a small-diameter section compare with the water pressure in a large-diameter section</a:t>
            </a:r>
            <a:r>
              <a:rPr lang="en-US" dirty="0" smtClean="0"/>
              <a:t>?</a:t>
            </a:r>
          </a:p>
          <a:p>
            <a:endParaRPr lang="en-US" dirty="0"/>
          </a:p>
          <a:p>
            <a:pPr marL="742950" indent="-514350">
              <a:buFont typeface="+mj-lt"/>
              <a:buAutoNum type="arabicPeriod"/>
            </a:pPr>
            <a:r>
              <a:rPr lang="en-US" dirty="0"/>
              <a:t>It is the same at all points.</a:t>
            </a:r>
          </a:p>
          <a:p>
            <a:pPr marL="742950" indent="-514350">
              <a:buFont typeface="+mj-lt"/>
              <a:buAutoNum type="arabicPeriod"/>
            </a:pPr>
            <a:r>
              <a:rPr lang="en-US" dirty="0">
                <a:solidFill>
                  <a:srgbClr val="FF0000"/>
                </a:solidFill>
              </a:rPr>
              <a:t>It is larger in the large-diameter section.</a:t>
            </a:r>
            <a:r>
              <a:rPr lang="en-US" dirty="0"/>
              <a:t> </a:t>
            </a:r>
          </a:p>
          <a:p>
            <a:pPr marL="742950" indent="-514350">
              <a:buFont typeface="+mj-lt"/>
              <a:buAutoNum type="arabicPeriod"/>
            </a:pPr>
            <a:r>
              <a:rPr lang="en-US" dirty="0"/>
              <a:t>It is smaller in the large-diameter section</a:t>
            </a:r>
            <a:r>
              <a:rPr lang="en-US" dirty="0" smtClean="0"/>
              <a:t>.</a:t>
            </a:r>
          </a:p>
          <a:p>
            <a:pPr marL="568325" lvl="2" indent="0">
              <a:buNone/>
            </a:pPr>
            <a:r>
              <a:rPr lang="en-US" dirty="0" smtClean="0">
                <a:solidFill>
                  <a:srgbClr val="FF0000"/>
                </a:solidFill>
              </a:rPr>
              <a:t>Continuity: larger diameter means smaller </a:t>
            </a:r>
            <a:r>
              <a:rPr lang="en-US" i="1" dirty="0" smtClean="0">
                <a:solidFill>
                  <a:srgbClr val="FF0000"/>
                </a:solidFill>
              </a:rPr>
              <a:t>v</a:t>
            </a:r>
            <a:r>
              <a:rPr lang="en-US" dirty="0" smtClean="0">
                <a:solidFill>
                  <a:srgbClr val="FF0000"/>
                </a:solidFill>
              </a:rPr>
              <a:t> </a:t>
            </a:r>
          </a:p>
          <a:p>
            <a:pPr marL="568325" lvl="2" indent="0">
              <a:buNone/>
            </a:pPr>
            <a:r>
              <a:rPr lang="en-US" dirty="0" smtClean="0">
                <a:solidFill>
                  <a:srgbClr val="FF0000"/>
                </a:solidFill>
              </a:rPr>
              <a:t>Bernoulli: at same </a:t>
            </a:r>
            <a:r>
              <a:rPr lang="en-US" i="1" dirty="0" smtClean="0">
                <a:solidFill>
                  <a:srgbClr val="FF0000"/>
                </a:solidFill>
              </a:rPr>
              <a:t>y</a:t>
            </a:r>
            <a:r>
              <a:rPr lang="en-US" dirty="0" smtClean="0">
                <a:solidFill>
                  <a:srgbClr val="FF0000"/>
                </a:solidFill>
              </a:rPr>
              <a:t>, larger </a:t>
            </a:r>
            <a:r>
              <a:rPr lang="en-US" i="1" dirty="0" smtClean="0">
                <a:solidFill>
                  <a:srgbClr val="FF0000"/>
                </a:solidFill>
              </a:rPr>
              <a:t>v</a:t>
            </a:r>
            <a:r>
              <a:rPr lang="en-US" dirty="0" smtClean="0">
                <a:solidFill>
                  <a:srgbClr val="FF0000"/>
                </a:solidFill>
              </a:rPr>
              <a:t> means smaller </a:t>
            </a:r>
            <a:r>
              <a:rPr lang="en-US" i="1" dirty="0" smtClean="0">
                <a:solidFill>
                  <a:srgbClr val="FF0000"/>
                </a:solidFill>
              </a:rPr>
              <a:t>P</a:t>
            </a:r>
            <a:endParaRPr lang="en-US" dirty="0">
              <a:solidFill>
                <a:srgbClr val="FF0000"/>
              </a:solidFill>
            </a:endParaRP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a:t>Section 18.7</a:t>
            </a:r>
          </a:p>
          <a:p>
            <a:r>
              <a:rPr lang="en-US" dirty="0" smtClean="0"/>
              <a:t>Question </a:t>
            </a:r>
            <a:r>
              <a:rPr lang="en-US" dirty="0"/>
              <a:t>9</a:t>
            </a:r>
          </a:p>
        </p:txBody>
      </p:sp>
      <p:pic>
        <p:nvPicPr>
          <p:cNvPr id="5" name="Picture 4" descr="Red_Tick Mark_28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 y="4366804"/>
            <a:ext cx="621751" cy="713184"/>
          </a:xfrm>
          <a:prstGeom prst="rect">
            <a:avLst/>
          </a:prstGeom>
        </p:spPr>
      </p:pic>
    </p:spTree>
    <p:extLst>
      <p:ext uri="{BB962C8B-B14F-4D97-AF65-F5344CB8AC3E}">
        <p14:creationId xmlns:p14="http://schemas.microsoft.com/office/powerpoint/2010/main" val="356595930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30" name="Rectangle 6"/>
          <p:cNvSpPr>
            <a:spLocks noGrp="1" noChangeArrowheads="1"/>
          </p:cNvSpPr>
          <p:nvPr>
            <p:ph type="body" sz="quarter" idx="11"/>
          </p:nvPr>
        </p:nvSpPr>
        <p:spPr/>
        <p:txBody>
          <a:bodyPr/>
          <a:lstStyle/>
          <a:p>
            <a:r>
              <a:rPr lang="en-US" dirty="0" smtClean="0"/>
              <a:t>Section 18.8: Viscosity and surface tension</a:t>
            </a:r>
            <a:endParaRPr lang="en-US" dirty="0"/>
          </a:p>
        </p:txBody>
      </p:sp>
      <p:sp>
        <p:nvSpPr>
          <p:cNvPr id="1029" name="Rectangle 5"/>
          <p:cNvSpPr>
            <a:spLocks noGrp="1" noChangeArrowheads="1"/>
          </p:cNvSpPr>
          <p:nvPr>
            <p:ph type="title"/>
          </p:nvPr>
        </p:nvSpPr>
        <p:spPr/>
        <p:txBody>
          <a:bodyPr/>
          <a:lstStyle/>
          <a:p>
            <a:r>
              <a:rPr lang="en-US" dirty="0" smtClean="0"/>
              <a:t>Section Goals</a:t>
            </a:r>
            <a:endParaRPr lang="en-US" dirty="0"/>
          </a:p>
        </p:txBody>
      </p:sp>
      <p:sp>
        <p:nvSpPr>
          <p:cNvPr id="3" name="Content Placeholder 2"/>
          <p:cNvSpPr>
            <a:spLocks noGrp="1"/>
          </p:cNvSpPr>
          <p:nvPr>
            <p:ph idx="1"/>
          </p:nvPr>
        </p:nvSpPr>
        <p:spPr/>
        <p:txBody>
          <a:bodyPr/>
          <a:lstStyle/>
          <a:p>
            <a:pPr marL="0" indent="0">
              <a:buNone/>
            </a:pPr>
            <a:r>
              <a:rPr lang="en-US" dirty="0" smtClean="0"/>
              <a:t>You will learn to</a:t>
            </a:r>
          </a:p>
          <a:p>
            <a:r>
              <a:rPr lang="en-US" dirty="0" smtClean="0"/>
              <a:t>Define the concept of </a:t>
            </a:r>
            <a:r>
              <a:rPr lang="en-US" b="1" dirty="0" smtClean="0"/>
              <a:t>viscosity</a:t>
            </a:r>
            <a:r>
              <a:rPr lang="en-US" dirty="0" smtClean="0"/>
              <a:t> for fluids in motion and model viscous forces mathematically.</a:t>
            </a:r>
          </a:p>
          <a:p>
            <a:r>
              <a:rPr lang="en-US" dirty="0" smtClean="0"/>
              <a:t>Model the surface tension of a liquid surface mathematically.</a:t>
            </a:r>
            <a:endParaRPr lang="en-US" dirty="0"/>
          </a:p>
        </p:txBody>
      </p:sp>
      <p:pic>
        <p:nvPicPr>
          <p:cNvPr id="15" name="Picture 14" descr="18_58_Figure.jpg"/>
          <p:cNvPicPr>
            <a:picLocks noChangeAspect="1"/>
          </p:cNvPicPr>
          <p:nvPr/>
        </p:nvPicPr>
        <p:blipFill rotWithShape="1">
          <a:blip r:embed="rId3">
            <a:extLst>
              <a:ext uri="{28A0092B-C50C-407E-A947-70E740481C1C}">
                <a14:useLocalDpi xmlns:a14="http://schemas.microsoft.com/office/drawing/2010/main" val="0"/>
              </a:ext>
            </a:extLst>
          </a:blip>
          <a:srcRect b="2496"/>
          <a:stretch/>
        </p:blipFill>
        <p:spPr>
          <a:xfrm>
            <a:off x="4296173" y="1443077"/>
            <a:ext cx="4606351" cy="4945996"/>
          </a:xfrm>
          <a:prstGeom prst="rect">
            <a:avLst/>
          </a:prstGeom>
        </p:spPr>
      </p:pic>
    </p:spTree>
    <p:extLst>
      <p:ext uri="{BB962C8B-B14F-4D97-AF65-F5344CB8AC3E}">
        <p14:creationId xmlns:p14="http://schemas.microsoft.com/office/powerpoint/2010/main" val="42861331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4" name="Text Placeholder 3"/>
          <p:cNvSpPr>
            <a:spLocks noGrp="1"/>
          </p:cNvSpPr>
          <p:nvPr>
            <p:ph type="body" sz="quarter" idx="11"/>
          </p:nvPr>
        </p:nvSpPr>
        <p:spPr/>
        <p:txBody>
          <a:bodyPr/>
          <a:lstStyle/>
          <a:p>
            <a:r>
              <a:rPr lang="en-US" dirty="0"/>
              <a:t>Section 18.1: Forces in a </a:t>
            </a:r>
            <a:r>
              <a:rPr lang="en-US" dirty="0" smtClean="0"/>
              <a:t>fluid</a:t>
            </a:r>
            <a:endParaRPr lang="en-US" dirty="0"/>
          </a:p>
        </p:txBody>
      </p:sp>
      <p:sp>
        <p:nvSpPr>
          <p:cNvPr id="5" name="Content Placeholder 4"/>
          <p:cNvSpPr>
            <a:spLocks noGrp="1"/>
          </p:cNvSpPr>
          <p:nvPr>
            <p:ph idx="1"/>
          </p:nvPr>
        </p:nvSpPr>
        <p:spPr/>
        <p:txBody>
          <a:bodyPr/>
          <a:lstStyle/>
          <a:p>
            <a:r>
              <a:rPr lang="en-US" dirty="0"/>
              <a:t>As illustrated in the figure, pressure in gasses can only be positive. </a:t>
            </a:r>
            <a:r>
              <a:rPr lang="en-US" dirty="0" smtClean="0"/>
              <a:t>Gasses have to be contained, which means compression.</a:t>
            </a:r>
          </a:p>
          <a:p>
            <a:endParaRPr lang="en-US" dirty="0"/>
          </a:p>
          <a:p>
            <a:r>
              <a:rPr lang="en-US" dirty="0"/>
              <a:t>Liquids, however, can sustain negative pressures</a:t>
            </a:r>
            <a:r>
              <a:rPr lang="en-US" dirty="0" smtClean="0"/>
              <a:t>. (Think surface tension.)</a:t>
            </a:r>
            <a:endParaRPr lang="en-US" dirty="0"/>
          </a:p>
        </p:txBody>
      </p:sp>
      <p:pic>
        <p:nvPicPr>
          <p:cNvPr id="7" name="Picture 6" descr="18_05_Figure.jpg"/>
          <p:cNvPicPr>
            <a:picLocks noChangeAspect="1"/>
          </p:cNvPicPr>
          <p:nvPr/>
        </p:nvPicPr>
        <p:blipFill rotWithShape="1">
          <a:blip r:embed="rId2">
            <a:extLst>
              <a:ext uri="{28A0092B-C50C-407E-A947-70E740481C1C}">
                <a14:useLocalDpi xmlns:a14="http://schemas.microsoft.com/office/drawing/2010/main" val="0"/>
              </a:ext>
            </a:extLst>
          </a:blip>
          <a:srcRect b="2699"/>
          <a:stretch/>
        </p:blipFill>
        <p:spPr>
          <a:xfrm>
            <a:off x="4393275" y="1259652"/>
            <a:ext cx="4183133" cy="5303520"/>
          </a:xfrm>
          <a:prstGeom prst="rect">
            <a:avLst/>
          </a:prstGeom>
        </p:spPr>
      </p:pic>
    </p:spTree>
    <p:extLst>
      <p:ext uri="{BB962C8B-B14F-4D97-AF65-F5344CB8AC3E}">
        <p14:creationId xmlns:p14="http://schemas.microsoft.com/office/powerpoint/2010/main" val="309845916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r>
              <a:rPr lang="en-US" sz="2400" dirty="0" smtClean="0"/>
              <a:t>Viscosity is a measure of a fluid’s resistance to </a:t>
            </a:r>
            <a:r>
              <a:rPr lang="en-US" sz="2400" b="1" dirty="0" smtClean="0"/>
              <a:t>shear stress.</a:t>
            </a:r>
            <a:r>
              <a:rPr lang="en-US" sz="2400" dirty="0" smtClean="0"/>
              <a:t> </a:t>
            </a:r>
          </a:p>
          <a:p>
            <a:r>
              <a:rPr lang="en-US" sz="2400" dirty="0" smtClean="0"/>
              <a:t>In the figure, two flat plates are separated by a viscous fluid, with the lower plate stationary and the upper plate moving at a constant speed. </a:t>
            </a:r>
          </a:p>
          <a:p>
            <a:r>
              <a:rPr lang="en-US" sz="2400" dirty="0" smtClean="0"/>
              <a:t>Due to the friction between the adjacent fluid layers, a force     is exerted on the upper plate by the fluid. Fluid ‘sticks’ to plate</a:t>
            </a:r>
            <a:endParaRPr lang="en-US" sz="2400"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30" name="Rectangle 6"/>
          <p:cNvSpPr>
            <a:spLocks noGrp="1" noChangeArrowheads="1"/>
          </p:cNvSpPr>
          <p:nvPr>
            <p:ph type="body" sz="quarter" idx="11"/>
          </p:nvPr>
        </p:nvSpPr>
        <p:spPr/>
        <p:txBody>
          <a:bodyPr/>
          <a:lstStyle/>
          <a:p>
            <a:r>
              <a:rPr lang="en-US" dirty="0" smtClean="0"/>
              <a:t>Section 18.8: Viscosity and surface tension</a:t>
            </a:r>
            <a:endParaRPr lang="en-US" dirty="0"/>
          </a:p>
        </p:txBody>
      </p:sp>
      <p:pic>
        <p:nvPicPr>
          <p:cNvPr id="16" name="Picture 15" descr="18_55_Figure.jpg"/>
          <p:cNvPicPr>
            <a:picLocks noChangeAspect="1"/>
          </p:cNvPicPr>
          <p:nvPr/>
        </p:nvPicPr>
        <p:blipFill rotWithShape="1">
          <a:blip r:embed="rId4">
            <a:extLst>
              <a:ext uri="{28A0092B-C50C-407E-A947-70E740481C1C}">
                <a14:useLocalDpi xmlns:a14="http://schemas.microsoft.com/office/drawing/2010/main" val="0"/>
              </a:ext>
            </a:extLst>
          </a:blip>
          <a:srcRect b="3370"/>
          <a:stretch/>
        </p:blipFill>
        <p:spPr>
          <a:xfrm>
            <a:off x="1634545" y="3614224"/>
            <a:ext cx="5874910" cy="3097982"/>
          </a:xfrm>
          <a:prstGeom prst="rect">
            <a:avLst/>
          </a:prstGeom>
        </p:spPr>
      </p:pic>
      <p:graphicFrame>
        <p:nvGraphicFramePr>
          <p:cNvPr id="17" name="Object 16"/>
          <p:cNvGraphicFramePr>
            <a:graphicFrameLocks noChangeAspect="1"/>
          </p:cNvGraphicFramePr>
          <p:nvPr>
            <p:extLst>
              <p:ext uri="{D42A27DB-BD31-4B8C-83A1-F6EECF244321}">
                <p14:modId xmlns:p14="http://schemas.microsoft.com/office/powerpoint/2010/main" val="2056738203"/>
              </p:ext>
            </p:extLst>
          </p:nvPr>
        </p:nvGraphicFramePr>
        <p:xfrm>
          <a:off x="8207375" y="2759075"/>
          <a:ext cx="393700" cy="520700"/>
        </p:xfrm>
        <a:graphic>
          <a:graphicData uri="http://schemas.openxmlformats.org/presentationml/2006/ole">
            <mc:AlternateContent xmlns:mc="http://schemas.openxmlformats.org/markup-compatibility/2006">
              <mc:Choice xmlns:v="urn:schemas-microsoft-com:vml" Requires="v">
                <p:oleObj spid="_x0000_s70923" name="Equation" r:id="rId5" imgW="393700" imgH="520700" progId="Equation.DSMT4">
                  <p:embed/>
                </p:oleObj>
              </mc:Choice>
              <mc:Fallback>
                <p:oleObj name="Equation" r:id="rId5" imgW="393700" imgH="520700" progId="Equation.DSMT4">
                  <p:embed/>
                  <p:pic>
                    <p:nvPicPr>
                      <p:cNvPr id="0" name=""/>
                      <p:cNvPicPr>
                        <a:picLocks noChangeAspect="1" noChangeArrowheads="1"/>
                      </p:cNvPicPr>
                      <p:nvPr/>
                    </p:nvPicPr>
                    <p:blipFill>
                      <a:blip r:embed="rId6"/>
                      <a:srcRect/>
                      <a:stretch>
                        <a:fillRect/>
                      </a:stretch>
                    </p:blipFill>
                    <p:spPr bwMode="auto">
                      <a:xfrm>
                        <a:off x="8207375" y="2759075"/>
                        <a:ext cx="393700" cy="520700"/>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403187883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smtClean="0"/>
              <a:t>Section 18.8: Viscosity and surface tension</a:t>
            </a:r>
            <a:endParaRPr lang="en-US" dirty="0"/>
          </a:p>
        </p:txBody>
      </p:sp>
      <p:sp>
        <p:nvSpPr>
          <p:cNvPr id="9" name="Content Placeholder 8"/>
          <p:cNvSpPr>
            <a:spLocks noGrp="1"/>
          </p:cNvSpPr>
          <p:nvPr>
            <p:ph idx="1"/>
          </p:nvPr>
        </p:nvSpPr>
        <p:spPr>
          <a:xfrm>
            <a:off x="87313" y="1170432"/>
            <a:ext cx="4033131" cy="5499420"/>
          </a:xfrm>
        </p:spPr>
        <p:txBody>
          <a:bodyPr/>
          <a:lstStyle/>
          <a:p>
            <a:pPr>
              <a:lnSpc>
                <a:spcPct val="97000"/>
              </a:lnSpc>
            </a:pPr>
            <a:r>
              <a:rPr lang="en-US" sz="2200" dirty="0" smtClean="0"/>
              <a:t>The </a:t>
            </a:r>
            <a:r>
              <a:rPr lang="en-US" sz="2200" i="1" dirty="0" smtClean="0"/>
              <a:t>x</a:t>
            </a:r>
            <a:r>
              <a:rPr lang="en-US" sz="2200" dirty="0" smtClean="0"/>
              <a:t> component of force on the upper plate depends on the </a:t>
            </a:r>
            <a:r>
              <a:rPr lang="en-US" sz="2200" i="1" dirty="0" smtClean="0"/>
              <a:t>velocity gradient</a:t>
            </a:r>
            <a:r>
              <a:rPr lang="en-US" sz="2200" dirty="0" smtClean="0"/>
              <a:t> </a:t>
            </a:r>
            <a:r>
              <a:rPr lang="en-US" sz="2200" i="1" dirty="0" err="1" smtClean="0"/>
              <a:t>dυ</a:t>
            </a:r>
            <a:r>
              <a:rPr lang="en-US" sz="2200" i="1" baseline="-25000" dirty="0" err="1" smtClean="0"/>
              <a:t>x</a:t>
            </a:r>
            <a:r>
              <a:rPr lang="en-US" sz="2200" i="1" dirty="0" smtClean="0"/>
              <a:t>/</a:t>
            </a:r>
            <a:r>
              <a:rPr lang="en-US" sz="2200" i="1" dirty="0" err="1" smtClean="0"/>
              <a:t>dy</a:t>
            </a:r>
            <a:r>
              <a:rPr lang="en-US" sz="2200" dirty="0" smtClean="0"/>
              <a:t>,</a:t>
            </a:r>
          </a:p>
          <a:p>
            <a:pPr marL="800100" lvl="2" indent="-460375">
              <a:lnSpc>
                <a:spcPct val="97000"/>
              </a:lnSpc>
              <a:buNone/>
            </a:pPr>
            <a:endParaRPr lang="en-US" sz="1800" dirty="0" smtClean="0"/>
          </a:p>
          <a:p>
            <a:pPr lvl="1" indent="-460375">
              <a:lnSpc>
                <a:spcPct val="97000"/>
              </a:lnSpc>
              <a:buNone/>
            </a:pPr>
            <a:endParaRPr lang="en-US" sz="2200" dirty="0"/>
          </a:p>
          <a:p>
            <a:pPr marL="339725" lvl="1" indent="0">
              <a:lnSpc>
                <a:spcPct val="97000"/>
              </a:lnSpc>
              <a:buNone/>
            </a:pPr>
            <a:endParaRPr lang="en-US" sz="2200" dirty="0" smtClean="0"/>
          </a:p>
          <a:p>
            <a:pPr marL="339725" lvl="1" indent="0">
              <a:lnSpc>
                <a:spcPct val="97000"/>
              </a:lnSpc>
              <a:buNone/>
            </a:pPr>
            <a:r>
              <a:rPr lang="en-US" sz="2200" i="1" dirty="0" err="1" smtClean="0">
                <a:sym typeface="Symbol"/>
              </a:rPr>
              <a:t>η</a:t>
            </a:r>
            <a:r>
              <a:rPr lang="en-US" sz="2200" dirty="0" smtClean="0"/>
              <a:t> is the </a:t>
            </a:r>
            <a:r>
              <a:rPr lang="en-US" sz="2200" b="1" dirty="0" smtClean="0"/>
              <a:t>viscosity</a:t>
            </a:r>
            <a:r>
              <a:rPr lang="en-US" sz="2200" dirty="0" smtClean="0"/>
              <a:t> of the fluid, and </a:t>
            </a:r>
            <a:r>
              <a:rPr lang="en-US" sz="2200" i="1" dirty="0" smtClean="0"/>
              <a:t>A</a:t>
            </a:r>
            <a:r>
              <a:rPr lang="en-US" sz="2200" dirty="0" smtClean="0"/>
              <a:t> is the surface area. </a:t>
            </a:r>
          </a:p>
          <a:p>
            <a:pPr>
              <a:lnSpc>
                <a:spcPct val="97000"/>
              </a:lnSpc>
            </a:pPr>
            <a:r>
              <a:rPr lang="en-US" sz="2200" dirty="0" smtClean="0"/>
              <a:t>Depends on </a:t>
            </a:r>
            <a:r>
              <a:rPr lang="en-US" sz="2200" i="1" dirty="0" smtClean="0"/>
              <a:t>relative</a:t>
            </a:r>
            <a:r>
              <a:rPr lang="en-US" sz="2200" dirty="0" smtClean="0"/>
              <a:t> velocity, existence of fluid-surface </a:t>
            </a:r>
            <a:r>
              <a:rPr lang="en-US" sz="2200" b="1" dirty="0" smtClean="0"/>
              <a:t>boundary layers</a:t>
            </a:r>
            <a:r>
              <a:rPr lang="en-US" sz="2200" dirty="0" smtClean="0"/>
              <a:t>, and fluid “friction”</a:t>
            </a:r>
          </a:p>
          <a:p>
            <a:pPr>
              <a:lnSpc>
                <a:spcPct val="97000"/>
              </a:lnSpc>
            </a:pPr>
            <a:r>
              <a:rPr lang="en-US" sz="2200" dirty="0" smtClean="0"/>
              <a:t>The SI units of </a:t>
            </a:r>
            <a:r>
              <a:rPr lang="en-US" sz="2200" i="1" dirty="0" err="1" smtClean="0">
                <a:sym typeface="Symbol"/>
              </a:rPr>
              <a:t>η</a:t>
            </a:r>
            <a:r>
              <a:rPr lang="en-US" sz="2200" dirty="0" smtClean="0"/>
              <a:t> are </a:t>
            </a:r>
            <a:br>
              <a:rPr lang="en-US" sz="2200" dirty="0" smtClean="0"/>
            </a:br>
            <a:r>
              <a:rPr lang="en-US" sz="2200" dirty="0" smtClean="0"/>
              <a:t>1 Pa</a:t>
            </a:r>
            <a:r>
              <a:rPr lang="en-US" sz="2200" dirty="0">
                <a:sym typeface="Symbol"/>
              </a:rPr>
              <a:t>-</a:t>
            </a:r>
            <a:r>
              <a:rPr lang="en-US" sz="2200" dirty="0" smtClean="0"/>
              <a:t>s = 1 kg/(m</a:t>
            </a:r>
            <a:r>
              <a:rPr lang="en-US" sz="2200" dirty="0">
                <a:sym typeface="Symbol"/>
              </a:rPr>
              <a:t>-</a:t>
            </a:r>
            <a:r>
              <a:rPr lang="en-US" sz="2200" dirty="0" smtClean="0"/>
              <a:t>s).</a:t>
            </a:r>
          </a:p>
          <a:p>
            <a:pPr>
              <a:lnSpc>
                <a:spcPct val="97000"/>
              </a:lnSpc>
            </a:pPr>
            <a:r>
              <a:rPr lang="en-US" sz="2200" dirty="0" smtClean="0"/>
              <a:t>This is all basically empirical</a:t>
            </a:r>
            <a:endParaRPr lang="en-US" sz="2200" dirty="0"/>
          </a:p>
        </p:txBody>
      </p:sp>
      <p:pic>
        <p:nvPicPr>
          <p:cNvPr id="24" name="Picture 23" descr="18_01_Table.jpg"/>
          <p:cNvPicPr>
            <a:picLocks noChangeAspect="1"/>
          </p:cNvPicPr>
          <p:nvPr/>
        </p:nvPicPr>
        <p:blipFill rotWithShape="1">
          <a:blip r:embed="rId4">
            <a:extLst>
              <a:ext uri="{28A0092B-C50C-407E-A947-70E740481C1C}">
                <a14:useLocalDpi xmlns:a14="http://schemas.microsoft.com/office/drawing/2010/main" val="0"/>
              </a:ext>
            </a:extLst>
          </a:blip>
          <a:srcRect b="2626"/>
          <a:stretch/>
        </p:blipFill>
        <p:spPr>
          <a:xfrm>
            <a:off x="4145433" y="1713483"/>
            <a:ext cx="4969528" cy="4450444"/>
          </a:xfrm>
          <a:prstGeom prst="rect">
            <a:avLst/>
          </a:prstGeom>
        </p:spPr>
      </p:pic>
      <p:graphicFrame>
        <p:nvGraphicFramePr>
          <p:cNvPr id="26" name="Object 25"/>
          <p:cNvGraphicFramePr>
            <a:graphicFrameLocks noChangeAspect="1"/>
          </p:cNvGraphicFramePr>
          <p:nvPr>
            <p:extLst>
              <p:ext uri="{D42A27DB-BD31-4B8C-83A1-F6EECF244321}">
                <p14:modId xmlns:p14="http://schemas.microsoft.com/office/powerpoint/2010/main" val="1977468163"/>
              </p:ext>
            </p:extLst>
          </p:nvPr>
        </p:nvGraphicFramePr>
        <p:xfrm>
          <a:off x="1221228" y="2378083"/>
          <a:ext cx="1765300" cy="774700"/>
        </p:xfrm>
        <a:graphic>
          <a:graphicData uri="http://schemas.openxmlformats.org/presentationml/2006/ole">
            <mc:AlternateContent xmlns:mc="http://schemas.openxmlformats.org/markup-compatibility/2006">
              <mc:Choice xmlns:v="urn:schemas-microsoft-com:vml" Requires="v">
                <p:oleObj spid="_x0000_s74171" name="Equation" r:id="rId5" imgW="1765300" imgH="774700" progId="Equation.DSMT4">
                  <p:embed/>
                </p:oleObj>
              </mc:Choice>
              <mc:Fallback>
                <p:oleObj name="Equation" r:id="rId5" imgW="1765300" imgH="774700" progId="Equation.DSMT4">
                  <p:embed/>
                  <p:pic>
                    <p:nvPicPr>
                      <p:cNvPr id="0" name=""/>
                      <p:cNvPicPr>
                        <a:picLocks noChangeAspect="1" noChangeArrowheads="1"/>
                      </p:cNvPicPr>
                      <p:nvPr/>
                    </p:nvPicPr>
                    <p:blipFill>
                      <a:blip r:embed="rId6"/>
                      <a:srcRect/>
                      <a:stretch>
                        <a:fillRect/>
                      </a:stretch>
                    </p:blipFill>
                    <p:spPr bwMode="auto">
                      <a:xfrm>
                        <a:off x="1221228" y="2378083"/>
                        <a:ext cx="1765300" cy="774700"/>
                      </a:xfrm>
                      <a:prstGeom prst="rect">
                        <a:avLst/>
                      </a:prstGeom>
                      <a:noFill/>
                      <a:ln>
                        <a:noFill/>
                      </a:ln>
                      <a:extLst/>
                    </p:spPr>
                  </p:pic>
                </p:oleObj>
              </mc:Fallback>
            </mc:AlternateContent>
          </a:graphicData>
        </a:graphic>
      </p:graphicFrame>
      <p:sp>
        <p:nvSpPr>
          <p:cNvPr id="2" name="TextBox 1"/>
          <p:cNvSpPr txBox="1"/>
          <p:nvPr/>
        </p:nvSpPr>
        <p:spPr>
          <a:xfrm>
            <a:off x="5029201" y="6234837"/>
            <a:ext cx="3929062" cy="307777"/>
          </a:xfrm>
          <a:prstGeom prst="rect">
            <a:avLst/>
          </a:prstGeom>
          <a:noFill/>
        </p:spPr>
        <p:txBody>
          <a:bodyPr wrap="square" rtlCol="0">
            <a:spAutoFit/>
          </a:bodyPr>
          <a:lstStyle/>
          <a:p>
            <a:r>
              <a:rPr lang="en-US" sz="1400" dirty="0" smtClean="0">
                <a:latin typeface="Times New Roman" charset="0"/>
                <a:ea typeface="Times New Roman" charset="0"/>
                <a:cs typeface="Times New Roman" charset="0"/>
              </a:rPr>
              <a:t>“Blood is ‘thicker’ than water” is literally true.</a:t>
            </a:r>
            <a:endParaRPr lang="en-US" sz="1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50125775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1030" name="Rectangle 6"/>
          <p:cNvSpPr>
            <a:spLocks noGrp="1" noChangeArrowheads="1"/>
          </p:cNvSpPr>
          <p:nvPr>
            <p:ph type="body" sz="quarter" idx="11"/>
          </p:nvPr>
        </p:nvSpPr>
        <p:spPr/>
        <p:txBody>
          <a:bodyPr/>
          <a:lstStyle/>
          <a:p>
            <a:r>
              <a:rPr lang="en-US" dirty="0"/>
              <a:t>Section 18.8: Viscosity and surface </a:t>
            </a:r>
            <a:r>
              <a:rPr lang="en-US" dirty="0" smtClean="0"/>
              <a:t>tension</a:t>
            </a:r>
            <a:endParaRPr lang="en-US" dirty="0"/>
          </a:p>
        </p:txBody>
      </p:sp>
      <p:sp>
        <p:nvSpPr>
          <p:cNvPr id="12" name="Content Placeholder 11"/>
          <p:cNvSpPr>
            <a:spLocks noGrp="1"/>
          </p:cNvSpPr>
          <p:nvPr>
            <p:ph idx="1"/>
          </p:nvPr>
        </p:nvSpPr>
        <p:spPr>
          <a:xfrm>
            <a:off x="365126" y="1170432"/>
            <a:ext cx="4635499" cy="5422392"/>
          </a:xfrm>
        </p:spPr>
        <p:txBody>
          <a:bodyPr/>
          <a:lstStyle/>
          <a:p>
            <a:r>
              <a:rPr lang="en-US" sz="2200" dirty="0"/>
              <a:t>Consider a fluid flowing through a tube of radius </a:t>
            </a:r>
            <a:r>
              <a:rPr lang="en-US" sz="2200" i="1" dirty="0"/>
              <a:t>R</a:t>
            </a:r>
            <a:r>
              <a:rPr lang="en-US" sz="2200" dirty="0"/>
              <a:t> as illustrated. </a:t>
            </a:r>
            <a:endParaRPr lang="en-US" sz="2200" dirty="0" smtClean="0"/>
          </a:p>
          <a:p>
            <a:r>
              <a:rPr lang="en-US" sz="2200" dirty="0" smtClean="0"/>
              <a:t>Because viscosity depends on </a:t>
            </a:r>
            <a:r>
              <a:rPr lang="en-US" sz="2200" i="1" dirty="0" smtClean="0"/>
              <a:t>area</a:t>
            </a:r>
            <a:r>
              <a:rPr lang="en-US" sz="2200" dirty="0" smtClean="0"/>
              <a:t> and the energetics depend on </a:t>
            </a:r>
            <a:r>
              <a:rPr lang="en-US" sz="2200" i="1" dirty="0" smtClean="0"/>
              <a:t>volume</a:t>
            </a:r>
            <a:r>
              <a:rPr lang="en-US" sz="2200" dirty="0" smtClean="0"/>
              <a:t>, viscosity dominates for small sizes</a:t>
            </a:r>
            <a:endParaRPr lang="en-US" sz="2200" dirty="0"/>
          </a:p>
          <a:p>
            <a:r>
              <a:rPr lang="en-US" sz="2200" dirty="0"/>
              <a:t>We can show that the volume flow rate of a fluid with nonzero viscosity </a:t>
            </a:r>
            <a:r>
              <a:rPr lang="en-US" sz="2200" dirty="0" smtClean="0"/>
              <a:t>is</a:t>
            </a:r>
          </a:p>
          <a:p>
            <a:pPr marL="0" indent="0">
              <a:buNone/>
            </a:pPr>
            <a:endParaRPr lang="en-US" sz="2200" dirty="0"/>
          </a:p>
          <a:p>
            <a:pPr marL="0" indent="0">
              <a:buNone/>
            </a:pPr>
            <a:endParaRPr lang="en-US" sz="2200" dirty="0" smtClean="0"/>
          </a:p>
          <a:p>
            <a:pPr marL="0" indent="0">
              <a:buNone/>
            </a:pPr>
            <a:endParaRPr lang="en-US" sz="2200" dirty="0" smtClean="0"/>
          </a:p>
          <a:p>
            <a:pPr marL="0" indent="0">
              <a:buNone/>
            </a:pPr>
            <a:endParaRPr lang="en-US" sz="2200" dirty="0" smtClean="0"/>
          </a:p>
          <a:p>
            <a:r>
              <a:rPr lang="en-US" sz="2200" dirty="0" smtClean="0"/>
              <a:t>This is </a:t>
            </a:r>
            <a:r>
              <a:rPr lang="en-US" sz="2200" b="1" dirty="0" err="1" smtClean="0"/>
              <a:t>Poiseuille’s</a:t>
            </a:r>
            <a:r>
              <a:rPr lang="en-US" sz="2200" b="1" dirty="0" smtClean="0"/>
              <a:t> law. R</a:t>
            </a:r>
            <a:r>
              <a:rPr lang="en-US" sz="2200" b="1" baseline="30000" dirty="0" smtClean="0"/>
              <a:t>4</a:t>
            </a:r>
            <a:r>
              <a:rPr lang="en-US" sz="2200" b="1" dirty="0" smtClean="0"/>
              <a:t> is bad.</a:t>
            </a:r>
            <a:endParaRPr lang="en-US" sz="2200" b="1" dirty="0"/>
          </a:p>
        </p:txBody>
      </p:sp>
      <p:graphicFrame>
        <p:nvGraphicFramePr>
          <p:cNvPr id="15" name="Object 14"/>
          <p:cNvGraphicFramePr>
            <a:graphicFrameLocks noChangeAspect="1"/>
          </p:cNvGraphicFramePr>
          <p:nvPr>
            <p:extLst>
              <p:ext uri="{D42A27DB-BD31-4B8C-83A1-F6EECF244321}">
                <p14:modId xmlns:p14="http://schemas.microsoft.com/office/powerpoint/2010/main" val="458139592"/>
              </p:ext>
            </p:extLst>
          </p:nvPr>
        </p:nvGraphicFramePr>
        <p:xfrm>
          <a:off x="1229655" y="4419823"/>
          <a:ext cx="2209800" cy="1511300"/>
        </p:xfrm>
        <a:graphic>
          <a:graphicData uri="http://schemas.openxmlformats.org/presentationml/2006/ole">
            <mc:AlternateContent xmlns:mc="http://schemas.openxmlformats.org/markup-compatibility/2006">
              <mc:Choice xmlns:v="urn:schemas-microsoft-com:vml" Requires="v">
                <p:oleObj spid="_x0000_s76033" name="Equation" r:id="rId4" imgW="2209800" imgH="1511300" progId="Equation.DSMT4">
                  <p:embed/>
                </p:oleObj>
              </mc:Choice>
              <mc:Fallback>
                <p:oleObj name="Equation" r:id="rId4" imgW="2209800" imgH="1511300" progId="Equation.DSMT4">
                  <p:embed/>
                  <p:pic>
                    <p:nvPicPr>
                      <p:cNvPr id="0" name=""/>
                      <p:cNvPicPr>
                        <a:picLocks noChangeAspect="1" noChangeArrowheads="1"/>
                      </p:cNvPicPr>
                      <p:nvPr/>
                    </p:nvPicPr>
                    <p:blipFill>
                      <a:blip r:embed="rId5"/>
                      <a:srcRect/>
                      <a:stretch>
                        <a:fillRect/>
                      </a:stretch>
                    </p:blipFill>
                    <p:spPr bwMode="auto">
                      <a:xfrm>
                        <a:off x="1229655" y="4419823"/>
                        <a:ext cx="2209800" cy="1511300"/>
                      </a:xfrm>
                      <a:prstGeom prst="rect">
                        <a:avLst/>
                      </a:prstGeom>
                      <a:noFill/>
                      <a:ln>
                        <a:noFill/>
                      </a:ln>
                      <a:extLst/>
                    </p:spPr>
                  </p:pic>
                </p:oleObj>
              </mc:Fallback>
            </mc:AlternateContent>
          </a:graphicData>
        </a:graphic>
      </p:graphicFrame>
      <p:pic>
        <p:nvPicPr>
          <p:cNvPr id="18" name="Picture 17" descr="18_56_Figure.jpg"/>
          <p:cNvPicPr>
            <a:picLocks noChangeAspect="1"/>
          </p:cNvPicPr>
          <p:nvPr/>
        </p:nvPicPr>
        <p:blipFill rotWithShape="1">
          <a:blip r:embed="rId6">
            <a:extLst>
              <a:ext uri="{28A0092B-C50C-407E-A947-70E740481C1C}">
                <a14:useLocalDpi xmlns:a14="http://schemas.microsoft.com/office/drawing/2010/main" val="0"/>
              </a:ext>
            </a:extLst>
          </a:blip>
          <a:srcRect b="2490"/>
          <a:stretch/>
        </p:blipFill>
        <p:spPr>
          <a:xfrm>
            <a:off x="5104742" y="1243793"/>
            <a:ext cx="2852549" cy="3840479"/>
          </a:xfrm>
          <a:prstGeom prst="rect">
            <a:avLst/>
          </a:prstGeom>
        </p:spPr>
      </p:pic>
      <p:pic>
        <p:nvPicPr>
          <p:cNvPr id="19" name="Picture 18" descr="18_57_Figure.jpg"/>
          <p:cNvPicPr>
            <a:picLocks noChangeAspect="1"/>
          </p:cNvPicPr>
          <p:nvPr/>
        </p:nvPicPr>
        <p:blipFill rotWithShape="1">
          <a:blip r:embed="rId7">
            <a:extLst>
              <a:ext uri="{28A0092B-C50C-407E-A947-70E740481C1C}">
                <a14:useLocalDpi xmlns:a14="http://schemas.microsoft.com/office/drawing/2010/main" val="0"/>
              </a:ext>
            </a:extLst>
          </a:blip>
          <a:srcRect b="3698"/>
          <a:stretch/>
        </p:blipFill>
        <p:spPr>
          <a:xfrm>
            <a:off x="5486400" y="5446939"/>
            <a:ext cx="2488376" cy="1382440"/>
          </a:xfrm>
          <a:prstGeom prst="rect">
            <a:avLst/>
          </a:prstGeom>
        </p:spPr>
      </p:pic>
    </p:spTree>
    <p:extLst>
      <p:ext uri="{BB962C8B-B14F-4D97-AF65-F5344CB8AC3E}">
        <p14:creationId xmlns:p14="http://schemas.microsoft.com/office/powerpoint/2010/main" val="67232246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E.M. Purcell, “Life at Low Reynolds Number”</a:t>
            </a:r>
          </a:p>
          <a:p>
            <a:pPr lvl="1"/>
            <a:r>
              <a:rPr lang="en-US" sz="1200" dirty="0">
                <a:hlinkClick r:id="rId2"/>
              </a:rPr>
              <a:t>http://</a:t>
            </a:r>
            <a:r>
              <a:rPr lang="en-US" sz="1200" dirty="0" err="1">
                <a:hlinkClick r:id="rId2"/>
              </a:rPr>
              <a:t>www.biotec.tu-dresden.de</a:t>
            </a:r>
            <a:r>
              <a:rPr lang="en-US" sz="1200" dirty="0">
                <a:hlinkClick r:id="rId2"/>
              </a:rPr>
              <a:t>/</a:t>
            </a:r>
            <a:r>
              <a:rPr lang="en-US" sz="1200" dirty="0" err="1">
                <a:hlinkClick r:id="rId2"/>
              </a:rPr>
              <a:t>fileadmin</a:t>
            </a:r>
            <a:r>
              <a:rPr lang="en-US" sz="1200" dirty="0">
                <a:hlinkClick r:id="rId2"/>
              </a:rPr>
              <a:t>/groups/guck/Seminar/1977_Purcell_life_at_low_reynolds_number.pdf</a:t>
            </a:r>
            <a:endParaRPr lang="en-US" dirty="0"/>
          </a:p>
          <a:p>
            <a:endParaRPr lang="en-US" dirty="0" smtClean="0"/>
          </a:p>
          <a:p>
            <a:r>
              <a:rPr lang="en-US" dirty="0" smtClean="0"/>
              <a:t>Written by a brilliant, Nobel-winning physicist, it is all about how stuff like bacteria experience life very differently due to the scaling of viscous vs inertial forces with size.</a:t>
            </a:r>
          </a:p>
          <a:p>
            <a:endParaRPr lang="en-US" dirty="0"/>
          </a:p>
          <a:p>
            <a:r>
              <a:rPr lang="en-US" dirty="0" smtClean="0"/>
              <a:t>If you want to understand fluids, or are a ME major, it is worth your time.</a:t>
            </a:r>
            <a:endParaRPr lang="en-US" dirty="0"/>
          </a:p>
        </p:txBody>
      </p:sp>
      <p:sp>
        <p:nvSpPr>
          <p:cNvPr id="3" name="Footer Placeholder 2"/>
          <p:cNvSpPr>
            <a:spLocks noGrp="1"/>
          </p:cNvSpPr>
          <p:nvPr>
            <p:ph type="ftr" sz="quarter" idx="10"/>
          </p:nvPr>
        </p:nvSpPr>
        <p:spPr/>
        <p:txBody>
          <a:bodyPr/>
          <a:lstStyle/>
          <a:p>
            <a:r>
              <a:rPr lang="en-GB" smtClean="0"/>
              <a:t>© 2015 Pearson Education, Inc.</a:t>
            </a:r>
            <a:endParaRPr lang="en-GB" dirty="0"/>
          </a:p>
        </p:txBody>
      </p:sp>
      <p:sp>
        <p:nvSpPr>
          <p:cNvPr id="4" name="Text Placeholder 3"/>
          <p:cNvSpPr>
            <a:spLocks noGrp="1"/>
          </p:cNvSpPr>
          <p:nvPr>
            <p:ph type="body" sz="quarter" idx="11"/>
          </p:nvPr>
        </p:nvSpPr>
        <p:spPr/>
        <p:txBody>
          <a:bodyPr/>
          <a:lstStyle/>
          <a:p>
            <a:r>
              <a:rPr lang="en-US" dirty="0" smtClean="0"/>
              <a:t>For later: an interesting article</a:t>
            </a:r>
            <a:endParaRPr lang="en-US" dirty="0"/>
          </a:p>
        </p:txBody>
      </p:sp>
    </p:spTree>
    <p:extLst>
      <p:ext uri="{BB962C8B-B14F-4D97-AF65-F5344CB8AC3E}">
        <p14:creationId xmlns:p14="http://schemas.microsoft.com/office/powerpoint/2010/main" val="136162903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18.4: Surface </a:t>
            </a:r>
            <a:r>
              <a:rPr lang="en-US" dirty="0" smtClean="0"/>
              <a:t>effects</a:t>
            </a:r>
            <a:endParaRPr lang="en-US" dirty="0"/>
          </a:p>
        </p:txBody>
      </p:sp>
      <p:sp>
        <p:nvSpPr>
          <p:cNvPr id="5" name="Title 4"/>
          <p:cNvSpPr>
            <a:spLocks noGrp="1"/>
          </p:cNvSpPr>
          <p:nvPr>
            <p:ph type="title"/>
          </p:nvPr>
        </p:nvSpPr>
        <p:spPr/>
        <p:txBody>
          <a:bodyPr/>
          <a:lstStyle/>
          <a:p>
            <a:r>
              <a:rPr lang="en-US" dirty="0"/>
              <a:t>Section Goals</a:t>
            </a:r>
          </a:p>
        </p:txBody>
      </p:sp>
      <p:sp>
        <p:nvSpPr>
          <p:cNvPr id="6" name="Content Placeholder 5"/>
          <p:cNvSpPr>
            <a:spLocks noGrp="1"/>
          </p:cNvSpPr>
          <p:nvPr>
            <p:ph idx="1"/>
          </p:nvPr>
        </p:nvSpPr>
        <p:spPr>
          <a:xfrm>
            <a:off x="365125" y="1874520"/>
            <a:ext cx="3745912" cy="4718304"/>
          </a:xfrm>
        </p:spPr>
        <p:txBody>
          <a:bodyPr/>
          <a:lstStyle/>
          <a:p>
            <a:pPr marL="0" indent="0">
              <a:buNone/>
            </a:pPr>
            <a:r>
              <a:rPr lang="en-US" sz="2200" dirty="0"/>
              <a:t>You will learn to</a:t>
            </a:r>
          </a:p>
          <a:p>
            <a:r>
              <a:rPr lang="en-US" sz="2200" dirty="0"/>
              <a:t>Model the microscopic interactions at the surfaces of liquids using the concept of </a:t>
            </a:r>
            <a:r>
              <a:rPr lang="en-US" sz="2200" b="1" dirty="0"/>
              <a:t>cohesive forces</a:t>
            </a:r>
            <a:r>
              <a:rPr lang="en-US" sz="2200" dirty="0"/>
              <a:t>.</a:t>
            </a:r>
          </a:p>
          <a:p>
            <a:r>
              <a:rPr lang="en-US" sz="2200" dirty="0"/>
              <a:t>Define </a:t>
            </a:r>
            <a:r>
              <a:rPr lang="en-US" sz="2200" b="1" dirty="0"/>
              <a:t>surface tension</a:t>
            </a:r>
            <a:r>
              <a:rPr lang="en-US" sz="2200" dirty="0"/>
              <a:t> and understand its physical causes.</a:t>
            </a:r>
          </a:p>
          <a:p>
            <a:r>
              <a:rPr lang="en-US" sz="2200" dirty="0"/>
              <a:t>Differentiate the appearances of liquids that </a:t>
            </a:r>
            <a:r>
              <a:rPr lang="en-US" sz="2200" b="1" dirty="0"/>
              <a:t>wet</a:t>
            </a:r>
            <a:r>
              <a:rPr lang="en-US" sz="2200" dirty="0"/>
              <a:t> and </a:t>
            </a:r>
            <a:r>
              <a:rPr lang="en-US" sz="2200" b="1" dirty="0"/>
              <a:t>do not wet</a:t>
            </a:r>
            <a:r>
              <a:rPr lang="en-US" sz="2200" dirty="0"/>
              <a:t> solid surfaces</a:t>
            </a:r>
            <a:r>
              <a:rPr lang="en-US" sz="2200" dirty="0" smtClean="0"/>
              <a:t>.</a:t>
            </a:r>
            <a:endParaRPr lang="en-US" sz="2200" dirty="0"/>
          </a:p>
        </p:txBody>
      </p:sp>
      <p:pic>
        <p:nvPicPr>
          <p:cNvPr id="2" name="Picture 1" descr="18_30_FigureA.jpg"/>
          <p:cNvPicPr>
            <a:picLocks noChangeAspect="1"/>
          </p:cNvPicPr>
          <p:nvPr/>
        </p:nvPicPr>
        <p:blipFill rotWithShape="1">
          <a:blip r:embed="rId2">
            <a:extLst>
              <a:ext uri="{28A0092B-C50C-407E-A947-70E740481C1C}">
                <a14:useLocalDpi xmlns:a14="http://schemas.microsoft.com/office/drawing/2010/main" val="0"/>
              </a:ext>
            </a:extLst>
          </a:blip>
          <a:srcRect t="22190" b="3038"/>
          <a:stretch/>
        </p:blipFill>
        <p:spPr>
          <a:xfrm>
            <a:off x="4039541" y="2396461"/>
            <a:ext cx="5029200" cy="3069243"/>
          </a:xfrm>
          <a:prstGeom prst="rect">
            <a:avLst/>
          </a:prstGeom>
        </p:spPr>
      </p:pic>
    </p:spTree>
    <p:extLst>
      <p:ext uri="{BB962C8B-B14F-4D97-AF65-F5344CB8AC3E}">
        <p14:creationId xmlns:p14="http://schemas.microsoft.com/office/powerpoint/2010/main" val="5482138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a:t>Section 18.4: Surface </a:t>
            </a:r>
            <a:r>
              <a:rPr lang="en-US" dirty="0" smtClean="0"/>
              <a:t>effects</a:t>
            </a:r>
            <a:endParaRPr lang="en-US" dirty="0"/>
          </a:p>
        </p:txBody>
      </p:sp>
      <p:sp>
        <p:nvSpPr>
          <p:cNvPr id="7" name="Content Placeholder 6"/>
          <p:cNvSpPr>
            <a:spLocks noGrp="1"/>
          </p:cNvSpPr>
          <p:nvPr>
            <p:ph idx="1"/>
          </p:nvPr>
        </p:nvSpPr>
        <p:spPr/>
        <p:txBody>
          <a:bodyPr/>
          <a:lstStyle/>
          <a:p>
            <a:r>
              <a:rPr lang="en-US" sz="2400" dirty="0"/>
              <a:t>Liquids have well-defined surfaces but gasses do not. </a:t>
            </a:r>
          </a:p>
          <a:p>
            <a:r>
              <a:rPr lang="en-US" sz="2400" dirty="0"/>
              <a:t>When liquid particles are a few particle diameters apart, they exert attractive forces on each other called </a:t>
            </a:r>
            <a:r>
              <a:rPr lang="en-US" sz="2400" i="1" dirty="0"/>
              <a:t>cohesive forces</a:t>
            </a:r>
            <a:r>
              <a:rPr lang="en-US" sz="2400" dirty="0"/>
              <a:t>. </a:t>
            </a:r>
          </a:p>
          <a:p>
            <a:r>
              <a:rPr lang="en-US" sz="2400" dirty="0"/>
              <a:t>When the separation distance is less than a particle diameter, the liquid particles strongly repulse each other. </a:t>
            </a:r>
          </a:p>
        </p:txBody>
      </p:sp>
      <p:pic>
        <p:nvPicPr>
          <p:cNvPr id="10" name="Picture 9" descr="18_24_Figure.jpg"/>
          <p:cNvPicPr>
            <a:picLocks noChangeAspect="1"/>
          </p:cNvPicPr>
          <p:nvPr/>
        </p:nvPicPr>
        <p:blipFill rotWithShape="1">
          <a:blip r:embed="rId2">
            <a:extLst>
              <a:ext uri="{28A0092B-C50C-407E-A947-70E740481C1C}">
                <a14:useLocalDpi xmlns:a14="http://schemas.microsoft.com/office/drawing/2010/main" val="0"/>
              </a:ext>
            </a:extLst>
          </a:blip>
          <a:srcRect b="2411"/>
          <a:stretch/>
        </p:blipFill>
        <p:spPr>
          <a:xfrm>
            <a:off x="4529286" y="1523773"/>
            <a:ext cx="4168243" cy="4572000"/>
          </a:xfrm>
          <a:prstGeom prst="rect">
            <a:avLst/>
          </a:prstGeom>
        </p:spPr>
      </p:pic>
    </p:spTree>
    <p:extLst>
      <p:ext uri="{BB962C8B-B14F-4D97-AF65-F5344CB8AC3E}">
        <p14:creationId xmlns:p14="http://schemas.microsoft.com/office/powerpoint/2010/main" val="11256506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18_25_Figure.jpg"/>
          <p:cNvPicPr>
            <a:picLocks noChangeAspect="1"/>
          </p:cNvPicPr>
          <p:nvPr/>
        </p:nvPicPr>
        <p:blipFill rotWithShape="1">
          <a:blip r:embed="rId2">
            <a:extLst>
              <a:ext uri="{28A0092B-C50C-407E-A947-70E740481C1C}">
                <a14:useLocalDpi xmlns:a14="http://schemas.microsoft.com/office/drawing/2010/main" val="0"/>
              </a:ext>
            </a:extLst>
          </a:blip>
          <a:srcRect b="2837"/>
          <a:stretch/>
        </p:blipFill>
        <p:spPr>
          <a:xfrm>
            <a:off x="4997051" y="1487312"/>
            <a:ext cx="3639399" cy="5029200"/>
          </a:xfrm>
          <a:prstGeom prst="rect">
            <a:avLst/>
          </a:prstGeom>
        </p:spPr>
      </p:pic>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a:t>Section 18.4: Surface </a:t>
            </a:r>
            <a:r>
              <a:rPr lang="en-US" dirty="0" smtClean="0"/>
              <a:t>effects</a:t>
            </a:r>
            <a:endParaRPr lang="en-US" dirty="0"/>
          </a:p>
        </p:txBody>
      </p:sp>
      <p:sp>
        <p:nvSpPr>
          <p:cNvPr id="4" name="Content Placeholder 3"/>
          <p:cNvSpPr>
            <a:spLocks noGrp="1"/>
          </p:cNvSpPr>
          <p:nvPr>
            <p:ph idx="1"/>
          </p:nvPr>
        </p:nvSpPr>
        <p:spPr/>
        <p:txBody>
          <a:bodyPr/>
          <a:lstStyle/>
          <a:p>
            <a:r>
              <a:rPr lang="en-US" sz="2200" dirty="0"/>
              <a:t>Cohesive forces between liquid particles cause a liquid surface to act like a stretched elastic sheet that tends to minimize the surface area. </a:t>
            </a:r>
          </a:p>
          <a:p>
            <a:r>
              <a:rPr lang="en-US" sz="2200" dirty="0"/>
              <a:t>As illustrated in the figure, the surface particles have a nonzero net cohesive force pointing inward toward the liquid. </a:t>
            </a:r>
          </a:p>
          <a:p>
            <a:r>
              <a:rPr lang="en-US" sz="2200" dirty="0"/>
              <a:t>Due to the inward pull on all the surface particles, a small volume of liquid tends to arrange itself into a sphere. </a:t>
            </a:r>
          </a:p>
        </p:txBody>
      </p:sp>
    </p:spTree>
    <p:extLst>
      <p:ext uri="{BB962C8B-B14F-4D97-AF65-F5344CB8AC3E}">
        <p14:creationId xmlns:p14="http://schemas.microsoft.com/office/powerpoint/2010/main" val="16270785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Exercise 18.4 Scaling a drop</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a:t>Section 18.4: Surface </a:t>
            </a:r>
            <a:r>
              <a:rPr lang="en-US" dirty="0" smtClean="0"/>
              <a:t>effects</a:t>
            </a:r>
            <a:endParaRPr lang="en-US" dirty="0"/>
          </a:p>
        </p:txBody>
      </p:sp>
      <p:sp>
        <p:nvSpPr>
          <p:cNvPr id="7" name="Content Placeholder 6"/>
          <p:cNvSpPr>
            <a:spLocks noGrp="1"/>
          </p:cNvSpPr>
          <p:nvPr>
            <p:ph idx="1"/>
          </p:nvPr>
        </p:nvSpPr>
        <p:spPr/>
        <p:txBody>
          <a:bodyPr/>
          <a:lstStyle/>
          <a:p>
            <a:pPr marL="0" indent="0">
              <a:buNone/>
            </a:pPr>
            <a:r>
              <a:rPr lang="en-US" dirty="0"/>
              <a:t>Suppose surface tension increases in direct proportion to surface area (an oversimplification!). How does the ratio of surface tension to the force of gravity exerted on a drop change as the drop diameter increases tenfold?</a:t>
            </a:r>
          </a:p>
        </p:txBody>
      </p:sp>
    </p:spTree>
    <p:extLst>
      <p:ext uri="{BB962C8B-B14F-4D97-AF65-F5344CB8AC3E}">
        <p14:creationId xmlns:p14="http://schemas.microsoft.com/office/powerpoint/2010/main" val="2523953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18.4 Scaling a drop (cont.)</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4" name="Text Placeholder 3"/>
          <p:cNvSpPr>
            <a:spLocks noGrp="1"/>
          </p:cNvSpPr>
          <p:nvPr>
            <p:ph type="body" sz="quarter" idx="11"/>
          </p:nvPr>
        </p:nvSpPr>
        <p:spPr/>
        <p:txBody>
          <a:bodyPr/>
          <a:lstStyle/>
          <a:p>
            <a:r>
              <a:rPr lang="en-US" dirty="0"/>
              <a:t>Section 18.4: Surface </a:t>
            </a:r>
            <a:r>
              <a:rPr lang="en-US" dirty="0" smtClean="0"/>
              <a:t>effects</a:t>
            </a:r>
            <a:endParaRPr lang="en-US" dirty="0"/>
          </a:p>
        </p:txBody>
      </p:sp>
      <p:sp>
        <p:nvSpPr>
          <p:cNvPr id="5" name="Content Placeholder 4"/>
          <p:cNvSpPr>
            <a:spLocks noGrp="1"/>
          </p:cNvSpPr>
          <p:nvPr>
            <p:ph idx="1"/>
          </p:nvPr>
        </p:nvSpPr>
        <p:spPr/>
        <p:txBody>
          <a:bodyPr/>
          <a:lstStyle/>
          <a:p>
            <a:pPr marL="0" indent="0">
              <a:buNone/>
            </a:pPr>
            <a:r>
              <a:rPr lang="en-US" b="1" dirty="0" smtClean="0">
                <a:solidFill>
                  <a:srgbClr val="004A8F"/>
                </a:solidFill>
              </a:rPr>
              <a:t>SOLUTION</a:t>
            </a:r>
            <a:r>
              <a:rPr lang="en-US" dirty="0" smtClean="0"/>
              <a:t> </a:t>
            </a:r>
            <a:r>
              <a:rPr lang="en-US" dirty="0"/>
              <a:t>The force of gravity is proportional to the mass of each drop, which is proportional to each drop’s volume. The ratio of surface tension to the force of gravity on each drop is therefore proportional to the surface-area-to-volume ratio. </a:t>
            </a:r>
            <a:endParaRPr lang="en-US" dirty="0" smtClean="0"/>
          </a:p>
          <a:p>
            <a:pPr marL="0" indent="0">
              <a:buNone/>
            </a:pPr>
            <a:r>
              <a:rPr lang="en-US" dirty="0" smtClean="0"/>
              <a:t>For </a:t>
            </a:r>
            <a:r>
              <a:rPr lang="en-US" dirty="0"/>
              <a:t>simplicity, I approximate the smaller drop as a sphere with diameter </a:t>
            </a:r>
            <a:r>
              <a:rPr lang="en-US" i="1" dirty="0"/>
              <a:t>d</a:t>
            </a:r>
            <a:r>
              <a:rPr lang="en-US" dirty="0"/>
              <a:t>. This means that I should compare the surface-area-to- volume ratio of this sphere with the surface-area-to-volume ratio of a sphere of diameter 10</a:t>
            </a:r>
            <a:r>
              <a:rPr lang="en-US" i="1" dirty="0"/>
              <a:t>d</a:t>
            </a:r>
            <a:r>
              <a:rPr lang="en-US" dirty="0"/>
              <a:t>.</a:t>
            </a:r>
          </a:p>
        </p:txBody>
      </p:sp>
    </p:spTree>
    <p:extLst>
      <p:ext uri="{BB962C8B-B14F-4D97-AF65-F5344CB8AC3E}">
        <p14:creationId xmlns:p14="http://schemas.microsoft.com/office/powerpoint/2010/main" val="7282429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18.4 Scaling a drop (cont.)</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4" name="Text Placeholder 3"/>
          <p:cNvSpPr>
            <a:spLocks noGrp="1"/>
          </p:cNvSpPr>
          <p:nvPr>
            <p:ph type="body" sz="quarter" idx="11"/>
          </p:nvPr>
        </p:nvSpPr>
        <p:spPr/>
        <p:txBody>
          <a:bodyPr/>
          <a:lstStyle/>
          <a:p>
            <a:r>
              <a:rPr lang="en-US" dirty="0"/>
              <a:t>Section 18.4: Surface </a:t>
            </a:r>
            <a:r>
              <a:rPr lang="en-US" dirty="0" smtClean="0"/>
              <a:t>effects</a:t>
            </a:r>
            <a:endParaRPr lang="en-US" dirty="0"/>
          </a:p>
        </p:txBody>
      </p:sp>
      <p:sp>
        <p:nvSpPr>
          <p:cNvPr id="5" name="Content Placeholder 4"/>
          <p:cNvSpPr>
            <a:spLocks noGrp="1"/>
          </p:cNvSpPr>
          <p:nvPr>
            <p:ph idx="1"/>
          </p:nvPr>
        </p:nvSpPr>
        <p:spPr/>
        <p:txBody>
          <a:bodyPr/>
          <a:lstStyle/>
          <a:p>
            <a:pPr marL="0" indent="0">
              <a:buNone/>
            </a:pPr>
            <a:r>
              <a:rPr lang="en-US" sz="2400" b="1" dirty="0">
                <a:solidFill>
                  <a:srgbClr val="004A8F"/>
                </a:solidFill>
              </a:rPr>
              <a:t>SOLUTION</a:t>
            </a:r>
            <a:r>
              <a:rPr lang="en-US" sz="2400" dirty="0"/>
              <a:t> The surface area of a sphere of radius </a:t>
            </a:r>
            <a:r>
              <a:rPr lang="en-US" sz="2400" dirty="0" smtClean="0"/>
              <a:t/>
            </a:r>
            <a:br>
              <a:rPr lang="en-US" sz="2400" dirty="0" smtClean="0"/>
            </a:br>
            <a:r>
              <a:rPr lang="en-US" sz="2400" dirty="0" smtClean="0"/>
              <a:t>is 4</a:t>
            </a:r>
            <a:r>
              <a:rPr lang="en-US" sz="2400" i="1" dirty="0" smtClean="0">
                <a:latin typeface="Symbol" charset="2"/>
                <a:ea typeface="Symbol" charset="2"/>
                <a:cs typeface="Symbol" charset="2"/>
                <a:sym typeface="Symbol"/>
              </a:rPr>
              <a:t>p</a:t>
            </a:r>
            <a:r>
              <a:rPr lang="en-US" sz="2400" i="1" dirty="0" smtClean="0"/>
              <a:t>R</a:t>
            </a:r>
            <a:r>
              <a:rPr lang="en-US" sz="2400" baseline="30000" dirty="0" smtClean="0"/>
              <a:t>2</a:t>
            </a:r>
            <a:r>
              <a:rPr lang="en-US" sz="2400" dirty="0" smtClean="0"/>
              <a:t> = </a:t>
            </a:r>
            <a:r>
              <a:rPr lang="en-US" sz="2400" i="1" dirty="0">
                <a:latin typeface="Symbol" charset="2"/>
                <a:ea typeface="Symbol" charset="2"/>
                <a:cs typeface="Symbol" charset="2"/>
                <a:sym typeface="Symbol"/>
              </a:rPr>
              <a:t>p</a:t>
            </a:r>
            <a:r>
              <a:rPr lang="en-US" sz="2400" i="1" dirty="0" smtClean="0"/>
              <a:t>d</a:t>
            </a:r>
            <a:r>
              <a:rPr lang="en-US" sz="2400" baseline="30000" dirty="0" smtClean="0"/>
              <a:t>2</a:t>
            </a:r>
            <a:r>
              <a:rPr lang="en-US" sz="2400" dirty="0"/>
              <a:t>, and its volume </a:t>
            </a:r>
            <a:r>
              <a:rPr lang="en-US" sz="2400" dirty="0" smtClean="0"/>
              <a:t>is </a:t>
            </a:r>
            <a:br>
              <a:rPr lang="en-US" sz="2400" dirty="0" smtClean="0"/>
            </a:br>
            <a:r>
              <a:rPr lang="en-US" sz="2400" dirty="0" smtClean="0"/>
              <a:t>and </a:t>
            </a:r>
            <a:r>
              <a:rPr lang="en-US" sz="2400" dirty="0"/>
              <a:t>so the surface</a:t>
            </a:r>
            <a:r>
              <a:rPr lang="en-US" sz="2400" dirty="0" smtClean="0"/>
              <a:t>-area</a:t>
            </a:r>
            <a:r>
              <a:rPr lang="en-US" sz="2400" dirty="0"/>
              <a:t>-to-volume ratio of a sphere is </a:t>
            </a:r>
            <a:r>
              <a:rPr lang="en-US" sz="2400" dirty="0" smtClean="0"/>
              <a:t/>
            </a:r>
            <a:br>
              <a:rPr lang="en-US" sz="2400" dirty="0" smtClean="0"/>
            </a:br>
            <a:r>
              <a:rPr lang="en-US" sz="2400" dirty="0" smtClean="0"/>
              <a:t>                                 </a:t>
            </a:r>
          </a:p>
          <a:p>
            <a:pPr marL="0" indent="0">
              <a:buNone/>
            </a:pPr>
            <a:endParaRPr lang="en-US" sz="2400" dirty="0"/>
          </a:p>
          <a:p>
            <a:pPr marL="0" indent="0">
              <a:buNone/>
            </a:pPr>
            <a:r>
              <a:rPr lang="en-US" sz="2400" dirty="0" smtClean="0"/>
              <a:t>The </a:t>
            </a:r>
            <a:r>
              <a:rPr lang="en-US" sz="2400" dirty="0"/>
              <a:t>surface-area-to-volume ratio thus decreases by a factor of 10 as the diameter of the drop increases by a factor of 10</a:t>
            </a:r>
            <a:r>
              <a:rPr lang="en-US" sz="2400" dirty="0" smtClean="0"/>
              <a:t>. Surface effects are more important for smaller things drops! </a:t>
            </a:r>
            <a:r>
              <a:rPr lang="en-US" sz="2400" dirty="0" smtClean="0">
                <a:solidFill>
                  <a:srgbClr val="004A8F"/>
                </a:solidFill>
              </a:rPr>
              <a:t>✔</a:t>
            </a:r>
          </a:p>
        </p:txBody>
      </p:sp>
      <p:graphicFrame>
        <p:nvGraphicFramePr>
          <p:cNvPr id="6" name="Object 5"/>
          <p:cNvGraphicFramePr>
            <a:graphicFrameLocks noChangeAspect="1"/>
          </p:cNvGraphicFramePr>
          <p:nvPr>
            <p:extLst/>
          </p:nvPr>
        </p:nvGraphicFramePr>
        <p:xfrm>
          <a:off x="6745288" y="1928813"/>
          <a:ext cx="914400" cy="419100"/>
        </p:xfrm>
        <a:graphic>
          <a:graphicData uri="http://schemas.openxmlformats.org/presentationml/2006/ole">
            <mc:AlternateContent xmlns:mc="http://schemas.openxmlformats.org/markup-compatibility/2006">
              <mc:Choice xmlns:v="urn:schemas-microsoft-com:vml" Requires="v">
                <p:oleObj spid="_x0000_s143501" name="Equation" r:id="rId3" imgW="914400" imgH="419100" progId="Equation.DSMT4">
                  <p:embed/>
                </p:oleObj>
              </mc:Choice>
              <mc:Fallback>
                <p:oleObj name="Equation" r:id="rId3" imgW="914400" imgH="419100" progId="Equation.DSMT4">
                  <p:embed/>
                  <p:pic>
                    <p:nvPicPr>
                      <p:cNvPr id="0" name=""/>
                      <p:cNvPicPr/>
                      <p:nvPr/>
                    </p:nvPicPr>
                    <p:blipFill>
                      <a:blip r:embed="rId4"/>
                      <a:stretch>
                        <a:fillRect/>
                      </a:stretch>
                    </p:blipFill>
                    <p:spPr>
                      <a:xfrm>
                        <a:off x="6745288" y="1928813"/>
                        <a:ext cx="914400" cy="419100"/>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4353474" y="2276863"/>
          <a:ext cx="3213100" cy="444500"/>
        </p:xfrm>
        <a:graphic>
          <a:graphicData uri="http://schemas.openxmlformats.org/presentationml/2006/ole">
            <mc:AlternateContent xmlns:mc="http://schemas.openxmlformats.org/markup-compatibility/2006">
              <mc:Choice xmlns:v="urn:schemas-microsoft-com:vml" Requires="v">
                <p:oleObj spid="_x0000_s143502" name="Equation" r:id="rId5" imgW="3213100" imgH="444500" progId="Equation.DSMT4">
                  <p:embed/>
                </p:oleObj>
              </mc:Choice>
              <mc:Fallback>
                <p:oleObj name="Equation" r:id="rId5" imgW="3213100" imgH="444500" progId="Equation.DSMT4">
                  <p:embed/>
                  <p:pic>
                    <p:nvPicPr>
                      <p:cNvPr id="0" name=""/>
                      <p:cNvPicPr/>
                      <p:nvPr/>
                    </p:nvPicPr>
                    <p:blipFill>
                      <a:blip r:embed="rId6"/>
                      <a:stretch>
                        <a:fillRect/>
                      </a:stretch>
                    </p:blipFill>
                    <p:spPr>
                      <a:xfrm>
                        <a:off x="4353474" y="2276863"/>
                        <a:ext cx="3213100" cy="444500"/>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438679" y="3002316"/>
          <a:ext cx="2501900" cy="444500"/>
        </p:xfrm>
        <a:graphic>
          <a:graphicData uri="http://schemas.openxmlformats.org/presentationml/2006/ole">
            <mc:AlternateContent xmlns:mc="http://schemas.openxmlformats.org/markup-compatibility/2006">
              <mc:Choice xmlns:v="urn:schemas-microsoft-com:vml" Requires="v">
                <p:oleObj spid="_x0000_s143503" name="Equation" r:id="rId7" imgW="2501900" imgH="444500" progId="Equation.DSMT4">
                  <p:embed/>
                </p:oleObj>
              </mc:Choice>
              <mc:Fallback>
                <p:oleObj name="Equation" r:id="rId7" imgW="2501900" imgH="444500" progId="Equation.DSMT4">
                  <p:embed/>
                  <p:pic>
                    <p:nvPicPr>
                      <p:cNvPr id="0" name=""/>
                      <p:cNvPicPr/>
                      <p:nvPr/>
                    </p:nvPicPr>
                    <p:blipFill>
                      <a:blip r:embed="rId8"/>
                      <a:stretch>
                        <a:fillRect/>
                      </a:stretch>
                    </p:blipFill>
                    <p:spPr>
                      <a:xfrm>
                        <a:off x="438679" y="3002316"/>
                        <a:ext cx="2501900" cy="444500"/>
                      </a:xfrm>
                      <a:prstGeom prst="rect">
                        <a:avLst/>
                      </a:prstGeom>
                    </p:spPr>
                  </p:pic>
                </p:oleObj>
              </mc:Fallback>
            </mc:AlternateContent>
          </a:graphicData>
        </a:graphic>
      </p:graphicFrame>
    </p:spTree>
    <p:extLst>
      <p:ext uri="{BB962C8B-B14F-4D97-AF65-F5344CB8AC3E}">
        <p14:creationId xmlns:p14="http://schemas.microsoft.com/office/powerpoint/2010/main" val="10698051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65125" y="1214422"/>
            <a:ext cx="8229600" cy="5279718"/>
          </a:xfrm>
        </p:spPr>
        <p:txBody>
          <a:bodyPr/>
          <a:lstStyle/>
          <a:p>
            <a:r>
              <a:rPr lang="en-US" dirty="0" smtClean="0"/>
              <a:t>	Consider </a:t>
            </a:r>
            <a:r>
              <a:rPr lang="en-US" dirty="0"/>
              <a:t>a plastic cup full of water. (</a:t>
            </a:r>
            <a:r>
              <a:rPr lang="en-US" i="1" dirty="0"/>
              <a:t>a</a:t>
            </a:r>
            <a:r>
              <a:rPr lang="en-US" dirty="0"/>
              <a:t>) Is the water exerting a force on the bottom of the cup? (</a:t>
            </a:r>
            <a:r>
              <a:rPr lang="en-US" i="1" dirty="0"/>
              <a:t>b</a:t>
            </a:r>
            <a:r>
              <a:rPr lang="en-US" dirty="0"/>
              <a:t>) On the sides of the cup? (</a:t>
            </a:r>
            <a:r>
              <a:rPr lang="en-US" i="1" dirty="0"/>
              <a:t>c</a:t>
            </a:r>
            <a:r>
              <a:rPr lang="en-US" dirty="0"/>
              <a:t>) Is the water pressure negative, zero, or positive</a:t>
            </a:r>
            <a:r>
              <a:rPr lang="en-US" dirty="0" smtClean="0"/>
              <a:t>?</a:t>
            </a:r>
          </a:p>
          <a:p>
            <a:endParaRPr lang="en-US" dirty="0"/>
          </a:p>
          <a:p>
            <a:pPr marL="457200" indent="-457200">
              <a:buAutoNum type="alphaLcParenR"/>
            </a:pPr>
            <a:r>
              <a:rPr lang="en-US" dirty="0" smtClean="0"/>
              <a:t>Yes – the water is at rest, and something must be balancing its weight</a:t>
            </a:r>
          </a:p>
          <a:p>
            <a:pPr marL="457200" indent="-457200">
              <a:buAutoNum type="alphaLcParenR"/>
            </a:pPr>
            <a:endParaRPr lang="en-US" dirty="0"/>
          </a:p>
          <a:p>
            <a:pPr marL="457200" indent="-457200">
              <a:buAutoNum type="alphaLcParenR"/>
            </a:pPr>
            <a:r>
              <a:rPr lang="en-US" dirty="0" smtClean="0"/>
              <a:t>Yes – if the cup weren’t there, the water would move radially outward</a:t>
            </a:r>
          </a:p>
          <a:p>
            <a:pPr marL="457200" indent="-457200">
              <a:buAutoNum type="alphaLcParenR"/>
            </a:pPr>
            <a:endParaRPr lang="en-US" dirty="0"/>
          </a:p>
          <a:p>
            <a:pPr marL="457200" indent="-457200">
              <a:buAutoNum type="alphaLcParenR"/>
            </a:pPr>
            <a:r>
              <a:rPr lang="en-US" dirty="0" smtClean="0"/>
              <a:t>Positive – because water pushes outward, surfaces have to push inward, which puts it under compression. Compression means positive pressure</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Checkpoint </a:t>
            </a:r>
            <a:r>
              <a:rPr lang="en-US" dirty="0" smtClean="0"/>
              <a:t>18.2</a:t>
            </a:r>
            <a:endParaRPr lang="en-US" dirty="0"/>
          </a:p>
        </p:txBody>
      </p:sp>
      <p:sp>
        <p:nvSpPr>
          <p:cNvPr id="8" name="Text Placeholder 7"/>
          <p:cNvSpPr>
            <a:spLocks noGrp="1"/>
          </p:cNvSpPr>
          <p:nvPr>
            <p:ph type="body" sz="quarter" idx="12"/>
          </p:nvPr>
        </p:nvSpPr>
        <p:spPr>
          <a:xfrm>
            <a:off x="630408" y="1254079"/>
            <a:ext cx="835699" cy="400110"/>
          </a:xfrm>
        </p:spPr>
        <p:txBody>
          <a:bodyPr/>
          <a:lstStyle/>
          <a:p>
            <a:r>
              <a:rPr lang="en-US" dirty="0" smtClean="0"/>
              <a:t>18.2</a:t>
            </a:r>
            <a:endParaRPr lang="en-US" dirty="0"/>
          </a:p>
        </p:txBody>
      </p:sp>
    </p:spTree>
    <p:extLst>
      <p:ext uri="{BB962C8B-B14F-4D97-AF65-F5344CB8AC3E}">
        <p14:creationId xmlns:p14="http://schemas.microsoft.com/office/powerpoint/2010/main" val="26089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18_27_Figure.jpg"/>
          <p:cNvPicPr>
            <a:picLocks noChangeAspect="1"/>
          </p:cNvPicPr>
          <p:nvPr/>
        </p:nvPicPr>
        <p:blipFill rotWithShape="1">
          <a:blip r:embed="rId2">
            <a:extLst>
              <a:ext uri="{28A0092B-C50C-407E-A947-70E740481C1C}">
                <a14:useLocalDpi xmlns:a14="http://schemas.microsoft.com/office/drawing/2010/main" val="0"/>
              </a:ext>
            </a:extLst>
          </a:blip>
          <a:srcRect b="3867"/>
          <a:stretch/>
        </p:blipFill>
        <p:spPr>
          <a:xfrm>
            <a:off x="1425279" y="3027680"/>
            <a:ext cx="6293442" cy="3593161"/>
          </a:xfrm>
          <a:prstGeom prst="rect">
            <a:avLst/>
          </a:prstGeom>
        </p:spPr>
      </p:pic>
      <p:sp>
        <p:nvSpPr>
          <p:cNvPr id="6" name="Content Placeholder 5"/>
          <p:cNvSpPr>
            <a:spLocks noGrp="1"/>
          </p:cNvSpPr>
          <p:nvPr>
            <p:ph idx="1"/>
          </p:nvPr>
        </p:nvSpPr>
        <p:spPr/>
        <p:txBody>
          <a:bodyPr/>
          <a:lstStyle/>
          <a:p>
            <a:r>
              <a:rPr lang="en-US" dirty="0"/>
              <a:t>Let us now consider the analogy between surface tension and the tension in a rubber balloon.  </a:t>
            </a:r>
          </a:p>
          <a:p>
            <a:r>
              <a:rPr lang="en-US" dirty="0"/>
              <a:t>There is less tension in the uninflated part of the rubber than in the inflated part</a:t>
            </a:r>
            <a:r>
              <a:rPr lang="en-US" dirty="0" smtClean="0"/>
              <a:t>.</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18.4: Surface </a:t>
            </a:r>
            <a:r>
              <a:rPr lang="en-US" dirty="0" smtClean="0"/>
              <a:t>effects</a:t>
            </a:r>
            <a:endParaRPr lang="en-US" dirty="0"/>
          </a:p>
        </p:txBody>
      </p:sp>
    </p:spTree>
    <p:extLst>
      <p:ext uri="{BB962C8B-B14F-4D97-AF65-F5344CB8AC3E}">
        <p14:creationId xmlns:p14="http://schemas.microsoft.com/office/powerpoint/2010/main" val="14817944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a:tabLst>
                <a:tab pos="1081088" algn="l"/>
              </a:tabLst>
            </a:pPr>
            <a:r>
              <a:rPr lang="en-US" dirty="0" smtClean="0"/>
              <a:t>	How </a:t>
            </a:r>
            <a:r>
              <a:rPr lang="en-US" dirty="0"/>
              <a:t>does the air pressure in the uninflated part of the balloon in Figure 18.27 compare with the air pressure in the inflated part?</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6" name="Text Placeholder 5"/>
          <p:cNvSpPr>
            <a:spLocks noGrp="1"/>
          </p:cNvSpPr>
          <p:nvPr>
            <p:ph type="body" sz="quarter" idx="11"/>
          </p:nvPr>
        </p:nvSpPr>
        <p:spPr/>
        <p:txBody>
          <a:bodyPr/>
          <a:lstStyle/>
          <a:p>
            <a:r>
              <a:rPr lang="en-US" dirty="0"/>
              <a:t>Checkpoint </a:t>
            </a:r>
            <a:r>
              <a:rPr lang="en-US" dirty="0" smtClean="0"/>
              <a:t>18.10</a:t>
            </a:r>
            <a:endParaRPr lang="en-US" dirty="0"/>
          </a:p>
        </p:txBody>
      </p:sp>
      <p:sp>
        <p:nvSpPr>
          <p:cNvPr id="7" name="Text Placeholder 6"/>
          <p:cNvSpPr>
            <a:spLocks noGrp="1"/>
          </p:cNvSpPr>
          <p:nvPr>
            <p:ph type="body" sz="quarter" idx="12"/>
          </p:nvPr>
        </p:nvSpPr>
        <p:spPr/>
        <p:txBody>
          <a:bodyPr/>
          <a:lstStyle/>
          <a:p>
            <a:r>
              <a:rPr lang="en-US" dirty="0" smtClean="0"/>
              <a:t>18.10</a:t>
            </a:r>
            <a:endParaRPr lang="en-US" dirty="0"/>
          </a:p>
        </p:txBody>
      </p:sp>
      <p:pic>
        <p:nvPicPr>
          <p:cNvPr id="8" name="Picture 7" descr="18_27_Figure.jpg"/>
          <p:cNvPicPr>
            <a:picLocks noChangeAspect="1"/>
          </p:cNvPicPr>
          <p:nvPr/>
        </p:nvPicPr>
        <p:blipFill rotWithShape="1">
          <a:blip r:embed="rId2">
            <a:extLst>
              <a:ext uri="{28A0092B-C50C-407E-A947-70E740481C1C}">
                <a14:useLocalDpi xmlns:a14="http://schemas.microsoft.com/office/drawing/2010/main" val="0"/>
              </a:ext>
            </a:extLst>
          </a:blip>
          <a:srcRect b="3683"/>
          <a:stretch/>
        </p:blipFill>
        <p:spPr>
          <a:xfrm>
            <a:off x="1371600" y="2736568"/>
            <a:ext cx="6400800" cy="3661456"/>
          </a:xfrm>
          <a:prstGeom prst="rect">
            <a:avLst/>
          </a:prstGeom>
        </p:spPr>
      </p:pic>
    </p:spTree>
    <p:extLst>
      <p:ext uri="{BB962C8B-B14F-4D97-AF65-F5344CB8AC3E}">
        <p14:creationId xmlns:p14="http://schemas.microsoft.com/office/powerpoint/2010/main" val="1515341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18.4: Surface </a:t>
            </a:r>
            <a:r>
              <a:rPr lang="en-US" dirty="0" smtClean="0"/>
              <a:t>effects</a:t>
            </a:r>
            <a:endParaRPr lang="en-US" dirty="0"/>
          </a:p>
        </p:txBody>
      </p:sp>
      <p:sp>
        <p:nvSpPr>
          <p:cNvPr id="6" name="Content Placeholder 5"/>
          <p:cNvSpPr>
            <a:spLocks noGrp="1"/>
          </p:cNvSpPr>
          <p:nvPr>
            <p:ph idx="1"/>
          </p:nvPr>
        </p:nvSpPr>
        <p:spPr/>
        <p:txBody>
          <a:bodyPr/>
          <a:lstStyle/>
          <a:p>
            <a:r>
              <a:rPr lang="en-US" sz="2200" dirty="0"/>
              <a:t>How can the pressure be the same everywhere in the balloon but the tension be different at different places?</a:t>
            </a:r>
          </a:p>
          <a:p>
            <a:r>
              <a:rPr lang="en-US" sz="2200" dirty="0"/>
              <a:t>The reason has to do with the </a:t>
            </a:r>
            <a:r>
              <a:rPr lang="en-US" sz="2200" i="1" dirty="0"/>
              <a:t>radius of curvature</a:t>
            </a:r>
            <a:r>
              <a:rPr lang="en-US" sz="2200" dirty="0"/>
              <a:t> as shown.</a:t>
            </a:r>
          </a:p>
          <a:p>
            <a:r>
              <a:rPr lang="en-US" sz="2200" dirty="0"/>
              <a:t>In an elastic membrane enclosing a gas, tension in the membrane increases with increasing radius of curvature</a:t>
            </a:r>
          </a:p>
          <a:p>
            <a:r>
              <a:rPr lang="en-US" sz="2200" dirty="0"/>
              <a:t>However, the pressure is the same everywhere inside the volume enclosed by the membrane, as required by Pascal’s principle</a:t>
            </a:r>
            <a:r>
              <a:rPr lang="en-US" sz="2200" dirty="0" smtClean="0"/>
              <a:t>.</a:t>
            </a:r>
            <a:endParaRPr lang="en-US" sz="2200" dirty="0"/>
          </a:p>
        </p:txBody>
      </p:sp>
      <p:pic>
        <p:nvPicPr>
          <p:cNvPr id="9" name="Picture 8" descr="18_28_Figure.jpg"/>
          <p:cNvPicPr>
            <a:picLocks noChangeAspect="1"/>
          </p:cNvPicPr>
          <p:nvPr/>
        </p:nvPicPr>
        <p:blipFill rotWithShape="1">
          <a:blip r:embed="rId2">
            <a:extLst>
              <a:ext uri="{28A0092B-C50C-407E-A947-70E740481C1C}">
                <a14:useLocalDpi xmlns:a14="http://schemas.microsoft.com/office/drawing/2010/main" val="0"/>
              </a:ext>
            </a:extLst>
          </a:blip>
          <a:srcRect b="2626"/>
          <a:stretch/>
        </p:blipFill>
        <p:spPr>
          <a:xfrm>
            <a:off x="4461182" y="1278467"/>
            <a:ext cx="3852896" cy="5486400"/>
          </a:xfrm>
          <a:prstGeom prst="rect">
            <a:avLst/>
          </a:prstGeom>
        </p:spPr>
      </p:pic>
    </p:spTree>
    <p:extLst>
      <p:ext uri="{BB962C8B-B14F-4D97-AF65-F5344CB8AC3E}">
        <p14:creationId xmlns:p14="http://schemas.microsoft.com/office/powerpoint/2010/main" val="20658163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a:t>Section 18.4: Surface </a:t>
            </a:r>
            <a:r>
              <a:rPr lang="en-US" dirty="0" smtClean="0"/>
              <a:t>effects</a:t>
            </a:r>
            <a:endParaRPr lang="en-US" dirty="0"/>
          </a:p>
        </p:txBody>
      </p:sp>
      <p:sp>
        <p:nvSpPr>
          <p:cNvPr id="4" name="Content Placeholder 3"/>
          <p:cNvSpPr>
            <a:spLocks noGrp="1"/>
          </p:cNvSpPr>
          <p:nvPr>
            <p:ph idx="1"/>
          </p:nvPr>
        </p:nvSpPr>
        <p:spPr>
          <a:xfrm>
            <a:off x="365123" y="1170432"/>
            <a:ext cx="4611395" cy="5422392"/>
          </a:xfrm>
        </p:spPr>
        <p:txBody>
          <a:bodyPr/>
          <a:lstStyle/>
          <a:p>
            <a:r>
              <a:rPr lang="en-US" sz="2200" dirty="0"/>
              <a:t>As shown in the figure, the constant tensile forces exerted on the surface segments of a liquid droplet causes a greater inward force when the radius of curvature is small. </a:t>
            </a:r>
          </a:p>
          <a:p>
            <a:r>
              <a:rPr lang="en-US" sz="2200" dirty="0"/>
              <a:t>This inward force is balanced by an outward force that result from the </a:t>
            </a:r>
            <a:r>
              <a:rPr lang="en-US" sz="2200" i="1" dirty="0"/>
              <a:t>pressure difference across surface</a:t>
            </a:r>
            <a:r>
              <a:rPr lang="en-US" sz="2200" dirty="0"/>
              <a:t>.   </a:t>
            </a:r>
          </a:p>
          <a:p>
            <a:r>
              <a:rPr lang="en-US" sz="2200" dirty="0"/>
              <a:t>As the radius of curvature of a liquid decreases, the pressure difference across the surface increases, with the pressure being greatest on the concave side of the surface</a:t>
            </a:r>
            <a:r>
              <a:rPr lang="en-US" sz="2200" dirty="0" smtClean="0"/>
              <a:t>.</a:t>
            </a:r>
            <a:endParaRPr lang="en-US" sz="2200" dirty="0"/>
          </a:p>
        </p:txBody>
      </p:sp>
      <p:pic>
        <p:nvPicPr>
          <p:cNvPr id="6" name="Picture 5" descr="18_29_Figure.jpg"/>
          <p:cNvPicPr>
            <a:picLocks noChangeAspect="1"/>
          </p:cNvPicPr>
          <p:nvPr/>
        </p:nvPicPr>
        <p:blipFill rotWithShape="1">
          <a:blip r:embed="rId2">
            <a:extLst>
              <a:ext uri="{28A0092B-C50C-407E-A947-70E740481C1C}">
                <a14:useLocalDpi xmlns:a14="http://schemas.microsoft.com/office/drawing/2010/main" val="0"/>
              </a:ext>
            </a:extLst>
          </a:blip>
          <a:srcRect b="2837"/>
          <a:stretch/>
        </p:blipFill>
        <p:spPr>
          <a:xfrm>
            <a:off x="4944412" y="1457209"/>
            <a:ext cx="4096107" cy="5029200"/>
          </a:xfrm>
          <a:prstGeom prst="rect">
            <a:avLst/>
          </a:prstGeom>
        </p:spPr>
      </p:pic>
    </p:spTree>
    <p:extLst>
      <p:ext uri="{BB962C8B-B14F-4D97-AF65-F5344CB8AC3E}">
        <p14:creationId xmlns:p14="http://schemas.microsoft.com/office/powerpoint/2010/main" val="18070717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a:t>Surface tension makes it possible for small insects to walk on a water surface and for a small object to float on a liquid</a:t>
            </a:r>
            <a:r>
              <a:rPr lang="en-US" dirty="0" smtClean="0"/>
              <a:t>.</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18.4: Surface </a:t>
            </a:r>
            <a:r>
              <a:rPr lang="en-US" dirty="0" smtClean="0"/>
              <a:t>effects</a:t>
            </a:r>
            <a:endParaRPr lang="en-US" dirty="0"/>
          </a:p>
        </p:txBody>
      </p:sp>
      <p:pic>
        <p:nvPicPr>
          <p:cNvPr id="3" name="Picture 2" descr="18_30_FigureA.jpg"/>
          <p:cNvPicPr>
            <a:picLocks noChangeAspect="1"/>
          </p:cNvPicPr>
          <p:nvPr/>
        </p:nvPicPr>
        <p:blipFill rotWithShape="1">
          <a:blip r:embed="rId2">
            <a:extLst>
              <a:ext uri="{28A0092B-C50C-407E-A947-70E740481C1C}">
                <a14:useLocalDpi xmlns:a14="http://schemas.microsoft.com/office/drawing/2010/main" val="0"/>
              </a:ext>
            </a:extLst>
          </a:blip>
          <a:srcRect b="2685"/>
          <a:stretch/>
        </p:blipFill>
        <p:spPr>
          <a:xfrm>
            <a:off x="103482" y="3160664"/>
            <a:ext cx="3200400" cy="2542040"/>
          </a:xfrm>
          <a:prstGeom prst="rect">
            <a:avLst/>
          </a:prstGeom>
        </p:spPr>
      </p:pic>
      <p:pic>
        <p:nvPicPr>
          <p:cNvPr id="4" name="Picture 3" descr="18_30_FigureB.jpg"/>
          <p:cNvPicPr>
            <a:picLocks noChangeAspect="1"/>
          </p:cNvPicPr>
          <p:nvPr/>
        </p:nvPicPr>
        <p:blipFill rotWithShape="1">
          <a:blip r:embed="rId3">
            <a:extLst>
              <a:ext uri="{28A0092B-C50C-407E-A947-70E740481C1C}">
                <a14:useLocalDpi xmlns:a14="http://schemas.microsoft.com/office/drawing/2010/main" val="0"/>
              </a:ext>
            </a:extLst>
          </a:blip>
          <a:srcRect b="2925"/>
          <a:stretch/>
        </p:blipFill>
        <p:spPr>
          <a:xfrm>
            <a:off x="3516488" y="2724912"/>
            <a:ext cx="5486400" cy="3502792"/>
          </a:xfrm>
          <a:prstGeom prst="rect">
            <a:avLst/>
          </a:prstGeom>
        </p:spPr>
      </p:pic>
    </p:spTree>
    <p:extLst>
      <p:ext uri="{BB962C8B-B14F-4D97-AF65-F5344CB8AC3E}">
        <p14:creationId xmlns:p14="http://schemas.microsoft.com/office/powerpoint/2010/main" val="17406117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a:tabLst>
                <a:tab pos="1147763" algn="l"/>
              </a:tabLst>
            </a:pPr>
            <a:r>
              <a:rPr lang="en-US" dirty="0" smtClean="0"/>
              <a:t>	(</a:t>
            </a:r>
            <a:r>
              <a:rPr lang="en-US" i="1" dirty="0"/>
              <a:t>a</a:t>
            </a:r>
            <a:r>
              <a:rPr lang="en-US" dirty="0"/>
              <a:t>) What is the difference between the pressure just below the water surface in a pool and the pressure in the air just above it? (</a:t>
            </a:r>
            <a:r>
              <a:rPr lang="en-US" i="1" dirty="0"/>
              <a:t>b</a:t>
            </a:r>
            <a:r>
              <a:rPr lang="en-US" dirty="0"/>
              <a:t>) Is the pressure inside a raindrop greater than, equal to, or smaller than the pressure in the surrounding air? (</a:t>
            </a:r>
            <a:r>
              <a:rPr lang="en-US" i="1" dirty="0"/>
              <a:t>c</a:t>
            </a:r>
            <a:r>
              <a:rPr lang="en-US" dirty="0"/>
              <a:t>) How does the pressure inside a small raindrop compare with the pressure inside a larger raindrop?</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6" name="Text Placeholder 5"/>
          <p:cNvSpPr>
            <a:spLocks noGrp="1"/>
          </p:cNvSpPr>
          <p:nvPr>
            <p:ph type="body" sz="quarter" idx="11"/>
          </p:nvPr>
        </p:nvSpPr>
        <p:spPr/>
        <p:txBody>
          <a:bodyPr/>
          <a:lstStyle/>
          <a:p>
            <a:r>
              <a:rPr lang="en-US" dirty="0"/>
              <a:t>Checkpoint </a:t>
            </a:r>
            <a:r>
              <a:rPr lang="en-US" dirty="0" smtClean="0"/>
              <a:t>18.11</a:t>
            </a:r>
            <a:endParaRPr lang="en-US" dirty="0"/>
          </a:p>
        </p:txBody>
      </p:sp>
      <p:sp>
        <p:nvSpPr>
          <p:cNvPr id="7" name="Text Placeholder 6"/>
          <p:cNvSpPr>
            <a:spLocks noGrp="1"/>
          </p:cNvSpPr>
          <p:nvPr>
            <p:ph type="body" sz="quarter" idx="12"/>
          </p:nvPr>
        </p:nvSpPr>
        <p:spPr/>
        <p:txBody>
          <a:bodyPr/>
          <a:lstStyle/>
          <a:p>
            <a:r>
              <a:rPr lang="en-US" dirty="0" smtClean="0"/>
              <a:t>18.11</a:t>
            </a:r>
            <a:endParaRPr lang="en-US" dirty="0"/>
          </a:p>
        </p:txBody>
      </p:sp>
    </p:spTree>
    <p:extLst>
      <p:ext uri="{BB962C8B-B14F-4D97-AF65-F5344CB8AC3E}">
        <p14:creationId xmlns:p14="http://schemas.microsoft.com/office/powerpoint/2010/main" val="14393587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a:t>Section 18.4: Surface </a:t>
            </a:r>
            <a:r>
              <a:rPr lang="en-US" dirty="0" smtClean="0"/>
              <a:t>effects</a:t>
            </a:r>
            <a:endParaRPr lang="en-US" dirty="0"/>
          </a:p>
        </p:txBody>
      </p:sp>
      <p:sp>
        <p:nvSpPr>
          <p:cNvPr id="8" name="Content Placeholder 7"/>
          <p:cNvSpPr>
            <a:spLocks noGrp="1"/>
          </p:cNvSpPr>
          <p:nvPr>
            <p:ph idx="1"/>
          </p:nvPr>
        </p:nvSpPr>
        <p:spPr>
          <a:xfrm>
            <a:off x="365124" y="1170432"/>
            <a:ext cx="4046949" cy="5422392"/>
          </a:xfrm>
        </p:spPr>
        <p:txBody>
          <a:bodyPr/>
          <a:lstStyle/>
          <a:p>
            <a:r>
              <a:rPr lang="en-US" sz="2200" dirty="0"/>
              <a:t>A liquid surface that comes into contact with a solid surface forms an angle </a:t>
            </a:r>
            <a:r>
              <a:rPr lang="en-US" sz="2200" i="1" dirty="0" smtClean="0">
                <a:sym typeface="Symbol"/>
              </a:rPr>
              <a:t></a:t>
            </a:r>
            <a:r>
              <a:rPr lang="en-US" sz="2200" baseline="-25000" dirty="0" smtClean="0"/>
              <a:t>c</a:t>
            </a:r>
            <a:r>
              <a:rPr lang="en-US" sz="2200" dirty="0" smtClean="0"/>
              <a:t> </a:t>
            </a:r>
            <a:r>
              <a:rPr lang="en-US" sz="2200" dirty="0"/>
              <a:t>with the solid surface. </a:t>
            </a:r>
          </a:p>
          <a:p>
            <a:r>
              <a:rPr lang="en-US" sz="2200" dirty="0"/>
              <a:t>This angle, called the </a:t>
            </a:r>
            <a:r>
              <a:rPr lang="en-US" sz="2200" i="1" dirty="0"/>
              <a:t>contact angle</a:t>
            </a:r>
            <a:r>
              <a:rPr lang="en-US" sz="2200" dirty="0"/>
              <a:t> is the same for given liquid-solid combination. </a:t>
            </a:r>
          </a:p>
          <a:p>
            <a:r>
              <a:rPr lang="en-US" sz="2200" dirty="0"/>
              <a:t>If </a:t>
            </a:r>
            <a:r>
              <a:rPr lang="en-US" sz="2200" i="1" dirty="0" smtClean="0">
                <a:latin typeface="Symbol" charset="2"/>
                <a:ea typeface="Symbol" charset="2"/>
                <a:cs typeface="Symbol" charset="2"/>
                <a:sym typeface="Symbol"/>
              </a:rPr>
              <a:t>q</a:t>
            </a:r>
            <a:r>
              <a:rPr lang="en-US" sz="2200" baseline="-25000" dirty="0" smtClean="0"/>
              <a:t>c</a:t>
            </a:r>
            <a:r>
              <a:rPr lang="en-US" sz="2200" dirty="0" smtClean="0"/>
              <a:t> &lt; 90</a:t>
            </a:r>
            <a:r>
              <a:rPr lang="en-US" sz="2200" baseline="30000" dirty="0" smtClean="0">
                <a:sym typeface="Symbol"/>
              </a:rPr>
              <a:t>o</a:t>
            </a:r>
            <a:r>
              <a:rPr lang="en-US" sz="2200" dirty="0" smtClean="0"/>
              <a:t>, </a:t>
            </a:r>
            <a:r>
              <a:rPr lang="en-US" sz="2200" dirty="0"/>
              <a:t>the liquid is said to wet the solid surface (part </a:t>
            </a:r>
            <a:r>
              <a:rPr lang="en-US" sz="2200" i="1" dirty="0"/>
              <a:t>b</a:t>
            </a:r>
            <a:r>
              <a:rPr lang="en-US" sz="2200" dirty="0"/>
              <a:t>).</a:t>
            </a:r>
          </a:p>
          <a:p>
            <a:r>
              <a:rPr lang="en-US" sz="2200" dirty="0"/>
              <a:t>If </a:t>
            </a:r>
            <a:r>
              <a:rPr lang="en-US" sz="2200" i="1" dirty="0">
                <a:latin typeface="Symbol" charset="2"/>
                <a:ea typeface="Symbol" charset="2"/>
                <a:cs typeface="Symbol" charset="2"/>
                <a:sym typeface="Symbol"/>
              </a:rPr>
              <a:t>q</a:t>
            </a:r>
            <a:r>
              <a:rPr lang="en-US" sz="2200" baseline="-25000" dirty="0" smtClean="0"/>
              <a:t>c</a:t>
            </a:r>
            <a:r>
              <a:rPr lang="en-US" sz="2200" dirty="0" smtClean="0"/>
              <a:t> &gt; 90</a:t>
            </a:r>
            <a:r>
              <a:rPr lang="en-US" sz="2200" baseline="30000" dirty="0">
                <a:sym typeface="Symbol"/>
              </a:rPr>
              <a:t>o</a:t>
            </a:r>
            <a:r>
              <a:rPr lang="en-US" sz="2200" dirty="0" smtClean="0"/>
              <a:t>, </a:t>
            </a:r>
            <a:r>
              <a:rPr lang="en-US" sz="2200" dirty="0"/>
              <a:t>the liquid forms drops instead of spreading out and wetting the solid surface (part </a:t>
            </a:r>
            <a:r>
              <a:rPr lang="en-US" sz="2200" i="1" dirty="0"/>
              <a:t>a</a:t>
            </a:r>
            <a:r>
              <a:rPr lang="en-US" sz="2200" dirty="0"/>
              <a:t>)</a:t>
            </a:r>
            <a:r>
              <a:rPr lang="en-US" sz="2200" dirty="0" smtClean="0"/>
              <a:t>.</a:t>
            </a:r>
            <a:endParaRPr lang="en-US" sz="2200" dirty="0"/>
          </a:p>
        </p:txBody>
      </p:sp>
      <p:pic>
        <p:nvPicPr>
          <p:cNvPr id="11" name="Picture 10" descr="18_31_Figure.jpg"/>
          <p:cNvPicPr>
            <a:picLocks noChangeAspect="1"/>
          </p:cNvPicPr>
          <p:nvPr/>
        </p:nvPicPr>
        <p:blipFill rotWithShape="1">
          <a:blip r:embed="rId2">
            <a:extLst>
              <a:ext uri="{28A0092B-C50C-407E-A947-70E740481C1C}">
                <a14:useLocalDpi xmlns:a14="http://schemas.microsoft.com/office/drawing/2010/main" val="0"/>
              </a:ext>
            </a:extLst>
          </a:blip>
          <a:srcRect b="2553"/>
          <a:stretch/>
        </p:blipFill>
        <p:spPr>
          <a:xfrm>
            <a:off x="4459110" y="1895593"/>
            <a:ext cx="4572000" cy="4402667"/>
          </a:xfrm>
          <a:prstGeom prst="rect">
            <a:avLst/>
          </a:prstGeom>
        </p:spPr>
      </p:pic>
    </p:spTree>
    <p:extLst>
      <p:ext uri="{BB962C8B-B14F-4D97-AF65-F5344CB8AC3E}">
        <p14:creationId xmlns:p14="http://schemas.microsoft.com/office/powerpoint/2010/main" val="20472324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a:t>Section 18.4: Surface </a:t>
            </a:r>
            <a:r>
              <a:rPr lang="en-US" dirty="0" smtClean="0"/>
              <a:t>effects</a:t>
            </a:r>
            <a:endParaRPr lang="en-US" dirty="0"/>
          </a:p>
        </p:txBody>
      </p:sp>
      <p:sp>
        <p:nvSpPr>
          <p:cNvPr id="4" name="Content Placeholder 3"/>
          <p:cNvSpPr>
            <a:spLocks noGrp="1"/>
          </p:cNvSpPr>
          <p:nvPr>
            <p:ph idx="1"/>
          </p:nvPr>
        </p:nvSpPr>
        <p:spPr>
          <a:xfrm>
            <a:off x="365125" y="1170432"/>
            <a:ext cx="3567171" cy="5422392"/>
          </a:xfrm>
        </p:spPr>
        <p:txBody>
          <a:bodyPr/>
          <a:lstStyle/>
          <a:p>
            <a:r>
              <a:rPr lang="en-US" sz="2400" dirty="0"/>
              <a:t>The contact angle is due to the interplay between</a:t>
            </a:r>
          </a:p>
          <a:p>
            <a:pPr lvl="1">
              <a:buClrTx/>
              <a:buFont typeface="+mj-lt"/>
              <a:buAutoNum type="arabicPeriod"/>
            </a:pPr>
            <a:r>
              <a:rPr lang="en-US" sz="2400" dirty="0"/>
              <a:t>the </a:t>
            </a:r>
            <a:r>
              <a:rPr lang="en-US" sz="2400" i="1" dirty="0"/>
              <a:t>cohesive forces</a:t>
            </a:r>
            <a:r>
              <a:rPr lang="en-US" sz="2400" dirty="0"/>
              <a:t> between the liquid particles, and</a:t>
            </a:r>
          </a:p>
          <a:p>
            <a:pPr lvl="1">
              <a:buClrTx/>
              <a:buFont typeface="+mj-lt"/>
              <a:buAutoNum type="arabicPeriod"/>
            </a:pPr>
            <a:r>
              <a:rPr lang="en-US" sz="2400" dirty="0"/>
              <a:t>the </a:t>
            </a:r>
            <a:r>
              <a:rPr lang="en-US" sz="2400" i="1" dirty="0"/>
              <a:t>adhesive forces</a:t>
            </a:r>
            <a:r>
              <a:rPr lang="en-US" sz="2400" dirty="0"/>
              <a:t> between liquid particles and atoms in the solid.</a:t>
            </a:r>
          </a:p>
          <a:p>
            <a:r>
              <a:rPr lang="en-US" sz="2400" dirty="0"/>
              <a:t>The figure shows the free-body diagrams for a liquid that wets the solid surface and a liquid that does not. </a:t>
            </a:r>
          </a:p>
        </p:txBody>
      </p:sp>
      <p:pic>
        <p:nvPicPr>
          <p:cNvPr id="6" name="Picture 5" descr="18_32_Figure.jpg"/>
          <p:cNvPicPr>
            <a:picLocks noChangeAspect="1"/>
          </p:cNvPicPr>
          <p:nvPr/>
        </p:nvPicPr>
        <p:blipFill rotWithShape="1">
          <a:blip r:embed="rId2">
            <a:extLst>
              <a:ext uri="{28A0092B-C50C-407E-A947-70E740481C1C}">
                <a14:useLocalDpi xmlns:a14="http://schemas.microsoft.com/office/drawing/2010/main" val="0"/>
              </a:ext>
            </a:extLst>
          </a:blip>
          <a:srcRect b="2837"/>
          <a:stretch/>
        </p:blipFill>
        <p:spPr>
          <a:xfrm>
            <a:off x="4293540" y="1890665"/>
            <a:ext cx="4572000" cy="3907215"/>
          </a:xfrm>
          <a:prstGeom prst="rect">
            <a:avLst/>
          </a:prstGeom>
        </p:spPr>
      </p:pic>
    </p:spTree>
    <p:extLst>
      <p:ext uri="{BB962C8B-B14F-4D97-AF65-F5344CB8AC3E}">
        <p14:creationId xmlns:p14="http://schemas.microsoft.com/office/powerpoint/2010/main" val="8529461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a:t>Section 18.4: Surface </a:t>
            </a:r>
            <a:r>
              <a:rPr lang="en-US" dirty="0" smtClean="0"/>
              <a:t>effects</a:t>
            </a:r>
            <a:endParaRPr lang="en-US" dirty="0"/>
          </a:p>
        </p:txBody>
      </p:sp>
      <p:sp>
        <p:nvSpPr>
          <p:cNvPr id="4" name="Content Placeholder 3"/>
          <p:cNvSpPr>
            <a:spLocks noGrp="1"/>
          </p:cNvSpPr>
          <p:nvPr>
            <p:ph idx="1"/>
          </p:nvPr>
        </p:nvSpPr>
        <p:spPr>
          <a:xfrm>
            <a:off x="365125" y="1170432"/>
            <a:ext cx="3190875" cy="5422392"/>
          </a:xfrm>
        </p:spPr>
        <p:txBody>
          <a:bodyPr/>
          <a:lstStyle/>
          <a:p>
            <a:r>
              <a:rPr lang="en-US" sz="2400" dirty="0"/>
              <a:t>In a very narrow tube, called a capillary tube, the surface of a liquid is curved. </a:t>
            </a:r>
          </a:p>
          <a:p>
            <a:r>
              <a:rPr lang="en-US" sz="2400" dirty="0"/>
              <a:t>The curved surface is called a </a:t>
            </a:r>
            <a:r>
              <a:rPr lang="en-US" sz="2400" b="1" dirty="0"/>
              <a:t>meniscus</a:t>
            </a:r>
            <a:r>
              <a:rPr lang="en-US" sz="2400" dirty="0"/>
              <a:t>.  </a:t>
            </a:r>
          </a:p>
          <a:p>
            <a:r>
              <a:rPr lang="en-US" sz="2400" dirty="0"/>
              <a:t>The meniscus is concave when the liquid wets the walls of the capillary tube. </a:t>
            </a:r>
          </a:p>
          <a:p>
            <a:r>
              <a:rPr lang="en-US" sz="2400" dirty="0"/>
              <a:t>The meniscus is convex when the liquid is nonwetting</a:t>
            </a:r>
            <a:r>
              <a:rPr lang="en-US" sz="2400" dirty="0" smtClean="0"/>
              <a:t>.</a:t>
            </a:r>
            <a:endParaRPr lang="en-US" sz="2400" dirty="0"/>
          </a:p>
        </p:txBody>
      </p:sp>
      <p:pic>
        <p:nvPicPr>
          <p:cNvPr id="6" name="Picture 5" descr="18_33_Figure.jpg"/>
          <p:cNvPicPr>
            <a:picLocks noChangeAspect="1"/>
          </p:cNvPicPr>
          <p:nvPr/>
        </p:nvPicPr>
        <p:blipFill rotWithShape="1">
          <a:blip r:embed="rId2">
            <a:extLst>
              <a:ext uri="{28A0092B-C50C-407E-A947-70E740481C1C}">
                <a14:useLocalDpi xmlns:a14="http://schemas.microsoft.com/office/drawing/2010/main" val="0"/>
              </a:ext>
            </a:extLst>
          </a:blip>
          <a:srcRect b="3106"/>
          <a:stretch/>
        </p:blipFill>
        <p:spPr>
          <a:xfrm>
            <a:off x="3507081" y="1961169"/>
            <a:ext cx="5486400" cy="3556552"/>
          </a:xfrm>
          <a:prstGeom prst="rect">
            <a:avLst/>
          </a:prstGeom>
        </p:spPr>
      </p:pic>
    </p:spTree>
    <p:extLst>
      <p:ext uri="{BB962C8B-B14F-4D97-AF65-F5344CB8AC3E}">
        <p14:creationId xmlns:p14="http://schemas.microsoft.com/office/powerpoint/2010/main" val="10130867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a:t>The free-body diagram illustrates the forces acting on a particle at the gas-liquid-solid junction for a concave meniscus and a convex meniscus</a:t>
            </a:r>
            <a:r>
              <a:rPr lang="en-US" dirty="0" smtClean="0"/>
              <a:t>.</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a:t>Section 18.4: Surface </a:t>
            </a:r>
            <a:r>
              <a:rPr lang="en-US" dirty="0" smtClean="0"/>
              <a:t>effects</a:t>
            </a:r>
            <a:endParaRPr lang="en-US" dirty="0"/>
          </a:p>
        </p:txBody>
      </p:sp>
      <p:pic>
        <p:nvPicPr>
          <p:cNvPr id="6" name="Picture 5" descr="18_34_Figure.jpg"/>
          <p:cNvPicPr>
            <a:picLocks noChangeAspect="1"/>
          </p:cNvPicPr>
          <p:nvPr/>
        </p:nvPicPr>
        <p:blipFill rotWithShape="1">
          <a:blip r:embed="rId2">
            <a:extLst>
              <a:ext uri="{28A0092B-C50C-407E-A947-70E740481C1C}">
                <a14:useLocalDpi xmlns:a14="http://schemas.microsoft.com/office/drawing/2010/main" val="0"/>
              </a:ext>
            </a:extLst>
          </a:blip>
          <a:srcRect b="4250"/>
          <a:stretch/>
        </p:blipFill>
        <p:spPr>
          <a:xfrm>
            <a:off x="914400" y="2790401"/>
            <a:ext cx="7315200" cy="3365641"/>
          </a:xfrm>
          <a:prstGeom prst="rect">
            <a:avLst/>
          </a:prstGeom>
        </p:spPr>
      </p:pic>
    </p:spTree>
    <p:extLst>
      <p:ext uri="{BB962C8B-B14F-4D97-AF65-F5344CB8AC3E}">
        <p14:creationId xmlns:p14="http://schemas.microsoft.com/office/powerpoint/2010/main" val="16982840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10" name="Text Placeholder 9"/>
          <p:cNvSpPr>
            <a:spLocks noGrp="1"/>
          </p:cNvSpPr>
          <p:nvPr>
            <p:ph type="body" sz="quarter" idx="11"/>
          </p:nvPr>
        </p:nvSpPr>
        <p:spPr/>
        <p:txBody>
          <a:bodyPr/>
          <a:lstStyle/>
          <a:p>
            <a:r>
              <a:rPr lang="en-US" dirty="0"/>
              <a:t>Section 18.1: Forces in a </a:t>
            </a:r>
            <a:r>
              <a:rPr lang="en-US" dirty="0" smtClean="0"/>
              <a:t>fluid</a:t>
            </a:r>
            <a:endParaRPr lang="en-US" dirty="0"/>
          </a:p>
        </p:txBody>
      </p:sp>
      <p:sp>
        <p:nvSpPr>
          <p:cNvPr id="11" name="Content Placeholder 10"/>
          <p:cNvSpPr>
            <a:spLocks noGrp="1"/>
          </p:cNvSpPr>
          <p:nvPr>
            <p:ph idx="1"/>
          </p:nvPr>
        </p:nvSpPr>
        <p:spPr>
          <a:xfrm>
            <a:off x="365125" y="1170432"/>
            <a:ext cx="3736505" cy="5422392"/>
          </a:xfrm>
        </p:spPr>
        <p:txBody>
          <a:bodyPr/>
          <a:lstStyle/>
          <a:p>
            <a:r>
              <a:rPr lang="en-US" sz="2200" dirty="0"/>
              <a:t>Consider the water-filled tube shown in the figure. With no force exerted on the top piston, the water is subject to only two forces: </a:t>
            </a:r>
          </a:p>
          <a:p>
            <a:pPr marL="687388" lvl="1" indent="-349250">
              <a:buClrTx/>
              <a:buFont typeface="+mj-lt"/>
              <a:buAutoNum type="arabicPeriod"/>
            </a:pPr>
            <a:r>
              <a:rPr lang="en-US" sz="2200" dirty="0"/>
              <a:t>Downward force of gravity</a:t>
            </a:r>
          </a:p>
          <a:p>
            <a:pPr marL="687388" lvl="1" indent="-349250">
              <a:buClrTx/>
              <a:buFont typeface="+mj-lt"/>
              <a:buAutoNum type="arabicPeriod"/>
            </a:pPr>
            <a:r>
              <a:rPr lang="en-US" sz="2200" dirty="0"/>
              <a:t>Upward force of equal magnitude exerted by the bottom piston. </a:t>
            </a:r>
          </a:p>
          <a:p>
            <a:r>
              <a:rPr lang="en-US" sz="2200" dirty="0"/>
              <a:t>The pressure at the top of the water is zero. </a:t>
            </a:r>
          </a:p>
          <a:p>
            <a:r>
              <a:rPr lang="en-US" sz="2200" dirty="0"/>
              <a:t>The pressure at the bottom of the tube is nonzero due to the gravitational force</a:t>
            </a:r>
            <a:r>
              <a:rPr lang="en-US" sz="2200" dirty="0" smtClean="0"/>
              <a:t>.</a:t>
            </a:r>
            <a:endParaRPr lang="en-US" sz="2200" dirty="0"/>
          </a:p>
        </p:txBody>
      </p:sp>
      <p:pic>
        <p:nvPicPr>
          <p:cNvPr id="13" name="Picture 12" descr="18_06_Figure.jpg"/>
          <p:cNvPicPr>
            <a:picLocks noChangeAspect="1"/>
          </p:cNvPicPr>
          <p:nvPr/>
        </p:nvPicPr>
        <p:blipFill rotWithShape="1">
          <a:blip r:embed="rId2">
            <a:extLst>
              <a:ext uri="{28A0092B-C50C-407E-A947-70E740481C1C}">
                <a14:useLocalDpi xmlns:a14="http://schemas.microsoft.com/office/drawing/2010/main" val="0"/>
              </a:ext>
            </a:extLst>
          </a:blip>
          <a:srcRect b="2841"/>
          <a:stretch/>
        </p:blipFill>
        <p:spPr>
          <a:xfrm>
            <a:off x="4114800" y="2201336"/>
            <a:ext cx="5029200" cy="3487274"/>
          </a:xfrm>
          <a:prstGeom prst="rect">
            <a:avLst/>
          </a:prstGeom>
        </p:spPr>
      </p:pic>
    </p:spTree>
    <p:extLst>
      <p:ext uri="{BB962C8B-B14F-4D97-AF65-F5344CB8AC3E}">
        <p14:creationId xmlns:p14="http://schemas.microsoft.com/office/powerpoint/2010/main" val="21992237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The formation of the meniscus is responsible for the rise of liquid in a capillary tube, as shown in the figure. </a:t>
            </a:r>
          </a:p>
          <a:p>
            <a:r>
              <a:rPr lang="en-US" sz="2400" dirty="0"/>
              <a:t>This phenomenon is called the </a:t>
            </a:r>
            <a:r>
              <a:rPr lang="en-US" sz="2400" i="1" dirty="0"/>
              <a:t>capillary rise</a:t>
            </a:r>
            <a:r>
              <a:rPr lang="en-US" sz="2400" dirty="0" smtClean="0"/>
              <a:t>.</a:t>
            </a:r>
            <a:endParaRPr lang="en-US" sz="2400"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4" name="Text Placeholder 3"/>
          <p:cNvSpPr>
            <a:spLocks noGrp="1"/>
          </p:cNvSpPr>
          <p:nvPr>
            <p:ph type="body" sz="quarter" idx="11"/>
          </p:nvPr>
        </p:nvSpPr>
        <p:spPr/>
        <p:txBody>
          <a:bodyPr/>
          <a:lstStyle/>
          <a:p>
            <a:r>
              <a:rPr lang="en-US" dirty="0"/>
              <a:t>Section 18.4: Surface </a:t>
            </a:r>
            <a:r>
              <a:rPr lang="en-US" dirty="0" smtClean="0"/>
              <a:t>effects</a:t>
            </a:r>
            <a:endParaRPr lang="en-US" dirty="0"/>
          </a:p>
        </p:txBody>
      </p:sp>
      <p:pic>
        <p:nvPicPr>
          <p:cNvPr id="5" name="Picture 4" descr="18_35_Figure.jpg"/>
          <p:cNvPicPr>
            <a:picLocks noChangeAspect="1"/>
          </p:cNvPicPr>
          <p:nvPr/>
        </p:nvPicPr>
        <p:blipFill rotWithShape="1">
          <a:blip r:embed="rId2">
            <a:extLst>
              <a:ext uri="{28A0092B-C50C-407E-A947-70E740481C1C}">
                <a14:useLocalDpi xmlns:a14="http://schemas.microsoft.com/office/drawing/2010/main" val="0"/>
              </a:ext>
            </a:extLst>
          </a:blip>
          <a:srcRect b="3399"/>
          <a:stretch/>
        </p:blipFill>
        <p:spPr>
          <a:xfrm>
            <a:off x="1371600" y="2493128"/>
            <a:ext cx="6400800" cy="3979002"/>
          </a:xfrm>
          <a:prstGeom prst="rect">
            <a:avLst/>
          </a:prstGeom>
        </p:spPr>
      </p:pic>
    </p:spTree>
    <p:extLst>
      <p:ext uri="{BB962C8B-B14F-4D97-AF65-F5344CB8AC3E}">
        <p14:creationId xmlns:p14="http://schemas.microsoft.com/office/powerpoint/2010/main" val="8553802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As illustrated in the figure, the narrower the capillary tube, the greater the capillary rise</a:t>
            </a:r>
            <a:r>
              <a:rPr lang="en-US" sz="2400" dirty="0" smtClean="0"/>
              <a:t>.</a:t>
            </a:r>
            <a:endParaRPr lang="en-US" sz="2400"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4" name="Text Placeholder 3"/>
          <p:cNvSpPr>
            <a:spLocks noGrp="1"/>
          </p:cNvSpPr>
          <p:nvPr>
            <p:ph type="body" sz="quarter" idx="11"/>
          </p:nvPr>
        </p:nvSpPr>
        <p:spPr/>
        <p:txBody>
          <a:bodyPr/>
          <a:lstStyle/>
          <a:p>
            <a:r>
              <a:rPr lang="en-US" dirty="0"/>
              <a:t>Section 18.4: Surface </a:t>
            </a:r>
            <a:r>
              <a:rPr lang="en-US" dirty="0" smtClean="0"/>
              <a:t>effects</a:t>
            </a:r>
            <a:endParaRPr lang="en-US" dirty="0"/>
          </a:p>
        </p:txBody>
      </p:sp>
      <p:pic>
        <p:nvPicPr>
          <p:cNvPr id="5" name="Picture 4" descr="18_36_Figure.jpg"/>
          <p:cNvPicPr>
            <a:picLocks noChangeAspect="1"/>
          </p:cNvPicPr>
          <p:nvPr/>
        </p:nvPicPr>
        <p:blipFill rotWithShape="1">
          <a:blip r:embed="rId2">
            <a:extLst>
              <a:ext uri="{28A0092B-C50C-407E-A947-70E740481C1C}">
                <a14:useLocalDpi xmlns:a14="http://schemas.microsoft.com/office/drawing/2010/main" val="0"/>
              </a:ext>
            </a:extLst>
          </a:blip>
          <a:srcRect b="2930"/>
          <a:stretch/>
        </p:blipFill>
        <p:spPr>
          <a:xfrm>
            <a:off x="1371600" y="2179031"/>
            <a:ext cx="6400800" cy="4174457"/>
          </a:xfrm>
          <a:prstGeom prst="rect">
            <a:avLst/>
          </a:prstGeom>
        </p:spPr>
      </p:pic>
    </p:spTree>
    <p:extLst>
      <p:ext uri="{BB962C8B-B14F-4D97-AF65-F5344CB8AC3E}">
        <p14:creationId xmlns:p14="http://schemas.microsoft.com/office/powerpoint/2010/main" val="11208833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smtClean="0"/>
              <a:t>Section 18.1: Forces in a fluid</a:t>
            </a:r>
            <a:endParaRPr lang="en-US" dirty="0"/>
          </a:p>
        </p:txBody>
      </p:sp>
      <p:sp>
        <p:nvSpPr>
          <p:cNvPr id="11" name="Content Placeholder 10"/>
          <p:cNvSpPr>
            <a:spLocks noGrp="1"/>
          </p:cNvSpPr>
          <p:nvPr>
            <p:ph idx="1"/>
          </p:nvPr>
        </p:nvSpPr>
        <p:spPr>
          <a:xfrm>
            <a:off x="365125" y="1170432"/>
            <a:ext cx="3275542" cy="5422392"/>
          </a:xfrm>
        </p:spPr>
        <p:txBody>
          <a:bodyPr/>
          <a:lstStyle/>
          <a:p>
            <a:r>
              <a:rPr lang="en-US" dirty="0"/>
              <a:t>Now imagine dividing a liquid in a container into two equal parts. </a:t>
            </a:r>
          </a:p>
          <a:p>
            <a:r>
              <a:rPr lang="en-US" dirty="0"/>
              <a:t>We see from the free-body diagrams that the pressure at the bottom of the container is greater than the pressure at the center</a:t>
            </a:r>
            <a:r>
              <a:rPr lang="en-US" dirty="0" smtClean="0"/>
              <a:t>.</a:t>
            </a:r>
            <a:endParaRPr lang="en-US" dirty="0"/>
          </a:p>
        </p:txBody>
      </p:sp>
      <p:pic>
        <p:nvPicPr>
          <p:cNvPr id="12" name="Picture 11" descr="18_07_Figure.jpg"/>
          <p:cNvPicPr>
            <a:picLocks noChangeAspect="1"/>
          </p:cNvPicPr>
          <p:nvPr/>
        </p:nvPicPr>
        <p:blipFill rotWithShape="1">
          <a:blip r:embed="rId2">
            <a:extLst>
              <a:ext uri="{28A0092B-C50C-407E-A947-70E740481C1C}">
                <a14:useLocalDpi xmlns:a14="http://schemas.microsoft.com/office/drawing/2010/main" val="0"/>
              </a:ext>
            </a:extLst>
          </a:blip>
          <a:srcRect b="2553"/>
          <a:stretch/>
        </p:blipFill>
        <p:spPr>
          <a:xfrm>
            <a:off x="3657600" y="1627256"/>
            <a:ext cx="5486400" cy="4218132"/>
          </a:xfrm>
          <a:prstGeom prst="rect">
            <a:avLst/>
          </a:prstGeom>
        </p:spPr>
      </p:pic>
    </p:spTree>
    <p:extLst>
      <p:ext uri="{BB962C8B-B14F-4D97-AF65-F5344CB8AC3E}">
        <p14:creationId xmlns:p14="http://schemas.microsoft.com/office/powerpoint/2010/main" val="35718531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smtClean="0"/>
              <a:t>Section 18.1: Forces in a fluid</a:t>
            </a:r>
            <a:endParaRPr lang="en-US" dirty="0"/>
          </a:p>
        </p:txBody>
      </p:sp>
      <p:sp>
        <p:nvSpPr>
          <p:cNvPr id="11" name="Content Placeholder 10"/>
          <p:cNvSpPr>
            <a:spLocks noGrp="1"/>
          </p:cNvSpPr>
          <p:nvPr>
            <p:ph idx="1"/>
          </p:nvPr>
        </p:nvSpPr>
        <p:spPr>
          <a:xfrm>
            <a:off x="365124" y="1170432"/>
            <a:ext cx="4955021" cy="5422392"/>
          </a:xfrm>
        </p:spPr>
        <p:txBody>
          <a:bodyPr/>
          <a:lstStyle/>
          <a:p>
            <a:r>
              <a:rPr lang="en-US" sz="2400" dirty="0" smtClean="0"/>
              <a:t>What if you took away the top half?</a:t>
            </a:r>
          </a:p>
          <a:p>
            <a:r>
              <a:rPr lang="en-US" sz="2400" dirty="0" smtClean="0"/>
              <a:t>Bottom then has half the pressure</a:t>
            </a:r>
          </a:p>
          <a:p>
            <a:endParaRPr lang="en-US" sz="2400" dirty="0" smtClean="0"/>
          </a:p>
          <a:p>
            <a:r>
              <a:rPr lang="en-US" sz="2400" dirty="0" smtClean="0"/>
              <a:t>Does it matter what the shape is? No – only gravity is important, so only depth matters</a:t>
            </a:r>
          </a:p>
          <a:p>
            <a:endParaRPr lang="en-US" sz="2400" dirty="0"/>
          </a:p>
          <a:p>
            <a:r>
              <a:rPr lang="en-US" sz="2400" dirty="0" smtClean="0"/>
              <a:t>Pressure is just due to weight of the water above, which means it increases linearly with depth</a:t>
            </a:r>
            <a:endParaRPr lang="en-US" sz="2400" dirty="0"/>
          </a:p>
        </p:txBody>
      </p:sp>
      <p:pic>
        <p:nvPicPr>
          <p:cNvPr id="12" name="Picture 11" descr="18_07_Figure.jpg"/>
          <p:cNvPicPr>
            <a:picLocks noChangeAspect="1"/>
          </p:cNvPicPr>
          <p:nvPr/>
        </p:nvPicPr>
        <p:blipFill rotWithShape="1">
          <a:blip r:embed="rId2">
            <a:extLst>
              <a:ext uri="{28A0092B-C50C-407E-A947-70E740481C1C}">
                <a14:useLocalDpi xmlns:a14="http://schemas.microsoft.com/office/drawing/2010/main" val="0"/>
              </a:ext>
            </a:extLst>
          </a:blip>
          <a:srcRect t="16818" r="56818" b="2553"/>
          <a:stretch/>
        </p:blipFill>
        <p:spPr>
          <a:xfrm>
            <a:off x="5888183" y="2369127"/>
            <a:ext cx="2369127" cy="3490116"/>
          </a:xfrm>
          <a:prstGeom prst="rect">
            <a:avLst/>
          </a:prstGeom>
        </p:spPr>
      </p:pic>
    </p:spTree>
    <p:extLst>
      <p:ext uri="{BB962C8B-B14F-4D97-AF65-F5344CB8AC3E}">
        <p14:creationId xmlns:p14="http://schemas.microsoft.com/office/powerpoint/2010/main" val="13160789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sz="2400" dirty="0" smtClean="0"/>
              <a:t>This leads us to an important conclusion: </a:t>
            </a:r>
            <a:endParaRPr lang="en-US" sz="2400" dirty="0"/>
          </a:p>
          <a:p>
            <a:pPr lvl="1"/>
            <a:r>
              <a:rPr lang="en-US" sz="2400" b="1" dirty="0"/>
              <a:t>The pressure in a liquid </a:t>
            </a:r>
            <a:r>
              <a:rPr lang="en-US" sz="2400" b="1" dirty="0" smtClean="0"/>
              <a:t>at </a:t>
            </a:r>
            <a:r>
              <a:rPr lang="en-US" sz="2400" b="1" dirty="0"/>
              <a:t>rest in a container decreases linearly with height, regardless of the shape of the container</a:t>
            </a:r>
            <a:r>
              <a:rPr lang="en-US" sz="2400" dirty="0"/>
              <a:t>. </a:t>
            </a:r>
          </a:p>
          <a:p>
            <a:r>
              <a:rPr lang="en-US" sz="2400" dirty="0"/>
              <a:t>We saw previously that </a:t>
            </a:r>
            <a:r>
              <a:rPr lang="en-US" sz="2400" dirty="0" smtClean="0"/>
              <a:t>any </a:t>
            </a:r>
            <a:r>
              <a:rPr lang="en-US" sz="2400" dirty="0"/>
              <a:t>force exerted at one point in a liquid is transmitted to any other part of the liquid. </a:t>
            </a:r>
          </a:p>
          <a:p>
            <a:r>
              <a:rPr lang="en-US" sz="2400" dirty="0"/>
              <a:t>This leads us to </a:t>
            </a:r>
            <a:r>
              <a:rPr lang="en-US" sz="2400" b="1" dirty="0"/>
              <a:t>Pascal’s principle</a:t>
            </a:r>
            <a:r>
              <a:rPr lang="en-US" sz="2400" dirty="0"/>
              <a:t>:</a:t>
            </a:r>
          </a:p>
          <a:p>
            <a:pPr lvl="1"/>
            <a:r>
              <a:rPr lang="en-US" sz="2400" b="1" dirty="0"/>
              <a:t>A pressure change applied to an enclosed liquid is transmitted undiminished to every part of the liquid and to the wall of the container in contact with the liquid</a:t>
            </a:r>
            <a:r>
              <a:rPr lang="en-US" sz="2400" dirty="0" smtClean="0"/>
              <a:t>.</a:t>
            </a:r>
            <a:endParaRPr lang="en-US" sz="2400"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18.1: Forces in a </a:t>
            </a:r>
            <a:r>
              <a:rPr lang="en-US" dirty="0" smtClean="0"/>
              <a:t>fluid</a:t>
            </a:r>
            <a:endParaRPr lang="en-US" dirty="0"/>
          </a:p>
        </p:txBody>
      </p:sp>
    </p:spTree>
    <p:extLst>
      <p:ext uri="{BB962C8B-B14F-4D97-AF65-F5344CB8AC3E}">
        <p14:creationId xmlns:p14="http://schemas.microsoft.com/office/powerpoint/2010/main" val="18053039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smtClean="0"/>
              <a:t>© 2015 Pearson Education, Inc.</a:t>
            </a:r>
            <a:endParaRPr lang="en-GB" dirty="0"/>
          </a:p>
        </p:txBody>
      </p:sp>
      <p:pic>
        <p:nvPicPr>
          <p:cNvPr id="5" name="Picture 4"/>
          <p:cNvPicPr>
            <a:picLocks noChangeAspect="1"/>
          </p:cNvPicPr>
          <p:nvPr/>
        </p:nvPicPr>
        <p:blipFill>
          <a:blip r:embed="rId2"/>
          <a:stretch>
            <a:fillRect/>
          </a:stretch>
        </p:blipFill>
        <p:spPr>
          <a:xfrm>
            <a:off x="660400" y="148030"/>
            <a:ext cx="7823200" cy="6515100"/>
          </a:xfrm>
          <a:prstGeom prst="rect">
            <a:avLst/>
          </a:prstGeom>
        </p:spPr>
      </p:pic>
      <p:sp>
        <p:nvSpPr>
          <p:cNvPr id="6" name="Rectangle 5"/>
          <p:cNvSpPr/>
          <p:nvPr/>
        </p:nvSpPr>
        <p:spPr bwMode="auto">
          <a:xfrm>
            <a:off x="660400" y="1094282"/>
            <a:ext cx="2247692" cy="239843"/>
          </a:xfrm>
          <a:prstGeom prst="rect">
            <a:avLst/>
          </a:prstGeom>
          <a:no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Arial" charset="0"/>
              <a:ea typeface="ＭＳ Ｐゴシック" charset="0"/>
            </a:endParaRPr>
          </a:p>
        </p:txBody>
      </p:sp>
      <p:sp>
        <p:nvSpPr>
          <p:cNvPr id="7" name="Rectangle 6"/>
          <p:cNvSpPr/>
          <p:nvPr/>
        </p:nvSpPr>
        <p:spPr bwMode="auto">
          <a:xfrm>
            <a:off x="1112603" y="3853903"/>
            <a:ext cx="3369456" cy="268392"/>
          </a:xfrm>
          <a:prstGeom prst="rect">
            <a:avLst/>
          </a:prstGeom>
          <a:no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Arial" charset="0"/>
              <a:ea typeface="ＭＳ Ｐゴシック" charset="0"/>
            </a:endParaRPr>
          </a:p>
        </p:txBody>
      </p:sp>
      <p:sp>
        <p:nvSpPr>
          <p:cNvPr id="8" name="TextBox 7"/>
          <p:cNvSpPr txBox="1"/>
          <p:nvPr/>
        </p:nvSpPr>
        <p:spPr>
          <a:xfrm>
            <a:off x="4766872" y="494675"/>
            <a:ext cx="3573414" cy="461665"/>
          </a:xfrm>
          <a:prstGeom prst="rect">
            <a:avLst/>
          </a:prstGeom>
          <a:noFill/>
        </p:spPr>
        <p:txBody>
          <a:bodyPr wrap="none" rtlCol="0">
            <a:spAutoFit/>
          </a:bodyPr>
          <a:lstStyle/>
          <a:p>
            <a:r>
              <a:rPr lang="en-US" dirty="0" smtClean="0"/>
              <a:t>method 1: starting height</a:t>
            </a:r>
            <a:endParaRPr lang="en-US" dirty="0"/>
          </a:p>
        </p:txBody>
      </p:sp>
    </p:spTree>
    <p:extLst>
      <p:ext uri="{BB962C8B-B14F-4D97-AF65-F5344CB8AC3E}">
        <p14:creationId xmlns:p14="http://schemas.microsoft.com/office/powerpoint/2010/main" val="1222118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Example 18.1 Water and air pressure</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18.1: Forces in a </a:t>
            </a:r>
            <a:r>
              <a:rPr lang="en-US" dirty="0" smtClean="0"/>
              <a:t>fluid</a:t>
            </a:r>
            <a:endParaRPr lang="en-US" dirty="0"/>
          </a:p>
        </p:txBody>
      </p:sp>
      <p:sp>
        <p:nvSpPr>
          <p:cNvPr id="6" name="Content Placeholder 5"/>
          <p:cNvSpPr>
            <a:spLocks noGrp="1"/>
          </p:cNvSpPr>
          <p:nvPr>
            <p:ph idx="1"/>
          </p:nvPr>
        </p:nvSpPr>
        <p:spPr/>
        <p:txBody>
          <a:bodyPr/>
          <a:lstStyle/>
          <a:p>
            <a:pPr marL="0" indent="0">
              <a:buNone/>
            </a:pPr>
            <a:r>
              <a:rPr lang="en-US" dirty="0"/>
              <a:t>Consider a cylindrical container that has a radius of 30.0 mm and is filled with water to a height of 0.150 m. If the container is at sea level, what is the pressure (</a:t>
            </a:r>
            <a:r>
              <a:rPr lang="en-US" i="1" dirty="0"/>
              <a:t>a</a:t>
            </a:r>
            <a:r>
              <a:rPr lang="en-US" dirty="0"/>
              <a:t>) at the water surface and (</a:t>
            </a:r>
            <a:r>
              <a:rPr lang="en-US" i="1" dirty="0"/>
              <a:t>b</a:t>
            </a:r>
            <a:r>
              <a:rPr lang="en-US" dirty="0"/>
              <a:t>) at the bottom of the container? (</a:t>
            </a:r>
            <a:r>
              <a:rPr lang="en-US" i="1" dirty="0"/>
              <a:t>c</a:t>
            </a:r>
            <a:r>
              <a:rPr lang="en-US" dirty="0"/>
              <a:t>) How far above the water surface is the decrease in atmospheric pressure the same as the pressure decrease between the bottom and top of the water? The </a:t>
            </a:r>
            <a:r>
              <a:rPr lang="en-US" dirty="0" smtClean="0"/>
              <a:t>mass </a:t>
            </a:r>
            <a:r>
              <a:rPr lang="en-US" dirty="0"/>
              <a:t>densities of air and water are 1.20 </a:t>
            </a:r>
            <a:r>
              <a:rPr lang="en-US" dirty="0" smtClean="0"/>
              <a:t>kg/m</a:t>
            </a:r>
            <a:r>
              <a:rPr lang="en-US" baseline="30000" dirty="0" smtClean="0"/>
              <a:t>3</a:t>
            </a:r>
            <a:r>
              <a:rPr lang="en-US" dirty="0" smtClean="0"/>
              <a:t> </a:t>
            </a:r>
            <a:r>
              <a:rPr lang="en-US" dirty="0"/>
              <a:t>and </a:t>
            </a:r>
            <a:r>
              <a:rPr lang="en-US" dirty="0" smtClean="0"/>
              <a:t/>
            </a:r>
            <a:br>
              <a:rPr lang="en-US" dirty="0" smtClean="0"/>
            </a:br>
            <a:r>
              <a:rPr lang="en-US" dirty="0" smtClean="0"/>
              <a:t>1.00 x 10</a:t>
            </a:r>
            <a:r>
              <a:rPr lang="en-US" baseline="30000" dirty="0" smtClean="0"/>
              <a:t>3</a:t>
            </a:r>
            <a:r>
              <a:rPr lang="en-US" dirty="0" smtClean="0"/>
              <a:t> kg/m</a:t>
            </a:r>
            <a:r>
              <a:rPr lang="en-US" baseline="30000" dirty="0" smtClean="0"/>
              <a:t>3</a:t>
            </a:r>
            <a:r>
              <a:rPr lang="en-US" dirty="0"/>
              <a:t>, respectively.</a:t>
            </a:r>
          </a:p>
        </p:txBody>
      </p:sp>
    </p:spTree>
    <p:extLst>
      <p:ext uri="{BB962C8B-B14F-4D97-AF65-F5344CB8AC3E}">
        <p14:creationId xmlns:p14="http://schemas.microsoft.com/office/powerpoint/2010/main" val="42031141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4" name="Text Placeholder 3"/>
          <p:cNvSpPr>
            <a:spLocks noGrp="1"/>
          </p:cNvSpPr>
          <p:nvPr>
            <p:ph type="body" sz="quarter" idx="11"/>
          </p:nvPr>
        </p:nvSpPr>
        <p:spPr/>
        <p:txBody>
          <a:bodyPr/>
          <a:lstStyle/>
          <a:p>
            <a:r>
              <a:rPr lang="en-US" dirty="0"/>
              <a:t>Section 18.1: Forces in a </a:t>
            </a:r>
            <a:r>
              <a:rPr lang="en-US" dirty="0" smtClean="0"/>
              <a:t>fluid</a:t>
            </a:r>
            <a:endParaRPr lang="en-US" dirty="0"/>
          </a:p>
        </p:txBody>
      </p:sp>
      <p:sp>
        <p:nvSpPr>
          <p:cNvPr id="2" name="Title 1"/>
          <p:cNvSpPr>
            <a:spLocks noGrp="1"/>
          </p:cNvSpPr>
          <p:nvPr>
            <p:ph type="title"/>
          </p:nvPr>
        </p:nvSpPr>
        <p:spPr/>
        <p:txBody>
          <a:bodyPr/>
          <a:lstStyle/>
          <a:p>
            <a:r>
              <a:rPr lang="en-US" dirty="0"/>
              <a:t>Example 18.1 Water and air pressure (cont.)</a:t>
            </a:r>
          </a:p>
        </p:txBody>
      </p:sp>
      <p:sp>
        <p:nvSpPr>
          <p:cNvPr id="5" name="Content Placeholder 4"/>
          <p:cNvSpPr>
            <a:spLocks noGrp="1"/>
          </p:cNvSpPr>
          <p:nvPr>
            <p:ph idx="1"/>
          </p:nvPr>
        </p:nvSpPr>
        <p:spPr/>
        <p:txBody>
          <a:bodyPr/>
          <a:lstStyle/>
          <a:p>
            <a:pPr marL="0" indent="0">
              <a:buNone/>
            </a:pPr>
            <a:r>
              <a:rPr lang="en-US" sz="2200" dirty="0"/>
              <a:t>❶ </a:t>
            </a:r>
            <a:r>
              <a:rPr lang="en-US" sz="2200" dirty="0" smtClean="0"/>
              <a:t>GETTING STARTED </a:t>
            </a:r>
            <a:r>
              <a:rPr lang="en-US" sz="2200" dirty="0"/>
              <a:t>I begin by making a sketch of the situation (Figure 18.8</a:t>
            </a:r>
            <a:r>
              <a:rPr lang="en-US" sz="2200" i="1" dirty="0"/>
              <a:t>a</a:t>
            </a:r>
            <a:r>
              <a:rPr lang="en-US" sz="2200" dirty="0"/>
              <a:t>). The problem deals with the pressure at three locations: at the bottom of the container (point A), at the water surface (B), and at some location above the surface (C). Because 0.150 m is a negligible distance in the context of this problem, the pressure at B is essentially equal to the atmospheric pressure at sea level.</a:t>
            </a:r>
          </a:p>
        </p:txBody>
      </p:sp>
      <p:pic>
        <p:nvPicPr>
          <p:cNvPr id="6" name="Picture 5" descr="18_08_FigureA.jpg"/>
          <p:cNvPicPr>
            <a:picLocks noChangeAspect="1"/>
          </p:cNvPicPr>
          <p:nvPr/>
        </p:nvPicPr>
        <p:blipFill rotWithShape="1">
          <a:blip r:embed="rId2">
            <a:extLst>
              <a:ext uri="{28A0092B-C50C-407E-A947-70E740481C1C}">
                <a14:useLocalDpi xmlns:a14="http://schemas.microsoft.com/office/drawing/2010/main" val="0"/>
              </a:ext>
            </a:extLst>
          </a:blip>
          <a:srcRect b="2695"/>
          <a:stretch/>
        </p:blipFill>
        <p:spPr>
          <a:xfrm>
            <a:off x="4558343" y="1918885"/>
            <a:ext cx="3908324" cy="4572000"/>
          </a:xfrm>
          <a:prstGeom prst="rect">
            <a:avLst/>
          </a:prstGeom>
        </p:spPr>
      </p:pic>
    </p:spTree>
    <p:extLst>
      <p:ext uri="{BB962C8B-B14F-4D97-AF65-F5344CB8AC3E}">
        <p14:creationId xmlns:p14="http://schemas.microsoft.com/office/powerpoint/2010/main" val="16406767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a:t>Section 18.1: Forces in a </a:t>
            </a:r>
            <a:r>
              <a:rPr lang="en-US" dirty="0" smtClean="0"/>
              <a:t>fluid</a:t>
            </a:r>
            <a:endParaRPr lang="en-US" dirty="0"/>
          </a:p>
        </p:txBody>
      </p:sp>
      <p:sp>
        <p:nvSpPr>
          <p:cNvPr id="4" name="Title 3"/>
          <p:cNvSpPr>
            <a:spLocks noGrp="1"/>
          </p:cNvSpPr>
          <p:nvPr>
            <p:ph type="title"/>
          </p:nvPr>
        </p:nvSpPr>
        <p:spPr/>
        <p:txBody>
          <a:bodyPr/>
          <a:lstStyle/>
          <a:p>
            <a:r>
              <a:rPr lang="en-US" dirty="0"/>
              <a:t>Example 18.1 Water and air pressure (cont.)</a:t>
            </a:r>
          </a:p>
        </p:txBody>
      </p:sp>
      <p:sp>
        <p:nvSpPr>
          <p:cNvPr id="5" name="Content Placeholder 4"/>
          <p:cNvSpPr>
            <a:spLocks noGrp="1"/>
          </p:cNvSpPr>
          <p:nvPr>
            <p:ph idx="1"/>
          </p:nvPr>
        </p:nvSpPr>
        <p:spPr/>
        <p:txBody>
          <a:bodyPr/>
          <a:lstStyle/>
          <a:p>
            <a:pPr marL="0" indent="0">
              <a:buNone/>
            </a:pPr>
            <a:r>
              <a:rPr lang="en-US" sz="2200" dirty="0"/>
              <a:t>❶ GETTING </a:t>
            </a:r>
            <a:r>
              <a:rPr lang="en-US" sz="2200" dirty="0" smtClean="0"/>
              <a:t>STARTED At A </a:t>
            </a:r>
            <a:r>
              <a:rPr lang="en-US" sz="2200" dirty="0"/>
              <a:t>the pressure should be greater than at B because of the force of gravity exerted on the water. At C the pressure should be smaller than at B because the volume of air above C pressing down on C is smaller than the volume of air above B pressing down on B.</a:t>
            </a:r>
          </a:p>
        </p:txBody>
      </p:sp>
      <p:pic>
        <p:nvPicPr>
          <p:cNvPr id="7" name="Picture 6" descr="18_08_FigureA.jpg"/>
          <p:cNvPicPr>
            <a:picLocks noChangeAspect="1"/>
          </p:cNvPicPr>
          <p:nvPr/>
        </p:nvPicPr>
        <p:blipFill rotWithShape="1">
          <a:blip r:embed="rId2">
            <a:extLst>
              <a:ext uri="{28A0092B-C50C-407E-A947-70E740481C1C}">
                <a14:useLocalDpi xmlns:a14="http://schemas.microsoft.com/office/drawing/2010/main" val="0"/>
              </a:ext>
            </a:extLst>
          </a:blip>
          <a:srcRect b="2695"/>
          <a:stretch/>
        </p:blipFill>
        <p:spPr>
          <a:xfrm>
            <a:off x="4558343" y="1918885"/>
            <a:ext cx="3908324" cy="4572000"/>
          </a:xfrm>
          <a:prstGeom prst="rect">
            <a:avLst/>
          </a:prstGeom>
        </p:spPr>
      </p:pic>
    </p:spTree>
    <p:extLst>
      <p:ext uri="{BB962C8B-B14F-4D97-AF65-F5344CB8AC3E}">
        <p14:creationId xmlns:p14="http://schemas.microsoft.com/office/powerpoint/2010/main" val="1386091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a:t>Section 18.1: Forces in a </a:t>
            </a:r>
            <a:r>
              <a:rPr lang="en-US" dirty="0" smtClean="0"/>
              <a:t>fluid</a:t>
            </a:r>
            <a:endParaRPr lang="en-US" dirty="0"/>
          </a:p>
        </p:txBody>
      </p:sp>
      <p:sp>
        <p:nvSpPr>
          <p:cNvPr id="4" name="Title 3"/>
          <p:cNvSpPr>
            <a:spLocks noGrp="1"/>
          </p:cNvSpPr>
          <p:nvPr>
            <p:ph type="title"/>
          </p:nvPr>
        </p:nvSpPr>
        <p:spPr/>
        <p:txBody>
          <a:bodyPr/>
          <a:lstStyle/>
          <a:p>
            <a:r>
              <a:rPr lang="en-US" dirty="0"/>
              <a:t>Example 18.1 Water and air pressure (cont.)</a:t>
            </a:r>
          </a:p>
        </p:txBody>
      </p:sp>
      <p:sp>
        <p:nvSpPr>
          <p:cNvPr id="5" name="Content Placeholder 4"/>
          <p:cNvSpPr>
            <a:spLocks noGrp="1"/>
          </p:cNvSpPr>
          <p:nvPr>
            <p:ph idx="1"/>
          </p:nvPr>
        </p:nvSpPr>
        <p:spPr>
          <a:xfrm>
            <a:off x="365124" y="1874520"/>
            <a:ext cx="4413839" cy="4718304"/>
          </a:xfrm>
        </p:spPr>
        <p:txBody>
          <a:bodyPr/>
          <a:lstStyle/>
          <a:p>
            <a:pPr marL="0" indent="0">
              <a:buNone/>
            </a:pPr>
            <a:r>
              <a:rPr lang="en-US" sz="2200" dirty="0"/>
              <a:t>❷ </a:t>
            </a:r>
            <a:r>
              <a:rPr lang="en-US" sz="2200" dirty="0" smtClean="0"/>
              <a:t>DEVISE PLAN </a:t>
            </a:r>
            <a:r>
              <a:rPr lang="en-US" sz="2200" dirty="0"/>
              <a:t>The pressure at A is equal to the magnitude of the </a:t>
            </a:r>
            <a:r>
              <a:rPr lang="en-US" sz="2200" dirty="0" smtClean="0"/>
              <a:t>force </a:t>
            </a:r>
            <a:br>
              <a:rPr lang="en-US" sz="2200" dirty="0" smtClean="0"/>
            </a:br>
            <a:r>
              <a:rPr lang="en-US" sz="2200" dirty="0" smtClean="0"/>
              <a:t>       exerted </a:t>
            </a:r>
            <a:r>
              <a:rPr lang="en-US" sz="2200" dirty="0"/>
              <a:t>by the container bottom on the water divided by the area of the container bottom. To determine the magnitude of this force, I make a free-body diagram for the water (Figure 18.8</a:t>
            </a:r>
            <a:r>
              <a:rPr lang="en-US" sz="2200" i="1" dirty="0"/>
              <a:t>b</a:t>
            </a:r>
            <a:r>
              <a:rPr lang="en-US" sz="2200" dirty="0"/>
              <a:t>). The forces exerted on the water are the force of </a:t>
            </a:r>
            <a:r>
              <a:rPr lang="en-US" sz="2200" dirty="0" smtClean="0"/>
              <a:t>gravity       , </a:t>
            </a:r>
            <a:r>
              <a:rPr lang="en-US" sz="2200" dirty="0"/>
              <a:t>the downward force </a:t>
            </a:r>
            <a:r>
              <a:rPr lang="en-US" sz="2200" dirty="0" smtClean="0"/>
              <a:t>      exerted </a:t>
            </a:r>
            <a:r>
              <a:rPr lang="en-US" sz="2200" dirty="0"/>
              <a:t>by the atmosphere, and the upward force exerted by the container bottom, which I need to determine.</a:t>
            </a:r>
          </a:p>
        </p:txBody>
      </p:sp>
      <p:graphicFrame>
        <p:nvGraphicFramePr>
          <p:cNvPr id="7" name="Object 6"/>
          <p:cNvGraphicFramePr>
            <a:graphicFrameLocks noChangeAspect="1"/>
          </p:cNvGraphicFramePr>
          <p:nvPr>
            <p:extLst>
              <p:ext uri="{D42A27DB-BD31-4B8C-83A1-F6EECF244321}">
                <p14:modId xmlns:p14="http://schemas.microsoft.com/office/powerpoint/2010/main" val="3493611976"/>
              </p:ext>
            </p:extLst>
          </p:nvPr>
        </p:nvGraphicFramePr>
        <p:xfrm>
          <a:off x="477881" y="2534180"/>
          <a:ext cx="406400" cy="431800"/>
        </p:xfrm>
        <a:graphic>
          <a:graphicData uri="http://schemas.openxmlformats.org/presentationml/2006/ole">
            <mc:AlternateContent xmlns:mc="http://schemas.openxmlformats.org/markup-compatibility/2006">
              <mc:Choice xmlns:v="urn:schemas-microsoft-com:vml" Requires="v">
                <p:oleObj spid="_x0000_s16347" name="Equation" r:id="rId3" imgW="406400" imgH="431800" progId="Equation.DSMT4">
                  <p:embed/>
                </p:oleObj>
              </mc:Choice>
              <mc:Fallback>
                <p:oleObj name="Equation" r:id="rId3" imgW="406400" imgH="431800" progId="Equation.DSMT4">
                  <p:embed/>
                  <p:pic>
                    <p:nvPicPr>
                      <p:cNvPr id="0" name=""/>
                      <p:cNvPicPr/>
                      <p:nvPr/>
                    </p:nvPicPr>
                    <p:blipFill>
                      <a:blip r:embed="rId4"/>
                      <a:stretch>
                        <a:fillRect/>
                      </a:stretch>
                    </p:blipFill>
                    <p:spPr>
                      <a:xfrm>
                        <a:off x="477881" y="2534180"/>
                        <a:ext cx="406400" cy="4318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280662319"/>
              </p:ext>
            </p:extLst>
          </p:nvPr>
        </p:nvGraphicFramePr>
        <p:xfrm>
          <a:off x="4154897" y="4596577"/>
          <a:ext cx="431800" cy="431800"/>
        </p:xfrm>
        <a:graphic>
          <a:graphicData uri="http://schemas.openxmlformats.org/presentationml/2006/ole">
            <mc:AlternateContent xmlns:mc="http://schemas.openxmlformats.org/markup-compatibility/2006">
              <mc:Choice xmlns:v="urn:schemas-microsoft-com:vml" Requires="v">
                <p:oleObj spid="_x0000_s16348" name="Equation" r:id="rId5" imgW="431800" imgH="431800" progId="Equation.DSMT4">
                  <p:embed/>
                </p:oleObj>
              </mc:Choice>
              <mc:Fallback>
                <p:oleObj name="Equation" r:id="rId5" imgW="431800" imgH="431800" progId="Equation.DSMT4">
                  <p:embed/>
                  <p:pic>
                    <p:nvPicPr>
                      <p:cNvPr id="0" name=""/>
                      <p:cNvPicPr/>
                      <p:nvPr/>
                    </p:nvPicPr>
                    <p:blipFill>
                      <a:blip r:embed="rId6"/>
                      <a:stretch>
                        <a:fillRect/>
                      </a:stretch>
                    </p:blipFill>
                    <p:spPr>
                      <a:xfrm>
                        <a:off x="4154897" y="4596577"/>
                        <a:ext cx="431800" cy="4318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267832808"/>
              </p:ext>
            </p:extLst>
          </p:nvPr>
        </p:nvGraphicFramePr>
        <p:xfrm>
          <a:off x="2748727" y="4909668"/>
          <a:ext cx="406400" cy="431800"/>
        </p:xfrm>
        <a:graphic>
          <a:graphicData uri="http://schemas.openxmlformats.org/presentationml/2006/ole">
            <mc:AlternateContent xmlns:mc="http://schemas.openxmlformats.org/markup-compatibility/2006">
              <mc:Choice xmlns:v="urn:schemas-microsoft-com:vml" Requires="v">
                <p:oleObj spid="_x0000_s16349" name="Equation" r:id="rId7" imgW="406400" imgH="431800" progId="Equation.DSMT4">
                  <p:embed/>
                </p:oleObj>
              </mc:Choice>
              <mc:Fallback>
                <p:oleObj name="Equation" r:id="rId7" imgW="406400" imgH="431800" progId="Equation.DSMT4">
                  <p:embed/>
                  <p:pic>
                    <p:nvPicPr>
                      <p:cNvPr id="0" name=""/>
                      <p:cNvPicPr/>
                      <p:nvPr/>
                    </p:nvPicPr>
                    <p:blipFill>
                      <a:blip r:embed="rId8"/>
                      <a:stretch>
                        <a:fillRect/>
                      </a:stretch>
                    </p:blipFill>
                    <p:spPr>
                      <a:xfrm>
                        <a:off x="2748727" y="4909668"/>
                        <a:ext cx="406400" cy="431800"/>
                      </a:xfrm>
                      <a:prstGeom prst="rect">
                        <a:avLst/>
                      </a:prstGeom>
                    </p:spPr>
                  </p:pic>
                </p:oleObj>
              </mc:Fallback>
            </mc:AlternateContent>
          </a:graphicData>
        </a:graphic>
      </p:graphicFrame>
      <p:pic>
        <p:nvPicPr>
          <p:cNvPr id="10" name="Picture 9" descr="18_08_FigureB.jpg"/>
          <p:cNvPicPr>
            <a:picLocks noChangeAspect="1"/>
          </p:cNvPicPr>
          <p:nvPr/>
        </p:nvPicPr>
        <p:blipFill rotWithShape="1">
          <a:blip r:embed="rId9">
            <a:extLst>
              <a:ext uri="{28A0092B-C50C-407E-A947-70E740481C1C}">
                <a14:useLocalDpi xmlns:a14="http://schemas.microsoft.com/office/drawing/2010/main" val="0"/>
              </a:ext>
            </a:extLst>
          </a:blip>
          <a:srcRect b="2837"/>
          <a:stretch/>
        </p:blipFill>
        <p:spPr>
          <a:xfrm>
            <a:off x="5107359" y="1900071"/>
            <a:ext cx="3818881" cy="4572000"/>
          </a:xfrm>
          <a:prstGeom prst="rect">
            <a:avLst/>
          </a:prstGeom>
        </p:spPr>
      </p:pic>
    </p:spTree>
    <p:extLst>
      <p:ext uri="{BB962C8B-B14F-4D97-AF65-F5344CB8AC3E}">
        <p14:creationId xmlns:p14="http://schemas.microsoft.com/office/powerpoint/2010/main" val="19082895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a:t>Section 18.1: Forces in a </a:t>
            </a:r>
            <a:r>
              <a:rPr lang="en-US" dirty="0" smtClean="0"/>
              <a:t>fluid</a:t>
            </a:r>
            <a:endParaRPr lang="en-US" dirty="0"/>
          </a:p>
        </p:txBody>
      </p:sp>
      <p:sp>
        <p:nvSpPr>
          <p:cNvPr id="4" name="Title 3"/>
          <p:cNvSpPr>
            <a:spLocks noGrp="1"/>
          </p:cNvSpPr>
          <p:nvPr>
            <p:ph type="title"/>
          </p:nvPr>
        </p:nvSpPr>
        <p:spPr/>
        <p:txBody>
          <a:bodyPr/>
          <a:lstStyle/>
          <a:p>
            <a:r>
              <a:rPr lang="en-US" dirty="0"/>
              <a:t>Example 18.1 Water and air pressure (cont.)</a:t>
            </a:r>
          </a:p>
        </p:txBody>
      </p:sp>
      <p:sp>
        <p:nvSpPr>
          <p:cNvPr id="5" name="Content Placeholder 4"/>
          <p:cNvSpPr>
            <a:spLocks noGrp="1"/>
          </p:cNvSpPr>
          <p:nvPr>
            <p:ph idx="1"/>
          </p:nvPr>
        </p:nvSpPr>
        <p:spPr>
          <a:xfrm>
            <a:off x="365124" y="1874520"/>
            <a:ext cx="4413839" cy="4718304"/>
          </a:xfrm>
        </p:spPr>
        <p:txBody>
          <a:bodyPr/>
          <a:lstStyle/>
          <a:p>
            <a:pPr marL="0" indent="0">
              <a:buNone/>
            </a:pPr>
            <a:r>
              <a:rPr lang="en-US" sz="2200" dirty="0"/>
              <a:t>❷ </a:t>
            </a:r>
            <a:r>
              <a:rPr lang="en-US" sz="2200" dirty="0" smtClean="0"/>
              <a:t>DEVISE </a:t>
            </a:r>
            <a:r>
              <a:rPr lang="en-US" sz="2200" dirty="0"/>
              <a:t>PLAN Because the water is at rest, the vector sum of these forces must be zero, and so the magnitude of the force exerted by the container bottom on the water is </a:t>
            </a:r>
            <a:r>
              <a:rPr lang="en-US" sz="2200" dirty="0" smtClean="0"/>
              <a:t/>
            </a:r>
            <a:br>
              <a:rPr lang="en-US" sz="2200" dirty="0" smtClean="0"/>
            </a:br>
            <a:r>
              <a:rPr lang="en-US" sz="2200" dirty="0" smtClean="0"/>
              <a:t>                           The </a:t>
            </a:r>
            <a:r>
              <a:rPr lang="en-US" sz="2200" dirty="0"/>
              <a:t>force </a:t>
            </a:r>
            <a:r>
              <a:rPr lang="en-US" sz="2200" dirty="0" smtClean="0"/>
              <a:t>      is </a:t>
            </a:r>
            <a:r>
              <a:rPr lang="en-US" sz="2200" dirty="0"/>
              <a:t>determined by atmospheric pressure. To calculate </a:t>
            </a:r>
            <a:r>
              <a:rPr lang="en-US" sz="2200" dirty="0" smtClean="0"/>
              <a:t>       I </a:t>
            </a:r>
            <a:r>
              <a:rPr lang="en-US" sz="2200" dirty="0"/>
              <a:t>need to know the mass of the water, which I can obtain by multiplying the volume of the water by the mass density of water.</a:t>
            </a:r>
          </a:p>
        </p:txBody>
      </p:sp>
      <p:graphicFrame>
        <p:nvGraphicFramePr>
          <p:cNvPr id="7" name="Object 6"/>
          <p:cNvGraphicFramePr>
            <a:graphicFrameLocks noChangeAspect="1"/>
          </p:cNvGraphicFramePr>
          <p:nvPr>
            <p:extLst>
              <p:ext uri="{D42A27DB-BD31-4B8C-83A1-F6EECF244321}">
                <p14:modId xmlns:p14="http://schemas.microsoft.com/office/powerpoint/2010/main" val="3346333762"/>
              </p:ext>
            </p:extLst>
          </p:nvPr>
        </p:nvGraphicFramePr>
        <p:xfrm>
          <a:off x="465726" y="3559175"/>
          <a:ext cx="1803401" cy="431800"/>
        </p:xfrm>
        <a:graphic>
          <a:graphicData uri="http://schemas.openxmlformats.org/presentationml/2006/ole">
            <mc:AlternateContent xmlns:mc="http://schemas.openxmlformats.org/markup-compatibility/2006">
              <mc:Choice xmlns:v="urn:schemas-microsoft-com:vml" Requires="v">
                <p:oleObj spid="_x0000_s83564" name="Equation" r:id="rId3" imgW="1803400" imgH="431800" progId="Equation.DSMT4">
                  <p:embed/>
                </p:oleObj>
              </mc:Choice>
              <mc:Fallback>
                <p:oleObj name="Equation" r:id="rId3" imgW="1803400" imgH="431800" progId="Equation.DSMT4">
                  <p:embed/>
                  <p:pic>
                    <p:nvPicPr>
                      <p:cNvPr id="0" name=""/>
                      <p:cNvPicPr/>
                      <p:nvPr/>
                    </p:nvPicPr>
                    <p:blipFill>
                      <a:blip r:embed="rId4"/>
                      <a:stretch>
                        <a:fillRect/>
                      </a:stretch>
                    </p:blipFill>
                    <p:spPr>
                      <a:xfrm>
                        <a:off x="465726" y="3559175"/>
                        <a:ext cx="1803401" cy="431800"/>
                      </a:xfrm>
                      <a:prstGeom prst="rect">
                        <a:avLst/>
                      </a:prstGeom>
                    </p:spPr>
                  </p:pic>
                </p:oleObj>
              </mc:Fallback>
            </mc:AlternateContent>
          </a:graphicData>
        </a:graphic>
      </p:graphicFrame>
      <p:pic>
        <p:nvPicPr>
          <p:cNvPr id="10" name="Picture 9" descr="18_08_FigureB.jpg"/>
          <p:cNvPicPr>
            <a:picLocks noChangeAspect="1"/>
          </p:cNvPicPr>
          <p:nvPr/>
        </p:nvPicPr>
        <p:blipFill rotWithShape="1">
          <a:blip r:embed="rId5">
            <a:extLst>
              <a:ext uri="{28A0092B-C50C-407E-A947-70E740481C1C}">
                <a14:useLocalDpi xmlns:a14="http://schemas.microsoft.com/office/drawing/2010/main" val="0"/>
              </a:ext>
            </a:extLst>
          </a:blip>
          <a:srcRect b="2837"/>
          <a:stretch/>
        </p:blipFill>
        <p:spPr>
          <a:xfrm>
            <a:off x="5107359" y="1900071"/>
            <a:ext cx="3818881" cy="4572000"/>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1110046759"/>
              </p:ext>
            </p:extLst>
          </p:nvPr>
        </p:nvGraphicFramePr>
        <p:xfrm>
          <a:off x="3478844" y="3550180"/>
          <a:ext cx="406400" cy="431800"/>
        </p:xfrm>
        <a:graphic>
          <a:graphicData uri="http://schemas.openxmlformats.org/presentationml/2006/ole">
            <mc:AlternateContent xmlns:mc="http://schemas.openxmlformats.org/markup-compatibility/2006">
              <mc:Choice xmlns:v="urn:schemas-microsoft-com:vml" Requires="v">
                <p:oleObj spid="_x0000_s83565" name="Equation" r:id="rId6" imgW="406400" imgH="431800" progId="Equation.DSMT4">
                  <p:embed/>
                </p:oleObj>
              </mc:Choice>
              <mc:Fallback>
                <p:oleObj name="Equation" r:id="rId6" imgW="406400" imgH="431800" progId="Equation.DSMT4">
                  <p:embed/>
                  <p:pic>
                    <p:nvPicPr>
                      <p:cNvPr id="0" name=""/>
                      <p:cNvPicPr/>
                      <p:nvPr/>
                    </p:nvPicPr>
                    <p:blipFill>
                      <a:blip r:embed="rId7"/>
                      <a:stretch>
                        <a:fillRect/>
                      </a:stretch>
                    </p:blipFill>
                    <p:spPr>
                      <a:xfrm>
                        <a:off x="3478844" y="3550180"/>
                        <a:ext cx="406400" cy="4318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902252804"/>
              </p:ext>
            </p:extLst>
          </p:nvPr>
        </p:nvGraphicFramePr>
        <p:xfrm>
          <a:off x="1887184" y="4238625"/>
          <a:ext cx="431800" cy="431800"/>
        </p:xfrm>
        <a:graphic>
          <a:graphicData uri="http://schemas.openxmlformats.org/presentationml/2006/ole">
            <mc:AlternateContent xmlns:mc="http://schemas.openxmlformats.org/markup-compatibility/2006">
              <mc:Choice xmlns:v="urn:schemas-microsoft-com:vml" Requires="v">
                <p:oleObj spid="_x0000_s83566" name="Equation" r:id="rId8" imgW="431800" imgH="431800" progId="Equation.DSMT4">
                  <p:embed/>
                </p:oleObj>
              </mc:Choice>
              <mc:Fallback>
                <p:oleObj name="Equation" r:id="rId8" imgW="431800" imgH="431800" progId="Equation.DSMT4">
                  <p:embed/>
                  <p:pic>
                    <p:nvPicPr>
                      <p:cNvPr id="0" name=""/>
                      <p:cNvPicPr/>
                      <p:nvPr/>
                    </p:nvPicPr>
                    <p:blipFill>
                      <a:blip r:embed="rId9"/>
                      <a:stretch>
                        <a:fillRect/>
                      </a:stretch>
                    </p:blipFill>
                    <p:spPr>
                      <a:xfrm>
                        <a:off x="1887184" y="4238625"/>
                        <a:ext cx="431800" cy="4318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762973993"/>
              </p:ext>
            </p:extLst>
          </p:nvPr>
        </p:nvGraphicFramePr>
        <p:xfrm>
          <a:off x="2786856" y="5951371"/>
          <a:ext cx="2197100" cy="520700"/>
        </p:xfrm>
        <a:graphic>
          <a:graphicData uri="http://schemas.openxmlformats.org/presentationml/2006/ole">
            <mc:AlternateContent xmlns:mc="http://schemas.openxmlformats.org/markup-compatibility/2006">
              <mc:Choice xmlns:v="urn:schemas-microsoft-com:vml" Requires="v">
                <p:oleObj spid="_x0000_s83567" name="Equation" r:id="rId10" imgW="2197100" imgH="520700" progId="Equation.DSMT4">
                  <p:embed/>
                </p:oleObj>
              </mc:Choice>
              <mc:Fallback>
                <p:oleObj name="Equation" r:id="rId10" imgW="2197100" imgH="520700" progId="Equation.DSMT4">
                  <p:embed/>
                  <p:pic>
                    <p:nvPicPr>
                      <p:cNvPr id="0" name=""/>
                      <p:cNvPicPr/>
                      <p:nvPr/>
                    </p:nvPicPr>
                    <p:blipFill>
                      <a:blip r:embed="rId11"/>
                      <a:stretch>
                        <a:fillRect/>
                      </a:stretch>
                    </p:blipFill>
                    <p:spPr>
                      <a:xfrm>
                        <a:off x="2786856" y="5951371"/>
                        <a:ext cx="2197100" cy="520700"/>
                      </a:xfrm>
                      <a:prstGeom prst="rect">
                        <a:avLst/>
                      </a:prstGeom>
                    </p:spPr>
                  </p:pic>
                </p:oleObj>
              </mc:Fallback>
            </mc:AlternateContent>
          </a:graphicData>
        </a:graphic>
      </p:graphicFrame>
    </p:spTree>
    <p:extLst>
      <p:ext uri="{BB962C8B-B14F-4D97-AF65-F5344CB8AC3E}">
        <p14:creationId xmlns:p14="http://schemas.microsoft.com/office/powerpoint/2010/main" val="23306604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Example 18.1 Water and air pressure (cont.)</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a:t>Section 18.1: Forces in a </a:t>
            </a:r>
            <a:r>
              <a:rPr lang="en-US" dirty="0" smtClean="0"/>
              <a:t>fluid</a:t>
            </a:r>
            <a:endParaRPr lang="en-US" dirty="0"/>
          </a:p>
        </p:txBody>
      </p:sp>
      <p:sp>
        <p:nvSpPr>
          <p:cNvPr id="5" name="Content Placeholder 4"/>
          <p:cNvSpPr>
            <a:spLocks noGrp="1"/>
          </p:cNvSpPr>
          <p:nvPr>
            <p:ph idx="1"/>
          </p:nvPr>
        </p:nvSpPr>
        <p:spPr/>
        <p:txBody>
          <a:bodyPr/>
          <a:lstStyle/>
          <a:p>
            <a:pPr marL="0" indent="0">
              <a:buNone/>
            </a:pPr>
            <a:r>
              <a:rPr lang="en-US" sz="2200" dirty="0"/>
              <a:t>❷ </a:t>
            </a:r>
            <a:r>
              <a:rPr lang="en-US" sz="2200" dirty="0" smtClean="0"/>
              <a:t>DEVISE </a:t>
            </a:r>
            <a:r>
              <a:rPr lang="en-US" sz="2200" dirty="0"/>
              <a:t>PLAN Because the difference in pressure between A and B is the same as that between B and C, I know that the mass of the air column between B and C must be equal to the mass of the water column between A and B.</a:t>
            </a:r>
          </a:p>
        </p:txBody>
      </p:sp>
      <p:pic>
        <p:nvPicPr>
          <p:cNvPr id="6" name="Picture 5" descr="18_08_Figure.jpg"/>
          <p:cNvPicPr>
            <a:picLocks noChangeAspect="1"/>
          </p:cNvPicPr>
          <p:nvPr/>
        </p:nvPicPr>
        <p:blipFill rotWithShape="1">
          <a:blip r:embed="rId2">
            <a:extLst>
              <a:ext uri="{28A0092B-C50C-407E-A947-70E740481C1C}">
                <a14:useLocalDpi xmlns:a14="http://schemas.microsoft.com/office/drawing/2010/main" val="0"/>
              </a:ext>
            </a:extLst>
          </a:blip>
          <a:srcRect b="3462"/>
          <a:stretch/>
        </p:blipFill>
        <p:spPr>
          <a:xfrm>
            <a:off x="1972469" y="3512764"/>
            <a:ext cx="5486400" cy="3111821"/>
          </a:xfrm>
          <a:prstGeom prst="rect">
            <a:avLst/>
          </a:prstGeom>
        </p:spPr>
      </p:pic>
    </p:spTree>
    <p:extLst>
      <p:ext uri="{BB962C8B-B14F-4D97-AF65-F5344CB8AC3E}">
        <p14:creationId xmlns:p14="http://schemas.microsoft.com/office/powerpoint/2010/main" val="27503026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Example 18.1 Water and air pressure (cont.)</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a:t>Section 18.1: Forces in a </a:t>
            </a:r>
            <a:r>
              <a:rPr lang="en-US" dirty="0" smtClean="0"/>
              <a:t>fluid</a:t>
            </a:r>
            <a:endParaRPr lang="en-US" dirty="0"/>
          </a:p>
        </p:txBody>
      </p:sp>
      <p:sp>
        <p:nvSpPr>
          <p:cNvPr id="5" name="Content Placeholder 4"/>
          <p:cNvSpPr>
            <a:spLocks noGrp="1"/>
          </p:cNvSpPr>
          <p:nvPr>
            <p:ph idx="1"/>
          </p:nvPr>
        </p:nvSpPr>
        <p:spPr/>
        <p:txBody>
          <a:bodyPr/>
          <a:lstStyle/>
          <a:p>
            <a:pPr marL="0" indent="0">
              <a:buNone/>
            </a:pPr>
            <a:r>
              <a:rPr lang="en-US" sz="2200" dirty="0"/>
              <a:t>❷ </a:t>
            </a:r>
            <a:r>
              <a:rPr lang="en-US" sz="2200" dirty="0" smtClean="0"/>
              <a:t>DEVISE </a:t>
            </a:r>
            <a:r>
              <a:rPr lang="en-US" sz="2200" dirty="0"/>
              <a:t>PLAN The ratio of the distances between these locations must therefore be equal to the ratio of the volumes, which is equal to the inverse of the ratio of the mass densities (assuming that the density of air is approximately constant over that column of air).</a:t>
            </a:r>
          </a:p>
        </p:txBody>
      </p:sp>
      <p:pic>
        <p:nvPicPr>
          <p:cNvPr id="6" name="Picture 5" descr="18_08_Figure.jpg"/>
          <p:cNvPicPr>
            <a:picLocks noChangeAspect="1"/>
          </p:cNvPicPr>
          <p:nvPr/>
        </p:nvPicPr>
        <p:blipFill rotWithShape="1">
          <a:blip r:embed="rId2">
            <a:extLst>
              <a:ext uri="{28A0092B-C50C-407E-A947-70E740481C1C}">
                <a14:useLocalDpi xmlns:a14="http://schemas.microsoft.com/office/drawing/2010/main" val="0"/>
              </a:ext>
            </a:extLst>
          </a:blip>
          <a:srcRect b="3462"/>
          <a:stretch/>
        </p:blipFill>
        <p:spPr>
          <a:xfrm>
            <a:off x="1972469" y="3512764"/>
            <a:ext cx="5486400" cy="3111821"/>
          </a:xfrm>
          <a:prstGeom prst="rect">
            <a:avLst/>
          </a:prstGeom>
        </p:spPr>
      </p:pic>
    </p:spTree>
    <p:extLst>
      <p:ext uri="{BB962C8B-B14F-4D97-AF65-F5344CB8AC3E}">
        <p14:creationId xmlns:p14="http://schemas.microsoft.com/office/powerpoint/2010/main" val="3513428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18.1 Water and air pressure (cont.)</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4" name="Text Placeholder 3"/>
          <p:cNvSpPr>
            <a:spLocks noGrp="1"/>
          </p:cNvSpPr>
          <p:nvPr>
            <p:ph type="body" sz="quarter" idx="11"/>
          </p:nvPr>
        </p:nvSpPr>
        <p:spPr/>
        <p:txBody>
          <a:bodyPr/>
          <a:lstStyle/>
          <a:p>
            <a:r>
              <a:rPr lang="en-US" dirty="0"/>
              <a:t>Section 18.1: Forces in a </a:t>
            </a:r>
            <a:r>
              <a:rPr lang="en-US" dirty="0" smtClean="0"/>
              <a:t>fluid</a:t>
            </a:r>
            <a:endParaRPr lang="en-US" dirty="0"/>
          </a:p>
        </p:txBody>
      </p:sp>
      <p:sp>
        <p:nvSpPr>
          <p:cNvPr id="5" name="Content Placeholder 4"/>
          <p:cNvSpPr>
            <a:spLocks noGrp="1"/>
          </p:cNvSpPr>
          <p:nvPr>
            <p:ph idx="1"/>
          </p:nvPr>
        </p:nvSpPr>
        <p:spPr/>
        <p:txBody>
          <a:bodyPr/>
          <a:lstStyle/>
          <a:p>
            <a:pPr marL="0" indent="0">
              <a:buNone/>
            </a:pPr>
            <a:r>
              <a:rPr lang="en-US" dirty="0"/>
              <a:t>❸ </a:t>
            </a:r>
            <a:r>
              <a:rPr lang="en-US" dirty="0" smtClean="0"/>
              <a:t>EXECUTE PLAN </a:t>
            </a:r>
            <a:r>
              <a:rPr lang="en-US" dirty="0"/>
              <a:t>(</a:t>
            </a:r>
            <a:r>
              <a:rPr lang="en-US" i="1" dirty="0"/>
              <a:t>a</a:t>
            </a:r>
            <a:r>
              <a:rPr lang="en-US" dirty="0"/>
              <a:t>) The pressure at B is essentially equal to atmospheric pressure at sea level, which I can look up: </a:t>
            </a:r>
            <a:r>
              <a:rPr lang="en-US" i="1" dirty="0"/>
              <a:t>P</a:t>
            </a:r>
            <a:r>
              <a:rPr lang="en-US" baseline="-25000" dirty="0"/>
              <a:t>B</a:t>
            </a:r>
            <a:r>
              <a:rPr lang="en-US" dirty="0"/>
              <a:t> </a:t>
            </a:r>
            <a:r>
              <a:rPr lang="en-US" dirty="0" smtClean="0"/>
              <a:t>= 1.01325 </a:t>
            </a:r>
            <a:r>
              <a:rPr lang="en-US" dirty="0">
                <a:sym typeface="Symbol"/>
              </a:rPr>
              <a:t>x</a:t>
            </a:r>
            <a:r>
              <a:rPr lang="en-US" dirty="0" smtClean="0"/>
              <a:t> 10</a:t>
            </a:r>
            <a:r>
              <a:rPr lang="en-US" baseline="30000" dirty="0" smtClean="0"/>
              <a:t>5</a:t>
            </a:r>
            <a:r>
              <a:rPr lang="en-US" dirty="0" smtClean="0"/>
              <a:t> N/m</a:t>
            </a:r>
            <a:r>
              <a:rPr lang="en-US" baseline="30000" dirty="0" smtClean="0"/>
              <a:t>2</a:t>
            </a:r>
            <a:r>
              <a:rPr lang="en-US" dirty="0" smtClean="0"/>
              <a:t>. </a:t>
            </a:r>
            <a:r>
              <a:rPr lang="en-US" dirty="0" smtClean="0">
                <a:solidFill>
                  <a:srgbClr val="004A8F"/>
                </a:solidFill>
              </a:rPr>
              <a:t>✔</a:t>
            </a:r>
            <a:endParaRPr lang="en-US" dirty="0"/>
          </a:p>
        </p:txBody>
      </p:sp>
    </p:spTree>
    <p:extLst>
      <p:ext uri="{BB962C8B-B14F-4D97-AF65-F5344CB8AC3E}">
        <p14:creationId xmlns:p14="http://schemas.microsoft.com/office/powerpoint/2010/main" val="42882870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18.1 Water and air pressure (cont.)</a:t>
            </a:r>
          </a:p>
        </p:txBody>
      </p:sp>
      <p:sp>
        <p:nvSpPr>
          <p:cNvPr id="4" name="Text Placeholder 3"/>
          <p:cNvSpPr>
            <a:spLocks noGrp="1"/>
          </p:cNvSpPr>
          <p:nvPr>
            <p:ph type="body" sz="quarter" idx="11"/>
          </p:nvPr>
        </p:nvSpPr>
        <p:spPr/>
        <p:txBody>
          <a:bodyPr/>
          <a:lstStyle/>
          <a:p>
            <a:r>
              <a:rPr lang="en-US" dirty="0"/>
              <a:t>Section 18.1: Forces in a </a:t>
            </a:r>
            <a:r>
              <a:rPr lang="en-US" dirty="0" smtClean="0"/>
              <a:t>fluid</a:t>
            </a:r>
            <a:endParaRPr lang="en-US" dirty="0"/>
          </a:p>
        </p:txBody>
      </p:sp>
      <p:sp>
        <p:nvSpPr>
          <p:cNvPr id="5" name="Content Placeholder 4"/>
          <p:cNvSpPr>
            <a:spLocks noGrp="1"/>
          </p:cNvSpPr>
          <p:nvPr>
            <p:ph idx="1"/>
          </p:nvPr>
        </p:nvSpPr>
        <p:spPr/>
        <p:txBody>
          <a:bodyPr/>
          <a:lstStyle/>
          <a:p>
            <a:pPr marL="0" indent="0">
              <a:buNone/>
            </a:pPr>
            <a:r>
              <a:rPr lang="en-US" dirty="0"/>
              <a:t>❸ </a:t>
            </a:r>
            <a:r>
              <a:rPr lang="en-US" dirty="0" smtClean="0"/>
              <a:t>EXECUTE </a:t>
            </a:r>
            <a:r>
              <a:rPr lang="en-US" dirty="0"/>
              <a:t>PLAN (</a:t>
            </a:r>
            <a:r>
              <a:rPr lang="en-US" i="1" dirty="0"/>
              <a:t>b</a:t>
            </a:r>
            <a:r>
              <a:rPr lang="en-US" dirty="0"/>
              <a:t>) Dividing both sides of </a:t>
            </a:r>
            <a:r>
              <a:rPr lang="en-US" dirty="0" smtClean="0"/>
              <a:t/>
            </a:r>
            <a:br>
              <a:rPr lang="en-US" dirty="0" smtClean="0"/>
            </a:br>
            <a:r>
              <a:rPr lang="en-US" dirty="0" smtClean="0"/>
              <a:t>                          by </a:t>
            </a:r>
            <a:r>
              <a:rPr lang="en-US" dirty="0"/>
              <a:t>the bottom surface area </a:t>
            </a:r>
            <a:r>
              <a:rPr lang="en-US" i="1" dirty="0"/>
              <a:t>A</a:t>
            </a:r>
            <a:r>
              <a:rPr lang="en-US" dirty="0"/>
              <a:t>, I get </a:t>
            </a:r>
            <a:r>
              <a:rPr lang="en-US" dirty="0" smtClean="0"/>
              <a:t/>
            </a:r>
            <a:br>
              <a:rPr lang="en-US" dirty="0" smtClean="0"/>
            </a:br>
            <a:r>
              <a:rPr lang="en-US" dirty="0" smtClean="0"/>
              <a:t>                            because                   and </a:t>
            </a:r>
            <a:br>
              <a:rPr lang="en-US" dirty="0" smtClean="0"/>
            </a:br>
            <a:r>
              <a:rPr lang="en-US" dirty="0" smtClean="0"/>
              <a:t>                             </a:t>
            </a:r>
          </a:p>
          <a:p>
            <a:pPr marL="0" indent="0">
              <a:buNone/>
            </a:pPr>
            <a:endParaRPr lang="en-US" dirty="0"/>
          </a:p>
          <a:p>
            <a:pPr marL="0" indent="0">
              <a:buNone/>
            </a:pPr>
            <a:r>
              <a:rPr lang="en-US" dirty="0" smtClean="0"/>
              <a:t>The </a:t>
            </a:r>
            <a:r>
              <a:rPr lang="en-US" dirty="0"/>
              <a:t>volume of the water is </a:t>
            </a:r>
            <a:r>
              <a:rPr lang="en-US" i="1" dirty="0"/>
              <a:t>V</a:t>
            </a:r>
            <a:r>
              <a:rPr lang="en-US" dirty="0"/>
              <a:t> </a:t>
            </a:r>
            <a:r>
              <a:rPr lang="en-US" dirty="0" smtClean="0"/>
              <a:t>= </a:t>
            </a:r>
            <a:r>
              <a:rPr lang="en-US" i="1" dirty="0"/>
              <a:t>Ah</a:t>
            </a:r>
            <a:r>
              <a:rPr lang="en-US" dirty="0"/>
              <a:t>, and so the mass of the water is this volume times the mass density of water: </a:t>
            </a:r>
            <a:r>
              <a:rPr lang="en-US" i="1" dirty="0"/>
              <a:t>m</a:t>
            </a:r>
            <a:r>
              <a:rPr lang="en-US" baseline="-25000" dirty="0"/>
              <a:t>water</a:t>
            </a:r>
            <a:r>
              <a:rPr lang="en-US" dirty="0"/>
              <a:t> </a:t>
            </a:r>
            <a:r>
              <a:rPr lang="en-US" dirty="0" smtClean="0"/>
              <a:t>= </a:t>
            </a:r>
            <a:r>
              <a:rPr lang="en-US" i="1" dirty="0" err="1" smtClean="0"/>
              <a:t>Ah</a:t>
            </a:r>
            <a:r>
              <a:rPr lang="en-US" i="1" dirty="0" err="1" smtClean="0">
                <a:sym typeface="Symbol"/>
              </a:rPr>
              <a:t>ρ</a:t>
            </a:r>
            <a:r>
              <a:rPr lang="en-US" dirty="0" smtClean="0"/>
              <a:t>. </a:t>
            </a:r>
            <a:r>
              <a:rPr lang="en-US" dirty="0"/>
              <a:t>The magnitude of the force of gravity exerted on the water is </a:t>
            </a:r>
            <a:r>
              <a:rPr lang="en-US" dirty="0" smtClean="0"/>
              <a:t/>
            </a:r>
            <a:br>
              <a:rPr lang="en-US" dirty="0" smtClean="0"/>
            </a:br>
            <a:r>
              <a:rPr lang="en-US" dirty="0" smtClean="0"/>
              <a:t>and </a:t>
            </a:r>
            <a:r>
              <a:rPr lang="en-US" dirty="0"/>
              <a:t>this force is exerted over the bottom surface area </a:t>
            </a:r>
            <a:r>
              <a:rPr lang="en-US" i="1" dirty="0"/>
              <a:t>A</a:t>
            </a:r>
            <a:r>
              <a:rPr lang="en-US" dirty="0"/>
              <a:t> of the </a:t>
            </a:r>
            <a:r>
              <a:rPr lang="en-US" dirty="0" smtClean="0"/>
              <a:t>container.</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3161187138"/>
              </p:ext>
            </p:extLst>
          </p:nvPr>
        </p:nvGraphicFramePr>
        <p:xfrm>
          <a:off x="502766" y="2309813"/>
          <a:ext cx="2197100" cy="520700"/>
        </p:xfrm>
        <a:graphic>
          <a:graphicData uri="http://schemas.openxmlformats.org/presentationml/2006/ole">
            <mc:AlternateContent xmlns:mc="http://schemas.openxmlformats.org/markup-compatibility/2006">
              <mc:Choice xmlns:v="urn:schemas-microsoft-com:vml" Requires="v">
                <p:oleObj spid="_x0000_s144473" name="Equation" r:id="rId3" imgW="2197100" imgH="520700" progId="Equation.DSMT4">
                  <p:embed/>
                </p:oleObj>
              </mc:Choice>
              <mc:Fallback>
                <p:oleObj name="Equation" r:id="rId3" imgW="2197100" imgH="520700" progId="Equation.DSMT4">
                  <p:embed/>
                  <p:pic>
                    <p:nvPicPr>
                      <p:cNvPr id="0" name=""/>
                      <p:cNvPicPr/>
                      <p:nvPr/>
                    </p:nvPicPr>
                    <p:blipFill>
                      <a:blip r:embed="rId4"/>
                      <a:stretch>
                        <a:fillRect/>
                      </a:stretch>
                    </p:blipFill>
                    <p:spPr>
                      <a:xfrm>
                        <a:off x="502766" y="2309813"/>
                        <a:ext cx="2197100" cy="5207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628135238"/>
              </p:ext>
            </p:extLst>
          </p:nvPr>
        </p:nvGraphicFramePr>
        <p:xfrm>
          <a:off x="493713" y="2744788"/>
          <a:ext cx="2425700" cy="520700"/>
        </p:xfrm>
        <a:graphic>
          <a:graphicData uri="http://schemas.openxmlformats.org/presentationml/2006/ole">
            <mc:AlternateContent xmlns:mc="http://schemas.openxmlformats.org/markup-compatibility/2006">
              <mc:Choice xmlns:v="urn:schemas-microsoft-com:vml" Requires="v">
                <p:oleObj spid="_x0000_s144474" name="Equation" r:id="rId5" imgW="2425700" imgH="520700" progId="Equation.DSMT4">
                  <p:embed/>
                </p:oleObj>
              </mc:Choice>
              <mc:Fallback>
                <p:oleObj name="Equation" r:id="rId5" imgW="2425700" imgH="520700" progId="Equation.DSMT4">
                  <p:embed/>
                  <p:pic>
                    <p:nvPicPr>
                      <p:cNvPr id="0" name=""/>
                      <p:cNvPicPr/>
                      <p:nvPr/>
                    </p:nvPicPr>
                    <p:blipFill>
                      <a:blip r:embed="rId6"/>
                      <a:stretch>
                        <a:fillRect/>
                      </a:stretch>
                    </p:blipFill>
                    <p:spPr>
                      <a:xfrm>
                        <a:off x="493713" y="2744788"/>
                        <a:ext cx="2425700" cy="5207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195290838"/>
              </p:ext>
            </p:extLst>
          </p:nvPr>
        </p:nvGraphicFramePr>
        <p:xfrm>
          <a:off x="4145374" y="2755900"/>
          <a:ext cx="1562100" cy="520700"/>
        </p:xfrm>
        <a:graphic>
          <a:graphicData uri="http://schemas.openxmlformats.org/presentationml/2006/ole">
            <mc:AlternateContent xmlns:mc="http://schemas.openxmlformats.org/markup-compatibility/2006">
              <mc:Choice xmlns:v="urn:schemas-microsoft-com:vml" Requires="v">
                <p:oleObj spid="_x0000_s144475" name="Equation" r:id="rId7" imgW="1562100" imgH="520700" progId="Equation.DSMT4">
                  <p:embed/>
                </p:oleObj>
              </mc:Choice>
              <mc:Fallback>
                <p:oleObj name="Equation" r:id="rId7" imgW="1562100" imgH="520700" progId="Equation.DSMT4">
                  <p:embed/>
                  <p:pic>
                    <p:nvPicPr>
                      <p:cNvPr id="0" name=""/>
                      <p:cNvPicPr/>
                      <p:nvPr/>
                    </p:nvPicPr>
                    <p:blipFill>
                      <a:blip r:embed="rId8"/>
                      <a:stretch>
                        <a:fillRect/>
                      </a:stretch>
                    </p:blipFill>
                    <p:spPr>
                      <a:xfrm>
                        <a:off x="4145374" y="2755900"/>
                        <a:ext cx="1562100" cy="5207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28943207"/>
              </p:ext>
            </p:extLst>
          </p:nvPr>
        </p:nvGraphicFramePr>
        <p:xfrm>
          <a:off x="6385989" y="2744788"/>
          <a:ext cx="2489200" cy="520700"/>
        </p:xfrm>
        <a:graphic>
          <a:graphicData uri="http://schemas.openxmlformats.org/presentationml/2006/ole">
            <mc:AlternateContent xmlns:mc="http://schemas.openxmlformats.org/markup-compatibility/2006">
              <mc:Choice xmlns:v="urn:schemas-microsoft-com:vml" Requires="v">
                <p:oleObj spid="_x0000_s144476" name="Equation" r:id="rId9" imgW="2489200" imgH="520700" progId="Equation.DSMT4">
                  <p:embed/>
                </p:oleObj>
              </mc:Choice>
              <mc:Fallback>
                <p:oleObj name="Equation" r:id="rId9" imgW="2489200" imgH="520700" progId="Equation.DSMT4">
                  <p:embed/>
                  <p:pic>
                    <p:nvPicPr>
                      <p:cNvPr id="0" name=""/>
                      <p:cNvPicPr/>
                      <p:nvPr/>
                    </p:nvPicPr>
                    <p:blipFill>
                      <a:blip r:embed="rId10"/>
                      <a:stretch>
                        <a:fillRect/>
                      </a:stretch>
                    </p:blipFill>
                    <p:spPr>
                      <a:xfrm>
                        <a:off x="6385989" y="2744788"/>
                        <a:ext cx="2489200" cy="5207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9050710"/>
              </p:ext>
            </p:extLst>
          </p:nvPr>
        </p:nvGraphicFramePr>
        <p:xfrm>
          <a:off x="4811189" y="5498265"/>
          <a:ext cx="3149600" cy="520700"/>
        </p:xfrm>
        <a:graphic>
          <a:graphicData uri="http://schemas.openxmlformats.org/presentationml/2006/ole">
            <mc:AlternateContent xmlns:mc="http://schemas.openxmlformats.org/markup-compatibility/2006">
              <mc:Choice xmlns:v="urn:schemas-microsoft-com:vml" Requires="v">
                <p:oleObj spid="_x0000_s144477" name="Equation" r:id="rId11" imgW="3149600" imgH="520700" progId="Equation.DSMT4">
                  <p:embed/>
                </p:oleObj>
              </mc:Choice>
              <mc:Fallback>
                <p:oleObj name="Equation" r:id="rId11" imgW="3149600" imgH="520700" progId="Equation.DSMT4">
                  <p:embed/>
                  <p:pic>
                    <p:nvPicPr>
                      <p:cNvPr id="0" name=""/>
                      <p:cNvPicPr/>
                      <p:nvPr/>
                    </p:nvPicPr>
                    <p:blipFill>
                      <a:blip r:embed="rId12"/>
                      <a:stretch>
                        <a:fillRect/>
                      </a:stretch>
                    </p:blipFill>
                    <p:spPr>
                      <a:xfrm>
                        <a:off x="4811189" y="5498265"/>
                        <a:ext cx="3149600" cy="520700"/>
                      </a:xfrm>
                      <a:prstGeom prst="rect">
                        <a:avLst/>
                      </a:prstGeom>
                    </p:spPr>
                  </p:pic>
                </p:oleObj>
              </mc:Fallback>
            </mc:AlternateContent>
          </a:graphicData>
        </a:graphic>
      </p:graphicFrame>
    </p:spTree>
    <p:extLst>
      <p:ext uri="{BB962C8B-B14F-4D97-AF65-F5344CB8AC3E}">
        <p14:creationId xmlns:p14="http://schemas.microsoft.com/office/powerpoint/2010/main" val="7162988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18.1 Water and air pressure (cont.)</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4" name="Text Placeholder 3"/>
          <p:cNvSpPr>
            <a:spLocks noGrp="1"/>
          </p:cNvSpPr>
          <p:nvPr>
            <p:ph type="body" sz="quarter" idx="11"/>
          </p:nvPr>
        </p:nvSpPr>
        <p:spPr/>
        <p:txBody>
          <a:bodyPr/>
          <a:lstStyle/>
          <a:p>
            <a:r>
              <a:rPr lang="en-US" dirty="0"/>
              <a:t>Section 18.1: Forces in a </a:t>
            </a:r>
            <a:r>
              <a:rPr lang="en-US" dirty="0" smtClean="0"/>
              <a:t>fluid</a:t>
            </a:r>
            <a:endParaRPr lang="en-US" dirty="0"/>
          </a:p>
        </p:txBody>
      </p:sp>
      <p:sp>
        <p:nvSpPr>
          <p:cNvPr id="5" name="Content Placeholder 4"/>
          <p:cNvSpPr>
            <a:spLocks noGrp="1"/>
          </p:cNvSpPr>
          <p:nvPr>
            <p:ph idx="1"/>
          </p:nvPr>
        </p:nvSpPr>
        <p:spPr/>
        <p:txBody>
          <a:bodyPr/>
          <a:lstStyle/>
          <a:p>
            <a:pPr marL="0" indent="0">
              <a:buNone/>
            </a:pPr>
            <a:r>
              <a:rPr lang="en-US" dirty="0"/>
              <a:t>❸ </a:t>
            </a:r>
            <a:r>
              <a:rPr lang="en-US" dirty="0" smtClean="0"/>
              <a:t>EXECUTE </a:t>
            </a:r>
            <a:r>
              <a:rPr lang="en-US" dirty="0"/>
              <a:t>PLAN </a:t>
            </a:r>
            <a:r>
              <a:rPr lang="en-US" dirty="0" smtClean="0"/>
              <a:t>The pressure </a:t>
            </a:r>
            <a:r>
              <a:rPr lang="en-US" dirty="0"/>
              <a:t>at point A is </a:t>
            </a:r>
            <a:r>
              <a:rPr lang="en-US" dirty="0" smtClean="0"/>
              <a:t>thus</a:t>
            </a:r>
          </a:p>
          <a:p>
            <a:pPr marL="0" indent="0">
              <a:buNone/>
            </a:pPr>
            <a:endParaRPr lang="en-US" dirty="0"/>
          </a:p>
          <a:p>
            <a:pPr marL="0" indent="0">
              <a:buNone/>
            </a:pPr>
            <a:endParaRPr lang="en-US" dirty="0" smtClean="0"/>
          </a:p>
          <a:p>
            <a:pPr marL="0" indent="0">
              <a:buNone/>
              <a:tabLst>
                <a:tab pos="1317625" algn="l"/>
              </a:tabLst>
            </a:pPr>
            <a:endParaRPr lang="en-US" dirty="0" smtClean="0"/>
          </a:p>
          <a:p>
            <a:pPr marL="0" indent="0">
              <a:buNone/>
              <a:tabLst>
                <a:tab pos="1317625" algn="l"/>
              </a:tabLst>
            </a:pPr>
            <a:r>
              <a:rPr lang="en-US" dirty="0" smtClean="0"/>
              <a:t>	= (</a:t>
            </a:r>
            <a:r>
              <a:rPr lang="en-US" dirty="0"/>
              <a:t>0.150 m)(1.0 </a:t>
            </a:r>
            <a:r>
              <a:rPr lang="en-US" dirty="0" smtClean="0">
                <a:sym typeface="Symbol"/>
              </a:rPr>
              <a:t>x</a:t>
            </a:r>
            <a:r>
              <a:rPr lang="en-US" dirty="0" smtClean="0"/>
              <a:t> 10</a:t>
            </a:r>
            <a:r>
              <a:rPr lang="en-US" baseline="30000" dirty="0" smtClean="0"/>
              <a:t>3</a:t>
            </a:r>
            <a:r>
              <a:rPr lang="en-US" dirty="0" smtClean="0"/>
              <a:t> kg/m</a:t>
            </a:r>
            <a:r>
              <a:rPr lang="en-US" baseline="30000" dirty="0" smtClean="0"/>
              <a:t>3</a:t>
            </a:r>
            <a:r>
              <a:rPr lang="en-US" dirty="0"/>
              <a:t>)(9.8 </a:t>
            </a:r>
            <a:r>
              <a:rPr lang="en-US" dirty="0" smtClean="0"/>
              <a:t>m/s</a:t>
            </a:r>
            <a:r>
              <a:rPr lang="en-US" baseline="30000" dirty="0" smtClean="0"/>
              <a:t>2</a:t>
            </a:r>
            <a:r>
              <a:rPr lang="en-US" dirty="0" smtClean="0"/>
              <a:t>)</a:t>
            </a:r>
          </a:p>
          <a:p>
            <a:pPr marL="0" indent="0">
              <a:buNone/>
              <a:tabLst>
                <a:tab pos="1598613" algn="l"/>
              </a:tabLst>
            </a:pPr>
            <a:r>
              <a:rPr lang="en-US" dirty="0" smtClean="0"/>
              <a:t>	</a:t>
            </a:r>
          </a:p>
          <a:p>
            <a:pPr marL="0" indent="0">
              <a:buNone/>
              <a:tabLst>
                <a:tab pos="1598613" algn="l"/>
              </a:tabLst>
            </a:pPr>
            <a:r>
              <a:rPr lang="en-US" dirty="0" smtClean="0"/>
              <a:t>	+ </a:t>
            </a:r>
            <a:r>
              <a:rPr lang="en-US" dirty="0"/>
              <a:t>1.01325 </a:t>
            </a:r>
            <a:r>
              <a:rPr lang="en-US" dirty="0" smtClean="0">
                <a:sym typeface="Symbol"/>
              </a:rPr>
              <a:t>x</a:t>
            </a:r>
            <a:r>
              <a:rPr lang="en-US" dirty="0" smtClean="0"/>
              <a:t> 10</a:t>
            </a:r>
            <a:r>
              <a:rPr lang="en-US" baseline="30000" dirty="0" smtClean="0"/>
              <a:t>5</a:t>
            </a:r>
            <a:r>
              <a:rPr lang="en-US" dirty="0" smtClean="0"/>
              <a:t> N/m</a:t>
            </a:r>
            <a:r>
              <a:rPr lang="en-US" baseline="30000" dirty="0" smtClean="0"/>
              <a:t>2</a:t>
            </a:r>
            <a:r>
              <a:rPr lang="en-US" dirty="0" smtClean="0"/>
              <a:t> = </a:t>
            </a:r>
            <a:r>
              <a:rPr lang="en-US" dirty="0"/>
              <a:t>1.03 </a:t>
            </a:r>
            <a:r>
              <a:rPr lang="en-US" dirty="0" smtClean="0">
                <a:sym typeface="Symbol"/>
              </a:rPr>
              <a:t>x</a:t>
            </a:r>
            <a:r>
              <a:rPr lang="en-US" dirty="0" smtClean="0"/>
              <a:t> 10</a:t>
            </a:r>
            <a:r>
              <a:rPr lang="en-US" baseline="30000" dirty="0" smtClean="0"/>
              <a:t>5</a:t>
            </a:r>
            <a:r>
              <a:rPr lang="en-US" dirty="0" smtClean="0"/>
              <a:t> N/m</a:t>
            </a:r>
            <a:r>
              <a:rPr lang="en-US" baseline="30000" dirty="0" smtClean="0"/>
              <a:t>2</a:t>
            </a:r>
            <a:r>
              <a:rPr lang="en-US" dirty="0"/>
              <a:t>.</a:t>
            </a:r>
          </a:p>
        </p:txBody>
      </p:sp>
      <p:graphicFrame>
        <p:nvGraphicFramePr>
          <p:cNvPr id="6" name="Object 5"/>
          <p:cNvGraphicFramePr>
            <a:graphicFrameLocks noChangeAspect="1"/>
          </p:cNvGraphicFramePr>
          <p:nvPr>
            <p:extLst>
              <p:ext uri="{D42A27DB-BD31-4B8C-83A1-F6EECF244321}">
                <p14:modId xmlns:p14="http://schemas.microsoft.com/office/powerpoint/2010/main" val="3341682397"/>
              </p:ext>
            </p:extLst>
          </p:nvPr>
        </p:nvGraphicFramePr>
        <p:xfrm>
          <a:off x="1296459" y="2549289"/>
          <a:ext cx="6083300" cy="927100"/>
        </p:xfrm>
        <a:graphic>
          <a:graphicData uri="http://schemas.openxmlformats.org/presentationml/2006/ole">
            <mc:AlternateContent xmlns:mc="http://schemas.openxmlformats.org/markup-compatibility/2006">
              <mc:Choice xmlns:v="urn:schemas-microsoft-com:vml" Requires="v">
                <p:oleObj spid="_x0000_s8837" name="Equation" r:id="rId3" imgW="6083300" imgH="927100" progId="Equation.DSMT4">
                  <p:embed/>
                </p:oleObj>
              </mc:Choice>
              <mc:Fallback>
                <p:oleObj name="Equation" r:id="rId3" imgW="6083300" imgH="927100" progId="Equation.DSMT4">
                  <p:embed/>
                  <p:pic>
                    <p:nvPicPr>
                      <p:cNvPr id="0" name=""/>
                      <p:cNvPicPr/>
                      <p:nvPr/>
                    </p:nvPicPr>
                    <p:blipFill>
                      <a:blip r:embed="rId4"/>
                      <a:stretch>
                        <a:fillRect/>
                      </a:stretch>
                    </p:blipFill>
                    <p:spPr>
                      <a:xfrm>
                        <a:off x="1296459" y="2549289"/>
                        <a:ext cx="6083300" cy="927100"/>
                      </a:xfrm>
                      <a:prstGeom prst="rect">
                        <a:avLst/>
                      </a:prstGeom>
                    </p:spPr>
                  </p:pic>
                </p:oleObj>
              </mc:Fallback>
            </mc:AlternateContent>
          </a:graphicData>
        </a:graphic>
      </p:graphicFrame>
      <p:sp>
        <p:nvSpPr>
          <p:cNvPr id="11" name="Rectangle 10"/>
          <p:cNvSpPr/>
          <p:nvPr/>
        </p:nvSpPr>
        <p:spPr>
          <a:xfrm>
            <a:off x="7919412" y="5013795"/>
            <a:ext cx="492443" cy="461665"/>
          </a:xfrm>
          <a:prstGeom prst="rect">
            <a:avLst/>
          </a:prstGeom>
        </p:spPr>
        <p:txBody>
          <a:bodyPr wrap="none">
            <a:spAutoFit/>
          </a:bodyPr>
          <a:lstStyle/>
          <a:p>
            <a:r>
              <a:rPr lang="en-US" dirty="0">
                <a:solidFill>
                  <a:srgbClr val="004A8F"/>
                </a:solidFill>
              </a:rPr>
              <a:t>✔</a:t>
            </a:r>
            <a:endParaRPr lang="en-US" dirty="0"/>
          </a:p>
        </p:txBody>
      </p:sp>
    </p:spTree>
    <p:extLst>
      <p:ext uri="{BB962C8B-B14F-4D97-AF65-F5344CB8AC3E}">
        <p14:creationId xmlns:p14="http://schemas.microsoft.com/office/powerpoint/2010/main" val="2941088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smtClean="0"/>
              <a:t>© 2015 Pearson Education, Inc.</a:t>
            </a:r>
            <a:endParaRPr lang="en-GB" dirty="0"/>
          </a:p>
        </p:txBody>
      </p:sp>
      <p:pic>
        <p:nvPicPr>
          <p:cNvPr id="5" name="Picture 4"/>
          <p:cNvPicPr>
            <a:picLocks noChangeAspect="1"/>
          </p:cNvPicPr>
          <p:nvPr/>
        </p:nvPicPr>
        <p:blipFill>
          <a:blip r:embed="rId2"/>
          <a:stretch>
            <a:fillRect/>
          </a:stretch>
        </p:blipFill>
        <p:spPr>
          <a:xfrm>
            <a:off x="882650" y="2503358"/>
            <a:ext cx="7378700" cy="3200400"/>
          </a:xfrm>
          <a:prstGeom prst="rect">
            <a:avLst/>
          </a:prstGeom>
        </p:spPr>
      </p:pic>
      <p:sp>
        <p:nvSpPr>
          <p:cNvPr id="6" name="TextBox 5"/>
          <p:cNvSpPr txBox="1"/>
          <p:nvPr/>
        </p:nvSpPr>
        <p:spPr>
          <a:xfrm>
            <a:off x="509666" y="1723869"/>
            <a:ext cx="3659976" cy="461665"/>
          </a:xfrm>
          <a:prstGeom prst="rect">
            <a:avLst/>
          </a:prstGeom>
          <a:noFill/>
        </p:spPr>
        <p:txBody>
          <a:bodyPr wrap="none" rtlCol="0">
            <a:spAutoFit/>
          </a:bodyPr>
          <a:lstStyle/>
          <a:p>
            <a:r>
              <a:rPr lang="en-US" dirty="0" smtClean="0"/>
              <a:t>keep angle search as it is</a:t>
            </a:r>
            <a:endParaRPr lang="en-US" dirty="0"/>
          </a:p>
        </p:txBody>
      </p:sp>
    </p:spTree>
    <p:extLst>
      <p:ext uri="{BB962C8B-B14F-4D97-AF65-F5344CB8AC3E}">
        <p14:creationId xmlns:p14="http://schemas.microsoft.com/office/powerpoint/2010/main" val="16859890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18.1 Water and air pressure (cont.)</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4" name="Text Placeholder 3"/>
          <p:cNvSpPr>
            <a:spLocks noGrp="1"/>
          </p:cNvSpPr>
          <p:nvPr>
            <p:ph type="body" sz="quarter" idx="11"/>
          </p:nvPr>
        </p:nvSpPr>
        <p:spPr/>
        <p:txBody>
          <a:bodyPr/>
          <a:lstStyle/>
          <a:p>
            <a:r>
              <a:rPr lang="en-US" dirty="0"/>
              <a:t>Section 18.1: Forces in a </a:t>
            </a:r>
            <a:r>
              <a:rPr lang="en-US" dirty="0" smtClean="0"/>
              <a:t>fluid</a:t>
            </a:r>
            <a:endParaRPr lang="en-US" dirty="0"/>
          </a:p>
        </p:txBody>
      </p:sp>
      <p:sp>
        <p:nvSpPr>
          <p:cNvPr id="5" name="Content Placeholder 4"/>
          <p:cNvSpPr>
            <a:spLocks noGrp="1"/>
          </p:cNvSpPr>
          <p:nvPr>
            <p:ph idx="1"/>
          </p:nvPr>
        </p:nvSpPr>
        <p:spPr>
          <a:xfrm>
            <a:off x="365125" y="1874520"/>
            <a:ext cx="8477838" cy="4718304"/>
          </a:xfrm>
        </p:spPr>
        <p:txBody>
          <a:bodyPr/>
          <a:lstStyle/>
          <a:p>
            <a:pPr marL="0" indent="0">
              <a:lnSpc>
                <a:spcPct val="120000"/>
              </a:lnSpc>
              <a:buNone/>
            </a:pPr>
            <a:r>
              <a:rPr lang="en-US" dirty="0"/>
              <a:t>❸ </a:t>
            </a:r>
            <a:r>
              <a:rPr lang="en-US" dirty="0" smtClean="0"/>
              <a:t>EXECUTE </a:t>
            </a:r>
            <a:r>
              <a:rPr lang="en-US" dirty="0"/>
              <a:t>PLAN (</a:t>
            </a:r>
            <a:r>
              <a:rPr lang="en-US" i="1" dirty="0"/>
              <a:t>c</a:t>
            </a:r>
            <a:r>
              <a:rPr lang="en-US" dirty="0"/>
              <a:t>) The ratio of the distances </a:t>
            </a:r>
            <a:r>
              <a:rPr lang="en-US" dirty="0" smtClean="0"/>
              <a:t>is </a:t>
            </a:r>
            <a:br>
              <a:rPr lang="en-US" dirty="0" smtClean="0"/>
            </a:br>
            <a:r>
              <a:rPr lang="en-US" dirty="0" smtClean="0"/>
              <a:t>              = </a:t>
            </a:r>
            <a:r>
              <a:rPr lang="en-US" i="1" dirty="0" err="1" smtClean="0">
                <a:sym typeface="Symbol"/>
              </a:rPr>
              <a:t>ρ</a:t>
            </a:r>
            <a:r>
              <a:rPr lang="en-US" baseline="-25000" dirty="0" err="1" smtClean="0"/>
              <a:t>air</a:t>
            </a:r>
            <a:r>
              <a:rPr lang="en-US" dirty="0" smtClean="0"/>
              <a:t>/</a:t>
            </a:r>
            <a:r>
              <a:rPr lang="en-US" i="1" dirty="0" err="1">
                <a:sym typeface="Symbol"/>
              </a:rPr>
              <a:t>ρ</a:t>
            </a:r>
            <a:r>
              <a:rPr lang="en-US" baseline="-25000" dirty="0" err="1" smtClean="0"/>
              <a:t>water</a:t>
            </a:r>
            <a:r>
              <a:rPr lang="en-US" dirty="0" smtClean="0"/>
              <a:t> = </a:t>
            </a:r>
            <a:r>
              <a:rPr lang="en-US" dirty="0"/>
              <a:t>(1.20 </a:t>
            </a:r>
            <a:r>
              <a:rPr lang="en-US" dirty="0" smtClean="0"/>
              <a:t>kg/m</a:t>
            </a:r>
            <a:r>
              <a:rPr lang="en-US" baseline="30000" dirty="0" smtClean="0"/>
              <a:t>3</a:t>
            </a:r>
            <a:r>
              <a:rPr lang="en-US" dirty="0" smtClean="0"/>
              <a:t>)/(</a:t>
            </a:r>
            <a:r>
              <a:rPr lang="en-US" dirty="0"/>
              <a:t>1.00 </a:t>
            </a:r>
            <a:r>
              <a:rPr lang="en-US" dirty="0" smtClean="0">
                <a:sym typeface="Symbol"/>
              </a:rPr>
              <a:t>x</a:t>
            </a:r>
            <a:r>
              <a:rPr lang="en-US" dirty="0" smtClean="0"/>
              <a:t> 10</a:t>
            </a:r>
            <a:r>
              <a:rPr lang="en-US" baseline="30000" dirty="0" smtClean="0"/>
              <a:t>3</a:t>
            </a:r>
            <a:r>
              <a:rPr lang="en-US" dirty="0" smtClean="0"/>
              <a:t> kg/m</a:t>
            </a:r>
            <a:r>
              <a:rPr lang="en-US" baseline="30000" dirty="0" smtClean="0"/>
              <a:t>3</a:t>
            </a:r>
            <a:r>
              <a:rPr lang="en-US" dirty="0"/>
              <a:t>) </a:t>
            </a:r>
            <a:r>
              <a:rPr lang="en-US" dirty="0" smtClean="0"/>
              <a:t>= 1.20 </a:t>
            </a:r>
            <a:r>
              <a:rPr lang="en-US" dirty="0" smtClean="0">
                <a:sym typeface="Symbol"/>
              </a:rPr>
              <a:t>x</a:t>
            </a:r>
            <a:r>
              <a:rPr lang="en-US" dirty="0" smtClean="0"/>
              <a:t> 10</a:t>
            </a:r>
            <a:r>
              <a:rPr lang="en-US" baseline="30000" dirty="0" smtClean="0"/>
              <a:t>–3</a:t>
            </a:r>
            <a:r>
              <a:rPr lang="en-US" dirty="0"/>
              <a:t>. </a:t>
            </a:r>
            <a:endParaRPr lang="en-US" dirty="0" smtClean="0"/>
          </a:p>
          <a:p>
            <a:pPr marL="0" indent="0">
              <a:lnSpc>
                <a:spcPct val="120000"/>
              </a:lnSpc>
              <a:buNone/>
            </a:pPr>
            <a:endParaRPr lang="en-US" dirty="0"/>
          </a:p>
          <a:p>
            <a:pPr marL="0" indent="0">
              <a:lnSpc>
                <a:spcPct val="120000"/>
              </a:lnSpc>
              <a:buNone/>
            </a:pPr>
            <a:r>
              <a:rPr lang="en-US" dirty="0" smtClean="0"/>
              <a:t>I </a:t>
            </a:r>
            <a:r>
              <a:rPr lang="en-US" dirty="0"/>
              <a:t>am given that </a:t>
            </a:r>
            <a:r>
              <a:rPr lang="en-US" dirty="0" smtClean="0"/>
              <a:t>       = </a:t>
            </a:r>
            <a:r>
              <a:rPr lang="en-US" dirty="0"/>
              <a:t>0.150 m, </a:t>
            </a:r>
            <a:r>
              <a:rPr lang="en-US" dirty="0" smtClean="0"/>
              <a:t>so       = (</a:t>
            </a:r>
            <a:r>
              <a:rPr lang="en-US" dirty="0"/>
              <a:t>0.150 m</a:t>
            </a:r>
            <a:r>
              <a:rPr lang="en-US" dirty="0" smtClean="0"/>
              <a:t>)/(</a:t>
            </a:r>
            <a:r>
              <a:rPr lang="en-US" dirty="0"/>
              <a:t>1.20 </a:t>
            </a:r>
            <a:r>
              <a:rPr lang="en-US" dirty="0" smtClean="0">
                <a:sym typeface="Symbol"/>
              </a:rPr>
              <a:t>x</a:t>
            </a:r>
            <a:r>
              <a:rPr lang="en-US" dirty="0" smtClean="0"/>
              <a:t> 10</a:t>
            </a:r>
            <a:r>
              <a:rPr lang="en-US" baseline="30000" dirty="0" smtClean="0"/>
              <a:t>–3</a:t>
            </a:r>
            <a:r>
              <a:rPr lang="en-US" dirty="0"/>
              <a:t>) </a:t>
            </a:r>
            <a:r>
              <a:rPr lang="en-US" dirty="0" smtClean="0"/>
              <a:t>= </a:t>
            </a:r>
            <a:r>
              <a:rPr lang="en-US" dirty="0"/>
              <a:t>1.25 </a:t>
            </a:r>
            <a:r>
              <a:rPr lang="en-US" dirty="0" smtClean="0">
                <a:sym typeface="Symbol"/>
              </a:rPr>
              <a:t>x</a:t>
            </a:r>
            <a:r>
              <a:rPr lang="en-US" dirty="0" smtClean="0"/>
              <a:t> 10</a:t>
            </a:r>
            <a:r>
              <a:rPr lang="en-US" baseline="30000" dirty="0" smtClean="0"/>
              <a:t>2</a:t>
            </a:r>
            <a:r>
              <a:rPr lang="en-US" dirty="0" smtClean="0"/>
              <a:t> </a:t>
            </a:r>
            <a:r>
              <a:rPr lang="en-US" dirty="0"/>
              <a:t>m</a:t>
            </a:r>
            <a:r>
              <a:rPr lang="en-US" dirty="0" smtClean="0"/>
              <a:t>. </a:t>
            </a:r>
            <a:r>
              <a:rPr lang="en-US" dirty="0" smtClean="0">
                <a:solidFill>
                  <a:srgbClr val="004A8F"/>
                </a:solidFill>
              </a:rPr>
              <a:t>✔</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012552284"/>
              </p:ext>
            </p:extLst>
          </p:nvPr>
        </p:nvGraphicFramePr>
        <p:xfrm>
          <a:off x="442383" y="2515769"/>
          <a:ext cx="1130300" cy="444500"/>
        </p:xfrm>
        <a:graphic>
          <a:graphicData uri="http://schemas.openxmlformats.org/presentationml/2006/ole">
            <mc:AlternateContent xmlns:mc="http://schemas.openxmlformats.org/markup-compatibility/2006">
              <mc:Choice xmlns:v="urn:schemas-microsoft-com:vml" Requires="v">
                <p:oleObj spid="_x0000_s39727" name="Equation" r:id="rId3" imgW="1130300" imgH="444500" progId="Equation.DSMT4">
                  <p:embed/>
                </p:oleObj>
              </mc:Choice>
              <mc:Fallback>
                <p:oleObj name="Equation" r:id="rId3" imgW="1130300" imgH="444500" progId="Equation.DSMT4">
                  <p:embed/>
                  <p:pic>
                    <p:nvPicPr>
                      <p:cNvPr id="0" name=""/>
                      <p:cNvPicPr/>
                      <p:nvPr/>
                    </p:nvPicPr>
                    <p:blipFill>
                      <a:blip r:embed="rId4"/>
                      <a:stretch>
                        <a:fillRect/>
                      </a:stretch>
                    </p:blipFill>
                    <p:spPr>
                      <a:xfrm>
                        <a:off x="442383" y="2515769"/>
                        <a:ext cx="1130300" cy="4445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571413363"/>
              </p:ext>
            </p:extLst>
          </p:nvPr>
        </p:nvGraphicFramePr>
        <p:xfrm>
          <a:off x="2654470" y="4122815"/>
          <a:ext cx="520700" cy="431800"/>
        </p:xfrm>
        <a:graphic>
          <a:graphicData uri="http://schemas.openxmlformats.org/presentationml/2006/ole">
            <mc:AlternateContent xmlns:mc="http://schemas.openxmlformats.org/markup-compatibility/2006">
              <mc:Choice xmlns:v="urn:schemas-microsoft-com:vml" Requires="v">
                <p:oleObj spid="_x0000_s39728" name="Equation" r:id="rId5" imgW="520700" imgH="431800" progId="Equation.DSMT4">
                  <p:embed/>
                </p:oleObj>
              </mc:Choice>
              <mc:Fallback>
                <p:oleObj name="Equation" r:id="rId5" imgW="520700" imgH="431800" progId="Equation.DSMT4">
                  <p:embed/>
                  <p:pic>
                    <p:nvPicPr>
                      <p:cNvPr id="0" name=""/>
                      <p:cNvPicPr/>
                      <p:nvPr/>
                    </p:nvPicPr>
                    <p:blipFill>
                      <a:blip r:embed="rId6"/>
                      <a:stretch>
                        <a:fillRect/>
                      </a:stretch>
                    </p:blipFill>
                    <p:spPr>
                      <a:xfrm>
                        <a:off x="2654470" y="4122815"/>
                        <a:ext cx="520700" cy="4318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59344401"/>
              </p:ext>
            </p:extLst>
          </p:nvPr>
        </p:nvGraphicFramePr>
        <p:xfrm>
          <a:off x="5328623" y="4122815"/>
          <a:ext cx="520700" cy="444500"/>
        </p:xfrm>
        <a:graphic>
          <a:graphicData uri="http://schemas.openxmlformats.org/presentationml/2006/ole">
            <mc:AlternateContent xmlns:mc="http://schemas.openxmlformats.org/markup-compatibility/2006">
              <mc:Choice xmlns:v="urn:schemas-microsoft-com:vml" Requires="v">
                <p:oleObj spid="_x0000_s39729" name="Equation" r:id="rId7" imgW="520700" imgH="444500" progId="Equation.DSMT4">
                  <p:embed/>
                </p:oleObj>
              </mc:Choice>
              <mc:Fallback>
                <p:oleObj name="Equation" r:id="rId7" imgW="520700" imgH="444500" progId="Equation.DSMT4">
                  <p:embed/>
                  <p:pic>
                    <p:nvPicPr>
                      <p:cNvPr id="0" name=""/>
                      <p:cNvPicPr/>
                      <p:nvPr/>
                    </p:nvPicPr>
                    <p:blipFill>
                      <a:blip r:embed="rId8"/>
                      <a:stretch>
                        <a:fillRect/>
                      </a:stretch>
                    </p:blipFill>
                    <p:spPr>
                      <a:xfrm>
                        <a:off x="5328623" y="4122815"/>
                        <a:ext cx="520700" cy="444500"/>
                      </a:xfrm>
                      <a:prstGeom prst="rect">
                        <a:avLst/>
                      </a:prstGeom>
                    </p:spPr>
                  </p:pic>
                </p:oleObj>
              </mc:Fallback>
            </mc:AlternateContent>
          </a:graphicData>
        </a:graphic>
      </p:graphicFrame>
    </p:spTree>
    <p:extLst>
      <p:ext uri="{BB962C8B-B14F-4D97-AF65-F5344CB8AC3E}">
        <p14:creationId xmlns:p14="http://schemas.microsoft.com/office/powerpoint/2010/main" val="34099488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18.1 Water and air pressure (cont.)</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4" name="Text Placeholder 3"/>
          <p:cNvSpPr>
            <a:spLocks noGrp="1"/>
          </p:cNvSpPr>
          <p:nvPr>
            <p:ph type="body" sz="quarter" idx="11"/>
          </p:nvPr>
        </p:nvSpPr>
        <p:spPr/>
        <p:txBody>
          <a:bodyPr/>
          <a:lstStyle/>
          <a:p>
            <a:r>
              <a:rPr lang="en-US" dirty="0"/>
              <a:t>Section 18.1: Forces in a </a:t>
            </a:r>
            <a:r>
              <a:rPr lang="en-US" dirty="0" smtClean="0"/>
              <a:t>fluid</a:t>
            </a:r>
            <a:endParaRPr lang="en-US" dirty="0"/>
          </a:p>
        </p:txBody>
      </p:sp>
      <p:sp>
        <p:nvSpPr>
          <p:cNvPr id="5" name="Content Placeholder 4"/>
          <p:cNvSpPr>
            <a:spLocks noGrp="1"/>
          </p:cNvSpPr>
          <p:nvPr>
            <p:ph idx="1"/>
          </p:nvPr>
        </p:nvSpPr>
        <p:spPr/>
        <p:txBody>
          <a:bodyPr/>
          <a:lstStyle/>
          <a:p>
            <a:pPr marL="0" indent="0">
              <a:buNone/>
            </a:pPr>
            <a:r>
              <a:rPr lang="en-US" dirty="0"/>
              <a:t>❹ </a:t>
            </a:r>
            <a:r>
              <a:rPr lang="en-US" dirty="0" smtClean="0"/>
              <a:t>EVALUATE RESULT </a:t>
            </a:r>
            <a:r>
              <a:rPr lang="en-US" dirty="0"/>
              <a:t>The answer I obtained in part </a:t>
            </a:r>
            <a:r>
              <a:rPr lang="en-US" i="1" dirty="0"/>
              <a:t>b</a:t>
            </a:r>
            <a:r>
              <a:rPr lang="en-US" dirty="0"/>
              <a:t> shows that the pressure difference between the top and bottom of the container is very small. That makes </a:t>
            </a:r>
            <a:r>
              <a:rPr lang="en-US" dirty="0" smtClean="0"/>
              <a:t/>
            </a:r>
            <a:br>
              <a:rPr lang="en-US" dirty="0" smtClean="0"/>
            </a:br>
            <a:r>
              <a:rPr lang="en-US" dirty="0" smtClean="0"/>
              <a:t>sense</a:t>
            </a:r>
            <a:r>
              <a:rPr lang="en-US" dirty="0"/>
              <a:t>—I know from experience that my ears, which are very sensitive to pressure, don’t experience any pressure difference when I swim a mere 0.15 m under the surface of water.</a:t>
            </a:r>
          </a:p>
        </p:txBody>
      </p:sp>
    </p:spTree>
    <p:extLst>
      <p:ext uri="{BB962C8B-B14F-4D97-AF65-F5344CB8AC3E}">
        <p14:creationId xmlns:p14="http://schemas.microsoft.com/office/powerpoint/2010/main" val="37620968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18.1 Water and air pressure (cont.)</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4" name="Text Placeholder 3"/>
          <p:cNvSpPr>
            <a:spLocks noGrp="1"/>
          </p:cNvSpPr>
          <p:nvPr>
            <p:ph type="body" sz="quarter" idx="11"/>
          </p:nvPr>
        </p:nvSpPr>
        <p:spPr/>
        <p:txBody>
          <a:bodyPr/>
          <a:lstStyle/>
          <a:p>
            <a:r>
              <a:rPr lang="en-US" dirty="0"/>
              <a:t>Section 18.1: Forces in a </a:t>
            </a:r>
            <a:r>
              <a:rPr lang="en-US" dirty="0" smtClean="0"/>
              <a:t>fluid</a:t>
            </a:r>
            <a:endParaRPr lang="en-US" dirty="0"/>
          </a:p>
        </p:txBody>
      </p:sp>
      <p:sp>
        <p:nvSpPr>
          <p:cNvPr id="5" name="Content Placeholder 4"/>
          <p:cNvSpPr>
            <a:spLocks noGrp="1"/>
          </p:cNvSpPr>
          <p:nvPr>
            <p:ph idx="1"/>
          </p:nvPr>
        </p:nvSpPr>
        <p:spPr/>
        <p:txBody>
          <a:bodyPr/>
          <a:lstStyle/>
          <a:p>
            <a:pPr marL="0" indent="0">
              <a:buNone/>
            </a:pPr>
            <a:r>
              <a:rPr lang="en-US" dirty="0"/>
              <a:t>❹ EVALUATE </a:t>
            </a:r>
            <a:r>
              <a:rPr lang="en-US" dirty="0" smtClean="0"/>
              <a:t>RESULT The </a:t>
            </a:r>
            <a:r>
              <a:rPr lang="en-US" dirty="0"/>
              <a:t>answer to part </a:t>
            </a:r>
            <a:r>
              <a:rPr lang="en-US" i="1" dirty="0"/>
              <a:t>c</a:t>
            </a:r>
            <a:r>
              <a:rPr lang="en-US" dirty="0"/>
              <a:t> tells me that the distance above sea level I would have to climb in order to obtain the same pressure difference is about three orders of magnitude greater than the distance from B to A (0.15 m versus 120 m). </a:t>
            </a:r>
            <a:r>
              <a:rPr lang="en-US" dirty="0" smtClean="0"/>
              <a:t>This is consistent with the density of water being three orders of magnitude greater than that of air.</a:t>
            </a:r>
          </a:p>
          <a:p>
            <a:pPr marL="0" indent="0">
              <a:buNone/>
            </a:pPr>
            <a:endParaRPr lang="en-US" sz="1200" dirty="0"/>
          </a:p>
          <a:p>
            <a:pPr marL="0" indent="0">
              <a:buNone/>
            </a:pPr>
            <a:r>
              <a:rPr lang="en-US" dirty="0" smtClean="0"/>
              <a:t>Again</a:t>
            </a:r>
            <a:r>
              <a:rPr lang="en-US" dirty="0"/>
              <a:t>, I know from experience that I don’t experience any detectable pressure difference when going up 120 m in air, so my answer is not unreasonable.</a:t>
            </a:r>
          </a:p>
        </p:txBody>
      </p:sp>
    </p:spTree>
    <p:extLst>
      <p:ext uri="{BB962C8B-B14F-4D97-AF65-F5344CB8AC3E}">
        <p14:creationId xmlns:p14="http://schemas.microsoft.com/office/powerpoint/2010/main" val="261922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does a pressure change applied to the top of a column of liquid held in a closed container affect the pressure throughout the liquid</a:t>
            </a:r>
            <a:r>
              <a:rPr lang="en-US" dirty="0" smtClean="0"/>
              <a:t>?</a:t>
            </a:r>
          </a:p>
          <a:p>
            <a:endParaRPr lang="en-US" dirty="0"/>
          </a:p>
          <a:p>
            <a:pPr lvl="1"/>
            <a:r>
              <a:rPr lang="en-US" dirty="0"/>
              <a:t>It does not affect it since the pressure in the fluid is due to the fluid only.</a:t>
            </a:r>
          </a:p>
          <a:p>
            <a:pPr lvl="1"/>
            <a:r>
              <a:rPr lang="en-US" dirty="0"/>
              <a:t>It increases the pressure only at the air/liquid interface.</a:t>
            </a:r>
          </a:p>
          <a:p>
            <a:pPr lvl="1"/>
            <a:r>
              <a:rPr lang="en-US" dirty="0"/>
              <a:t>It increases the pressure throughout the fluid.</a:t>
            </a:r>
          </a:p>
          <a:p>
            <a:pPr lvl="1"/>
            <a:r>
              <a:rPr lang="en-US" dirty="0"/>
              <a:t>It decreases the pressure throughout the fluid</a:t>
            </a:r>
            <a:r>
              <a:rPr lang="en-US" dirty="0" smtClean="0"/>
              <a:t>.</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18.1</a:t>
            </a:r>
          </a:p>
          <a:p>
            <a:r>
              <a:rPr lang="en-US" dirty="0" smtClean="0"/>
              <a:t>Question </a:t>
            </a:r>
            <a:r>
              <a:rPr lang="en-US" dirty="0"/>
              <a:t>1</a:t>
            </a:r>
          </a:p>
        </p:txBody>
      </p:sp>
    </p:spTree>
    <p:extLst>
      <p:ext uri="{BB962C8B-B14F-4D97-AF65-F5344CB8AC3E}">
        <p14:creationId xmlns:p14="http://schemas.microsoft.com/office/powerpoint/2010/main" val="32886087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does a pressure change applied to the top of a column of liquid held in a closed container affect the pressure throughout the liquid</a:t>
            </a:r>
            <a:r>
              <a:rPr lang="en-US" dirty="0" smtClean="0"/>
              <a:t>?</a:t>
            </a:r>
          </a:p>
          <a:p>
            <a:endParaRPr lang="en-US" dirty="0"/>
          </a:p>
          <a:p>
            <a:pPr lvl="1"/>
            <a:r>
              <a:rPr lang="en-US" dirty="0"/>
              <a:t>It does not affect it since the pressure in the fluid is due to the fluid only.</a:t>
            </a:r>
          </a:p>
          <a:p>
            <a:pPr lvl="1"/>
            <a:r>
              <a:rPr lang="en-US" dirty="0"/>
              <a:t>It increases the pressure only at the air/liquid interface.</a:t>
            </a:r>
          </a:p>
          <a:p>
            <a:pPr lvl="1"/>
            <a:r>
              <a:rPr lang="en-US" dirty="0">
                <a:solidFill>
                  <a:srgbClr val="FF0000"/>
                </a:solidFill>
              </a:rPr>
              <a:t>It increases the pressure throughout the fluid.</a:t>
            </a:r>
          </a:p>
          <a:p>
            <a:pPr lvl="1"/>
            <a:r>
              <a:rPr lang="en-US" dirty="0"/>
              <a:t>It decreases the pressure throughout the fluid</a:t>
            </a:r>
            <a:r>
              <a:rPr lang="en-US" dirty="0" smtClean="0"/>
              <a:t>.</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18.1</a:t>
            </a:r>
          </a:p>
          <a:p>
            <a:r>
              <a:rPr lang="en-US" dirty="0" smtClean="0"/>
              <a:t>Question </a:t>
            </a:r>
            <a:r>
              <a:rPr lang="en-US" dirty="0"/>
              <a:t>1</a:t>
            </a:r>
          </a:p>
        </p:txBody>
      </p:sp>
      <p:pic>
        <p:nvPicPr>
          <p:cNvPr id="5" name="Picture 4" descr="Red_Tick Mark_28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 y="4833568"/>
            <a:ext cx="621751" cy="713184"/>
          </a:xfrm>
          <a:prstGeom prst="rect">
            <a:avLst/>
          </a:prstGeom>
        </p:spPr>
      </p:pic>
    </p:spTree>
    <p:extLst>
      <p:ext uri="{BB962C8B-B14F-4D97-AF65-F5344CB8AC3E}">
        <p14:creationId xmlns:p14="http://schemas.microsoft.com/office/powerpoint/2010/main" val="13991391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Section Goals</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18.2: </a:t>
            </a:r>
            <a:r>
              <a:rPr lang="en-US" dirty="0" smtClean="0"/>
              <a:t>Buoyancy</a:t>
            </a:r>
            <a:endParaRPr lang="en-US" dirty="0"/>
          </a:p>
        </p:txBody>
      </p:sp>
      <p:sp>
        <p:nvSpPr>
          <p:cNvPr id="6" name="Content Placeholder 5"/>
          <p:cNvSpPr>
            <a:spLocks noGrp="1"/>
          </p:cNvSpPr>
          <p:nvPr>
            <p:ph idx="1"/>
          </p:nvPr>
        </p:nvSpPr>
        <p:spPr/>
        <p:txBody>
          <a:bodyPr/>
          <a:lstStyle/>
          <a:p>
            <a:pPr marL="0" indent="0">
              <a:buNone/>
            </a:pPr>
            <a:r>
              <a:rPr lang="en-US" sz="2200" dirty="0"/>
              <a:t>You will learn to</a:t>
            </a:r>
          </a:p>
          <a:p>
            <a:r>
              <a:rPr lang="en-US" sz="2200" dirty="0"/>
              <a:t>Apply the concept of pressure in order to define buoyancy.</a:t>
            </a:r>
          </a:p>
          <a:p>
            <a:r>
              <a:rPr lang="en-US" sz="2200" dirty="0"/>
              <a:t>Derive Archimedes’ principle from the depth variation of pressure in a fluid</a:t>
            </a:r>
            <a:r>
              <a:rPr lang="en-US" sz="2200" dirty="0" smtClean="0"/>
              <a:t>.</a:t>
            </a:r>
            <a:endParaRPr lang="en-US" sz="2200" dirty="0"/>
          </a:p>
        </p:txBody>
      </p:sp>
      <p:pic>
        <p:nvPicPr>
          <p:cNvPr id="8" name="Picture 7" descr="18_11_Figure.jpg"/>
          <p:cNvPicPr>
            <a:picLocks noChangeAspect="1"/>
          </p:cNvPicPr>
          <p:nvPr/>
        </p:nvPicPr>
        <p:blipFill rotWithShape="1">
          <a:blip r:embed="rId2">
            <a:extLst>
              <a:ext uri="{28A0092B-C50C-407E-A947-70E740481C1C}">
                <a14:useLocalDpi xmlns:a14="http://schemas.microsoft.com/office/drawing/2010/main" val="0"/>
              </a:ext>
            </a:extLst>
          </a:blip>
          <a:srcRect b="3937"/>
          <a:stretch/>
        </p:blipFill>
        <p:spPr>
          <a:xfrm>
            <a:off x="2001896" y="3348737"/>
            <a:ext cx="5943600" cy="3172459"/>
          </a:xfrm>
          <a:prstGeom prst="rect">
            <a:avLst/>
          </a:prstGeom>
        </p:spPr>
      </p:pic>
    </p:spTree>
    <p:extLst>
      <p:ext uri="{BB962C8B-B14F-4D97-AF65-F5344CB8AC3E}">
        <p14:creationId xmlns:p14="http://schemas.microsoft.com/office/powerpoint/2010/main" val="25899000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sz="2200" dirty="0"/>
              <a:t>Consider a brick submerged in a liquid, as illustrated.</a:t>
            </a:r>
          </a:p>
          <a:p>
            <a:r>
              <a:rPr lang="en-US" sz="2200" dirty="0"/>
              <a:t>The pressure in the liquid increases with depth.</a:t>
            </a:r>
          </a:p>
          <a:p>
            <a:r>
              <a:rPr lang="en-US" sz="2200" dirty="0"/>
              <a:t>The top and bottom surfaces of the brick have equal area, </a:t>
            </a:r>
            <a:r>
              <a:rPr lang="en-US" sz="2200" dirty="0" smtClean="0"/>
              <a:t/>
            </a:r>
            <a:br>
              <a:rPr lang="en-US" sz="2200" dirty="0" smtClean="0"/>
            </a:br>
            <a:r>
              <a:rPr lang="en-US" sz="2200" dirty="0" smtClean="0"/>
              <a:t>so </a:t>
            </a:r>
            <a:endParaRPr lang="en-US" sz="2200" dirty="0"/>
          </a:p>
          <a:p>
            <a:r>
              <a:rPr lang="en-US" sz="2200" dirty="0"/>
              <a:t>Therefore, the pressure in the liquid exerts a </a:t>
            </a:r>
            <a:r>
              <a:rPr lang="en-US" sz="2200" i="1" dirty="0"/>
              <a:t>net upward force</a:t>
            </a:r>
            <a:r>
              <a:rPr lang="en-US" sz="2200" dirty="0"/>
              <a:t> on the brick. This is the </a:t>
            </a:r>
            <a:r>
              <a:rPr lang="en-US" sz="2200" b="1" dirty="0"/>
              <a:t>buoyant force</a:t>
            </a:r>
            <a:r>
              <a:rPr lang="en-US" sz="2200" dirty="0" smtClean="0"/>
              <a:t>.</a:t>
            </a:r>
            <a:endParaRPr lang="en-US" sz="2200"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18.2: </a:t>
            </a:r>
            <a:r>
              <a:rPr lang="en-US" dirty="0" smtClean="0"/>
              <a:t>Buoyancy</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687332899"/>
              </p:ext>
            </p:extLst>
          </p:nvPr>
        </p:nvGraphicFramePr>
        <p:xfrm>
          <a:off x="1083855" y="2336629"/>
          <a:ext cx="1054100" cy="431800"/>
        </p:xfrm>
        <a:graphic>
          <a:graphicData uri="http://schemas.openxmlformats.org/presentationml/2006/ole">
            <mc:AlternateContent xmlns:mc="http://schemas.openxmlformats.org/markup-compatibility/2006">
              <mc:Choice xmlns:v="urn:schemas-microsoft-com:vml" Requires="v">
                <p:oleObj spid="_x0000_s10841" name="Equation" r:id="rId3" imgW="1054100" imgH="431800" progId="Equation.DSMT4">
                  <p:embed/>
                </p:oleObj>
              </mc:Choice>
              <mc:Fallback>
                <p:oleObj name="Equation" r:id="rId3" imgW="1054100" imgH="431800" progId="Equation.DSMT4">
                  <p:embed/>
                  <p:pic>
                    <p:nvPicPr>
                      <p:cNvPr id="0" name=""/>
                      <p:cNvPicPr/>
                      <p:nvPr/>
                    </p:nvPicPr>
                    <p:blipFill>
                      <a:blip r:embed="rId4"/>
                      <a:stretch>
                        <a:fillRect/>
                      </a:stretch>
                    </p:blipFill>
                    <p:spPr>
                      <a:xfrm>
                        <a:off x="1083855" y="2336629"/>
                        <a:ext cx="1054100" cy="431800"/>
                      </a:xfrm>
                      <a:prstGeom prst="rect">
                        <a:avLst/>
                      </a:prstGeom>
                    </p:spPr>
                  </p:pic>
                </p:oleObj>
              </mc:Fallback>
            </mc:AlternateContent>
          </a:graphicData>
        </a:graphic>
      </p:graphicFrame>
      <p:pic>
        <p:nvPicPr>
          <p:cNvPr id="9" name="Picture 8" descr="18_09_Figure.jpg"/>
          <p:cNvPicPr>
            <a:picLocks noChangeAspect="1"/>
          </p:cNvPicPr>
          <p:nvPr/>
        </p:nvPicPr>
        <p:blipFill rotWithShape="1">
          <a:blip r:embed="rId5">
            <a:extLst>
              <a:ext uri="{28A0092B-C50C-407E-A947-70E740481C1C}">
                <a14:useLocalDpi xmlns:a14="http://schemas.microsoft.com/office/drawing/2010/main" val="0"/>
              </a:ext>
            </a:extLst>
          </a:blip>
          <a:srcRect b="5744"/>
          <a:stretch/>
        </p:blipFill>
        <p:spPr>
          <a:xfrm>
            <a:off x="457200" y="3546706"/>
            <a:ext cx="8229600" cy="2952125"/>
          </a:xfrm>
          <a:prstGeom prst="rect">
            <a:avLst/>
          </a:prstGeom>
        </p:spPr>
      </p:pic>
    </p:spTree>
    <p:extLst>
      <p:ext uri="{BB962C8B-B14F-4D97-AF65-F5344CB8AC3E}">
        <p14:creationId xmlns:p14="http://schemas.microsoft.com/office/powerpoint/2010/main" val="33400867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65125" y="1311407"/>
            <a:ext cx="4573764" cy="5279718"/>
          </a:xfrm>
        </p:spPr>
        <p:txBody>
          <a:bodyPr/>
          <a:lstStyle/>
          <a:p>
            <a:r>
              <a:rPr lang="en-US" dirty="0" smtClean="0"/>
              <a:t>	(</a:t>
            </a:r>
            <a:r>
              <a:rPr lang="en-US" i="1" dirty="0"/>
              <a:t>a</a:t>
            </a:r>
            <a:r>
              <a:rPr lang="en-US" dirty="0"/>
              <a:t>) What happens to the pressure difference between the top and bottom of the brick in Figure 18.9</a:t>
            </a:r>
            <a:r>
              <a:rPr lang="en-US" i="1" dirty="0"/>
              <a:t>a</a:t>
            </a:r>
            <a:r>
              <a:rPr lang="en-US" dirty="0"/>
              <a:t> when the brick is held deeper in the water? (</a:t>
            </a:r>
            <a:r>
              <a:rPr lang="en-US" i="1" dirty="0"/>
              <a:t>b</a:t>
            </a:r>
            <a:r>
              <a:rPr lang="en-US" dirty="0"/>
              <a:t>) What happens to the pressure difference when the pressure at the surface of the water is increased? (</a:t>
            </a:r>
            <a:r>
              <a:rPr lang="en-US" i="1" dirty="0"/>
              <a:t>c</a:t>
            </a:r>
            <a:r>
              <a:rPr lang="en-US" dirty="0"/>
              <a:t>) What is the effect of the pressure in the water on the vertical sides of the brick? (</a:t>
            </a:r>
            <a:r>
              <a:rPr lang="en-US" i="1" dirty="0"/>
              <a:t>d</a:t>
            </a:r>
            <a:r>
              <a:rPr lang="en-US" dirty="0"/>
              <a:t>) Consider the same brick held in the air. Does the air exert a buoyant force on the brick? If so, in which direction is this force?</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6" name="Text Placeholder 5"/>
          <p:cNvSpPr>
            <a:spLocks noGrp="1"/>
          </p:cNvSpPr>
          <p:nvPr>
            <p:ph type="body" sz="quarter" idx="11"/>
          </p:nvPr>
        </p:nvSpPr>
        <p:spPr/>
        <p:txBody>
          <a:bodyPr/>
          <a:lstStyle/>
          <a:p>
            <a:r>
              <a:rPr lang="en-US" dirty="0"/>
              <a:t>Checkpoint </a:t>
            </a:r>
            <a:r>
              <a:rPr lang="en-US" dirty="0" smtClean="0"/>
              <a:t>18.5</a:t>
            </a:r>
            <a:endParaRPr lang="en-US" dirty="0"/>
          </a:p>
        </p:txBody>
      </p:sp>
      <p:sp>
        <p:nvSpPr>
          <p:cNvPr id="7" name="Text Placeholder 6"/>
          <p:cNvSpPr>
            <a:spLocks noGrp="1"/>
          </p:cNvSpPr>
          <p:nvPr>
            <p:ph type="body" sz="quarter" idx="12"/>
          </p:nvPr>
        </p:nvSpPr>
        <p:spPr/>
        <p:txBody>
          <a:bodyPr/>
          <a:lstStyle/>
          <a:p>
            <a:r>
              <a:rPr lang="en-US" dirty="0" smtClean="0"/>
              <a:t>18.5</a:t>
            </a:r>
            <a:endParaRPr lang="en-US" dirty="0"/>
          </a:p>
        </p:txBody>
      </p:sp>
      <p:pic>
        <p:nvPicPr>
          <p:cNvPr id="8" name="Picture 7" descr="18_09_FigureA.jpg"/>
          <p:cNvPicPr>
            <a:picLocks noChangeAspect="1"/>
          </p:cNvPicPr>
          <p:nvPr/>
        </p:nvPicPr>
        <p:blipFill rotWithShape="1">
          <a:blip r:embed="rId2">
            <a:extLst>
              <a:ext uri="{28A0092B-C50C-407E-A947-70E740481C1C}">
                <a14:useLocalDpi xmlns:a14="http://schemas.microsoft.com/office/drawing/2010/main" val="0"/>
              </a:ext>
            </a:extLst>
          </a:blip>
          <a:srcRect b="2837"/>
          <a:stretch/>
        </p:blipFill>
        <p:spPr>
          <a:xfrm>
            <a:off x="5088919" y="1269775"/>
            <a:ext cx="3376358" cy="5303520"/>
          </a:xfrm>
          <a:prstGeom prst="rect">
            <a:avLst/>
          </a:prstGeom>
        </p:spPr>
      </p:pic>
    </p:spTree>
    <p:extLst>
      <p:ext uri="{BB962C8B-B14F-4D97-AF65-F5344CB8AC3E}">
        <p14:creationId xmlns:p14="http://schemas.microsoft.com/office/powerpoint/2010/main" val="10450876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 Nothing – since pressure increases linearly with depth, the </a:t>
            </a:r>
            <a:r>
              <a:rPr lang="en-US" i="1" dirty="0" smtClean="0"/>
              <a:t>difference</a:t>
            </a:r>
            <a:r>
              <a:rPr lang="en-US" dirty="0" smtClean="0"/>
              <a:t> between top and bottom is always the same</a:t>
            </a:r>
          </a:p>
          <a:p>
            <a:r>
              <a:rPr lang="en-US" dirty="0" smtClean="0"/>
              <a:t>b) Nothing – the pressure change applied is transmitted undiminished to every part of the fluid, so the top and bottom change by the same amount</a:t>
            </a:r>
          </a:p>
          <a:p>
            <a:r>
              <a:rPr lang="en-US" dirty="0" smtClean="0"/>
              <a:t>c) No effect, pressure on the sides causes equal and opposite forces</a:t>
            </a:r>
          </a:p>
          <a:p>
            <a:r>
              <a:rPr lang="en-US" dirty="0" smtClean="0"/>
              <a:t>d) Yes – the pressure in the atmosphere also decreases with height, though less than in water. The force is also upward. </a:t>
            </a:r>
            <a:endParaRPr lang="en-US" dirty="0"/>
          </a:p>
        </p:txBody>
      </p:sp>
      <p:sp>
        <p:nvSpPr>
          <p:cNvPr id="3" name="Footer Placeholder 2"/>
          <p:cNvSpPr>
            <a:spLocks noGrp="1"/>
          </p:cNvSpPr>
          <p:nvPr>
            <p:ph type="ftr" sz="quarter" idx="10"/>
          </p:nvPr>
        </p:nvSpPr>
        <p:spPr/>
        <p:txBody>
          <a:bodyPr/>
          <a:lstStyle/>
          <a:p>
            <a:r>
              <a:rPr lang="en-GB" smtClean="0"/>
              <a:t>© 2015 Pearson Education, Inc.</a:t>
            </a:r>
            <a:endParaRPr lang="en-GB" dirty="0"/>
          </a:p>
        </p:txBody>
      </p:sp>
      <p:sp>
        <p:nvSpPr>
          <p:cNvPr id="4" name="Text Placeholder 3"/>
          <p:cNvSpPr>
            <a:spLocks noGrp="1"/>
          </p:cNvSpPr>
          <p:nvPr>
            <p:ph type="body" sz="quarter" idx="11"/>
          </p:nvPr>
        </p:nvSpPr>
        <p:spPr/>
        <p:txBody>
          <a:bodyPr/>
          <a:lstStyle/>
          <a:p>
            <a:r>
              <a:rPr lang="en-US" dirty="0" smtClean="0"/>
              <a:t>Checkpoint 18.5</a:t>
            </a:r>
            <a:endParaRPr lang="en-US" dirty="0"/>
          </a:p>
        </p:txBody>
      </p:sp>
    </p:spTree>
    <p:extLst>
      <p:ext uri="{BB962C8B-B14F-4D97-AF65-F5344CB8AC3E}">
        <p14:creationId xmlns:p14="http://schemas.microsoft.com/office/powerpoint/2010/main" val="6239695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sz="2200" dirty="0"/>
              <a:t>When an object is submerged in a fluid, it displaces fluid.</a:t>
            </a:r>
          </a:p>
          <a:p>
            <a:r>
              <a:rPr lang="en-US" sz="2200" dirty="0"/>
              <a:t>The displaced fluid’s volume equals the volume of the portion of the object that is immersed in the fluid.</a:t>
            </a:r>
          </a:p>
          <a:p>
            <a:r>
              <a:rPr lang="en-US" sz="2200" dirty="0"/>
              <a:t>From the free-body diagram for the displaced water, we can see </a:t>
            </a:r>
            <a:r>
              <a:rPr lang="en-US" sz="2200" dirty="0" smtClean="0"/>
              <a:t>that</a:t>
            </a:r>
            <a:endParaRPr lang="en-US" sz="2200"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18.2: </a:t>
            </a:r>
            <a:r>
              <a:rPr lang="en-US" dirty="0" smtClean="0"/>
              <a:t>Buoyancy</a:t>
            </a:r>
            <a:endParaRPr lang="en-US" dirty="0"/>
          </a:p>
        </p:txBody>
      </p:sp>
      <p:pic>
        <p:nvPicPr>
          <p:cNvPr id="8" name="Picture 7" descr="18_10_Figure.jpg"/>
          <p:cNvPicPr>
            <a:picLocks noChangeAspect="1"/>
          </p:cNvPicPr>
          <p:nvPr/>
        </p:nvPicPr>
        <p:blipFill rotWithShape="1">
          <a:blip r:embed="rId3">
            <a:extLst>
              <a:ext uri="{28A0092B-C50C-407E-A947-70E740481C1C}">
                <a14:useLocalDpi xmlns:a14="http://schemas.microsoft.com/office/drawing/2010/main" val="0"/>
              </a:ext>
            </a:extLst>
          </a:blip>
          <a:srcRect b="4533"/>
          <a:stretch/>
        </p:blipFill>
        <p:spPr>
          <a:xfrm>
            <a:off x="1121363" y="3172662"/>
            <a:ext cx="7315200" cy="3410156"/>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2938009465"/>
              </p:ext>
            </p:extLst>
          </p:nvPr>
        </p:nvGraphicFramePr>
        <p:xfrm>
          <a:off x="775344" y="2646363"/>
          <a:ext cx="1143000" cy="431800"/>
        </p:xfrm>
        <a:graphic>
          <a:graphicData uri="http://schemas.openxmlformats.org/presentationml/2006/ole">
            <mc:AlternateContent xmlns:mc="http://schemas.openxmlformats.org/markup-compatibility/2006">
              <mc:Choice xmlns:v="urn:schemas-microsoft-com:vml" Requires="v">
                <p:oleObj spid="_x0000_s11853" name="Equation" r:id="rId4" imgW="1143000" imgH="431800" progId="Equation.DSMT4">
                  <p:embed/>
                </p:oleObj>
              </mc:Choice>
              <mc:Fallback>
                <p:oleObj name="Equation" r:id="rId4" imgW="1143000" imgH="431800" progId="Equation.DSMT4">
                  <p:embed/>
                  <p:pic>
                    <p:nvPicPr>
                      <p:cNvPr id="0" name=""/>
                      <p:cNvPicPr/>
                      <p:nvPr/>
                    </p:nvPicPr>
                    <p:blipFill>
                      <a:blip r:embed="rId5"/>
                      <a:stretch>
                        <a:fillRect/>
                      </a:stretch>
                    </p:blipFill>
                    <p:spPr>
                      <a:xfrm>
                        <a:off x="775344" y="2646363"/>
                        <a:ext cx="1143000" cy="431800"/>
                      </a:xfrm>
                      <a:prstGeom prst="rect">
                        <a:avLst/>
                      </a:prstGeom>
                    </p:spPr>
                  </p:pic>
                </p:oleObj>
              </mc:Fallback>
            </mc:AlternateContent>
          </a:graphicData>
        </a:graphic>
      </p:graphicFrame>
    </p:spTree>
    <p:extLst>
      <p:ext uri="{BB962C8B-B14F-4D97-AF65-F5344CB8AC3E}">
        <p14:creationId xmlns:p14="http://schemas.microsoft.com/office/powerpoint/2010/main" val="9087199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4990"/>
            <a:ext cx="6051762" cy="6858000"/>
          </a:xfrm>
          <a:prstGeom prst="rect">
            <a:avLst/>
          </a:prstGeom>
        </p:spPr>
      </p:pic>
      <p:sp>
        <p:nvSpPr>
          <p:cNvPr id="6" name="TextBox 5"/>
          <p:cNvSpPr txBox="1"/>
          <p:nvPr/>
        </p:nvSpPr>
        <p:spPr>
          <a:xfrm>
            <a:off x="6685613" y="2128603"/>
            <a:ext cx="2236510" cy="830997"/>
          </a:xfrm>
          <a:prstGeom prst="rect">
            <a:avLst/>
          </a:prstGeom>
          <a:noFill/>
        </p:spPr>
        <p:txBody>
          <a:bodyPr wrap="none" rtlCol="0">
            <a:spAutoFit/>
          </a:bodyPr>
          <a:lstStyle/>
          <a:p>
            <a:r>
              <a:rPr lang="en-US" dirty="0" smtClean="0"/>
              <a:t>method 2:</a:t>
            </a:r>
          </a:p>
          <a:p>
            <a:r>
              <a:rPr lang="en-US" dirty="0" smtClean="0"/>
              <a:t>search for (</a:t>
            </a:r>
            <a:r>
              <a:rPr lang="en-US" dirty="0" err="1" smtClean="0"/>
              <a:t>x,y</a:t>
            </a:r>
            <a:r>
              <a:rPr lang="en-US" dirty="0" smtClean="0"/>
              <a:t>)</a:t>
            </a:r>
            <a:endParaRPr lang="en-US" dirty="0"/>
          </a:p>
        </p:txBody>
      </p:sp>
      <p:sp>
        <p:nvSpPr>
          <p:cNvPr id="7" name="Rectangle 6"/>
          <p:cNvSpPr/>
          <p:nvPr/>
        </p:nvSpPr>
        <p:spPr bwMode="auto">
          <a:xfrm>
            <a:off x="0" y="764500"/>
            <a:ext cx="2398426" cy="239842"/>
          </a:xfrm>
          <a:prstGeom prst="rect">
            <a:avLst/>
          </a:prstGeom>
          <a:no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Arial" charset="0"/>
              <a:ea typeface="ＭＳ Ｐゴシック" charset="0"/>
            </a:endParaRPr>
          </a:p>
        </p:txBody>
      </p:sp>
      <p:sp>
        <p:nvSpPr>
          <p:cNvPr id="8" name="Rectangle 7"/>
          <p:cNvSpPr/>
          <p:nvPr/>
        </p:nvSpPr>
        <p:spPr bwMode="auto">
          <a:xfrm>
            <a:off x="557133" y="3135445"/>
            <a:ext cx="5004217" cy="222352"/>
          </a:xfrm>
          <a:prstGeom prst="rect">
            <a:avLst/>
          </a:prstGeom>
          <a:no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Arial" charset="0"/>
              <a:ea typeface="ＭＳ Ｐゴシック" charset="0"/>
            </a:endParaRPr>
          </a:p>
        </p:txBody>
      </p:sp>
      <p:sp>
        <p:nvSpPr>
          <p:cNvPr id="9" name="Rectangle 8"/>
          <p:cNvSpPr/>
          <p:nvPr/>
        </p:nvSpPr>
        <p:spPr bwMode="auto">
          <a:xfrm>
            <a:off x="604603" y="5221576"/>
            <a:ext cx="4956748" cy="1256675"/>
          </a:xfrm>
          <a:prstGeom prst="rect">
            <a:avLst/>
          </a:prstGeom>
          <a:no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Arial" charset="0"/>
              <a:ea typeface="ＭＳ Ｐゴシック" charset="0"/>
            </a:endParaRPr>
          </a:p>
        </p:txBody>
      </p:sp>
    </p:spTree>
    <p:extLst>
      <p:ext uri="{BB962C8B-B14F-4D97-AF65-F5344CB8AC3E}">
        <p14:creationId xmlns:p14="http://schemas.microsoft.com/office/powerpoint/2010/main" val="15973503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object feels a net force that is the difference between its weight and the weight of the water it displaced</a:t>
            </a:r>
          </a:p>
          <a:p>
            <a:r>
              <a:rPr lang="en-US" dirty="0" smtClean="0"/>
              <a:t>This gives </a:t>
            </a:r>
            <a:r>
              <a:rPr lang="en-US" dirty="0"/>
              <a:t>us a way of determining the buoyant force exerted on an object:</a:t>
            </a:r>
          </a:p>
          <a:p>
            <a:pPr lvl="1"/>
            <a:r>
              <a:rPr lang="en-US" b="1" dirty="0"/>
              <a:t>An object submerged either fully or partially in a fluid experiences an upward buoyant force </a:t>
            </a:r>
            <a:r>
              <a:rPr lang="en-US" b="1" dirty="0" smtClean="0"/>
              <a:t>equal </a:t>
            </a:r>
            <a:r>
              <a:rPr lang="en-US" b="1" dirty="0"/>
              <a:t>in magnitude </a:t>
            </a:r>
            <a:r>
              <a:rPr lang="en-US" b="1" dirty="0" smtClean="0"/>
              <a:t>to the </a:t>
            </a:r>
            <a:r>
              <a:rPr lang="en-US" b="1" dirty="0"/>
              <a:t>force of gravity </a:t>
            </a:r>
            <a:r>
              <a:rPr lang="en-US" b="1" dirty="0" smtClean="0"/>
              <a:t>on </a:t>
            </a:r>
            <a:r>
              <a:rPr lang="en-US" b="1" dirty="0"/>
              <a:t>the fluid displaced by the object</a:t>
            </a:r>
            <a:r>
              <a:rPr lang="en-US" dirty="0"/>
              <a:t>. </a:t>
            </a:r>
          </a:p>
          <a:p>
            <a:pPr lvl="1"/>
            <a:r>
              <a:rPr lang="en-US" b="1" dirty="0"/>
              <a:t>The volume of the displaced fluid is equal to the volume of the submerged portion of the object</a:t>
            </a:r>
            <a:r>
              <a:rPr lang="en-US" dirty="0"/>
              <a:t>. </a:t>
            </a:r>
          </a:p>
          <a:p>
            <a:r>
              <a:rPr lang="en-US" dirty="0"/>
              <a:t>This statement is called </a:t>
            </a:r>
            <a:r>
              <a:rPr lang="en-US" b="1" dirty="0"/>
              <a:t>Archimedes’ principle</a:t>
            </a:r>
            <a:r>
              <a:rPr lang="en-US" dirty="0" smtClean="0"/>
              <a:t>.</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4" name="Text Placeholder 3"/>
          <p:cNvSpPr>
            <a:spLocks noGrp="1"/>
          </p:cNvSpPr>
          <p:nvPr>
            <p:ph type="body" sz="quarter" idx="11"/>
          </p:nvPr>
        </p:nvSpPr>
        <p:spPr/>
        <p:txBody>
          <a:bodyPr/>
          <a:lstStyle/>
          <a:p>
            <a:r>
              <a:rPr lang="en-US" dirty="0"/>
              <a:t>Section 18.2: </a:t>
            </a:r>
            <a:r>
              <a:rPr lang="en-US" dirty="0" smtClean="0"/>
              <a:t>Buoyancy</a:t>
            </a:r>
            <a:endParaRPr lang="en-US" dirty="0"/>
          </a:p>
        </p:txBody>
      </p:sp>
    </p:spTree>
    <p:extLst>
      <p:ext uri="{BB962C8B-B14F-4D97-AF65-F5344CB8AC3E}">
        <p14:creationId xmlns:p14="http://schemas.microsoft.com/office/powerpoint/2010/main" val="178042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	If </a:t>
            </a:r>
            <a:r>
              <a:rPr lang="en-US" dirty="0"/>
              <a:t>the buoyant force exerted on an object is always equal in magnitude to the force of gravity exerted on the fluid displaced by the object, why does a brick placed in a barrel of water sink</a:t>
            </a:r>
            <a:r>
              <a:rPr lang="en-US" dirty="0" smtClean="0"/>
              <a:t>?</a:t>
            </a:r>
          </a:p>
          <a:p>
            <a:endParaRPr lang="en-US" dirty="0"/>
          </a:p>
          <a:p>
            <a:r>
              <a:rPr lang="en-US" dirty="0" smtClean="0"/>
              <a:t>The density of the brick is greater than that of water. </a:t>
            </a:r>
          </a:p>
          <a:p>
            <a:r>
              <a:rPr lang="en-US" dirty="0" smtClean="0"/>
              <a:t>The buoyant force is </a:t>
            </a:r>
            <a:r>
              <a:rPr lang="en-US" i="1" dirty="0" err="1" smtClean="0"/>
              <a:t>m</a:t>
            </a:r>
            <a:r>
              <a:rPr lang="en-US" i="1" baseline="-25000" dirty="0" err="1" smtClean="0"/>
              <a:t>water</a:t>
            </a:r>
            <a:r>
              <a:rPr lang="en-US" i="1" dirty="0" err="1" smtClean="0"/>
              <a:t>g</a:t>
            </a:r>
            <a:r>
              <a:rPr lang="en-US" dirty="0" smtClean="0"/>
              <a:t>, but the brick’s weight is </a:t>
            </a:r>
            <a:r>
              <a:rPr lang="en-US" i="1" dirty="0" err="1" smtClean="0"/>
              <a:t>m</a:t>
            </a:r>
            <a:r>
              <a:rPr lang="en-US" i="1" baseline="-25000" dirty="0" err="1" smtClean="0"/>
              <a:t>brick</a:t>
            </a:r>
            <a:r>
              <a:rPr lang="en-US" i="1" dirty="0" err="1" smtClean="0"/>
              <a:t>g</a:t>
            </a:r>
            <a:r>
              <a:rPr lang="en-US" dirty="0" smtClean="0"/>
              <a:t>, and </a:t>
            </a:r>
            <a:r>
              <a:rPr lang="en-US" i="1" dirty="0" err="1" smtClean="0"/>
              <a:t>m</a:t>
            </a:r>
            <a:r>
              <a:rPr lang="en-US" i="1" baseline="-25000" dirty="0" err="1" smtClean="0"/>
              <a:t>brick</a:t>
            </a:r>
            <a:r>
              <a:rPr lang="en-US" i="1" dirty="0" err="1" smtClean="0"/>
              <a:t>g</a:t>
            </a:r>
            <a:r>
              <a:rPr lang="en-US" i="1" dirty="0" smtClean="0"/>
              <a:t>&gt;</a:t>
            </a:r>
            <a:r>
              <a:rPr lang="en-US" i="1" dirty="0"/>
              <a:t> </a:t>
            </a:r>
            <a:r>
              <a:rPr lang="en-US" i="1" dirty="0" err="1"/>
              <a:t>m</a:t>
            </a:r>
            <a:r>
              <a:rPr lang="en-US" i="1" baseline="-25000" dirty="0" err="1"/>
              <a:t>water</a:t>
            </a:r>
            <a:r>
              <a:rPr lang="en-US" i="1" dirty="0" err="1"/>
              <a:t>g</a:t>
            </a:r>
            <a:endParaRPr lang="en-US" i="1"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6" name="Text Placeholder 5"/>
          <p:cNvSpPr>
            <a:spLocks noGrp="1"/>
          </p:cNvSpPr>
          <p:nvPr>
            <p:ph type="body" sz="quarter" idx="11"/>
          </p:nvPr>
        </p:nvSpPr>
        <p:spPr/>
        <p:txBody>
          <a:bodyPr/>
          <a:lstStyle/>
          <a:p>
            <a:r>
              <a:rPr lang="en-US" dirty="0"/>
              <a:t>Checkpoint </a:t>
            </a:r>
            <a:r>
              <a:rPr lang="en-US" dirty="0" smtClean="0"/>
              <a:t>18.6</a:t>
            </a:r>
            <a:endParaRPr lang="en-US" dirty="0"/>
          </a:p>
        </p:txBody>
      </p:sp>
      <p:sp>
        <p:nvSpPr>
          <p:cNvPr id="7" name="Text Placeholder 6"/>
          <p:cNvSpPr>
            <a:spLocks noGrp="1"/>
          </p:cNvSpPr>
          <p:nvPr>
            <p:ph type="body" sz="quarter" idx="12"/>
          </p:nvPr>
        </p:nvSpPr>
        <p:spPr/>
        <p:txBody>
          <a:bodyPr/>
          <a:lstStyle/>
          <a:p>
            <a:r>
              <a:rPr lang="en-US" dirty="0" smtClean="0"/>
              <a:t>18.6</a:t>
            </a:r>
            <a:endParaRPr lang="en-US" dirty="0"/>
          </a:p>
        </p:txBody>
      </p:sp>
    </p:spTree>
    <p:extLst>
      <p:ext uri="{BB962C8B-B14F-4D97-AF65-F5344CB8AC3E}">
        <p14:creationId xmlns:p14="http://schemas.microsoft.com/office/powerpoint/2010/main" val="346017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a:t>If an object is only partially submerged in a fluid as illustrated, we can use the displaced volume of the fluid to determine the buoyant force</a:t>
            </a:r>
            <a:r>
              <a:rPr lang="en-US" dirty="0" smtClean="0"/>
              <a:t>.</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18.2: </a:t>
            </a:r>
            <a:r>
              <a:rPr lang="en-US" dirty="0" smtClean="0"/>
              <a:t>Buoyancy</a:t>
            </a:r>
            <a:endParaRPr lang="en-US" dirty="0"/>
          </a:p>
        </p:txBody>
      </p:sp>
      <p:pic>
        <p:nvPicPr>
          <p:cNvPr id="8" name="Picture 7" descr="18_11_Figure.jpg"/>
          <p:cNvPicPr>
            <a:picLocks noChangeAspect="1"/>
          </p:cNvPicPr>
          <p:nvPr/>
        </p:nvPicPr>
        <p:blipFill rotWithShape="1">
          <a:blip r:embed="rId2">
            <a:extLst>
              <a:ext uri="{28A0092B-C50C-407E-A947-70E740481C1C}">
                <a14:useLocalDpi xmlns:a14="http://schemas.microsoft.com/office/drawing/2010/main" val="0"/>
              </a:ext>
            </a:extLst>
          </a:blip>
          <a:srcRect b="4531"/>
          <a:stretch/>
        </p:blipFill>
        <p:spPr>
          <a:xfrm>
            <a:off x="867363" y="2615109"/>
            <a:ext cx="7315200" cy="3880433"/>
          </a:xfrm>
          <a:prstGeom prst="rect">
            <a:avLst/>
          </a:prstGeom>
        </p:spPr>
      </p:pic>
    </p:spTree>
    <p:extLst>
      <p:ext uri="{BB962C8B-B14F-4D97-AF65-F5344CB8AC3E}">
        <p14:creationId xmlns:p14="http://schemas.microsoft.com/office/powerpoint/2010/main" val="13227432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Now we can explain how materials that normally sink can be made to float. </a:t>
            </a:r>
          </a:p>
          <a:p>
            <a:r>
              <a:rPr lang="en-US" sz="2400" dirty="0"/>
              <a:t>This can be achieved by designing the object (say a steel ship) in such a way to ensure that the volume of water displaced is great enough to offset the </a:t>
            </a:r>
            <a:r>
              <a:rPr lang="en-US" sz="2400" dirty="0" smtClean="0"/>
              <a:t>weight of the ship.</a:t>
            </a:r>
            <a:endParaRPr lang="en-US" sz="2400"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4" name="Text Placeholder 3"/>
          <p:cNvSpPr>
            <a:spLocks noGrp="1"/>
          </p:cNvSpPr>
          <p:nvPr>
            <p:ph type="body" sz="quarter" idx="11"/>
          </p:nvPr>
        </p:nvSpPr>
        <p:spPr/>
        <p:txBody>
          <a:bodyPr/>
          <a:lstStyle/>
          <a:p>
            <a:r>
              <a:rPr lang="en-US" dirty="0"/>
              <a:t>Section 18.2: </a:t>
            </a:r>
            <a:r>
              <a:rPr lang="en-US" dirty="0" smtClean="0"/>
              <a:t>Buoyancy</a:t>
            </a:r>
            <a:endParaRPr lang="en-US" dirty="0"/>
          </a:p>
        </p:txBody>
      </p:sp>
      <p:pic>
        <p:nvPicPr>
          <p:cNvPr id="5" name="Picture 4" descr="18_12_Figure.jpg"/>
          <p:cNvPicPr>
            <a:picLocks noChangeAspect="1"/>
          </p:cNvPicPr>
          <p:nvPr/>
        </p:nvPicPr>
        <p:blipFill rotWithShape="1">
          <a:blip r:embed="rId2">
            <a:extLst>
              <a:ext uri="{28A0092B-C50C-407E-A947-70E740481C1C}">
                <a14:useLocalDpi xmlns:a14="http://schemas.microsoft.com/office/drawing/2010/main" val="0"/>
              </a:ext>
            </a:extLst>
          </a:blip>
          <a:srcRect b="5117"/>
          <a:stretch/>
        </p:blipFill>
        <p:spPr>
          <a:xfrm>
            <a:off x="271272" y="3316412"/>
            <a:ext cx="8601456" cy="3221736"/>
          </a:xfrm>
          <a:prstGeom prst="rect">
            <a:avLst/>
          </a:prstGeom>
        </p:spPr>
      </p:pic>
    </p:spTree>
    <p:extLst>
      <p:ext uri="{BB962C8B-B14F-4D97-AF65-F5344CB8AC3E}">
        <p14:creationId xmlns:p14="http://schemas.microsoft.com/office/powerpoint/2010/main" val="17453898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_14_Figure.jpg"/>
          <p:cNvPicPr>
            <a:picLocks noChangeAspect="1"/>
          </p:cNvPicPr>
          <p:nvPr/>
        </p:nvPicPr>
        <p:blipFill rotWithShape="1">
          <a:blip r:embed="rId2">
            <a:extLst>
              <a:ext uri="{28A0092B-C50C-407E-A947-70E740481C1C}">
                <a14:useLocalDpi xmlns:a14="http://schemas.microsoft.com/office/drawing/2010/main" val="0"/>
              </a:ext>
            </a:extLst>
          </a:blip>
          <a:srcRect b="3562"/>
          <a:stretch/>
        </p:blipFill>
        <p:spPr>
          <a:xfrm>
            <a:off x="2117822" y="3671014"/>
            <a:ext cx="5486400" cy="3033576"/>
          </a:xfrm>
          <a:prstGeom prst="rect">
            <a:avLst/>
          </a:prstGeom>
        </p:spPr>
      </p:pic>
      <p:sp>
        <p:nvSpPr>
          <p:cNvPr id="6" name="Content Placeholder 5"/>
          <p:cNvSpPr>
            <a:spLocks noGrp="1"/>
          </p:cNvSpPr>
          <p:nvPr>
            <p:ph idx="1"/>
          </p:nvPr>
        </p:nvSpPr>
        <p:spPr/>
        <p:txBody>
          <a:bodyPr/>
          <a:lstStyle/>
          <a:p>
            <a:r>
              <a:rPr lang="en-US" dirty="0" smtClean="0"/>
              <a:t>	A </a:t>
            </a:r>
            <a:r>
              <a:rPr lang="en-US" dirty="0"/>
              <a:t>pan with a rock in it is floating in water. Suppose you remove the rock and use a very lightweight string to suspend it from the bottom of the pan (Figure 18.14). If the combination still floats, is the volume of water displaced when the rock is suspended greater than, equal to, or smaller than the volume of water displaced when the rock is in the pan?</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Checkpoint </a:t>
            </a:r>
            <a:r>
              <a:rPr lang="en-US" dirty="0" smtClean="0"/>
              <a:t>18.7</a:t>
            </a:r>
            <a:endParaRPr lang="en-US" dirty="0"/>
          </a:p>
        </p:txBody>
      </p:sp>
      <p:sp>
        <p:nvSpPr>
          <p:cNvPr id="8" name="Text Placeholder 7"/>
          <p:cNvSpPr>
            <a:spLocks noGrp="1"/>
          </p:cNvSpPr>
          <p:nvPr>
            <p:ph type="body" sz="quarter" idx="12"/>
          </p:nvPr>
        </p:nvSpPr>
        <p:spPr/>
        <p:txBody>
          <a:bodyPr/>
          <a:lstStyle/>
          <a:p>
            <a:r>
              <a:rPr lang="en-US" dirty="0" smtClean="0"/>
              <a:t>18.7</a:t>
            </a:r>
            <a:endParaRPr lang="en-US" dirty="0"/>
          </a:p>
        </p:txBody>
      </p:sp>
    </p:spTree>
    <p:extLst>
      <p:ext uri="{BB962C8B-B14F-4D97-AF65-F5344CB8AC3E}">
        <p14:creationId xmlns:p14="http://schemas.microsoft.com/office/powerpoint/2010/main" val="13697719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Equal. </a:t>
            </a:r>
          </a:p>
          <a:p>
            <a:endParaRPr lang="en-US" dirty="0"/>
          </a:p>
          <a:p>
            <a:r>
              <a:rPr lang="en-US" dirty="0" smtClean="0"/>
              <a:t>The pan-rock combination floats in both cases due to the buoyant force. In both cases it must be equal to the force of gravity exerted on the displaced water. </a:t>
            </a:r>
          </a:p>
          <a:p>
            <a:r>
              <a:rPr lang="en-US" dirty="0" smtClean="0"/>
              <a:t>The buoyant force must also equal the weight of the combination since it remains at rest. </a:t>
            </a:r>
          </a:p>
          <a:p>
            <a:r>
              <a:rPr lang="en-US" dirty="0" smtClean="0"/>
              <a:t>The mass doesn’t change when you rearrange the combination, so the volume of water displaced doesn’t change either</a:t>
            </a:r>
            <a:endParaRPr lang="en-US" dirty="0"/>
          </a:p>
        </p:txBody>
      </p:sp>
      <p:sp>
        <p:nvSpPr>
          <p:cNvPr id="3" name="Footer Placeholder 2"/>
          <p:cNvSpPr>
            <a:spLocks noGrp="1"/>
          </p:cNvSpPr>
          <p:nvPr>
            <p:ph type="ftr" sz="quarter" idx="10"/>
          </p:nvPr>
        </p:nvSpPr>
        <p:spPr/>
        <p:txBody>
          <a:bodyPr/>
          <a:lstStyle/>
          <a:p>
            <a:r>
              <a:rPr lang="en-GB" smtClean="0"/>
              <a:t>© 2015 Pearson Education, Inc.</a:t>
            </a:r>
            <a:endParaRPr lang="en-GB" dirty="0"/>
          </a:p>
        </p:txBody>
      </p:sp>
      <p:sp>
        <p:nvSpPr>
          <p:cNvPr id="4" name="Text Placeholder 3"/>
          <p:cNvSpPr>
            <a:spLocks noGrp="1"/>
          </p:cNvSpPr>
          <p:nvPr>
            <p:ph type="body" sz="quarter" idx="11"/>
          </p:nvPr>
        </p:nvSpPr>
        <p:spPr/>
        <p:txBody>
          <a:bodyPr/>
          <a:lstStyle/>
          <a:p>
            <a:r>
              <a:rPr lang="en-US" dirty="0" smtClean="0"/>
              <a:t>Checkpoint 18.7</a:t>
            </a:r>
            <a:endParaRPr lang="en-US" dirty="0"/>
          </a:p>
        </p:txBody>
      </p:sp>
    </p:spTree>
    <p:extLst>
      <p:ext uri="{BB962C8B-B14F-4D97-AF65-F5344CB8AC3E}">
        <p14:creationId xmlns:p14="http://schemas.microsoft.com/office/powerpoint/2010/main" val="9624932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a:t>Imagine holding two bricks under water. Brick A is just beneath the surface of the water, while brick B is at a greater depth. The force needed to hold brick B in place </a:t>
            </a:r>
            <a:r>
              <a:rPr lang="en-US" dirty="0" smtClean="0"/>
              <a:t>is</a:t>
            </a:r>
          </a:p>
          <a:p>
            <a:endParaRPr lang="en-US" dirty="0"/>
          </a:p>
          <a:p>
            <a:pPr lvl="1"/>
            <a:r>
              <a:rPr lang="en-US" dirty="0"/>
              <a:t>larger than</a:t>
            </a:r>
          </a:p>
          <a:p>
            <a:pPr lvl="1"/>
            <a:r>
              <a:rPr lang="en-US" dirty="0"/>
              <a:t>the same as</a:t>
            </a:r>
          </a:p>
          <a:p>
            <a:pPr lvl="1"/>
            <a:r>
              <a:rPr lang="en-US" dirty="0"/>
              <a:t>smaller than</a:t>
            </a:r>
          </a:p>
          <a:p>
            <a:pPr marL="215900" lvl="1" indent="0">
              <a:buNone/>
            </a:pPr>
            <a:endParaRPr lang="en-US" dirty="0"/>
          </a:p>
          <a:p>
            <a:pPr marL="228600" lvl="1" indent="0">
              <a:buNone/>
            </a:pPr>
            <a:r>
              <a:rPr lang="en-US" dirty="0" smtClean="0"/>
              <a:t>the </a:t>
            </a:r>
            <a:r>
              <a:rPr lang="en-US" dirty="0"/>
              <a:t>force required to hold brick A in place</a:t>
            </a:r>
            <a:r>
              <a:rPr lang="en-US" dirty="0" smtClean="0"/>
              <a:t>.</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18.2</a:t>
            </a:r>
          </a:p>
          <a:p>
            <a:r>
              <a:rPr lang="en-US" dirty="0" smtClean="0"/>
              <a:t>Question </a:t>
            </a:r>
            <a:r>
              <a:rPr lang="en-US" dirty="0"/>
              <a:t>2</a:t>
            </a:r>
          </a:p>
        </p:txBody>
      </p:sp>
    </p:spTree>
    <p:extLst>
      <p:ext uri="{BB962C8B-B14F-4D97-AF65-F5344CB8AC3E}">
        <p14:creationId xmlns:p14="http://schemas.microsoft.com/office/powerpoint/2010/main" val="20075794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a:t>Imagine holding two bricks under water. Brick A is just beneath the surface of the water, while brick B is at a greater depth. The force needed to hold brick B in place </a:t>
            </a:r>
            <a:r>
              <a:rPr lang="en-US" dirty="0" smtClean="0"/>
              <a:t>is</a:t>
            </a:r>
          </a:p>
          <a:p>
            <a:endParaRPr lang="en-US" dirty="0"/>
          </a:p>
          <a:p>
            <a:pPr lvl="1"/>
            <a:r>
              <a:rPr lang="en-US" dirty="0"/>
              <a:t>larger than</a:t>
            </a:r>
          </a:p>
          <a:p>
            <a:pPr lvl="1"/>
            <a:r>
              <a:rPr lang="en-US" dirty="0">
                <a:solidFill>
                  <a:srgbClr val="FF0000"/>
                </a:solidFill>
              </a:rPr>
              <a:t>the same as</a:t>
            </a:r>
          </a:p>
          <a:p>
            <a:pPr lvl="1"/>
            <a:r>
              <a:rPr lang="en-US" dirty="0"/>
              <a:t>smaller than</a:t>
            </a:r>
          </a:p>
          <a:p>
            <a:pPr marL="215900" lvl="1" indent="0">
              <a:buNone/>
            </a:pPr>
            <a:endParaRPr lang="en-US" dirty="0"/>
          </a:p>
          <a:p>
            <a:pPr marL="228600" lvl="1" indent="0">
              <a:buNone/>
            </a:pPr>
            <a:r>
              <a:rPr lang="en-US" dirty="0" smtClean="0"/>
              <a:t>the </a:t>
            </a:r>
            <a:r>
              <a:rPr lang="en-US" dirty="0"/>
              <a:t>force required to hold brick A in place</a:t>
            </a:r>
            <a:r>
              <a:rPr lang="en-US" dirty="0" smtClean="0"/>
              <a:t>.</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18.2</a:t>
            </a:r>
          </a:p>
          <a:p>
            <a:r>
              <a:rPr lang="en-US" dirty="0" smtClean="0"/>
              <a:t>Question </a:t>
            </a:r>
            <a:r>
              <a:rPr lang="en-US" dirty="0"/>
              <a:t>2</a:t>
            </a:r>
          </a:p>
        </p:txBody>
      </p:sp>
      <p:pic>
        <p:nvPicPr>
          <p:cNvPr id="5" name="Picture 4" descr="Red_Tick Mark_28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 y="3903833"/>
            <a:ext cx="621751" cy="713184"/>
          </a:xfrm>
          <a:prstGeom prst="rect">
            <a:avLst/>
          </a:prstGeom>
        </p:spPr>
      </p:pic>
    </p:spTree>
    <p:extLst>
      <p:ext uri="{BB962C8B-B14F-4D97-AF65-F5344CB8AC3E}">
        <p14:creationId xmlns:p14="http://schemas.microsoft.com/office/powerpoint/2010/main" val="1582667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Section Goals</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18.3: Fluid </a:t>
            </a:r>
            <a:r>
              <a:rPr lang="en-US" dirty="0" smtClean="0"/>
              <a:t>flow</a:t>
            </a:r>
            <a:endParaRPr lang="en-US" dirty="0"/>
          </a:p>
        </p:txBody>
      </p:sp>
      <p:sp>
        <p:nvSpPr>
          <p:cNvPr id="6" name="Content Placeholder 5"/>
          <p:cNvSpPr>
            <a:spLocks noGrp="1"/>
          </p:cNvSpPr>
          <p:nvPr>
            <p:ph idx="1"/>
          </p:nvPr>
        </p:nvSpPr>
        <p:spPr/>
        <p:txBody>
          <a:bodyPr/>
          <a:lstStyle/>
          <a:p>
            <a:pPr marL="0" indent="0">
              <a:buNone/>
            </a:pPr>
            <a:r>
              <a:rPr lang="en-US" sz="2400" dirty="0"/>
              <a:t>You will learn to</a:t>
            </a:r>
          </a:p>
          <a:p>
            <a:r>
              <a:rPr lang="en-US" sz="2400" dirty="0"/>
              <a:t>Contrast </a:t>
            </a:r>
            <a:r>
              <a:rPr lang="en-US" sz="2400" b="1" dirty="0"/>
              <a:t>laminar and turbulent</a:t>
            </a:r>
            <a:r>
              <a:rPr lang="en-US" sz="2400" dirty="0"/>
              <a:t> flow.</a:t>
            </a:r>
          </a:p>
          <a:p>
            <a:r>
              <a:rPr lang="en-US" sz="2400" dirty="0"/>
              <a:t>Model the </a:t>
            </a:r>
            <a:r>
              <a:rPr lang="en-US" sz="2400" b="1" dirty="0"/>
              <a:t>flow of incompressible fluids</a:t>
            </a:r>
            <a:r>
              <a:rPr lang="en-US" sz="2400" dirty="0"/>
              <a:t> in pipes.</a:t>
            </a:r>
          </a:p>
          <a:p>
            <a:r>
              <a:rPr lang="en-US" sz="2400" dirty="0"/>
              <a:t>Recognize some consequences of the </a:t>
            </a:r>
            <a:r>
              <a:rPr lang="en-US" sz="2400" b="1" dirty="0"/>
              <a:t>Bernoulli effect</a:t>
            </a:r>
            <a:r>
              <a:rPr lang="en-US" sz="2400" dirty="0" smtClean="0"/>
              <a:t>.</a:t>
            </a:r>
            <a:endParaRPr lang="en-US" sz="2400" dirty="0"/>
          </a:p>
        </p:txBody>
      </p:sp>
      <p:pic>
        <p:nvPicPr>
          <p:cNvPr id="8" name="Picture 7" descr="18_16_Figu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3763834"/>
            <a:ext cx="4572000" cy="2961593"/>
          </a:xfrm>
          <a:prstGeom prst="rect">
            <a:avLst/>
          </a:prstGeom>
        </p:spPr>
      </p:pic>
    </p:spTree>
    <p:extLst>
      <p:ext uri="{BB962C8B-B14F-4D97-AF65-F5344CB8AC3E}">
        <p14:creationId xmlns:p14="http://schemas.microsoft.com/office/powerpoint/2010/main" val="13068211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sz="2400" i="1" dirty="0"/>
              <a:t>Fluid flow</a:t>
            </a:r>
            <a:r>
              <a:rPr lang="en-US" sz="2400" dirty="0"/>
              <a:t> where the velocity of the fluid at any given location is constant is said to be </a:t>
            </a:r>
            <a:r>
              <a:rPr lang="en-US" sz="2400" b="1" dirty="0"/>
              <a:t>laminar</a:t>
            </a:r>
            <a:r>
              <a:rPr lang="en-US" sz="2400" dirty="0"/>
              <a:t>. </a:t>
            </a:r>
          </a:p>
          <a:p>
            <a:r>
              <a:rPr lang="en-US" sz="2400" dirty="0"/>
              <a:t>The lines drawn to represent the paths taken by any particle in a fluid flow are called </a:t>
            </a:r>
            <a:r>
              <a:rPr lang="en-US" sz="2400" b="1" dirty="0"/>
              <a:t>streamlines</a:t>
            </a:r>
            <a:r>
              <a:rPr lang="en-US" sz="2400" dirty="0"/>
              <a:t>.</a:t>
            </a:r>
          </a:p>
          <a:p>
            <a:r>
              <a:rPr lang="en-US" sz="2400" dirty="0"/>
              <a:t>Streamlines can be made visible by injecting smoke into the flow of gas or ink into the flow of liquids</a:t>
            </a:r>
            <a:r>
              <a:rPr lang="en-US" sz="2400" dirty="0" smtClean="0"/>
              <a:t>.</a:t>
            </a:r>
            <a:endParaRPr lang="en-US" sz="2400"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18.3: Fluid </a:t>
            </a:r>
            <a:r>
              <a:rPr lang="en-US" dirty="0" smtClean="0"/>
              <a:t>flow</a:t>
            </a:r>
            <a:endParaRPr lang="en-US" dirty="0"/>
          </a:p>
        </p:txBody>
      </p:sp>
      <p:pic>
        <p:nvPicPr>
          <p:cNvPr id="8" name="Picture 7" descr="18_15_Figu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3637908"/>
            <a:ext cx="5943600" cy="2855962"/>
          </a:xfrm>
          <a:prstGeom prst="rect">
            <a:avLst/>
          </a:prstGeom>
        </p:spPr>
      </p:pic>
    </p:spTree>
    <p:extLst>
      <p:ext uri="{BB962C8B-B14F-4D97-AF65-F5344CB8AC3E}">
        <p14:creationId xmlns:p14="http://schemas.microsoft.com/office/powerpoint/2010/main" val="19239742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a:t>Section 18.1: Forces in a </a:t>
            </a:r>
            <a:r>
              <a:rPr lang="en-US" dirty="0" smtClean="0"/>
              <a:t>fluid</a:t>
            </a:r>
            <a:endParaRPr lang="en-US" dirty="0"/>
          </a:p>
        </p:txBody>
      </p:sp>
      <p:sp>
        <p:nvSpPr>
          <p:cNvPr id="7" name="Content Placeholder 6"/>
          <p:cNvSpPr>
            <a:spLocks noGrp="1"/>
          </p:cNvSpPr>
          <p:nvPr>
            <p:ph idx="1"/>
          </p:nvPr>
        </p:nvSpPr>
        <p:spPr/>
        <p:txBody>
          <a:bodyPr/>
          <a:lstStyle/>
          <a:p>
            <a:r>
              <a:rPr lang="en-US" sz="2400" dirty="0"/>
              <a:t>We dealt with </a:t>
            </a:r>
            <a:r>
              <a:rPr lang="en-US" sz="2400" dirty="0" smtClean="0"/>
              <a:t>solid </a:t>
            </a:r>
            <a:r>
              <a:rPr lang="en-US" sz="2400" dirty="0"/>
              <a:t>objects in the previous chapters.</a:t>
            </a:r>
          </a:p>
          <a:p>
            <a:r>
              <a:rPr lang="en-US" sz="2400" dirty="0" smtClean="0"/>
              <a:t>We now </a:t>
            </a:r>
            <a:r>
              <a:rPr lang="en-US" sz="2400" dirty="0"/>
              <a:t>turn our attention to liquids and gasses. </a:t>
            </a:r>
          </a:p>
          <a:p>
            <a:r>
              <a:rPr lang="en-US" sz="2400" dirty="0"/>
              <a:t>Liquids and gasses are collectively called </a:t>
            </a:r>
            <a:r>
              <a:rPr lang="en-US" sz="2400" b="1" dirty="0"/>
              <a:t>fluids</a:t>
            </a:r>
            <a:r>
              <a:rPr lang="en-US" sz="2400" dirty="0"/>
              <a:t> because they flow</a:t>
            </a:r>
            <a:r>
              <a:rPr lang="en-US" sz="2400" dirty="0" smtClean="0"/>
              <a:t>.</a:t>
            </a:r>
          </a:p>
          <a:p>
            <a:endParaRPr lang="en-US" sz="2400" dirty="0"/>
          </a:p>
          <a:p>
            <a:r>
              <a:rPr lang="en-US" sz="2400" dirty="0" smtClean="0"/>
              <a:t>Push on a solid? It moves in that direction.</a:t>
            </a:r>
          </a:p>
          <a:p>
            <a:r>
              <a:rPr lang="en-US" sz="2400" dirty="0" smtClean="0"/>
              <a:t>Push on a liquid? It moves in all other directions too.</a:t>
            </a:r>
          </a:p>
          <a:p>
            <a:pPr lvl="1"/>
            <a:r>
              <a:rPr lang="en-US" sz="1400" dirty="0" smtClean="0"/>
              <a:t>We need something more complicated than a vector now. F=ma if F and a are in different directions?</a:t>
            </a:r>
            <a:endParaRPr lang="en-US" sz="2400" dirty="0"/>
          </a:p>
        </p:txBody>
      </p:sp>
      <p:pic>
        <p:nvPicPr>
          <p:cNvPr id="9" name="Picture 8" descr="18_01_Figure.jpg"/>
          <p:cNvPicPr>
            <a:picLocks noChangeAspect="1"/>
          </p:cNvPicPr>
          <p:nvPr/>
        </p:nvPicPr>
        <p:blipFill rotWithShape="1">
          <a:blip r:embed="rId2">
            <a:extLst>
              <a:ext uri="{28A0092B-C50C-407E-A947-70E740481C1C}">
                <a14:useLocalDpi xmlns:a14="http://schemas.microsoft.com/office/drawing/2010/main" val="0"/>
              </a:ext>
            </a:extLst>
          </a:blip>
          <a:srcRect b="2979"/>
          <a:stretch/>
        </p:blipFill>
        <p:spPr>
          <a:xfrm>
            <a:off x="4244232" y="1500481"/>
            <a:ext cx="4738351" cy="4572000"/>
          </a:xfrm>
          <a:prstGeom prst="rect">
            <a:avLst/>
          </a:prstGeom>
        </p:spPr>
      </p:pic>
    </p:spTree>
    <p:extLst>
      <p:ext uri="{BB962C8B-B14F-4D97-AF65-F5344CB8AC3E}">
        <p14:creationId xmlns:p14="http://schemas.microsoft.com/office/powerpoint/2010/main" val="15664373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4" name="Text Placeholder 3"/>
          <p:cNvSpPr>
            <a:spLocks noGrp="1"/>
          </p:cNvSpPr>
          <p:nvPr>
            <p:ph type="body" sz="quarter" idx="11"/>
          </p:nvPr>
        </p:nvSpPr>
        <p:spPr/>
        <p:txBody>
          <a:bodyPr/>
          <a:lstStyle/>
          <a:p>
            <a:r>
              <a:rPr lang="en-US" dirty="0"/>
              <a:t>Section 18.3: Fluid </a:t>
            </a:r>
            <a:r>
              <a:rPr lang="en-US" dirty="0" smtClean="0"/>
              <a:t>flow</a:t>
            </a:r>
            <a:endParaRPr lang="en-US" dirty="0"/>
          </a:p>
        </p:txBody>
      </p:sp>
      <p:sp>
        <p:nvSpPr>
          <p:cNvPr id="5" name="Content Placeholder 4"/>
          <p:cNvSpPr>
            <a:spLocks noGrp="1"/>
          </p:cNvSpPr>
          <p:nvPr>
            <p:ph idx="1"/>
          </p:nvPr>
        </p:nvSpPr>
        <p:spPr/>
        <p:txBody>
          <a:bodyPr/>
          <a:lstStyle/>
          <a:p>
            <a:r>
              <a:rPr lang="en-US" sz="2200" dirty="0"/>
              <a:t>In laminar flow, the streamlines maintain their shapes and position.  </a:t>
            </a:r>
          </a:p>
          <a:p>
            <a:r>
              <a:rPr lang="en-US" sz="2200" dirty="0"/>
              <a:t>In </a:t>
            </a:r>
            <a:r>
              <a:rPr lang="en-US" sz="2200" b="1" dirty="0"/>
              <a:t>turbulent flow</a:t>
            </a:r>
            <a:r>
              <a:rPr lang="en-US" sz="2200" dirty="0"/>
              <a:t>, streamlines are erratic and often curl into </a:t>
            </a:r>
            <a:r>
              <a:rPr lang="en-US" sz="2200" i="1" dirty="0"/>
              <a:t>vortices</a:t>
            </a:r>
            <a:r>
              <a:rPr lang="en-US" sz="2200" dirty="0"/>
              <a:t>.  </a:t>
            </a:r>
          </a:p>
          <a:p>
            <a:r>
              <a:rPr lang="en-US" sz="2200" dirty="0"/>
              <a:t>Whether a flow of a fluid past a stationary object is laminar or turbulent depends on</a:t>
            </a:r>
          </a:p>
          <a:p>
            <a:pPr lvl="1">
              <a:buClrTx/>
              <a:buFont typeface="+mj-lt"/>
              <a:buAutoNum type="arabicPeriod"/>
            </a:pPr>
            <a:r>
              <a:rPr lang="en-US" sz="2200" dirty="0"/>
              <a:t>the speed of the flow</a:t>
            </a:r>
          </a:p>
          <a:p>
            <a:pPr lvl="1">
              <a:buClrTx/>
              <a:buFont typeface="+mj-lt"/>
              <a:buAutoNum type="arabicPeriod"/>
            </a:pPr>
            <a:r>
              <a:rPr lang="en-US" sz="2200" dirty="0"/>
              <a:t>the shape of the object, and</a:t>
            </a:r>
          </a:p>
          <a:p>
            <a:pPr lvl="1">
              <a:buClrTx/>
              <a:buFont typeface="+mj-lt"/>
              <a:buAutoNum type="arabicPeriod"/>
            </a:pPr>
            <a:r>
              <a:rPr lang="en-US" sz="2200" dirty="0"/>
              <a:t>the fluid’s resistance to shear stress (its </a:t>
            </a:r>
            <a:r>
              <a:rPr lang="en-US" sz="2200" i="1" dirty="0"/>
              <a:t>viscosity</a:t>
            </a:r>
            <a:r>
              <a:rPr lang="en-US" sz="2200" dirty="0"/>
              <a:t>)</a:t>
            </a:r>
            <a:r>
              <a:rPr lang="en-US" sz="2200" dirty="0" smtClean="0"/>
              <a:t>.</a:t>
            </a:r>
            <a:endParaRPr lang="en-US" sz="2200" dirty="0"/>
          </a:p>
        </p:txBody>
      </p:sp>
      <p:pic>
        <p:nvPicPr>
          <p:cNvPr id="7" name="Picture 6" descr="18_16_Figu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1728" y="1475685"/>
            <a:ext cx="3657600" cy="2369274"/>
          </a:xfrm>
          <a:prstGeom prst="rect">
            <a:avLst/>
          </a:prstGeom>
        </p:spPr>
      </p:pic>
      <p:pic>
        <p:nvPicPr>
          <p:cNvPr id="8" name="Picture 7" descr="18_17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137" y="4155516"/>
            <a:ext cx="3657600" cy="2369274"/>
          </a:xfrm>
          <a:prstGeom prst="rect">
            <a:avLst/>
          </a:prstGeom>
        </p:spPr>
      </p:pic>
    </p:spTree>
    <p:extLst>
      <p:ext uri="{BB962C8B-B14F-4D97-AF65-F5344CB8AC3E}">
        <p14:creationId xmlns:p14="http://schemas.microsoft.com/office/powerpoint/2010/main" val="36878034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a:t>The figure illustrates how fluid flow is affected by the fluid’s speed viscosity and the shape of object</a:t>
            </a:r>
            <a:r>
              <a:rPr lang="en-US" dirty="0" smtClean="0"/>
              <a:t>.</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18.3: Fluid </a:t>
            </a:r>
            <a:r>
              <a:rPr lang="en-US" dirty="0" smtClean="0"/>
              <a:t>flow</a:t>
            </a:r>
            <a:endParaRPr lang="en-US" dirty="0"/>
          </a:p>
        </p:txBody>
      </p:sp>
      <p:pic>
        <p:nvPicPr>
          <p:cNvPr id="8" name="Picture 7" descr="18_18_Figure.jpg"/>
          <p:cNvPicPr>
            <a:picLocks noChangeAspect="1"/>
          </p:cNvPicPr>
          <p:nvPr/>
        </p:nvPicPr>
        <p:blipFill rotWithShape="1">
          <a:blip r:embed="rId2">
            <a:extLst>
              <a:ext uri="{28A0092B-C50C-407E-A947-70E740481C1C}">
                <a14:useLocalDpi xmlns:a14="http://schemas.microsoft.com/office/drawing/2010/main" val="0"/>
              </a:ext>
            </a:extLst>
          </a:blip>
          <a:srcRect b="2967"/>
          <a:stretch/>
        </p:blipFill>
        <p:spPr>
          <a:xfrm>
            <a:off x="1554480" y="2202227"/>
            <a:ext cx="6035040" cy="4316213"/>
          </a:xfrm>
          <a:prstGeom prst="rect">
            <a:avLst/>
          </a:prstGeom>
        </p:spPr>
      </p:pic>
    </p:spTree>
    <p:extLst>
      <p:ext uri="{BB962C8B-B14F-4D97-AF65-F5344CB8AC3E}">
        <p14:creationId xmlns:p14="http://schemas.microsoft.com/office/powerpoint/2010/main" val="36438239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	Instead </a:t>
            </a:r>
            <a:r>
              <a:rPr lang="en-US" dirty="0"/>
              <a:t>of laminar fluid flow past a stationary object as in Figure 18.18</a:t>
            </a:r>
            <a:r>
              <a:rPr lang="en-US" i="1" dirty="0"/>
              <a:t>a</a:t>
            </a:r>
            <a:r>
              <a:rPr lang="en-US" dirty="0"/>
              <a:t>, consider the motion of an object moving at constant velocity through a stationary fluid. Do you expect the flow pattern surrounding the object to be the same as in Figure 18.18</a:t>
            </a:r>
            <a:r>
              <a:rPr lang="en-US" i="1" dirty="0"/>
              <a:t>a</a:t>
            </a:r>
            <a:r>
              <a:rPr lang="en-US" dirty="0"/>
              <a:t> or different?</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6" name="Text Placeholder 5"/>
          <p:cNvSpPr>
            <a:spLocks noGrp="1"/>
          </p:cNvSpPr>
          <p:nvPr>
            <p:ph type="body" sz="quarter" idx="11"/>
          </p:nvPr>
        </p:nvSpPr>
        <p:spPr/>
        <p:txBody>
          <a:bodyPr/>
          <a:lstStyle/>
          <a:p>
            <a:r>
              <a:rPr lang="en-US" dirty="0"/>
              <a:t>Checkpoint </a:t>
            </a:r>
            <a:r>
              <a:rPr lang="en-US" dirty="0" smtClean="0"/>
              <a:t>18.8</a:t>
            </a:r>
            <a:endParaRPr lang="en-US" dirty="0"/>
          </a:p>
        </p:txBody>
      </p:sp>
      <p:sp>
        <p:nvSpPr>
          <p:cNvPr id="7" name="Text Placeholder 6"/>
          <p:cNvSpPr>
            <a:spLocks noGrp="1"/>
          </p:cNvSpPr>
          <p:nvPr>
            <p:ph type="body" sz="quarter" idx="12"/>
          </p:nvPr>
        </p:nvSpPr>
        <p:spPr/>
        <p:txBody>
          <a:bodyPr/>
          <a:lstStyle/>
          <a:p>
            <a:r>
              <a:rPr lang="en-US" dirty="0" smtClean="0"/>
              <a:t>18.8</a:t>
            </a:r>
            <a:endParaRPr lang="en-US" dirty="0"/>
          </a:p>
        </p:txBody>
      </p:sp>
      <p:pic>
        <p:nvPicPr>
          <p:cNvPr id="8" name="Picture 7" descr="18_18_FigureA.jpg"/>
          <p:cNvPicPr>
            <a:picLocks noChangeAspect="1"/>
          </p:cNvPicPr>
          <p:nvPr/>
        </p:nvPicPr>
        <p:blipFill rotWithShape="1">
          <a:blip r:embed="rId2">
            <a:extLst>
              <a:ext uri="{28A0092B-C50C-407E-A947-70E740481C1C}">
                <a14:useLocalDpi xmlns:a14="http://schemas.microsoft.com/office/drawing/2010/main" val="0"/>
              </a:ext>
            </a:extLst>
          </a:blip>
          <a:srcRect b="2881"/>
          <a:stretch/>
        </p:blipFill>
        <p:spPr>
          <a:xfrm>
            <a:off x="2998620" y="3166222"/>
            <a:ext cx="5029200" cy="3523930"/>
          </a:xfrm>
          <a:prstGeom prst="rect">
            <a:avLst/>
          </a:prstGeom>
        </p:spPr>
      </p:pic>
    </p:spTree>
    <p:extLst>
      <p:ext uri="{BB962C8B-B14F-4D97-AF65-F5344CB8AC3E}">
        <p14:creationId xmlns:p14="http://schemas.microsoft.com/office/powerpoint/2010/main" val="4143435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same – only the </a:t>
            </a:r>
            <a:r>
              <a:rPr lang="en-US" i="1" dirty="0" smtClean="0"/>
              <a:t>relative</a:t>
            </a:r>
            <a:r>
              <a:rPr lang="en-US" dirty="0" smtClean="0"/>
              <a:t> velocity matters. </a:t>
            </a:r>
          </a:p>
          <a:p>
            <a:endParaRPr lang="en-US" dirty="0"/>
          </a:p>
          <a:p>
            <a:r>
              <a:rPr lang="en-US" dirty="0" smtClean="0"/>
              <a:t>Would it matter if you viewed the situation from the ground or sitting on top of the object? </a:t>
            </a:r>
            <a:endParaRPr lang="en-US" dirty="0"/>
          </a:p>
        </p:txBody>
      </p:sp>
      <p:sp>
        <p:nvSpPr>
          <p:cNvPr id="3" name="Footer Placeholder 2"/>
          <p:cNvSpPr>
            <a:spLocks noGrp="1"/>
          </p:cNvSpPr>
          <p:nvPr>
            <p:ph type="ftr" sz="quarter" idx="10"/>
          </p:nvPr>
        </p:nvSpPr>
        <p:spPr/>
        <p:txBody>
          <a:bodyPr/>
          <a:lstStyle/>
          <a:p>
            <a:r>
              <a:rPr lang="en-GB" smtClean="0"/>
              <a:t>© 2015 Pearson Education, Inc.</a:t>
            </a:r>
            <a:endParaRPr lang="en-GB" dirty="0"/>
          </a:p>
        </p:txBody>
      </p:sp>
      <p:sp>
        <p:nvSpPr>
          <p:cNvPr id="4" name="Text Placeholder 3"/>
          <p:cNvSpPr>
            <a:spLocks noGrp="1"/>
          </p:cNvSpPr>
          <p:nvPr>
            <p:ph type="body" sz="quarter" idx="11"/>
          </p:nvPr>
        </p:nvSpPr>
        <p:spPr/>
        <p:txBody>
          <a:bodyPr/>
          <a:lstStyle/>
          <a:p>
            <a:r>
              <a:rPr lang="en-US" dirty="0" smtClean="0"/>
              <a:t>Checkpoint 18.8</a:t>
            </a:r>
            <a:endParaRPr lang="en-US" dirty="0"/>
          </a:p>
        </p:txBody>
      </p:sp>
    </p:spTree>
    <p:extLst>
      <p:ext uri="{BB962C8B-B14F-4D97-AF65-F5344CB8AC3E}">
        <p14:creationId xmlns:p14="http://schemas.microsoft.com/office/powerpoint/2010/main" val="15319783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Fluid </a:t>
            </a:r>
            <a:r>
              <a:rPr lang="en-US" dirty="0"/>
              <a:t>flowing through a pipe of fixed diameter.  </a:t>
            </a:r>
          </a:p>
          <a:p>
            <a:r>
              <a:rPr lang="en-US" dirty="0"/>
              <a:t>The figure illustrates how the viscosity of the fluid affects the flow speed pattern</a:t>
            </a:r>
            <a:r>
              <a:rPr lang="en-US" dirty="0" smtClean="0"/>
              <a:t>.</a:t>
            </a:r>
          </a:p>
          <a:p>
            <a:r>
              <a:rPr lang="en-US" dirty="0" smtClean="0"/>
              <a:t>Note the </a:t>
            </a:r>
            <a:r>
              <a:rPr lang="en-US" i="1" dirty="0" smtClean="0"/>
              <a:t>boundary layer</a:t>
            </a:r>
            <a:r>
              <a:rPr lang="en-US" dirty="0" smtClean="0"/>
              <a:t> for viscous fluids! </a:t>
            </a:r>
          </a:p>
          <a:p>
            <a:pPr lvl="2"/>
            <a:r>
              <a:rPr lang="en-US" sz="1600" dirty="0" smtClean="0"/>
              <a:t>Look at your ceiling fan, most dirt on leading edge</a:t>
            </a:r>
            <a:endParaRPr lang="en-US" sz="1600"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18.3: Fluid </a:t>
            </a:r>
            <a:r>
              <a:rPr lang="en-US" dirty="0" smtClean="0"/>
              <a:t>flow</a:t>
            </a:r>
            <a:endParaRPr lang="en-US" dirty="0"/>
          </a:p>
        </p:txBody>
      </p:sp>
      <p:pic>
        <p:nvPicPr>
          <p:cNvPr id="2" name="Picture 1" descr="18_19_Figure.jpg"/>
          <p:cNvPicPr>
            <a:picLocks noChangeAspect="1"/>
          </p:cNvPicPr>
          <p:nvPr/>
        </p:nvPicPr>
        <p:blipFill rotWithShape="1">
          <a:blip r:embed="rId2">
            <a:extLst>
              <a:ext uri="{28A0092B-C50C-407E-A947-70E740481C1C}">
                <a14:useLocalDpi xmlns:a14="http://schemas.microsoft.com/office/drawing/2010/main" val="0"/>
              </a:ext>
            </a:extLst>
          </a:blip>
          <a:srcRect b="6332"/>
          <a:stretch/>
        </p:blipFill>
        <p:spPr>
          <a:xfrm>
            <a:off x="271272" y="3618157"/>
            <a:ext cx="8601456" cy="3174756"/>
          </a:xfrm>
          <a:prstGeom prst="rect">
            <a:avLst/>
          </a:prstGeom>
        </p:spPr>
      </p:pic>
    </p:spTree>
    <p:extLst>
      <p:ext uri="{BB962C8B-B14F-4D97-AF65-F5344CB8AC3E}">
        <p14:creationId xmlns:p14="http://schemas.microsoft.com/office/powerpoint/2010/main" val="40991955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6" name="Text Placeholder 5"/>
          <p:cNvSpPr>
            <a:spLocks noGrp="1"/>
          </p:cNvSpPr>
          <p:nvPr>
            <p:ph type="body" sz="quarter" idx="11"/>
          </p:nvPr>
        </p:nvSpPr>
        <p:spPr/>
        <p:txBody>
          <a:bodyPr/>
          <a:lstStyle/>
          <a:p>
            <a:r>
              <a:rPr lang="en-US" dirty="0"/>
              <a:t>Section 18.3: Fluid </a:t>
            </a:r>
            <a:r>
              <a:rPr lang="en-US" dirty="0" smtClean="0"/>
              <a:t>flow</a:t>
            </a:r>
            <a:endParaRPr lang="en-US" dirty="0"/>
          </a:p>
        </p:txBody>
      </p:sp>
      <p:sp>
        <p:nvSpPr>
          <p:cNvPr id="5" name="Content Placeholder 4"/>
          <p:cNvSpPr>
            <a:spLocks noGrp="1"/>
          </p:cNvSpPr>
          <p:nvPr>
            <p:ph idx="1"/>
          </p:nvPr>
        </p:nvSpPr>
        <p:spPr>
          <a:xfrm>
            <a:off x="365125" y="1170432"/>
            <a:ext cx="4300950" cy="5422392"/>
          </a:xfrm>
        </p:spPr>
        <p:txBody>
          <a:bodyPr/>
          <a:lstStyle/>
          <a:p>
            <a:r>
              <a:rPr lang="en-US" sz="2200" dirty="0"/>
              <a:t>Let us now consider flow through a constriction in a pipe.</a:t>
            </a:r>
          </a:p>
          <a:p>
            <a:r>
              <a:rPr lang="en-US" sz="2200" dirty="0"/>
              <a:t>A flowing fluid speeds up when the region through which it flows narrows and slows down when the region widens.</a:t>
            </a:r>
          </a:p>
          <a:p>
            <a:r>
              <a:rPr lang="en-US" sz="2200" dirty="0"/>
              <a:t>The density of streamlines reflects the changes in flow speed:</a:t>
            </a:r>
          </a:p>
          <a:p>
            <a:pPr lvl="1"/>
            <a:r>
              <a:rPr lang="en-US" sz="2200" dirty="0"/>
              <a:t>When streamlines in a laminar flow gets closer together, the flow speed increases.</a:t>
            </a:r>
          </a:p>
          <a:p>
            <a:pPr lvl="1"/>
            <a:r>
              <a:rPr lang="en-US" sz="2200" dirty="0"/>
              <a:t>When they get farther apart, the flow speed decreases. </a:t>
            </a:r>
          </a:p>
        </p:txBody>
      </p:sp>
      <p:pic>
        <p:nvPicPr>
          <p:cNvPr id="8" name="Picture 7" descr="18_20_Figure.jpg"/>
          <p:cNvPicPr>
            <a:picLocks noChangeAspect="1"/>
          </p:cNvPicPr>
          <p:nvPr/>
        </p:nvPicPr>
        <p:blipFill rotWithShape="1">
          <a:blip r:embed="rId2">
            <a:extLst>
              <a:ext uri="{28A0092B-C50C-407E-A947-70E740481C1C}">
                <a14:useLocalDpi xmlns:a14="http://schemas.microsoft.com/office/drawing/2010/main" val="0"/>
              </a:ext>
            </a:extLst>
          </a:blip>
          <a:srcRect b="2837"/>
          <a:stretch/>
        </p:blipFill>
        <p:spPr>
          <a:xfrm>
            <a:off x="4868972" y="1269060"/>
            <a:ext cx="3627202" cy="5303520"/>
          </a:xfrm>
          <a:prstGeom prst="rect">
            <a:avLst/>
          </a:prstGeom>
        </p:spPr>
      </p:pic>
    </p:spTree>
    <p:extLst>
      <p:ext uri="{BB962C8B-B14F-4D97-AF65-F5344CB8AC3E}">
        <p14:creationId xmlns:p14="http://schemas.microsoft.com/office/powerpoint/2010/main" val="21122747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18.3: Fluid </a:t>
            </a:r>
            <a:r>
              <a:rPr lang="en-US" dirty="0" smtClean="0"/>
              <a:t>flow</a:t>
            </a:r>
            <a:endParaRPr lang="en-US" dirty="0"/>
          </a:p>
        </p:txBody>
      </p:sp>
      <p:sp>
        <p:nvSpPr>
          <p:cNvPr id="6" name="Content Placeholder 5"/>
          <p:cNvSpPr>
            <a:spLocks noGrp="1"/>
          </p:cNvSpPr>
          <p:nvPr>
            <p:ph idx="1"/>
          </p:nvPr>
        </p:nvSpPr>
        <p:spPr>
          <a:xfrm>
            <a:off x="87313" y="1157760"/>
            <a:ext cx="3290887" cy="5422392"/>
          </a:xfrm>
        </p:spPr>
        <p:txBody>
          <a:bodyPr/>
          <a:lstStyle/>
          <a:p>
            <a:r>
              <a:rPr lang="en-US" sz="2200" dirty="0"/>
              <a:t>When the flow speed in a laminar flow increases, the pressure in the fluid decreases. </a:t>
            </a:r>
          </a:p>
          <a:p>
            <a:r>
              <a:rPr lang="en-US" sz="2200" dirty="0"/>
              <a:t>This effect is called the </a:t>
            </a:r>
            <a:r>
              <a:rPr lang="en-US" sz="2200" i="1" dirty="0"/>
              <a:t>Bernoulli effect</a:t>
            </a:r>
            <a:r>
              <a:rPr lang="en-US" sz="2200" dirty="0"/>
              <a:t>. </a:t>
            </a:r>
          </a:p>
          <a:p>
            <a:r>
              <a:rPr lang="en-US" sz="2200" dirty="0"/>
              <a:t>One familiar example of the Bernoulli effect is the curved motion of a rapidly moving spinning ball</a:t>
            </a:r>
            <a:r>
              <a:rPr lang="en-US" sz="2200" dirty="0" smtClean="0"/>
              <a:t>.</a:t>
            </a:r>
          </a:p>
          <a:p>
            <a:r>
              <a:rPr lang="en-US" sz="2200" dirty="0" smtClean="0"/>
              <a:t>The </a:t>
            </a:r>
            <a:r>
              <a:rPr lang="en-US" sz="2200" dirty="0"/>
              <a:t>figure shows the top view of a curveball</a:t>
            </a:r>
            <a:r>
              <a:rPr lang="en-US" sz="2200" dirty="0" smtClean="0"/>
              <a:t>.</a:t>
            </a:r>
          </a:p>
          <a:p>
            <a:r>
              <a:rPr lang="en-US" sz="2200" dirty="0" smtClean="0"/>
              <a:t>Relies on surface </a:t>
            </a:r>
            <a:r>
              <a:rPr lang="en-US" sz="2200" dirty="0" err="1" smtClean="0"/>
              <a:t>irrecgularities</a:t>
            </a:r>
            <a:r>
              <a:rPr lang="en-US" sz="2200" dirty="0" smtClean="0"/>
              <a:t>!</a:t>
            </a:r>
            <a:endParaRPr lang="en-US" sz="2200" dirty="0"/>
          </a:p>
        </p:txBody>
      </p:sp>
      <p:pic>
        <p:nvPicPr>
          <p:cNvPr id="4" name="Picture 3" descr="18_21_FigureB.jpg"/>
          <p:cNvPicPr>
            <a:picLocks noChangeAspect="1"/>
          </p:cNvPicPr>
          <p:nvPr/>
        </p:nvPicPr>
        <p:blipFill rotWithShape="1">
          <a:blip r:embed="rId2">
            <a:extLst>
              <a:ext uri="{28A0092B-C50C-407E-A947-70E740481C1C}">
                <a14:useLocalDpi xmlns:a14="http://schemas.microsoft.com/office/drawing/2010/main" val="0"/>
              </a:ext>
            </a:extLst>
          </a:blip>
          <a:srcRect b="2699"/>
          <a:stretch/>
        </p:blipFill>
        <p:spPr>
          <a:xfrm>
            <a:off x="3546593" y="1382887"/>
            <a:ext cx="5486400" cy="5002698"/>
          </a:xfrm>
          <a:prstGeom prst="rect">
            <a:avLst/>
          </a:prstGeom>
        </p:spPr>
      </p:pic>
    </p:spTree>
    <p:extLst>
      <p:ext uri="{BB962C8B-B14F-4D97-AF65-F5344CB8AC3E}">
        <p14:creationId xmlns:p14="http://schemas.microsoft.com/office/powerpoint/2010/main" val="251554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Example 18.3 Magic pull</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18.3: Fluid </a:t>
            </a:r>
            <a:r>
              <a:rPr lang="en-US" dirty="0" smtClean="0"/>
              <a:t>flow</a:t>
            </a:r>
            <a:endParaRPr lang="en-US" dirty="0"/>
          </a:p>
        </p:txBody>
      </p:sp>
      <p:sp>
        <p:nvSpPr>
          <p:cNvPr id="6" name="Content Placeholder 5"/>
          <p:cNvSpPr>
            <a:spLocks noGrp="1"/>
          </p:cNvSpPr>
          <p:nvPr>
            <p:ph idx="1"/>
          </p:nvPr>
        </p:nvSpPr>
        <p:spPr/>
        <p:txBody>
          <a:bodyPr/>
          <a:lstStyle/>
          <a:p>
            <a:pPr marL="0" indent="0">
              <a:buNone/>
            </a:pPr>
            <a:r>
              <a:rPr lang="en-US" sz="2200" dirty="0"/>
              <a:t>When air is blown downward into the narrow opening of a funnel (Figure 18.22), a lightweight ball initially positioned below the wide opening is pulled up into the funnel and held in place. Explain how the ball can be pulled upward even though the airflow and gravity are both directed downward.</a:t>
            </a:r>
          </a:p>
        </p:txBody>
      </p:sp>
      <p:pic>
        <p:nvPicPr>
          <p:cNvPr id="8" name="Picture 7" descr="18_22_Figure.jpg"/>
          <p:cNvPicPr>
            <a:picLocks noChangeAspect="1"/>
          </p:cNvPicPr>
          <p:nvPr/>
        </p:nvPicPr>
        <p:blipFill rotWithShape="1">
          <a:blip r:embed="rId2">
            <a:extLst>
              <a:ext uri="{28A0092B-C50C-407E-A947-70E740481C1C}">
                <a14:useLocalDpi xmlns:a14="http://schemas.microsoft.com/office/drawing/2010/main" val="0"/>
              </a:ext>
            </a:extLst>
          </a:blip>
          <a:srcRect b="3307"/>
          <a:stretch/>
        </p:blipFill>
        <p:spPr>
          <a:xfrm>
            <a:off x="2769542" y="3479756"/>
            <a:ext cx="5486400" cy="3218318"/>
          </a:xfrm>
          <a:prstGeom prst="rect">
            <a:avLst/>
          </a:prstGeom>
        </p:spPr>
      </p:pic>
    </p:spTree>
    <p:extLst>
      <p:ext uri="{BB962C8B-B14F-4D97-AF65-F5344CB8AC3E}">
        <p14:creationId xmlns:p14="http://schemas.microsoft.com/office/powerpoint/2010/main" val="23837966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18.3 Magic pull (cont.)</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4" name="Text Placeholder 3"/>
          <p:cNvSpPr>
            <a:spLocks noGrp="1"/>
          </p:cNvSpPr>
          <p:nvPr>
            <p:ph type="body" sz="quarter" idx="11"/>
          </p:nvPr>
        </p:nvSpPr>
        <p:spPr/>
        <p:txBody>
          <a:bodyPr/>
          <a:lstStyle/>
          <a:p>
            <a:r>
              <a:rPr lang="en-US" dirty="0"/>
              <a:t>Section 18.3: Fluid </a:t>
            </a:r>
            <a:r>
              <a:rPr lang="en-US" dirty="0" smtClean="0"/>
              <a:t>flow</a:t>
            </a:r>
            <a:endParaRPr lang="en-US" dirty="0"/>
          </a:p>
        </p:txBody>
      </p:sp>
      <p:sp>
        <p:nvSpPr>
          <p:cNvPr id="5" name="Content Placeholder 4"/>
          <p:cNvSpPr>
            <a:spLocks noGrp="1"/>
          </p:cNvSpPr>
          <p:nvPr>
            <p:ph idx="1"/>
          </p:nvPr>
        </p:nvSpPr>
        <p:spPr/>
        <p:txBody>
          <a:bodyPr/>
          <a:lstStyle/>
          <a:p>
            <a:pPr marL="0" indent="0">
              <a:buNone/>
            </a:pPr>
            <a:r>
              <a:rPr lang="en-US" dirty="0"/>
              <a:t>❶ </a:t>
            </a:r>
            <a:r>
              <a:rPr lang="en-US" dirty="0" smtClean="0"/>
              <a:t>GETTING STARTED </a:t>
            </a:r>
            <a:r>
              <a:rPr lang="en-US" dirty="0"/>
              <a:t>I know that if I were to blow against the ball, it would move away from me. So I reason that to pull the ball upward, there must be exerted on it an upward force that is greater than the combined effect of the downward gravitational and airflow forces.</a:t>
            </a:r>
          </a:p>
        </p:txBody>
      </p:sp>
    </p:spTree>
    <p:extLst>
      <p:ext uri="{BB962C8B-B14F-4D97-AF65-F5344CB8AC3E}">
        <p14:creationId xmlns:p14="http://schemas.microsoft.com/office/powerpoint/2010/main" val="28930955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18.3 Magic pull (cont.)</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4" name="Text Placeholder 3"/>
          <p:cNvSpPr>
            <a:spLocks noGrp="1"/>
          </p:cNvSpPr>
          <p:nvPr>
            <p:ph type="body" sz="quarter" idx="11"/>
          </p:nvPr>
        </p:nvSpPr>
        <p:spPr/>
        <p:txBody>
          <a:bodyPr/>
          <a:lstStyle/>
          <a:p>
            <a:r>
              <a:rPr lang="en-US" dirty="0"/>
              <a:t>Section 18.3: Fluid </a:t>
            </a:r>
            <a:r>
              <a:rPr lang="en-US" dirty="0" smtClean="0"/>
              <a:t>flow</a:t>
            </a:r>
            <a:endParaRPr lang="en-US" dirty="0"/>
          </a:p>
        </p:txBody>
      </p:sp>
      <p:sp>
        <p:nvSpPr>
          <p:cNvPr id="5" name="Content Placeholder 4"/>
          <p:cNvSpPr>
            <a:spLocks noGrp="1"/>
          </p:cNvSpPr>
          <p:nvPr>
            <p:ph idx="1"/>
          </p:nvPr>
        </p:nvSpPr>
        <p:spPr/>
        <p:txBody>
          <a:bodyPr/>
          <a:lstStyle/>
          <a:p>
            <a:pPr marL="0" indent="0">
              <a:buNone/>
            </a:pPr>
            <a:r>
              <a:rPr lang="en-US" dirty="0"/>
              <a:t>❶ </a:t>
            </a:r>
            <a:r>
              <a:rPr lang="en-US" dirty="0" smtClean="0"/>
              <a:t>GETTING </a:t>
            </a:r>
            <a:r>
              <a:rPr lang="en-US" dirty="0"/>
              <a:t>STARTED The ball is subject to an upward buoyant force, but I know this force is smaller than that of gravity alone because a ball—even a lightweight one—does not float in air. So there must be an additional force pulling the ball upward. Because this force is absent when no air flows past the ball, that flow must be causing the upward force.</a:t>
            </a:r>
          </a:p>
        </p:txBody>
      </p:sp>
    </p:spTree>
    <p:extLst>
      <p:ext uri="{BB962C8B-B14F-4D97-AF65-F5344CB8AC3E}">
        <p14:creationId xmlns:p14="http://schemas.microsoft.com/office/powerpoint/2010/main" val="23237213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18.1: Forces in a </a:t>
            </a:r>
            <a:r>
              <a:rPr lang="en-US" dirty="0" smtClean="0"/>
              <a:t>fluid</a:t>
            </a:r>
            <a:endParaRPr lang="en-US" dirty="0"/>
          </a:p>
        </p:txBody>
      </p:sp>
      <p:sp>
        <p:nvSpPr>
          <p:cNvPr id="6" name="Content Placeholder 5"/>
          <p:cNvSpPr>
            <a:spLocks noGrp="1"/>
          </p:cNvSpPr>
          <p:nvPr>
            <p:ph idx="1"/>
          </p:nvPr>
        </p:nvSpPr>
        <p:spPr/>
        <p:txBody>
          <a:bodyPr/>
          <a:lstStyle/>
          <a:p>
            <a:r>
              <a:rPr lang="en-US" dirty="0"/>
              <a:t>Let us begin by examining how solid objects respond to equal forces applied in opposite directions. </a:t>
            </a:r>
          </a:p>
          <a:p>
            <a:r>
              <a:rPr lang="en-US" dirty="0"/>
              <a:t>Such forces acting on stationary solid objects cause either </a:t>
            </a:r>
            <a:r>
              <a:rPr lang="en-US" i="1" dirty="0"/>
              <a:t>tensile/compressive stress, bulk stress</a:t>
            </a:r>
            <a:r>
              <a:rPr lang="en-US" dirty="0"/>
              <a:t>, or, </a:t>
            </a:r>
            <a:r>
              <a:rPr lang="en-US" i="1" dirty="0" smtClean="0"/>
              <a:t>shear </a:t>
            </a:r>
            <a:r>
              <a:rPr lang="en-US" i="1" dirty="0"/>
              <a:t>stress</a:t>
            </a:r>
            <a:r>
              <a:rPr lang="en-US" dirty="0"/>
              <a:t> as illustrated in the figure</a:t>
            </a:r>
            <a:r>
              <a:rPr lang="en-US" dirty="0" smtClean="0"/>
              <a:t>.</a:t>
            </a:r>
            <a:endParaRPr lang="en-US" dirty="0"/>
          </a:p>
        </p:txBody>
      </p:sp>
      <p:pic>
        <p:nvPicPr>
          <p:cNvPr id="9" name="Picture 8" descr="18_02_Figure.jpg"/>
          <p:cNvPicPr>
            <a:picLocks noChangeAspect="1"/>
          </p:cNvPicPr>
          <p:nvPr/>
        </p:nvPicPr>
        <p:blipFill rotWithShape="1">
          <a:blip r:embed="rId2">
            <a:extLst>
              <a:ext uri="{28A0092B-C50C-407E-A947-70E740481C1C}">
                <a14:useLocalDpi xmlns:a14="http://schemas.microsoft.com/office/drawing/2010/main" val="0"/>
              </a:ext>
            </a:extLst>
          </a:blip>
          <a:srcRect b="2557"/>
          <a:stretch/>
        </p:blipFill>
        <p:spPr>
          <a:xfrm>
            <a:off x="4456123" y="1401359"/>
            <a:ext cx="4516002" cy="5029200"/>
          </a:xfrm>
          <a:prstGeom prst="rect">
            <a:avLst/>
          </a:prstGeom>
        </p:spPr>
      </p:pic>
    </p:spTree>
    <p:extLst>
      <p:ext uri="{BB962C8B-B14F-4D97-AF65-F5344CB8AC3E}">
        <p14:creationId xmlns:p14="http://schemas.microsoft.com/office/powerpoint/2010/main" val="34263844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18.3 Magic pull (cont.)</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4" name="Text Placeholder 3"/>
          <p:cNvSpPr>
            <a:spLocks noGrp="1"/>
          </p:cNvSpPr>
          <p:nvPr>
            <p:ph type="body" sz="quarter" idx="11"/>
          </p:nvPr>
        </p:nvSpPr>
        <p:spPr/>
        <p:txBody>
          <a:bodyPr/>
          <a:lstStyle/>
          <a:p>
            <a:r>
              <a:rPr lang="en-US" dirty="0"/>
              <a:t>Section 18.3: Fluid </a:t>
            </a:r>
            <a:r>
              <a:rPr lang="en-US" dirty="0" smtClean="0"/>
              <a:t>flow</a:t>
            </a:r>
            <a:endParaRPr lang="en-US" dirty="0"/>
          </a:p>
        </p:txBody>
      </p:sp>
      <p:sp>
        <p:nvSpPr>
          <p:cNvPr id="5" name="Content Placeholder 4"/>
          <p:cNvSpPr>
            <a:spLocks noGrp="1"/>
          </p:cNvSpPr>
          <p:nvPr>
            <p:ph idx="1"/>
          </p:nvPr>
        </p:nvSpPr>
        <p:spPr/>
        <p:txBody>
          <a:bodyPr/>
          <a:lstStyle/>
          <a:p>
            <a:pPr marL="0" indent="0">
              <a:buNone/>
            </a:pPr>
            <a:r>
              <a:rPr lang="en-US" dirty="0"/>
              <a:t>❷ </a:t>
            </a:r>
            <a:r>
              <a:rPr lang="en-US" dirty="0" smtClean="0"/>
              <a:t>DEVISE PLAN </a:t>
            </a:r>
            <a:r>
              <a:rPr lang="en-US" dirty="0"/>
              <a:t>To understand the effects of the flowing air, I should sketch the streamlines (I assume laminar flow). </a:t>
            </a:r>
            <a:endParaRPr lang="en-US" dirty="0" smtClean="0"/>
          </a:p>
          <a:p>
            <a:pPr marL="0" indent="0">
              <a:buNone/>
            </a:pPr>
            <a:endParaRPr lang="en-US" dirty="0"/>
          </a:p>
          <a:p>
            <a:pPr marL="0" indent="0">
              <a:buNone/>
            </a:pPr>
            <a:r>
              <a:rPr lang="en-US" dirty="0" smtClean="0"/>
              <a:t>The </a:t>
            </a:r>
            <a:r>
              <a:rPr lang="en-US" dirty="0"/>
              <a:t>density of the streamlines tells me how the speed of the flow varies, and from this information I can determine how the air pressure varies around the ball, which in turn tells me in which direction the air exerts a force on the ball.</a:t>
            </a:r>
          </a:p>
        </p:txBody>
      </p:sp>
    </p:spTree>
    <p:extLst>
      <p:ext uri="{BB962C8B-B14F-4D97-AF65-F5344CB8AC3E}">
        <p14:creationId xmlns:p14="http://schemas.microsoft.com/office/powerpoint/2010/main" val="16054863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18.3 Magic pull (cont.)</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4" name="Text Placeholder 3"/>
          <p:cNvSpPr>
            <a:spLocks noGrp="1"/>
          </p:cNvSpPr>
          <p:nvPr>
            <p:ph type="body" sz="quarter" idx="11"/>
          </p:nvPr>
        </p:nvSpPr>
        <p:spPr/>
        <p:txBody>
          <a:bodyPr/>
          <a:lstStyle/>
          <a:p>
            <a:r>
              <a:rPr lang="en-US" dirty="0"/>
              <a:t>Section 18.3: Fluid </a:t>
            </a:r>
            <a:r>
              <a:rPr lang="en-US" dirty="0" smtClean="0"/>
              <a:t>flow</a:t>
            </a:r>
            <a:endParaRPr lang="en-US" dirty="0"/>
          </a:p>
        </p:txBody>
      </p:sp>
      <p:sp>
        <p:nvSpPr>
          <p:cNvPr id="5" name="Content Placeholder 4"/>
          <p:cNvSpPr>
            <a:spLocks noGrp="1"/>
          </p:cNvSpPr>
          <p:nvPr>
            <p:ph idx="1"/>
          </p:nvPr>
        </p:nvSpPr>
        <p:spPr/>
        <p:txBody>
          <a:bodyPr/>
          <a:lstStyle/>
          <a:p>
            <a:pPr marL="0" indent="0">
              <a:buNone/>
            </a:pPr>
            <a:r>
              <a:rPr lang="en-US" sz="2200" dirty="0"/>
              <a:t>❸ </a:t>
            </a:r>
            <a:r>
              <a:rPr lang="en-US" sz="2200" dirty="0" smtClean="0"/>
              <a:t>EXECUTE PLAN </a:t>
            </a:r>
            <a:r>
              <a:rPr lang="en-US" sz="2200" dirty="0"/>
              <a:t>Figure 18.23 shows how the streamlines must bend around the ball. In order to pass around the ball, they must be squeezed together between the ball and the sides of the funnel. At the bottom of the funnel, the diameter of the funnel is very wide and so the streamlines are spaced far apart.</a:t>
            </a:r>
          </a:p>
        </p:txBody>
      </p:sp>
      <p:pic>
        <p:nvPicPr>
          <p:cNvPr id="6" name="Picture 5" descr="18_23_Figure.jpg"/>
          <p:cNvPicPr>
            <a:picLocks noChangeAspect="1"/>
          </p:cNvPicPr>
          <p:nvPr/>
        </p:nvPicPr>
        <p:blipFill rotWithShape="1">
          <a:blip r:embed="rId2">
            <a:extLst>
              <a:ext uri="{28A0092B-C50C-407E-A947-70E740481C1C}">
                <a14:useLocalDpi xmlns:a14="http://schemas.microsoft.com/office/drawing/2010/main" val="0"/>
              </a:ext>
            </a:extLst>
          </a:blip>
          <a:srcRect b="3614"/>
          <a:stretch/>
        </p:blipFill>
        <p:spPr>
          <a:xfrm>
            <a:off x="2286000" y="3759275"/>
            <a:ext cx="4572000" cy="2667170"/>
          </a:xfrm>
          <a:prstGeom prst="rect">
            <a:avLst/>
          </a:prstGeom>
        </p:spPr>
      </p:pic>
    </p:spTree>
    <p:extLst>
      <p:ext uri="{BB962C8B-B14F-4D97-AF65-F5344CB8AC3E}">
        <p14:creationId xmlns:p14="http://schemas.microsoft.com/office/powerpoint/2010/main" val="16352928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18.3 Magic pull (cont.)</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4" name="Text Placeholder 3"/>
          <p:cNvSpPr>
            <a:spLocks noGrp="1"/>
          </p:cNvSpPr>
          <p:nvPr>
            <p:ph type="body" sz="quarter" idx="11"/>
          </p:nvPr>
        </p:nvSpPr>
        <p:spPr/>
        <p:txBody>
          <a:bodyPr/>
          <a:lstStyle/>
          <a:p>
            <a:r>
              <a:rPr lang="en-US" dirty="0"/>
              <a:t>Section 18.3: Fluid </a:t>
            </a:r>
            <a:r>
              <a:rPr lang="en-US" dirty="0" smtClean="0"/>
              <a:t>flow</a:t>
            </a:r>
            <a:endParaRPr lang="en-US" dirty="0"/>
          </a:p>
        </p:txBody>
      </p:sp>
      <p:sp>
        <p:nvSpPr>
          <p:cNvPr id="5" name="Content Placeholder 4"/>
          <p:cNvSpPr>
            <a:spLocks noGrp="1"/>
          </p:cNvSpPr>
          <p:nvPr>
            <p:ph idx="1"/>
          </p:nvPr>
        </p:nvSpPr>
        <p:spPr/>
        <p:txBody>
          <a:bodyPr/>
          <a:lstStyle/>
          <a:p>
            <a:pPr marL="0" indent="0">
              <a:buNone/>
            </a:pPr>
            <a:r>
              <a:rPr lang="en-US" sz="2200" dirty="0"/>
              <a:t>❸ </a:t>
            </a:r>
            <a:r>
              <a:rPr lang="en-US" sz="2200" dirty="0" smtClean="0"/>
              <a:t>EXECUTE </a:t>
            </a:r>
            <a:r>
              <a:rPr lang="en-US" sz="2200" dirty="0"/>
              <a:t>PLAN This tells me that the flow speed is smaller below the ball than above it and consequently that the pressure is greater below the ball than above it. This pressure difference causes an upward force on the ball. If the pressure difference is great enough, this force can exceed the combined effect of the force of gravity and the downward force of the airflow on the ball</a:t>
            </a:r>
            <a:r>
              <a:rPr lang="en-US" sz="2200" dirty="0" smtClean="0"/>
              <a:t>. </a:t>
            </a:r>
            <a:r>
              <a:rPr lang="en-US" sz="2200" dirty="0" smtClean="0">
                <a:solidFill>
                  <a:srgbClr val="004A8F"/>
                </a:solidFill>
              </a:rPr>
              <a:t>✔</a:t>
            </a:r>
            <a:endParaRPr lang="en-US" sz="2200" dirty="0"/>
          </a:p>
        </p:txBody>
      </p:sp>
      <p:pic>
        <p:nvPicPr>
          <p:cNvPr id="7" name="Picture 6" descr="18_23_Figure.jpg"/>
          <p:cNvPicPr>
            <a:picLocks noChangeAspect="1"/>
          </p:cNvPicPr>
          <p:nvPr/>
        </p:nvPicPr>
        <p:blipFill rotWithShape="1">
          <a:blip r:embed="rId2">
            <a:extLst>
              <a:ext uri="{28A0092B-C50C-407E-A947-70E740481C1C}">
                <a14:useLocalDpi xmlns:a14="http://schemas.microsoft.com/office/drawing/2010/main" val="0"/>
              </a:ext>
            </a:extLst>
          </a:blip>
          <a:srcRect b="3614"/>
          <a:stretch/>
        </p:blipFill>
        <p:spPr>
          <a:xfrm>
            <a:off x="2286000" y="4050905"/>
            <a:ext cx="4572000" cy="2667170"/>
          </a:xfrm>
          <a:prstGeom prst="rect">
            <a:avLst/>
          </a:prstGeom>
        </p:spPr>
      </p:pic>
    </p:spTree>
    <p:extLst>
      <p:ext uri="{BB962C8B-B14F-4D97-AF65-F5344CB8AC3E}">
        <p14:creationId xmlns:p14="http://schemas.microsoft.com/office/powerpoint/2010/main" val="9075055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18.3 Magic pull (cont.)</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4" name="Text Placeholder 3"/>
          <p:cNvSpPr>
            <a:spLocks noGrp="1"/>
          </p:cNvSpPr>
          <p:nvPr>
            <p:ph type="body" sz="quarter" idx="11"/>
          </p:nvPr>
        </p:nvSpPr>
        <p:spPr/>
        <p:txBody>
          <a:bodyPr/>
          <a:lstStyle/>
          <a:p>
            <a:r>
              <a:rPr lang="en-US" dirty="0"/>
              <a:t>Section 18.3: Fluid </a:t>
            </a:r>
            <a:r>
              <a:rPr lang="en-US" dirty="0" smtClean="0"/>
              <a:t>flow</a:t>
            </a:r>
            <a:endParaRPr lang="en-US" dirty="0"/>
          </a:p>
        </p:txBody>
      </p:sp>
      <p:sp>
        <p:nvSpPr>
          <p:cNvPr id="5" name="Content Placeholder 4"/>
          <p:cNvSpPr>
            <a:spLocks noGrp="1"/>
          </p:cNvSpPr>
          <p:nvPr>
            <p:ph idx="1"/>
          </p:nvPr>
        </p:nvSpPr>
        <p:spPr/>
        <p:txBody>
          <a:bodyPr/>
          <a:lstStyle/>
          <a:p>
            <a:pPr marL="0" indent="0">
              <a:buNone/>
            </a:pPr>
            <a:r>
              <a:rPr lang="en-US" dirty="0"/>
              <a:t>❹ </a:t>
            </a:r>
            <a:r>
              <a:rPr lang="en-US" dirty="0" smtClean="0"/>
              <a:t>EVALUATE RESULT My </a:t>
            </a:r>
            <a:r>
              <a:rPr lang="en-US" dirty="0"/>
              <a:t>answer is consistent with the observation given in the problem statement, even though the ball’s being pulled </a:t>
            </a:r>
            <a:r>
              <a:rPr lang="en-US" i="1" dirty="0"/>
              <a:t>upward</a:t>
            </a:r>
            <a:r>
              <a:rPr lang="en-US" dirty="0"/>
              <a:t> by a downward flow of air seems nothing short of magic! </a:t>
            </a:r>
            <a:endParaRPr lang="en-US" dirty="0" smtClean="0"/>
          </a:p>
          <a:p>
            <a:pPr marL="0" indent="0">
              <a:buNone/>
            </a:pPr>
            <a:endParaRPr lang="en-US" dirty="0"/>
          </a:p>
          <a:p>
            <a:pPr marL="0" indent="0">
              <a:buNone/>
            </a:pPr>
            <a:r>
              <a:rPr lang="en-US" dirty="0" smtClean="0"/>
              <a:t>I </a:t>
            </a:r>
            <a:r>
              <a:rPr lang="en-US" dirty="0"/>
              <a:t>assumed the flow to be laminar, which may not be entirely correct for an object like a ball (which is not streamlined). However, because air is a gas and because gases have very low viscosity, the assumption that the flow remains laminar is not unreasonable.</a:t>
            </a:r>
          </a:p>
        </p:txBody>
      </p:sp>
    </p:spTree>
    <p:extLst>
      <p:ext uri="{BB962C8B-B14F-4D97-AF65-F5344CB8AC3E}">
        <p14:creationId xmlns:p14="http://schemas.microsoft.com/office/powerpoint/2010/main" val="10787009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	The </a:t>
            </a:r>
            <a:r>
              <a:rPr lang="en-US" dirty="0"/>
              <a:t>cloth roof of a convertible car often bulges at high speed, even when the top fits tightly and no wind is getting caught under it. Explain what causes the bulging</a:t>
            </a:r>
            <a:r>
              <a:rPr lang="en-US" dirty="0" smtClean="0"/>
              <a:t>.</a:t>
            </a:r>
          </a:p>
          <a:p>
            <a:endParaRPr lang="en-US" dirty="0"/>
          </a:p>
          <a:p>
            <a:r>
              <a:rPr lang="en-US" dirty="0"/>
              <a:t>The streamlines that pass over the roof of the car get closer together, indicating higher flow speed and thus lower pressure just above the roof.</a:t>
            </a:r>
          </a:p>
          <a:p>
            <a:r>
              <a:rPr lang="en-US" dirty="0"/>
              <a:t>The air pressure in the car is unchanged, and is therefore greater than the pressure outside.</a:t>
            </a:r>
          </a:p>
          <a:p>
            <a:r>
              <a:rPr lang="en-US" dirty="0"/>
              <a:t>The pressure difference gives a net force outward, bulging the roof.</a:t>
            </a:r>
          </a:p>
          <a:p>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Checkpoint </a:t>
            </a:r>
            <a:r>
              <a:rPr lang="en-US" dirty="0" smtClean="0"/>
              <a:t>18.9</a:t>
            </a:r>
            <a:endParaRPr lang="en-US" dirty="0"/>
          </a:p>
        </p:txBody>
      </p:sp>
      <p:sp>
        <p:nvSpPr>
          <p:cNvPr id="8" name="Text Placeholder 7"/>
          <p:cNvSpPr>
            <a:spLocks noGrp="1"/>
          </p:cNvSpPr>
          <p:nvPr>
            <p:ph type="body" sz="quarter" idx="12"/>
          </p:nvPr>
        </p:nvSpPr>
        <p:spPr/>
        <p:txBody>
          <a:bodyPr/>
          <a:lstStyle/>
          <a:p>
            <a:r>
              <a:rPr lang="en-US" dirty="0" smtClean="0"/>
              <a:t>18.9</a:t>
            </a:r>
            <a:endParaRPr lang="en-US" dirty="0"/>
          </a:p>
        </p:txBody>
      </p:sp>
    </p:spTree>
    <p:extLst>
      <p:ext uri="{BB962C8B-B14F-4D97-AF65-F5344CB8AC3E}">
        <p14:creationId xmlns:p14="http://schemas.microsoft.com/office/powerpoint/2010/main" val="316007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a:t>Blood flows through a coronary artery that is partially blocked by deposits along the artery wall. Through which part of the artery is the flux (volume of blood per unit time) largest</a:t>
            </a:r>
            <a:r>
              <a:rPr lang="en-US" dirty="0" smtClean="0"/>
              <a:t>?</a:t>
            </a:r>
          </a:p>
          <a:p>
            <a:endParaRPr lang="en-US" dirty="0" smtClean="0"/>
          </a:p>
          <a:p>
            <a:endParaRPr lang="en-US" dirty="0"/>
          </a:p>
          <a:p>
            <a:endParaRPr lang="en-US" dirty="0" smtClean="0"/>
          </a:p>
          <a:p>
            <a:endParaRPr lang="en-US" dirty="0"/>
          </a:p>
          <a:p>
            <a:pPr lvl="1"/>
            <a:r>
              <a:rPr lang="en-US" dirty="0"/>
              <a:t>The narrow part</a:t>
            </a:r>
          </a:p>
          <a:p>
            <a:pPr lvl="1"/>
            <a:r>
              <a:rPr lang="en-US" dirty="0"/>
              <a:t>The wide part</a:t>
            </a:r>
          </a:p>
          <a:p>
            <a:pPr lvl="1"/>
            <a:r>
              <a:rPr lang="en-US" dirty="0"/>
              <a:t>The flux is the same in both parts</a:t>
            </a:r>
            <a:r>
              <a:rPr lang="en-US" dirty="0" smtClean="0"/>
              <a:t>.</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18.3</a:t>
            </a:r>
          </a:p>
          <a:p>
            <a:r>
              <a:rPr lang="en-US" dirty="0" smtClean="0"/>
              <a:t>Question </a:t>
            </a:r>
            <a:r>
              <a:rPr lang="en-US" dirty="0"/>
              <a:t>5</a:t>
            </a:r>
          </a:p>
        </p:txBody>
      </p:sp>
      <p:pic>
        <p:nvPicPr>
          <p:cNvPr id="5" name="Picture 4" descr="CQ_18.5_18.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178" y="3163293"/>
            <a:ext cx="5339644" cy="1478844"/>
          </a:xfrm>
          <a:prstGeom prst="rect">
            <a:avLst/>
          </a:prstGeom>
        </p:spPr>
      </p:pic>
    </p:spTree>
    <p:extLst>
      <p:ext uri="{BB962C8B-B14F-4D97-AF65-F5344CB8AC3E}">
        <p14:creationId xmlns:p14="http://schemas.microsoft.com/office/powerpoint/2010/main" val="13235626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a:t>Blood flows through a coronary artery that is partially blocked by deposits along the artery wall. Through which part of the artery is the flux (volume of blood per unit time) largest</a:t>
            </a:r>
            <a:r>
              <a:rPr lang="en-US" dirty="0" smtClean="0"/>
              <a:t>?</a:t>
            </a:r>
          </a:p>
          <a:p>
            <a:endParaRPr lang="en-US" dirty="0" smtClean="0"/>
          </a:p>
          <a:p>
            <a:endParaRPr lang="en-US" dirty="0"/>
          </a:p>
          <a:p>
            <a:endParaRPr lang="en-US" dirty="0" smtClean="0"/>
          </a:p>
          <a:p>
            <a:endParaRPr lang="en-US" dirty="0"/>
          </a:p>
          <a:p>
            <a:pPr lvl="1"/>
            <a:r>
              <a:rPr lang="en-US" dirty="0"/>
              <a:t>The narrow part</a:t>
            </a:r>
          </a:p>
          <a:p>
            <a:pPr lvl="1"/>
            <a:r>
              <a:rPr lang="en-US" dirty="0"/>
              <a:t>The wide part</a:t>
            </a:r>
          </a:p>
          <a:p>
            <a:pPr lvl="1"/>
            <a:r>
              <a:rPr lang="en-US" dirty="0">
                <a:solidFill>
                  <a:srgbClr val="FF0000"/>
                </a:solidFill>
              </a:rPr>
              <a:t>The flux is the same in both parts</a:t>
            </a:r>
            <a:r>
              <a:rPr lang="en-US" dirty="0" smtClean="0">
                <a:solidFill>
                  <a:srgbClr val="FF0000"/>
                </a:solidFill>
              </a:rPr>
              <a:t>.</a:t>
            </a:r>
            <a:endParaRPr lang="en-US" dirty="0">
              <a:solidFill>
                <a:srgbClr val="FF0000"/>
              </a:solidFill>
            </a:endParaRP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18.3</a:t>
            </a:r>
          </a:p>
          <a:p>
            <a:r>
              <a:rPr lang="en-US" dirty="0" smtClean="0"/>
              <a:t>Question </a:t>
            </a:r>
            <a:r>
              <a:rPr lang="en-US" dirty="0"/>
              <a:t>5</a:t>
            </a:r>
          </a:p>
        </p:txBody>
      </p:sp>
      <p:pic>
        <p:nvPicPr>
          <p:cNvPr id="5" name="Picture 4" descr="CQ_18.5_18.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178" y="3163293"/>
            <a:ext cx="5339644" cy="1478844"/>
          </a:xfrm>
          <a:prstGeom prst="rect">
            <a:avLst/>
          </a:prstGeom>
        </p:spPr>
      </p:pic>
      <p:pic>
        <p:nvPicPr>
          <p:cNvPr id="8" name="Picture 7" descr="Red_Tick Mark_28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 y="5939015"/>
            <a:ext cx="621751" cy="713184"/>
          </a:xfrm>
          <a:prstGeom prst="rect">
            <a:avLst/>
          </a:prstGeom>
        </p:spPr>
      </p:pic>
    </p:spTree>
    <p:extLst>
      <p:ext uri="{BB962C8B-B14F-4D97-AF65-F5344CB8AC3E}">
        <p14:creationId xmlns:p14="http://schemas.microsoft.com/office/powerpoint/2010/main" val="35965792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a:t>Blood flows through a coronary artery that is partially blocked by deposits along the artery wall. Through which part of the artery is the flow speed largest? </a:t>
            </a:r>
            <a:endParaRPr lang="en-US" dirty="0" smtClean="0"/>
          </a:p>
          <a:p>
            <a:endParaRPr lang="en-US" dirty="0" smtClean="0"/>
          </a:p>
          <a:p>
            <a:endParaRPr lang="en-US" dirty="0"/>
          </a:p>
          <a:p>
            <a:endParaRPr lang="en-US" dirty="0" smtClean="0"/>
          </a:p>
          <a:p>
            <a:endParaRPr lang="en-US" dirty="0"/>
          </a:p>
          <a:p>
            <a:pPr lvl="1"/>
            <a:r>
              <a:rPr lang="en-US" dirty="0"/>
              <a:t>The narrow part.</a:t>
            </a:r>
          </a:p>
          <a:p>
            <a:pPr lvl="1"/>
            <a:r>
              <a:rPr lang="en-US" dirty="0"/>
              <a:t>The wide part.</a:t>
            </a:r>
          </a:p>
          <a:p>
            <a:pPr lvl="1"/>
            <a:r>
              <a:rPr lang="en-US" dirty="0"/>
              <a:t>The flux is the same in both parts</a:t>
            </a:r>
            <a:r>
              <a:rPr lang="en-US" dirty="0" smtClean="0"/>
              <a:t>.</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18.3</a:t>
            </a:r>
          </a:p>
          <a:p>
            <a:r>
              <a:rPr lang="en-US" dirty="0" smtClean="0"/>
              <a:t>Question </a:t>
            </a:r>
            <a:r>
              <a:rPr lang="en-US" dirty="0"/>
              <a:t>6</a:t>
            </a:r>
          </a:p>
        </p:txBody>
      </p:sp>
      <p:pic>
        <p:nvPicPr>
          <p:cNvPr id="5" name="Picture 4" descr="CQ_18.5_18.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178" y="2721142"/>
            <a:ext cx="5339644" cy="1478844"/>
          </a:xfrm>
          <a:prstGeom prst="rect">
            <a:avLst/>
          </a:prstGeom>
        </p:spPr>
      </p:pic>
    </p:spTree>
    <p:extLst>
      <p:ext uri="{BB962C8B-B14F-4D97-AF65-F5344CB8AC3E}">
        <p14:creationId xmlns:p14="http://schemas.microsoft.com/office/powerpoint/2010/main" val="346510633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a:t>Blood flows through a coronary artery that is partially blocked by deposits along the artery wall. Through which part of the artery is the flow speed largest? </a:t>
            </a:r>
            <a:endParaRPr lang="en-US" dirty="0" smtClean="0"/>
          </a:p>
          <a:p>
            <a:endParaRPr lang="en-US" dirty="0" smtClean="0"/>
          </a:p>
          <a:p>
            <a:endParaRPr lang="en-US" dirty="0"/>
          </a:p>
          <a:p>
            <a:endParaRPr lang="en-US" dirty="0" smtClean="0"/>
          </a:p>
          <a:p>
            <a:endParaRPr lang="en-US" dirty="0"/>
          </a:p>
          <a:p>
            <a:pPr lvl="1"/>
            <a:r>
              <a:rPr lang="en-US" dirty="0">
                <a:solidFill>
                  <a:srgbClr val="FF0000"/>
                </a:solidFill>
              </a:rPr>
              <a:t>The narrow part.</a:t>
            </a:r>
          </a:p>
          <a:p>
            <a:pPr lvl="1"/>
            <a:r>
              <a:rPr lang="en-US" dirty="0"/>
              <a:t>The wide part.</a:t>
            </a:r>
          </a:p>
          <a:p>
            <a:pPr lvl="1"/>
            <a:r>
              <a:rPr lang="en-US" dirty="0"/>
              <a:t>The flux is the same in both parts</a:t>
            </a:r>
            <a:r>
              <a:rPr lang="en-US" dirty="0" smtClean="0"/>
              <a:t>.</a:t>
            </a:r>
            <a:endParaRPr lang="en-US"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Section 18.3</a:t>
            </a:r>
          </a:p>
          <a:p>
            <a:r>
              <a:rPr lang="en-US" dirty="0" smtClean="0"/>
              <a:t>Question </a:t>
            </a:r>
            <a:r>
              <a:rPr lang="en-US" dirty="0"/>
              <a:t>6</a:t>
            </a:r>
          </a:p>
        </p:txBody>
      </p:sp>
      <p:pic>
        <p:nvPicPr>
          <p:cNvPr id="5" name="Picture 4" descr="CQ_18.5_18.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178" y="2721142"/>
            <a:ext cx="5339644" cy="1478844"/>
          </a:xfrm>
          <a:prstGeom prst="rect">
            <a:avLst/>
          </a:prstGeom>
        </p:spPr>
      </p:pic>
      <p:pic>
        <p:nvPicPr>
          <p:cNvPr id="8" name="Picture 7" descr="Red_Tick Mark_28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 y="4478695"/>
            <a:ext cx="621751" cy="713184"/>
          </a:xfrm>
          <a:prstGeom prst="rect">
            <a:avLst/>
          </a:prstGeom>
        </p:spPr>
      </p:pic>
    </p:spTree>
    <p:extLst>
      <p:ext uri="{BB962C8B-B14F-4D97-AF65-F5344CB8AC3E}">
        <p14:creationId xmlns:p14="http://schemas.microsoft.com/office/powerpoint/2010/main" val="16033460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pPr marL="0" indent="0">
              <a:buNone/>
            </a:pPr>
            <a:r>
              <a:rPr lang="en-US" dirty="0"/>
              <a:t>Masons use a hose open at both ends and filled with water to ensure that the blocks they lay remain level (Figure 18.37). How does such a hose help them do this?</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Chapter 18: Self-Quiz #</a:t>
            </a:r>
            <a:r>
              <a:rPr lang="en-US" dirty="0" smtClean="0"/>
              <a:t>1</a:t>
            </a:r>
            <a:endParaRPr lang="en-US" dirty="0"/>
          </a:p>
        </p:txBody>
      </p:sp>
      <p:pic>
        <p:nvPicPr>
          <p:cNvPr id="11" name="Picture 10" descr="18_37_Figure.jpg"/>
          <p:cNvPicPr>
            <a:picLocks noChangeAspect="1"/>
          </p:cNvPicPr>
          <p:nvPr/>
        </p:nvPicPr>
        <p:blipFill rotWithShape="1">
          <a:blip r:embed="rId2">
            <a:extLst>
              <a:ext uri="{28A0092B-C50C-407E-A947-70E740481C1C}">
                <a14:useLocalDpi xmlns:a14="http://schemas.microsoft.com/office/drawing/2010/main" val="0"/>
              </a:ext>
            </a:extLst>
          </a:blip>
          <a:srcRect b="10227"/>
          <a:stretch/>
        </p:blipFill>
        <p:spPr>
          <a:xfrm>
            <a:off x="271272" y="3526441"/>
            <a:ext cx="8601456" cy="1592524"/>
          </a:xfrm>
          <a:prstGeom prst="rect">
            <a:avLst/>
          </a:prstGeom>
        </p:spPr>
      </p:pic>
    </p:spTree>
    <p:extLst>
      <p:ext uri="{BB962C8B-B14F-4D97-AF65-F5344CB8AC3E}">
        <p14:creationId xmlns:p14="http://schemas.microsoft.com/office/powerpoint/2010/main" val="1083760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a:t>Section 18.1: Forces in a </a:t>
            </a:r>
            <a:r>
              <a:rPr lang="en-US" dirty="0" smtClean="0"/>
              <a:t>fluid</a:t>
            </a:r>
            <a:endParaRPr lang="en-US" dirty="0"/>
          </a:p>
        </p:txBody>
      </p:sp>
      <p:sp>
        <p:nvSpPr>
          <p:cNvPr id="4" name="Content Placeholder 3"/>
          <p:cNvSpPr>
            <a:spLocks noGrp="1"/>
          </p:cNvSpPr>
          <p:nvPr>
            <p:ph idx="1"/>
          </p:nvPr>
        </p:nvSpPr>
        <p:spPr>
          <a:xfrm>
            <a:off x="365124" y="1170432"/>
            <a:ext cx="4329423" cy="5422392"/>
          </a:xfrm>
        </p:spPr>
        <p:txBody>
          <a:bodyPr/>
          <a:lstStyle/>
          <a:p>
            <a:r>
              <a:rPr lang="en-US" sz="2200" dirty="0"/>
              <a:t>Let us now examine how a fluid responds to these same </a:t>
            </a:r>
            <a:r>
              <a:rPr lang="en-US" sz="2200" dirty="0" smtClean="0"/>
              <a:t>three </a:t>
            </a:r>
            <a:r>
              <a:rPr lang="en-US" sz="2200" dirty="0"/>
              <a:t>types of </a:t>
            </a:r>
            <a:r>
              <a:rPr lang="en-US" sz="2200" dirty="0" smtClean="0"/>
              <a:t>stresses. </a:t>
            </a:r>
            <a:endParaRPr lang="en-US" sz="2200" dirty="0"/>
          </a:p>
          <a:p>
            <a:pPr lvl="1"/>
            <a:r>
              <a:rPr lang="en-US" sz="2200" b="1" dirty="0"/>
              <a:t>When a gas is subject to bulk stress, its mass density and volume change easily</a:t>
            </a:r>
            <a:r>
              <a:rPr lang="en-US" sz="2200" dirty="0" smtClean="0"/>
              <a:t>.</a:t>
            </a:r>
            <a:endParaRPr lang="en-US" sz="2200" dirty="0"/>
          </a:p>
          <a:p>
            <a:pPr lvl="1"/>
            <a:r>
              <a:rPr lang="en-US" sz="2200" b="1" dirty="0"/>
              <a:t>When a liquid is subjected to bulk stress, its mass density and volume </a:t>
            </a:r>
            <a:r>
              <a:rPr lang="en-US" sz="2200" b="1" dirty="0" smtClean="0"/>
              <a:t>are nearly unchanged (~ppb)</a:t>
            </a:r>
            <a:r>
              <a:rPr lang="en-US" sz="2200" dirty="0" smtClean="0"/>
              <a:t>.</a:t>
            </a:r>
            <a:r>
              <a:rPr lang="en-US" sz="2200" b="1" dirty="0" smtClean="0"/>
              <a:t> </a:t>
            </a:r>
          </a:p>
          <a:p>
            <a:pPr lvl="1"/>
            <a:r>
              <a:rPr lang="en-US" sz="2200" i="1" dirty="0" smtClean="0"/>
              <a:t>Nonviscous</a:t>
            </a:r>
            <a:r>
              <a:rPr lang="en-US" sz="2200" dirty="0" smtClean="0"/>
              <a:t> fluids do not support static tensile (pulling) or shear stress.</a:t>
            </a:r>
          </a:p>
          <a:p>
            <a:pPr lvl="2"/>
            <a:r>
              <a:rPr lang="en-US" sz="1100" dirty="0" smtClean="0"/>
              <a:t>There are two such fluids known, near absolute zero.</a:t>
            </a:r>
            <a:endParaRPr lang="en-US" sz="1100" dirty="0"/>
          </a:p>
        </p:txBody>
      </p:sp>
      <p:pic>
        <p:nvPicPr>
          <p:cNvPr id="6" name="Picture 5" descr="18_03_Figure.jpg"/>
          <p:cNvPicPr>
            <a:picLocks noChangeAspect="1"/>
          </p:cNvPicPr>
          <p:nvPr/>
        </p:nvPicPr>
        <p:blipFill rotWithShape="1">
          <a:blip r:embed="rId2">
            <a:extLst>
              <a:ext uri="{28A0092B-C50C-407E-A947-70E740481C1C}">
                <a14:useLocalDpi xmlns:a14="http://schemas.microsoft.com/office/drawing/2010/main" val="0"/>
              </a:ext>
            </a:extLst>
          </a:blip>
          <a:srcRect b="2840"/>
          <a:stretch/>
        </p:blipFill>
        <p:spPr>
          <a:xfrm>
            <a:off x="4790069" y="1249304"/>
            <a:ext cx="3326824" cy="5486400"/>
          </a:xfrm>
          <a:prstGeom prst="rect">
            <a:avLst/>
          </a:prstGeom>
        </p:spPr>
      </p:pic>
    </p:spTree>
    <p:extLst>
      <p:ext uri="{BB962C8B-B14F-4D97-AF65-F5344CB8AC3E}">
        <p14:creationId xmlns:p14="http://schemas.microsoft.com/office/powerpoint/2010/main" val="216203454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Answer</a:t>
            </a:r>
          </a:p>
        </p:txBody>
      </p:sp>
      <p:sp>
        <p:nvSpPr>
          <p:cNvPr id="6" name="Content Placeholder 5"/>
          <p:cNvSpPr>
            <a:spLocks noGrp="1"/>
          </p:cNvSpPr>
          <p:nvPr>
            <p:ph idx="1"/>
          </p:nvPr>
        </p:nvSpPr>
        <p:spPr/>
        <p:txBody>
          <a:bodyPr/>
          <a:lstStyle/>
          <a:p>
            <a:pPr marL="0" indent="0">
              <a:buNone/>
            </a:pPr>
            <a:r>
              <a:rPr lang="en-US" dirty="0"/>
              <a:t>The air pressure at both water surfaces is atmospheric pressure. Therefore the height of the water surface at the left end of the hose must be the same as the height of the water surface at the right end, in order to balance the pressure throughout the water. If the masons align the two ends of the hose with the two ends of a row of blocks and no water bubbles out of either end of the hose, the two ends of the wall are at the same height, meaning the row is level.</a:t>
            </a:r>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Chapter 18: Self-Quiz #</a:t>
            </a:r>
            <a:r>
              <a:rPr lang="en-US" dirty="0" smtClean="0"/>
              <a:t>1</a:t>
            </a:r>
            <a:endParaRPr lang="en-US" dirty="0"/>
          </a:p>
        </p:txBody>
      </p:sp>
    </p:spTree>
    <p:extLst>
      <p:ext uri="{BB962C8B-B14F-4D97-AF65-F5344CB8AC3E}">
        <p14:creationId xmlns:p14="http://schemas.microsoft.com/office/powerpoint/2010/main" val="3378945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pPr>
            <a:r>
              <a:rPr lang="en-US" dirty="0"/>
              <a:t>For a thrown ball to rise, what type of spin should the thrower place on it?</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Chapter 18: Self-Quiz #</a:t>
            </a:r>
            <a:r>
              <a:rPr lang="en-US" dirty="0" smtClean="0"/>
              <a:t>3</a:t>
            </a:r>
            <a:endParaRPr lang="en-US" dirty="0"/>
          </a:p>
        </p:txBody>
      </p:sp>
    </p:spTree>
    <p:extLst>
      <p:ext uri="{BB962C8B-B14F-4D97-AF65-F5344CB8AC3E}">
        <p14:creationId xmlns:p14="http://schemas.microsoft.com/office/powerpoint/2010/main" val="3034733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Answer</a:t>
            </a:r>
          </a:p>
        </p:txBody>
      </p:sp>
      <p:sp>
        <p:nvSpPr>
          <p:cNvPr id="6" name="Content Placeholder 5"/>
          <p:cNvSpPr>
            <a:spLocks noGrp="1"/>
          </p:cNvSpPr>
          <p:nvPr>
            <p:ph idx="1"/>
          </p:nvPr>
        </p:nvSpPr>
        <p:spPr/>
        <p:txBody>
          <a:bodyPr/>
          <a:lstStyle/>
          <a:p>
            <a:pPr marL="0" indent="0">
              <a:buNone/>
            </a:pPr>
            <a:r>
              <a:rPr lang="en-US" sz="2400" dirty="0"/>
              <a:t>The thrower needs to place a “backspin” on the ball, which is a spin in which the top of the ball moves toward the thrower. This direction of spin causes the speed of the air relative to the surface of the ball to be greater at the top of the ball than at the bottom. </a:t>
            </a:r>
            <a:r>
              <a:rPr lang="en-US" sz="2400" dirty="0" smtClean="0"/>
              <a:t>Thus </a:t>
            </a:r>
            <a:r>
              <a:rPr lang="en-US" sz="2400" dirty="0"/>
              <a:t>the air pressure is smaller at the top of the ball than at the bottom. As a result, the ball is subject to an upward </a:t>
            </a:r>
            <a:r>
              <a:rPr lang="en-US" sz="2400" dirty="0" smtClean="0"/>
              <a:t>force (Magnus force) </a:t>
            </a:r>
            <a:r>
              <a:rPr lang="en-US" sz="2400" dirty="0"/>
              <a:t>due to this pressure difference</a:t>
            </a:r>
            <a:r>
              <a:rPr lang="en-US" sz="2400" dirty="0" smtClean="0"/>
              <a:t>.</a:t>
            </a:r>
          </a:p>
          <a:p>
            <a:pPr marL="0" indent="0">
              <a:buNone/>
            </a:pPr>
            <a:endParaRPr lang="en-US" sz="2400" dirty="0"/>
          </a:p>
          <a:p>
            <a:pPr marL="0" indent="0">
              <a:buNone/>
            </a:pPr>
            <a:r>
              <a:rPr lang="en-US" sz="2400" dirty="0" smtClean="0"/>
              <a:t>Does it </a:t>
            </a:r>
            <a:r>
              <a:rPr lang="en-US" sz="2400" i="1" dirty="0" smtClean="0"/>
              <a:t>actually</a:t>
            </a:r>
            <a:r>
              <a:rPr lang="en-US" sz="2400" dirty="0" smtClean="0"/>
              <a:t> rise? No, the force is not big enough. But it falls less than the batter anticipates, so they interpret the motion as rising.</a:t>
            </a:r>
            <a:endParaRPr lang="en-US" sz="2400" dirty="0"/>
          </a:p>
        </p:txBody>
      </p:sp>
      <p:sp>
        <p:nvSpPr>
          <p:cNvPr id="3" name="Footer Placeholder 2"/>
          <p:cNvSpPr>
            <a:spLocks noGrp="1"/>
          </p:cNvSpPr>
          <p:nvPr>
            <p:ph type="ftr" sz="quarter" idx="10"/>
          </p:nvPr>
        </p:nvSpPr>
        <p:spPr/>
        <p:txBody>
          <a:bodyPr/>
          <a:lstStyle/>
          <a:p>
            <a:r>
              <a:rPr lang="en-GB" dirty="0" smtClean="0"/>
              <a:t>© 2015 Pearson Education, Inc.</a:t>
            </a:r>
            <a:endParaRPr lang="en-GB" dirty="0"/>
          </a:p>
        </p:txBody>
      </p:sp>
      <p:sp>
        <p:nvSpPr>
          <p:cNvPr id="7" name="Text Placeholder 6"/>
          <p:cNvSpPr>
            <a:spLocks noGrp="1"/>
          </p:cNvSpPr>
          <p:nvPr>
            <p:ph type="body" sz="quarter" idx="11"/>
          </p:nvPr>
        </p:nvSpPr>
        <p:spPr/>
        <p:txBody>
          <a:bodyPr/>
          <a:lstStyle/>
          <a:p>
            <a:r>
              <a:rPr lang="en-US" dirty="0"/>
              <a:t>Chapter 18: Self-Quiz #</a:t>
            </a:r>
            <a:r>
              <a:rPr lang="en-US" dirty="0" smtClean="0"/>
              <a:t>3</a:t>
            </a:r>
            <a:endParaRPr lang="en-US" dirty="0"/>
          </a:p>
        </p:txBody>
      </p:sp>
    </p:spTree>
    <p:extLst>
      <p:ext uri="{BB962C8B-B14F-4D97-AF65-F5344CB8AC3E}">
        <p14:creationId xmlns:p14="http://schemas.microsoft.com/office/powerpoint/2010/main" val="2804758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3152001"/>
            <a:ext cx="9144000" cy="584776"/>
          </a:xfrm>
        </p:spPr>
        <p:txBody>
          <a:bodyPr/>
          <a:lstStyle/>
          <a:p>
            <a:pPr algn="ctr"/>
            <a:r>
              <a:rPr lang="en-US" sz="3200" dirty="0"/>
              <a:t>Quantitative Tools</a:t>
            </a:r>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9" name="Text Placeholder 8"/>
          <p:cNvSpPr>
            <a:spLocks noGrp="1"/>
          </p:cNvSpPr>
          <p:nvPr>
            <p:ph type="body" sz="quarter" idx="11"/>
          </p:nvPr>
        </p:nvSpPr>
        <p:spPr/>
        <p:txBody>
          <a:bodyPr/>
          <a:lstStyle/>
          <a:p>
            <a:r>
              <a:rPr lang="en-US" dirty="0"/>
              <a:t>Chapter 18: Fluids</a:t>
            </a:r>
          </a:p>
        </p:txBody>
      </p:sp>
    </p:spTree>
    <p:extLst>
      <p:ext uri="{BB962C8B-B14F-4D97-AF65-F5344CB8AC3E}">
        <p14:creationId xmlns:p14="http://schemas.microsoft.com/office/powerpoint/2010/main" val="150726828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b="1" dirty="0"/>
              <a:t>Pressure</a:t>
            </a:r>
            <a:r>
              <a:rPr lang="en-US" dirty="0"/>
              <a:t> is defined as the ratio of the magnitude of the force to the area on which the force is exerted</a:t>
            </a:r>
            <a:r>
              <a:rPr lang="en-US" dirty="0" smtClean="0"/>
              <a:t>.</a:t>
            </a:r>
          </a:p>
          <a:p>
            <a:pPr marL="0" indent="0">
              <a:buNone/>
            </a:pPr>
            <a:endParaRPr lang="en-US" dirty="0"/>
          </a:p>
          <a:p>
            <a:pPr marL="0" indent="0">
              <a:buNone/>
            </a:pPr>
            <a:endParaRPr lang="en-US" dirty="0" smtClean="0"/>
          </a:p>
          <a:p>
            <a:pPr marL="0" indent="0">
              <a:buNone/>
            </a:pPr>
            <a:endParaRPr lang="en-US" dirty="0"/>
          </a:p>
          <a:p>
            <a:r>
              <a:rPr lang="en-US" dirty="0" smtClean="0"/>
              <a:t>The </a:t>
            </a:r>
            <a:r>
              <a:rPr lang="en-US" dirty="0"/>
              <a:t>SI units of pressure are N/m</a:t>
            </a:r>
            <a:r>
              <a:rPr lang="en-US" baseline="30000" dirty="0"/>
              <a:t>2</a:t>
            </a:r>
            <a:r>
              <a:rPr lang="en-US" dirty="0"/>
              <a:t>, also defined as the </a:t>
            </a:r>
            <a:r>
              <a:rPr lang="en-US" b="1" dirty="0"/>
              <a:t>pascal</a:t>
            </a:r>
            <a:r>
              <a:rPr lang="en-US" dirty="0"/>
              <a:t> (Pa), where 1 Pa = 1 N/m</a:t>
            </a:r>
            <a:r>
              <a:rPr lang="en-US" baseline="30000" dirty="0"/>
              <a:t>2</a:t>
            </a:r>
            <a:r>
              <a:rPr lang="en-US" dirty="0"/>
              <a:t>.</a:t>
            </a:r>
          </a:p>
          <a:p>
            <a:r>
              <a:rPr lang="en-US" dirty="0"/>
              <a:t>Because, 1 Pa is a very small pressure, we often use kilopascals (kPa)</a:t>
            </a:r>
            <a:r>
              <a:rPr lang="en-US" dirty="0" smtClean="0"/>
              <a:t>.</a:t>
            </a:r>
            <a:endParaRPr lang="en-US" dirty="0"/>
          </a:p>
        </p:txBody>
      </p:sp>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a:t>Section 18.5: Pressure and </a:t>
            </a:r>
            <a:r>
              <a:rPr lang="en-US" dirty="0" smtClean="0"/>
              <a:t>gravity</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750883631"/>
              </p:ext>
            </p:extLst>
          </p:nvPr>
        </p:nvGraphicFramePr>
        <p:xfrm>
          <a:off x="4025900" y="2430463"/>
          <a:ext cx="1092200" cy="927100"/>
        </p:xfrm>
        <a:graphic>
          <a:graphicData uri="http://schemas.openxmlformats.org/presentationml/2006/ole">
            <mc:AlternateContent xmlns:mc="http://schemas.openxmlformats.org/markup-compatibility/2006">
              <mc:Choice xmlns:v="urn:schemas-microsoft-com:vml" Requires="v">
                <p:oleObj spid="_x0000_s16733" name="Equation" r:id="rId3" imgW="1092200" imgH="927100" progId="Equation.DSMT4">
                  <p:embed/>
                </p:oleObj>
              </mc:Choice>
              <mc:Fallback>
                <p:oleObj name="Equation" r:id="rId3" imgW="1092200" imgH="927100" progId="Equation.DSMT4">
                  <p:embed/>
                  <p:pic>
                    <p:nvPicPr>
                      <p:cNvPr id="0" name=""/>
                      <p:cNvPicPr/>
                      <p:nvPr/>
                    </p:nvPicPr>
                    <p:blipFill>
                      <a:blip r:embed="rId4"/>
                      <a:stretch>
                        <a:fillRect/>
                      </a:stretch>
                    </p:blipFill>
                    <p:spPr>
                      <a:xfrm>
                        <a:off x="4025900" y="2430463"/>
                        <a:ext cx="1092200" cy="927100"/>
                      </a:xfrm>
                      <a:prstGeom prst="rect">
                        <a:avLst/>
                      </a:prstGeom>
                    </p:spPr>
                  </p:pic>
                </p:oleObj>
              </mc:Fallback>
            </mc:AlternateContent>
          </a:graphicData>
        </a:graphic>
      </p:graphicFrame>
    </p:spTree>
    <p:extLst>
      <p:ext uri="{BB962C8B-B14F-4D97-AF65-F5344CB8AC3E}">
        <p14:creationId xmlns:p14="http://schemas.microsoft.com/office/powerpoint/2010/main" val="329265184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dirty="0" smtClean="0"/>
              <a:t>© 2015 Pearson Education, Inc.</a:t>
            </a:r>
            <a:endParaRPr lang="en-GB" dirty="0"/>
          </a:p>
        </p:txBody>
      </p:sp>
      <p:sp>
        <p:nvSpPr>
          <p:cNvPr id="8" name="Text Placeholder 7"/>
          <p:cNvSpPr>
            <a:spLocks noGrp="1"/>
          </p:cNvSpPr>
          <p:nvPr>
            <p:ph type="body" sz="quarter" idx="11"/>
          </p:nvPr>
        </p:nvSpPr>
        <p:spPr/>
        <p:txBody>
          <a:bodyPr/>
          <a:lstStyle/>
          <a:p>
            <a:r>
              <a:rPr lang="en-US" dirty="0"/>
              <a:t>Section 18.5: Pressure and </a:t>
            </a:r>
            <a:r>
              <a:rPr lang="en-US" dirty="0" smtClean="0"/>
              <a:t>gravity</a:t>
            </a:r>
            <a:endParaRPr lang="en-US" dirty="0"/>
          </a:p>
        </p:txBody>
      </p:sp>
      <p:sp>
        <p:nvSpPr>
          <p:cNvPr id="7" name="Content Placeholder 6"/>
          <p:cNvSpPr>
            <a:spLocks noGrp="1"/>
          </p:cNvSpPr>
          <p:nvPr>
            <p:ph idx="1"/>
          </p:nvPr>
        </p:nvSpPr>
        <p:spPr>
          <a:xfrm>
            <a:off x="365121" y="1170432"/>
            <a:ext cx="3219101" cy="5422392"/>
          </a:xfrm>
        </p:spPr>
        <p:txBody>
          <a:bodyPr/>
          <a:lstStyle/>
          <a:p>
            <a:r>
              <a:rPr lang="en-US" sz="2400" dirty="0"/>
              <a:t>For an example, the average pressure of the atmosphere at see level is</a:t>
            </a:r>
          </a:p>
          <a:p>
            <a:pPr marL="0" indent="0" algn="ctr">
              <a:buNone/>
            </a:pPr>
            <a:r>
              <a:rPr lang="en-US" sz="2400" i="1" dirty="0" smtClean="0"/>
              <a:t>P</a:t>
            </a:r>
            <a:r>
              <a:rPr lang="en-US" sz="2400" baseline="-25000" dirty="0" smtClean="0"/>
              <a:t>atm </a:t>
            </a:r>
            <a:r>
              <a:rPr lang="en-US" sz="2400" dirty="0" smtClean="0"/>
              <a:t>= 101.3 kPa</a:t>
            </a:r>
            <a:endParaRPr lang="en-US" sz="2400" dirty="0"/>
          </a:p>
          <a:p>
            <a:r>
              <a:rPr lang="en-US" sz="2400" dirty="0"/>
              <a:t>This pressure is referred to as 1 atmosphere (</a:t>
            </a:r>
            <a:r>
              <a:rPr lang="en-US" sz="2400" dirty="0" smtClean="0"/>
              <a:t>1 atm</a:t>
            </a:r>
            <a:r>
              <a:rPr lang="en-US" sz="2400" dirty="0"/>
              <a:t>). </a:t>
            </a:r>
          </a:p>
        </p:txBody>
      </p:sp>
      <p:pic>
        <p:nvPicPr>
          <p:cNvPr id="4" name="Picture 3" descr="18_39_Figure.jpg"/>
          <p:cNvPicPr>
            <a:picLocks noChangeAspect="1"/>
          </p:cNvPicPr>
          <p:nvPr/>
        </p:nvPicPr>
        <p:blipFill rotWithShape="1">
          <a:blip r:embed="rId2">
            <a:extLst>
              <a:ext uri="{28A0092B-C50C-407E-A947-70E740481C1C}">
                <a14:useLocalDpi xmlns:a14="http://schemas.microsoft.com/office/drawing/2010/main" val="0"/>
              </a:ext>
            </a:extLst>
          </a:blip>
          <a:srcRect b="2799"/>
          <a:stretch/>
        </p:blipFill>
        <p:spPr>
          <a:xfrm>
            <a:off x="3794262" y="1300229"/>
            <a:ext cx="5226140" cy="5263674"/>
          </a:xfrm>
          <a:prstGeom prst="rect">
            <a:avLst/>
          </a:prstGeom>
        </p:spPr>
      </p:pic>
    </p:spTree>
    <p:extLst>
      <p:ext uri="{BB962C8B-B14F-4D97-AF65-F5344CB8AC3E}">
        <p14:creationId xmlns:p14="http://schemas.microsoft.com/office/powerpoint/2010/main" val="412695654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a:t>Checkpoint 18.13</a:t>
            </a:r>
          </a:p>
        </p:txBody>
      </p:sp>
      <p:sp>
        <p:nvSpPr>
          <p:cNvPr id="2" name="Content Placeholder 1"/>
          <p:cNvSpPr>
            <a:spLocks noGrp="1"/>
          </p:cNvSpPr>
          <p:nvPr>
            <p:ph idx="1"/>
          </p:nvPr>
        </p:nvSpPr>
        <p:spPr/>
        <p:txBody>
          <a:bodyPr/>
          <a:lstStyle/>
          <a:p>
            <a:pPr>
              <a:tabLst>
                <a:tab pos="1081088" algn="l"/>
              </a:tabLst>
            </a:pPr>
            <a:r>
              <a:rPr lang="en-US" dirty="0" smtClean="0"/>
              <a:t>	</a:t>
            </a:r>
            <a:r>
              <a:rPr lang="en-US" dirty="0"/>
              <a:t>Consider a book lying on a table at sea level with the front cover facing up. The book is 0.28 m tall, 0.22 m wide, and 50 mm thick; its mass is 3.0 kg. How does the force exerted by the atmosphere on the front cover compare with the force of gravity exerted on the book?</a:t>
            </a:r>
          </a:p>
        </p:txBody>
      </p:sp>
      <p:sp>
        <p:nvSpPr>
          <p:cNvPr id="5" name="Text Placeholder 4"/>
          <p:cNvSpPr>
            <a:spLocks noGrp="1"/>
          </p:cNvSpPr>
          <p:nvPr>
            <p:ph type="body" sz="quarter" idx="12"/>
          </p:nvPr>
        </p:nvSpPr>
        <p:spPr/>
        <p:txBody>
          <a:bodyPr/>
          <a:lstStyle/>
          <a:p>
            <a:r>
              <a:rPr lang="en-US" dirty="0" smtClean="0"/>
              <a:t>18.13</a:t>
            </a:r>
            <a:endParaRPr lang="en-US" dirty="0"/>
          </a:p>
        </p:txBody>
      </p:sp>
    </p:spTree>
    <p:extLst>
      <p:ext uri="{BB962C8B-B14F-4D97-AF65-F5344CB8AC3E}">
        <p14:creationId xmlns:p14="http://schemas.microsoft.com/office/powerpoint/2010/main" val="217165080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force exerted by the air on the cover is</a:t>
            </a:r>
          </a:p>
          <a:p>
            <a:pPr marL="0" indent="0">
              <a:buNone/>
            </a:pPr>
            <a:r>
              <a:rPr lang="en-US" dirty="0" err="1" smtClean="0"/>
              <a:t>F</a:t>
            </a:r>
            <a:r>
              <a:rPr lang="en-US" baseline="-25000" dirty="0" err="1" smtClean="0"/>
              <a:t>ac</a:t>
            </a:r>
            <a:r>
              <a:rPr lang="en-US" baseline="30000" dirty="0" err="1" smtClean="0"/>
              <a:t>c</a:t>
            </a:r>
            <a:r>
              <a:rPr lang="en-US" dirty="0" smtClean="0"/>
              <a:t> = </a:t>
            </a:r>
            <a:r>
              <a:rPr lang="en-US" dirty="0" err="1" smtClean="0"/>
              <a:t>P</a:t>
            </a:r>
            <a:r>
              <a:rPr lang="en-US" baseline="-25000" dirty="0" err="1" smtClean="0"/>
              <a:t>atm</a:t>
            </a:r>
            <a:r>
              <a:rPr lang="en-US" dirty="0" err="1" smtClean="0"/>
              <a:t>A</a:t>
            </a:r>
            <a:r>
              <a:rPr lang="en-US" dirty="0" smtClean="0"/>
              <a:t> = (101 </a:t>
            </a:r>
            <a:r>
              <a:rPr lang="en-US" dirty="0" err="1" smtClean="0"/>
              <a:t>kPa</a:t>
            </a:r>
            <a:r>
              <a:rPr lang="en-US" dirty="0" smtClean="0"/>
              <a:t>)(1000 Pa/1 </a:t>
            </a:r>
            <a:r>
              <a:rPr lang="en-US" dirty="0" err="1" smtClean="0"/>
              <a:t>kPa</a:t>
            </a:r>
            <a:r>
              <a:rPr lang="en-US" dirty="0" smtClean="0"/>
              <a:t>)(0.28m)(0.22m) </a:t>
            </a:r>
          </a:p>
          <a:p>
            <a:pPr marL="457200" lvl="1" indent="0">
              <a:buNone/>
            </a:pPr>
            <a:r>
              <a:rPr lang="en-US" dirty="0" smtClean="0"/>
              <a:t> = 6200 N</a:t>
            </a:r>
          </a:p>
          <a:p>
            <a:pPr marL="457200" lvl="1" indent="0">
              <a:buNone/>
            </a:pPr>
            <a:endParaRPr lang="en-US" dirty="0" smtClean="0"/>
          </a:p>
          <a:p>
            <a:r>
              <a:rPr lang="en-US" dirty="0" smtClean="0"/>
              <a:t>The force of gravity is</a:t>
            </a:r>
          </a:p>
          <a:p>
            <a:pPr marL="0" indent="0">
              <a:buNone/>
            </a:pPr>
            <a:r>
              <a:rPr lang="en-US" dirty="0" err="1" smtClean="0"/>
              <a:t>F</a:t>
            </a:r>
            <a:r>
              <a:rPr lang="en-US" baseline="-25000" dirty="0" err="1" smtClean="0"/>
              <a:t>Eb</a:t>
            </a:r>
            <a:r>
              <a:rPr lang="en-US" baseline="30000" dirty="0" err="1" smtClean="0"/>
              <a:t>G</a:t>
            </a:r>
            <a:r>
              <a:rPr lang="en-US" dirty="0" smtClean="0"/>
              <a:t> = (3.0 kg)(9.8 m/s</a:t>
            </a:r>
            <a:r>
              <a:rPr lang="en-US" baseline="30000" dirty="0" smtClean="0"/>
              <a:t>2</a:t>
            </a:r>
            <a:r>
              <a:rPr lang="en-US" dirty="0" smtClean="0"/>
              <a:t>) = 29 N</a:t>
            </a:r>
          </a:p>
          <a:p>
            <a:endParaRPr lang="en-US" dirty="0" smtClean="0"/>
          </a:p>
          <a:p>
            <a:r>
              <a:rPr lang="en-US" dirty="0" smtClean="0"/>
              <a:t>The force exerted by the atmosphere is about 200 times greater than the gravitational force</a:t>
            </a:r>
            <a:endParaRPr lang="en-US" dirty="0"/>
          </a:p>
        </p:txBody>
      </p:sp>
      <p:sp>
        <p:nvSpPr>
          <p:cNvPr id="3" name="Footer Placeholder 2"/>
          <p:cNvSpPr>
            <a:spLocks noGrp="1"/>
          </p:cNvSpPr>
          <p:nvPr>
            <p:ph type="ftr" sz="quarter" idx="10"/>
          </p:nvPr>
        </p:nvSpPr>
        <p:spPr/>
        <p:txBody>
          <a:bodyPr/>
          <a:lstStyle/>
          <a:p>
            <a:r>
              <a:rPr lang="en-GB" smtClean="0"/>
              <a:t>© 2015 Pearson Education, Inc.</a:t>
            </a:r>
            <a:endParaRPr lang="en-GB" dirty="0"/>
          </a:p>
        </p:txBody>
      </p:sp>
      <p:sp>
        <p:nvSpPr>
          <p:cNvPr id="4" name="Text Placeholder 3"/>
          <p:cNvSpPr>
            <a:spLocks noGrp="1"/>
          </p:cNvSpPr>
          <p:nvPr>
            <p:ph type="body" sz="quarter" idx="11"/>
          </p:nvPr>
        </p:nvSpPr>
        <p:spPr/>
        <p:txBody>
          <a:bodyPr/>
          <a:lstStyle/>
          <a:p>
            <a:r>
              <a:rPr lang="en-US" dirty="0" smtClean="0"/>
              <a:t>Checkpoint 18.13</a:t>
            </a:r>
            <a:endParaRPr lang="en-US" dirty="0"/>
          </a:p>
        </p:txBody>
      </p:sp>
    </p:spTree>
    <p:extLst>
      <p:ext uri="{BB962C8B-B14F-4D97-AF65-F5344CB8AC3E}">
        <p14:creationId xmlns:p14="http://schemas.microsoft.com/office/powerpoint/2010/main" val="57360330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a:t>Checkpoint </a:t>
            </a:r>
            <a:r>
              <a:rPr lang="en-US" dirty="0" smtClean="0"/>
              <a:t>18.14</a:t>
            </a:r>
            <a:endParaRPr lang="en-US" dirty="0"/>
          </a:p>
        </p:txBody>
      </p:sp>
      <p:sp>
        <p:nvSpPr>
          <p:cNvPr id="2" name="Content Placeholder 1"/>
          <p:cNvSpPr>
            <a:spLocks noGrp="1"/>
          </p:cNvSpPr>
          <p:nvPr>
            <p:ph idx="1"/>
          </p:nvPr>
        </p:nvSpPr>
        <p:spPr/>
        <p:txBody>
          <a:bodyPr/>
          <a:lstStyle/>
          <a:p>
            <a:pPr>
              <a:tabLst>
                <a:tab pos="1081088" algn="l"/>
              </a:tabLst>
            </a:pPr>
            <a:r>
              <a:rPr lang="en-US" dirty="0" smtClean="0"/>
              <a:t>	</a:t>
            </a:r>
            <a:r>
              <a:rPr lang="en-US" dirty="0"/>
              <a:t>A dart that has a suction cup at one end sticks to a ceiling. Describe what force holds the dart against the ceiling</a:t>
            </a:r>
            <a:r>
              <a:rPr lang="en-US" dirty="0" smtClean="0"/>
              <a:t>.</a:t>
            </a:r>
          </a:p>
          <a:p>
            <a:pPr>
              <a:tabLst>
                <a:tab pos="1081088" algn="l"/>
              </a:tabLst>
            </a:pPr>
            <a:endParaRPr lang="en-US" dirty="0"/>
          </a:p>
          <a:p>
            <a:pPr>
              <a:tabLst>
                <a:tab pos="1081088" algn="l"/>
              </a:tabLst>
            </a:pPr>
            <a:r>
              <a:rPr lang="en-US" dirty="0" smtClean="0"/>
              <a:t>As the suction cup hits the ceiling, the bowl of the cup collapses, forcing out the air that was initially in the bowl. The pressure in the space between the cup and ceiling decreases, and is then lower than the atmosphere. </a:t>
            </a:r>
          </a:p>
          <a:p>
            <a:pPr>
              <a:tabLst>
                <a:tab pos="1081088" algn="l"/>
              </a:tabLst>
            </a:pPr>
            <a:endParaRPr lang="en-US" dirty="0"/>
          </a:p>
          <a:p>
            <a:pPr>
              <a:tabLst>
                <a:tab pos="1081088" algn="l"/>
              </a:tabLst>
            </a:pPr>
            <a:r>
              <a:rPr lang="en-US" dirty="0" smtClean="0"/>
              <a:t>The air in the room then exerts an upward force greater than the downward force exerted by the air still inside the cup, which holds the dart up against the ceiling.</a:t>
            </a:r>
            <a:endParaRPr lang="en-US" dirty="0"/>
          </a:p>
        </p:txBody>
      </p:sp>
      <p:sp>
        <p:nvSpPr>
          <p:cNvPr id="5" name="Text Placeholder 4"/>
          <p:cNvSpPr>
            <a:spLocks noGrp="1"/>
          </p:cNvSpPr>
          <p:nvPr>
            <p:ph type="body" sz="quarter" idx="12"/>
          </p:nvPr>
        </p:nvSpPr>
        <p:spPr/>
        <p:txBody>
          <a:bodyPr/>
          <a:lstStyle/>
          <a:p>
            <a:r>
              <a:rPr lang="en-US" dirty="0" smtClean="0"/>
              <a:t>18.14</a:t>
            </a:r>
            <a:endParaRPr lang="en-US" dirty="0"/>
          </a:p>
        </p:txBody>
      </p:sp>
    </p:spTree>
    <p:extLst>
      <p:ext uri="{BB962C8B-B14F-4D97-AF65-F5344CB8AC3E}">
        <p14:creationId xmlns:p14="http://schemas.microsoft.com/office/powerpoint/2010/main" val="19111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Section 18.5: Pressure and gravity</a:t>
            </a:r>
            <a:endParaRPr lang="en-US" dirty="0"/>
          </a:p>
        </p:txBody>
      </p:sp>
      <p:sp>
        <p:nvSpPr>
          <p:cNvPr id="3" name="Content Placeholder 2"/>
          <p:cNvSpPr>
            <a:spLocks noGrp="1"/>
          </p:cNvSpPr>
          <p:nvPr>
            <p:ph idx="1"/>
          </p:nvPr>
        </p:nvSpPr>
        <p:spPr>
          <a:xfrm>
            <a:off x="365124" y="1170432"/>
            <a:ext cx="4054476" cy="5422392"/>
          </a:xfrm>
        </p:spPr>
        <p:txBody>
          <a:bodyPr/>
          <a:lstStyle/>
          <a:p>
            <a:r>
              <a:rPr lang="en-US" sz="2400" dirty="0" smtClean="0"/>
              <a:t>The imaginary cylinder of liquid shown in the figure is at rest, and hence the vector sum of the three forces acting on it must be zero:</a:t>
            </a:r>
          </a:p>
        </p:txBody>
      </p:sp>
      <p:graphicFrame>
        <p:nvGraphicFramePr>
          <p:cNvPr id="19" name="Object 18"/>
          <p:cNvGraphicFramePr>
            <a:graphicFrameLocks noChangeAspect="1"/>
          </p:cNvGraphicFramePr>
          <p:nvPr>
            <p:extLst>
              <p:ext uri="{D42A27DB-BD31-4B8C-83A1-F6EECF244321}">
                <p14:modId xmlns:p14="http://schemas.microsoft.com/office/powerpoint/2010/main" val="2043140291"/>
              </p:ext>
            </p:extLst>
          </p:nvPr>
        </p:nvGraphicFramePr>
        <p:xfrm>
          <a:off x="814388" y="3271838"/>
          <a:ext cx="3352800" cy="977900"/>
        </p:xfrm>
        <a:graphic>
          <a:graphicData uri="http://schemas.openxmlformats.org/presentationml/2006/ole">
            <mc:AlternateContent xmlns:mc="http://schemas.openxmlformats.org/markup-compatibility/2006">
              <mc:Choice xmlns:v="urn:schemas-microsoft-com:vml" Requires="v">
                <p:oleObj spid="_x0000_s34098" name="Equation" r:id="rId3" imgW="3352800" imgH="977900" progId="Equation.DSMT4">
                  <p:embed/>
                </p:oleObj>
              </mc:Choice>
              <mc:Fallback>
                <p:oleObj name="Equation" r:id="rId3" imgW="3352800" imgH="977900" progId="Equation.DSMT4">
                  <p:embed/>
                  <p:pic>
                    <p:nvPicPr>
                      <p:cNvPr id="0" name=""/>
                      <p:cNvPicPr/>
                      <p:nvPr/>
                    </p:nvPicPr>
                    <p:blipFill>
                      <a:blip r:embed="rId4"/>
                      <a:stretch>
                        <a:fillRect/>
                      </a:stretch>
                    </p:blipFill>
                    <p:spPr>
                      <a:xfrm>
                        <a:off x="814388" y="3271838"/>
                        <a:ext cx="3352800" cy="977900"/>
                      </a:xfrm>
                      <a:prstGeom prst="rect">
                        <a:avLst/>
                      </a:prstGeom>
                    </p:spPr>
                  </p:pic>
                </p:oleObj>
              </mc:Fallback>
            </mc:AlternateContent>
          </a:graphicData>
        </a:graphic>
      </p:graphicFrame>
      <p:pic>
        <p:nvPicPr>
          <p:cNvPr id="7" name="Picture 6" descr="18_40_Figure.jpg"/>
          <p:cNvPicPr>
            <a:picLocks noChangeAspect="1"/>
          </p:cNvPicPr>
          <p:nvPr/>
        </p:nvPicPr>
        <p:blipFill rotWithShape="1">
          <a:blip r:embed="rId5">
            <a:extLst>
              <a:ext uri="{28A0092B-C50C-407E-A947-70E740481C1C}">
                <a14:useLocalDpi xmlns:a14="http://schemas.microsoft.com/office/drawing/2010/main" val="0"/>
              </a:ext>
            </a:extLst>
          </a:blip>
          <a:srcRect b="2574"/>
          <a:stretch/>
        </p:blipFill>
        <p:spPr>
          <a:xfrm>
            <a:off x="4751379" y="1423233"/>
            <a:ext cx="4203136" cy="4754880"/>
          </a:xfrm>
          <a:prstGeom prst="rect">
            <a:avLst/>
          </a:prstGeom>
        </p:spPr>
      </p:pic>
    </p:spTree>
    <p:extLst>
      <p:ext uri="{BB962C8B-B14F-4D97-AF65-F5344CB8AC3E}">
        <p14:creationId xmlns:p14="http://schemas.microsoft.com/office/powerpoint/2010/main" val="21121415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200" b="1" dirty="0"/>
              <a:t>When a liquid is subjected to bulk stress, its mass density and volume can be considered unchanged</a:t>
            </a:r>
            <a:r>
              <a:rPr lang="en-US" sz="2200" dirty="0"/>
              <a:t>.</a:t>
            </a:r>
            <a:r>
              <a:rPr lang="en-US" sz="2200" b="1" dirty="0"/>
              <a:t> </a:t>
            </a:r>
          </a:p>
          <a:p>
            <a:pPr lvl="1"/>
            <a:r>
              <a:rPr lang="en-US" sz="2200" dirty="0" smtClean="0"/>
              <a:t>This is roughly true – the change in density and volume is incredibly small, ppb level. For most situations, negligible.</a:t>
            </a:r>
          </a:p>
          <a:p>
            <a:pPr lvl="1"/>
            <a:r>
              <a:rPr lang="en-US" sz="2200" dirty="0" smtClean="0"/>
              <a:t>It cannot be </a:t>
            </a:r>
            <a:r>
              <a:rPr lang="en-US" sz="2200" i="1" dirty="0" smtClean="0"/>
              <a:t>completely </a:t>
            </a:r>
            <a:r>
              <a:rPr lang="en-US" sz="2200" dirty="0" smtClean="0"/>
              <a:t>true, however. Nothing is really </a:t>
            </a:r>
            <a:r>
              <a:rPr lang="en-US" sz="2200" i="1" dirty="0" smtClean="0"/>
              <a:t>incompressible</a:t>
            </a:r>
            <a:r>
              <a:rPr lang="en-US" sz="2200" dirty="0" smtClean="0"/>
              <a:t> – a force can’t just do nothing at all</a:t>
            </a:r>
          </a:p>
          <a:p>
            <a:pPr lvl="1"/>
            <a:r>
              <a:rPr lang="en-US" sz="2200" dirty="0" smtClean="0"/>
              <a:t>How do you hear anything underwater?</a:t>
            </a:r>
            <a:endParaRPr lang="en-US" sz="2200" b="1" dirty="0" smtClean="0"/>
          </a:p>
          <a:p>
            <a:pPr lvl="1"/>
            <a:endParaRPr lang="en-US" sz="2200" b="1" dirty="0"/>
          </a:p>
          <a:p>
            <a:r>
              <a:rPr lang="en-US" sz="2200" i="1" dirty="0" err="1" smtClean="0"/>
              <a:t>Nonviscous</a:t>
            </a:r>
            <a:r>
              <a:rPr lang="en-US" sz="2200" dirty="0" smtClean="0"/>
              <a:t> </a:t>
            </a:r>
            <a:r>
              <a:rPr lang="en-US" sz="2200" dirty="0"/>
              <a:t>fluids do not support static tensile or shear stress</a:t>
            </a:r>
            <a:r>
              <a:rPr lang="en-US" sz="2200" dirty="0" smtClean="0"/>
              <a:t>.</a:t>
            </a:r>
          </a:p>
          <a:p>
            <a:pPr lvl="1"/>
            <a:r>
              <a:rPr lang="en-US" sz="2200" dirty="0" smtClean="0"/>
              <a:t>Only liquid helium (two isotopes) near absolute zero actually does this (and it is awesome)</a:t>
            </a:r>
          </a:p>
          <a:p>
            <a:pPr lvl="1"/>
            <a:r>
              <a:rPr lang="en-US" sz="2200" dirty="0" smtClean="0"/>
              <a:t>Ignoring viscosity amounts to a theory of ‘dry water’, but it is still very useful</a:t>
            </a:r>
            <a:endParaRPr lang="en-US" sz="1800" dirty="0"/>
          </a:p>
          <a:p>
            <a:endParaRPr lang="en-US" dirty="0"/>
          </a:p>
        </p:txBody>
      </p:sp>
      <p:sp>
        <p:nvSpPr>
          <p:cNvPr id="3" name="Footer Placeholder 2"/>
          <p:cNvSpPr>
            <a:spLocks noGrp="1"/>
          </p:cNvSpPr>
          <p:nvPr>
            <p:ph type="ftr" sz="quarter" idx="10"/>
          </p:nvPr>
        </p:nvSpPr>
        <p:spPr/>
        <p:txBody>
          <a:bodyPr/>
          <a:lstStyle/>
          <a:p>
            <a:r>
              <a:rPr lang="en-GB" smtClean="0"/>
              <a:t>© 2015 Pearson Education, Inc.</a:t>
            </a:r>
            <a:endParaRPr lang="en-GB" dirty="0"/>
          </a:p>
        </p:txBody>
      </p:sp>
      <p:sp>
        <p:nvSpPr>
          <p:cNvPr id="4" name="Text Placeholder 3"/>
          <p:cNvSpPr>
            <a:spLocks noGrp="1"/>
          </p:cNvSpPr>
          <p:nvPr>
            <p:ph type="body" sz="quarter" idx="11"/>
          </p:nvPr>
        </p:nvSpPr>
        <p:spPr/>
        <p:txBody>
          <a:bodyPr/>
          <a:lstStyle/>
          <a:p>
            <a:r>
              <a:rPr lang="en-US" dirty="0" smtClean="0"/>
              <a:t>Wait. That doesn’t sound right. </a:t>
            </a:r>
            <a:endParaRPr lang="en-US" dirty="0"/>
          </a:p>
        </p:txBody>
      </p:sp>
    </p:spTree>
    <p:extLst>
      <p:ext uri="{BB962C8B-B14F-4D97-AF65-F5344CB8AC3E}">
        <p14:creationId xmlns:p14="http://schemas.microsoft.com/office/powerpoint/2010/main" val="143453288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Section 18.5: Pressure and gravity</a:t>
            </a:r>
            <a:endParaRPr lang="en-US" dirty="0"/>
          </a:p>
        </p:txBody>
      </p:sp>
      <p:sp>
        <p:nvSpPr>
          <p:cNvPr id="3" name="Content Placeholder 2"/>
          <p:cNvSpPr>
            <a:spLocks noGrp="1"/>
          </p:cNvSpPr>
          <p:nvPr>
            <p:ph idx="1"/>
          </p:nvPr>
        </p:nvSpPr>
        <p:spPr>
          <a:xfrm>
            <a:off x="365124" y="1170432"/>
            <a:ext cx="4206876" cy="5422392"/>
          </a:xfrm>
        </p:spPr>
        <p:txBody>
          <a:bodyPr/>
          <a:lstStyle/>
          <a:p>
            <a:r>
              <a:rPr lang="en-US" sz="2400" dirty="0" smtClean="0"/>
              <a:t>The mass of the liquid in the cylindrical volume is </a:t>
            </a:r>
          </a:p>
          <a:p>
            <a:pPr marL="0" indent="0" algn="ctr">
              <a:buNone/>
            </a:pPr>
            <a:r>
              <a:rPr lang="en-US" sz="2400" i="1" dirty="0" smtClean="0"/>
              <a:t>m</a:t>
            </a:r>
            <a:r>
              <a:rPr lang="en-US" sz="2400" dirty="0" smtClean="0"/>
              <a:t> = </a:t>
            </a:r>
            <a:r>
              <a:rPr lang="en-US" sz="2400" i="1" dirty="0" smtClean="0"/>
              <a:t>ρV</a:t>
            </a:r>
            <a:r>
              <a:rPr lang="en-US" sz="2400" dirty="0" smtClean="0"/>
              <a:t> = </a:t>
            </a:r>
            <a:r>
              <a:rPr lang="en-US" sz="2400" i="1" dirty="0" smtClean="0"/>
              <a:t>ρA</a:t>
            </a:r>
            <a:r>
              <a:rPr lang="en-US" sz="2400" dirty="0" smtClean="0"/>
              <a:t>(</a:t>
            </a:r>
            <a:r>
              <a:rPr lang="en-US" sz="2400" i="1" dirty="0" smtClean="0"/>
              <a:t>y</a:t>
            </a:r>
            <a:r>
              <a:rPr lang="en-US" sz="2400" baseline="-25000" dirty="0" smtClean="0"/>
              <a:t>2</a:t>
            </a:r>
            <a:r>
              <a:rPr lang="en-US" sz="2400" dirty="0" smtClean="0"/>
              <a:t> – </a:t>
            </a:r>
            <a:r>
              <a:rPr lang="en-US" sz="2400" i="1" dirty="0" smtClean="0"/>
              <a:t>y</a:t>
            </a:r>
            <a:r>
              <a:rPr lang="en-US" sz="2400" baseline="-25000" dirty="0" smtClean="0"/>
              <a:t>1</a:t>
            </a:r>
            <a:r>
              <a:rPr lang="en-US" sz="2400" dirty="0" smtClean="0"/>
              <a:t>).</a:t>
            </a:r>
          </a:p>
          <a:p>
            <a:r>
              <a:rPr lang="en-US" sz="2400" dirty="0" smtClean="0"/>
              <a:t>Therefore, the pressure at all points in a horizontal plane 1 located a distance </a:t>
            </a:r>
            <a:r>
              <a:rPr lang="en-US" sz="2400" i="1" dirty="0" smtClean="0"/>
              <a:t>d</a:t>
            </a:r>
            <a:r>
              <a:rPr lang="en-US" sz="2400" dirty="0" smtClean="0"/>
              <a:t> = </a:t>
            </a:r>
            <a:r>
              <a:rPr lang="en-US" sz="2400" i="1" dirty="0" smtClean="0"/>
              <a:t>y</a:t>
            </a:r>
            <a:r>
              <a:rPr lang="en-US" sz="2400" baseline="-25000" dirty="0" smtClean="0"/>
              <a:t>2</a:t>
            </a:r>
            <a:r>
              <a:rPr lang="en-US" sz="2400" dirty="0" smtClean="0"/>
              <a:t> – </a:t>
            </a:r>
            <a:r>
              <a:rPr lang="en-US" sz="2400" i="1" dirty="0" smtClean="0"/>
              <a:t>y</a:t>
            </a:r>
            <a:r>
              <a:rPr lang="en-US" sz="2400" baseline="-25000" dirty="0" smtClean="0"/>
              <a:t>1</a:t>
            </a:r>
            <a:r>
              <a:rPr lang="en-US" sz="2400" dirty="0" smtClean="0"/>
              <a:t> below another horizontal plane 2 is </a:t>
            </a:r>
          </a:p>
          <a:p>
            <a:pPr marL="0" indent="0" algn="ctr">
              <a:buNone/>
            </a:pPr>
            <a:r>
              <a:rPr lang="en-US" sz="2400" i="1" dirty="0" smtClean="0"/>
              <a:t>P</a:t>
            </a:r>
            <a:r>
              <a:rPr lang="en-US" sz="2400" baseline="-25000" dirty="0" smtClean="0"/>
              <a:t>1</a:t>
            </a:r>
            <a:r>
              <a:rPr lang="en-US" sz="2400" dirty="0" smtClean="0"/>
              <a:t> = </a:t>
            </a:r>
            <a:r>
              <a:rPr lang="en-US" sz="2400" i="1" dirty="0" smtClean="0"/>
              <a:t>P</a:t>
            </a:r>
            <a:r>
              <a:rPr lang="en-US" sz="2400" baseline="-25000" dirty="0" smtClean="0"/>
              <a:t>2</a:t>
            </a:r>
            <a:r>
              <a:rPr lang="en-US" sz="2400" dirty="0" smtClean="0"/>
              <a:t> + </a:t>
            </a:r>
            <a:r>
              <a:rPr lang="en-US" sz="2400" i="1" dirty="0" smtClean="0"/>
              <a:t>ρgd</a:t>
            </a:r>
            <a:r>
              <a:rPr lang="en-US" sz="2400" dirty="0" smtClean="0"/>
              <a:t>  </a:t>
            </a:r>
          </a:p>
          <a:p>
            <a:pPr marL="0" indent="0" algn="ctr">
              <a:buNone/>
            </a:pPr>
            <a:r>
              <a:rPr lang="en-US" sz="2400" dirty="0" smtClean="0"/>
              <a:t>(stationary liquid, 1 below 2)</a:t>
            </a:r>
          </a:p>
        </p:txBody>
      </p:sp>
      <p:pic>
        <p:nvPicPr>
          <p:cNvPr id="12" name="Picture 11" descr="18_40_Figure.jpg"/>
          <p:cNvPicPr>
            <a:picLocks noChangeAspect="1"/>
          </p:cNvPicPr>
          <p:nvPr/>
        </p:nvPicPr>
        <p:blipFill rotWithShape="1">
          <a:blip r:embed="rId2">
            <a:extLst>
              <a:ext uri="{28A0092B-C50C-407E-A947-70E740481C1C}">
                <a14:useLocalDpi xmlns:a14="http://schemas.microsoft.com/office/drawing/2010/main" val="0"/>
              </a:ext>
            </a:extLst>
          </a:blip>
          <a:srcRect b="2574"/>
          <a:stretch/>
        </p:blipFill>
        <p:spPr>
          <a:xfrm>
            <a:off x="4751379" y="1423233"/>
            <a:ext cx="4203136" cy="4754880"/>
          </a:xfrm>
          <a:prstGeom prst="rect">
            <a:avLst/>
          </a:prstGeom>
        </p:spPr>
      </p:pic>
    </p:spTree>
    <p:extLst>
      <p:ext uri="{BB962C8B-B14F-4D97-AF65-F5344CB8AC3E}">
        <p14:creationId xmlns:p14="http://schemas.microsoft.com/office/powerpoint/2010/main" val="91862705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Section 18.5: Pressure and gravity</a:t>
            </a:r>
            <a:endParaRPr lang="en-US" dirty="0"/>
          </a:p>
        </p:txBody>
      </p:sp>
      <p:sp>
        <p:nvSpPr>
          <p:cNvPr id="3" name="Content Placeholder 2"/>
          <p:cNvSpPr>
            <a:spLocks noGrp="1"/>
          </p:cNvSpPr>
          <p:nvPr>
            <p:ph idx="1"/>
          </p:nvPr>
        </p:nvSpPr>
        <p:spPr>
          <a:xfrm>
            <a:off x="365123" y="1170432"/>
            <a:ext cx="5740283" cy="5422392"/>
          </a:xfrm>
        </p:spPr>
        <p:txBody>
          <a:bodyPr/>
          <a:lstStyle/>
          <a:p>
            <a:r>
              <a:rPr lang="en-US" dirty="0"/>
              <a:t>If we let point 2 to be at the surface, then the pressure at depth </a:t>
            </a:r>
            <a:r>
              <a:rPr lang="en-US" dirty="0" smtClean="0"/>
              <a:t/>
            </a:r>
            <a:br>
              <a:rPr lang="en-US" dirty="0" smtClean="0"/>
            </a:br>
            <a:r>
              <a:rPr lang="en-US" i="1" dirty="0" smtClean="0"/>
              <a:t>d</a:t>
            </a:r>
            <a:r>
              <a:rPr lang="en-US" dirty="0" smtClean="0"/>
              <a:t> </a:t>
            </a:r>
            <a:r>
              <a:rPr lang="en-US" dirty="0"/>
              <a:t>= </a:t>
            </a:r>
            <a:r>
              <a:rPr lang="en-US" i="1" dirty="0"/>
              <a:t>y</a:t>
            </a:r>
            <a:r>
              <a:rPr lang="en-US" baseline="-25000" dirty="0"/>
              <a:t>2</a:t>
            </a:r>
            <a:r>
              <a:rPr lang="en-US" dirty="0"/>
              <a:t> </a:t>
            </a:r>
            <a:r>
              <a:rPr lang="en-US" dirty="0" smtClean="0"/>
              <a:t>– </a:t>
            </a:r>
            <a:r>
              <a:rPr lang="en-US" i="1" dirty="0" smtClean="0"/>
              <a:t>y</a:t>
            </a:r>
            <a:r>
              <a:rPr lang="en-US" baseline="-25000" dirty="0" smtClean="0"/>
              <a:t>1</a:t>
            </a:r>
            <a:r>
              <a:rPr lang="en-US" dirty="0" smtClean="0"/>
              <a:t> is</a:t>
            </a:r>
            <a:br>
              <a:rPr lang="en-US" dirty="0" smtClean="0"/>
            </a:br>
            <a:r>
              <a:rPr lang="en-US" dirty="0" smtClean="0"/>
              <a:t/>
            </a:r>
            <a:br>
              <a:rPr lang="en-US" dirty="0" smtClean="0"/>
            </a:br>
            <a:r>
              <a:rPr lang="en-US" i="1" dirty="0" smtClean="0"/>
              <a:t>P</a:t>
            </a:r>
            <a:r>
              <a:rPr lang="en-US" dirty="0" smtClean="0"/>
              <a:t> = </a:t>
            </a:r>
            <a:r>
              <a:rPr lang="en-US" i="1" dirty="0"/>
              <a:t>P</a:t>
            </a:r>
            <a:r>
              <a:rPr lang="en-US" baseline="-25000" dirty="0"/>
              <a:t>surface</a:t>
            </a:r>
            <a:r>
              <a:rPr lang="en-US" dirty="0"/>
              <a:t> </a:t>
            </a:r>
            <a:r>
              <a:rPr lang="en-US" dirty="0" smtClean="0"/>
              <a:t>+ </a:t>
            </a:r>
            <a:r>
              <a:rPr lang="en-US" i="1" dirty="0" smtClean="0"/>
              <a:t>ρgd</a:t>
            </a:r>
            <a:r>
              <a:rPr lang="en-US" dirty="0" smtClean="0"/>
              <a:t>  (</a:t>
            </a:r>
            <a:r>
              <a:rPr lang="en-US" dirty="0"/>
              <a:t>stationary liquid</a:t>
            </a:r>
            <a:r>
              <a:rPr lang="en-US" dirty="0" smtClean="0"/>
              <a:t>)</a:t>
            </a:r>
            <a:br>
              <a:rPr lang="en-US" dirty="0" smtClean="0"/>
            </a:br>
            <a:endParaRPr lang="en-US" dirty="0"/>
          </a:p>
          <a:p>
            <a:r>
              <a:rPr lang="en-US" dirty="0" smtClean="0"/>
              <a:t>The </a:t>
            </a:r>
            <a:r>
              <a:rPr lang="en-US" dirty="0"/>
              <a:t>term that contains </a:t>
            </a:r>
            <a:r>
              <a:rPr lang="en-US" i="1" dirty="0"/>
              <a:t>g</a:t>
            </a:r>
            <a:r>
              <a:rPr lang="en-US" dirty="0"/>
              <a:t> in this equation is the gravitational contribution to pressure and is referred to as </a:t>
            </a:r>
            <a:r>
              <a:rPr lang="en-US" i="1" dirty="0"/>
              <a:t>hydrostatic pressure. </a:t>
            </a:r>
            <a:endParaRPr lang="en-US" i="1" dirty="0" smtClean="0"/>
          </a:p>
        </p:txBody>
      </p:sp>
      <p:pic>
        <p:nvPicPr>
          <p:cNvPr id="2" name="Picture 1" descr="18_41_Figure.jpg"/>
          <p:cNvPicPr>
            <a:picLocks noChangeAspect="1"/>
          </p:cNvPicPr>
          <p:nvPr/>
        </p:nvPicPr>
        <p:blipFill rotWithShape="1">
          <a:blip r:embed="rId2">
            <a:extLst>
              <a:ext uri="{28A0092B-C50C-407E-A947-70E740481C1C}">
                <a14:useLocalDpi xmlns:a14="http://schemas.microsoft.com/office/drawing/2010/main" val="0"/>
              </a:ext>
            </a:extLst>
          </a:blip>
          <a:srcRect b="2880"/>
          <a:stretch/>
        </p:blipFill>
        <p:spPr>
          <a:xfrm>
            <a:off x="6147991" y="1390225"/>
            <a:ext cx="2802969" cy="4839550"/>
          </a:xfrm>
          <a:prstGeom prst="rect">
            <a:avLst/>
          </a:prstGeom>
        </p:spPr>
      </p:pic>
    </p:spTree>
    <p:extLst>
      <p:ext uri="{BB962C8B-B14F-4D97-AF65-F5344CB8AC3E}">
        <p14:creationId xmlns:p14="http://schemas.microsoft.com/office/powerpoint/2010/main" val="358580680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Section 18.5: Pressure and gravity</a:t>
            </a:r>
            <a:endParaRPr lang="en-US" dirty="0"/>
          </a:p>
        </p:txBody>
      </p:sp>
      <p:sp>
        <p:nvSpPr>
          <p:cNvPr id="3" name="Content Placeholder 2"/>
          <p:cNvSpPr>
            <a:spLocks noGrp="1"/>
          </p:cNvSpPr>
          <p:nvPr>
            <p:ph idx="1"/>
          </p:nvPr>
        </p:nvSpPr>
        <p:spPr>
          <a:xfrm>
            <a:off x="365124" y="1170432"/>
            <a:ext cx="4735196" cy="5422392"/>
          </a:xfrm>
        </p:spPr>
        <p:txBody>
          <a:bodyPr/>
          <a:lstStyle/>
          <a:p>
            <a:r>
              <a:rPr lang="en-US" sz="2200" dirty="0"/>
              <a:t>Now consider two connected tubes filled with a liquid, one wide and one narrow, as shown. Both tubes are open to the atmosphere. </a:t>
            </a:r>
          </a:p>
          <a:p>
            <a:r>
              <a:rPr lang="en-US" sz="2200" dirty="0"/>
              <a:t>The pressure at points 1 and 2 is </a:t>
            </a:r>
            <a:r>
              <a:rPr lang="en-US" sz="2200" dirty="0" smtClean="0"/>
              <a:t/>
            </a:r>
            <a:br>
              <a:rPr lang="en-US" sz="2200" dirty="0" smtClean="0"/>
            </a:br>
            <a:r>
              <a:rPr lang="en-US" sz="2200" dirty="0" smtClean="0"/>
              <a:t>given by</a:t>
            </a:r>
            <a:br>
              <a:rPr lang="en-US" sz="2200" dirty="0" smtClean="0"/>
            </a:br>
            <a:r>
              <a:rPr lang="en-US" sz="2200" dirty="0" smtClean="0"/>
              <a:t/>
            </a:r>
            <a:br>
              <a:rPr lang="en-US" sz="2200" dirty="0" smtClean="0"/>
            </a:br>
            <a:r>
              <a:rPr lang="en-US" sz="2200" i="1" dirty="0" smtClean="0"/>
              <a:t>P</a:t>
            </a:r>
            <a:r>
              <a:rPr lang="en-US" sz="2200" baseline="-25000" dirty="0" smtClean="0"/>
              <a:t>1</a:t>
            </a:r>
            <a:r>
              <a:rPr lang="en-US" sz="2200" dirty="0" smtClean="0"/>
              <a:t> = </a:t>
            </a:r>
            <a:r>
              <a:rPr lang="en-US" sz="2200" i="1" dirty="0" smtClean="0"/>
              <a:t>P</a:t>
            </a:r>
            <a:r>
              <a:rPr lang="en-US" sz="2200" baseline="-25000" dirty="0" smtClean="0"/>
              <a:t>atm</a:t>
            </a:r>
            <a:r>
              <a:rPr lang="en-US" sz="2200" dirty="0" smtClean="0"/>
              <a:t> + </a:t>
            </a:r>
            <a:r>
              <a:rPr lang="en-US" sz="2000" i="1" dirty="0"/>
              <a:t>ρ</a:t>
            </a:r>
            <a:r>
              <a:rPr lang="en-US" sz="2200" i="1" dirty="0" smtClean="0"/>
              <a:t>gd</a:t>
            </a:r>
            <a:r>
              <a:rPr lang="en-US" sz="2200" baseline="-25000" dirty="0" smtClean="0"/>
              <a:t>1</a:t>
            </a:r>
            <a:r>
              <a:rPr lang="en-US" sz="2200" dirty="0" smtClean="0"/>
              <a:t> and </a:t>
            </a:r>
            <a:r>
              <a:rPr lang="en-US" sz="2200" i="1" dirty="0" smtClean="0"/>
              <a:t>P</a:t>
            </a:r>
            <a:r>
              <a:rPr lang="en-US" sz="2200" baseline="-25000" dirty="0" smtClean="0"/>
              <a:t>2</a:t>
            </a:r>
            <a:r>
              <a:rPr lang="en-US" sz="2200" dirty="0" smtClean="0"/>
              <a:t> = </a:t>
            </a:r>
            <a:r>
              <a:rPr lang="en-US" sz="2200" i="1" dirty="0" smtClean="0"/>
              <a:t>P</a:t>
            </a:r>
            <a:r>
              <a:rPr lang="en-US" sz="2200" baseline="-25000" dirty="0" smtClean="0"/>
              <a:t>atm</a:t>
            </a:r>
            <a:r>
              <a:rPr lang="en-US" sz="2200" dirty="0" smtClean="0"/>
              <a:t> + </a:t>
            </a:r>
            <a:r>
              <a:rPr lang="en-US" sz="2400" i="1" dirty="0" smtClean="0"/>
              <a:t>ρ</a:t>
            </a:r>
            <a:r>
              <a:rPr lang="en-US" sz="2200" i="1" dirty="0" smtClean="0"/>
              <a:t>gd</a:t>
            </a:r>
            <a:r>
              <a:rPr lang="en-US" sz="2200" baseline="-25000" dirty="0" smtClean="0"/>
              <a:t>2</a:t>
            </a:r>
            <a:r>
              <a:rPr lang="en-US" sz="2200" dirty="0"/>
              <a:t/>
            </a:r>
            <a:br>
              <a:rPr lang="en-US" sz="2200" dirty="0"/>
            </a:br>
            <a:endParaRPr lang="en-US" sz="2200" dirty="0" smtClean="0"/>
          </a:p>
          <a:p>
            <a:r>
              <a:rPr lang="en-US" sz="2200" dirty="0" smtClean="0"/>
              <a:t>Because </a:t>
            </a:r>
            <a:r>
              <a:rPr lang="en-US" sz="2200" dirty="0"/>
              <a:t>these points are at the same horizontal level, we </a:t>
            </a:r>
            <a:r>
              <a:rPr lang="en-US" sz="2200" dirty="0" smtClean="0"/>
              <a:t>have </a:t>
            </a:r>
            <a:r>
              <a:rPr lang="en-US" sz="2200" i="1" dirty="0"/>
              <a:t>P</a:t>
            </a:r>
            <a:r>
              <a:rPr lang="en-US" sz="2200" baseline="-25000" dirty="0"/>
              <a:t>1</a:t>
            </a:r>
            <a:r>
              <a:rPr lang="en-US" sz="2200" dirty="0"/>
              <a:t> = </a:t>
            </a:r>
            <a:r>
              <a:rPr lang="en-US" sz="2200" i="1" dirty="0"/>
              <a:t>P</a:t>
            </a:r>
            <a:r>
              <a:rPr lang="en-US" sz="2200" baseline="-25000" dirty="0"/>
              <a:t>2</a:t>
            </a:r>
            <a:r>
              <a:rPr lang="en-US" sz="2200" dirty="0"/>
              <a:t>, and hence </a:t>
            </a:r>
            <a:r>
              <a:rPr lang="en-US" sz="2200" i="1" dirty="0"/>
              <a:t>d</a:t>
            </a:r>
            <a:r>
              <a:rPr lang="en-US" sz="2200" baseline="-25000" dirty="0"/>
              <a:t>1</a:t>
            </a:r>
            <a:r>
              <a:rPr lang="en-US" sz="2200" dirty="0"/>
              <a:t> = </a:t>
            </a:r>
            <a:r>
              <a:rPr lang="en-US" sz="2200" i="1" dirty="0"/>
              <a:t>d</a:t>
            </a:r>
            <a:r>
              <a:rPr lang="en-US" sz="2200" baseline="-25000" dirty="0"/>
              <a:t>2</a:t>
            </a:r>
            <a:r>
              <a:rPr lang="en-US" sz="2200" dirty="0"/>
              <a:t>. </a:t>
            </a:r>
          </a:p>
          <a:p>
            <a:r>
              <a:rPr lang="en-US" sz="2200" dirty="0"/>
              <a:t>A stationary connected liquid rises to the same height in all open regions of the container</a:t>
            </a:r>
            <a:r>
              <a:rPr lang="en-US" sz="2200" dirty="0" smtClean="0"/>
              <a:t>.</a:t>
            </a:r>
            <a:endParaRPr lang="en-US" sz="2200" dirty="0"/>
          </a:p>
        </p:txBody>
      </p:sp>
      <p:pic>
        <p:nvPicPr>
          <p:cNvPr id="2" name="Picture 1" descr="18_42_Figure.jpg"/>
          <p:cNvPicPr>
            <a:picLocks noChangeAspect="1"/>
          </p:cNvPicPr>
          <p:nvPr/>
        </p:nvPicPr>
        <p:blipFill rotWithShape="1">
          <a:blip r:embed="rId2">
            <a:extLst>
              <a:ext uri="{28A0092B-C50C-407E-A947-70E740481C1C}">
                <a14:useLocalDpi xmlns:a14="http://schemas.microsoft.com/office/drawing/2010/main" val="0"/>
              </a:ext>
            </a:extLst>
          </a:blip>
          <a:srcRect b="2880"/>
          <a:stretch/>
        </p:blipFill>
        <p:spPr>
          <a:xfrm>
            <a:off x="5130878" y="2065821"/>
            <a:ext cx="3887488" cy="3493008"/>
          </a:xfrm>
          <a:prstGeom prst="rect">
            <a:avLst/>
          </a:prstGeom>
        </p:spPr>
      </p:pic>
    </p:spTree>
    <p:extLst>
      <p:ext uri="{BB962C8B-B14F-4D97-AF65-F5344CB8AC3E}">
        <p14:creationId xmlns:p14="http://schemas.microsoft.com/office/powerpoint/2010/main" val="328535698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18.6 Dam</a:t>
            </a:r>
          </a:p>
        </p:txBody>
      </p:sp>
      <p:sp>
        <p:nvSpPr>
          <p:cNvPr id="3" name="Content Placeholder 2"/>
          <p:cNvSpPr>
            <a:spLocks noGrp="1"/>
          </p:cNvSpPr>
          <p:nvPr>
            <p:ph idx="1"/>
          </p:nvPr>
        </p:nvSpPr>
        <p:spPr/>
        <p:txBody>
          <a:bodyPr/>
          <a:lstStyle/>
          <a:p>
            <a:pPr marL="0" indent="0">
              <a:buNone/>
            </a:pPr>
            <a:r>
              <a:rPr lang="en-US" dirty="0"/>
              <a:t>A dam of horizontal length </a:t>
            </a:r>
            <a:r>
              <a:rPr lang="en-US" i="1" dirty="0"/>
              <a:t>ℓ</a:t>
            </a:r>
            <a:r>
              <a:rPr lang="en-US" dirty="0" smtClean="0"/>
              <a:t> </a:t>
            </a:r>
            <a:r>
              <a:rPr lang="en-US" dirty="0"/>
              <a:t>holds water of mass </a:t>
            </a:r>
            <a:r>
              <a:rPr lang="en-US" dirty="0" smtClean="0"/>
              <a:t>density </a:t>
            </a:r>
            <a:r>
              <a:rPr lang="en-US" i="1" dirty="0" smtClean="0"/>
              <a:t>ρ </a:t>
            </a:r>
            <a:r>
              <a:rPr lang="en-US" dirty="0" smtClean="0"/>
              <a:t>to </a:t>
            </a:r>
            <a:r>
              <a:rPr lang="en-US" dirty="0"/>
              <a:t>a height </a:t>
            </a:r>
            <a:r>
              <a:rPr lang="en-US" i="1" dirty="0"/>
              <a:t>h</a:t>
            </a:r>
            <a:r>
              <a:rPr lang="en-US" dirty="0"/>
              <a:t>. What is the magnitude of the force exerted by the water on the dam?</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Section 18.5: Pressure and gravity</a:t>
            </a:r>
            <a:endParaRPr lang="en-US" dirty="0"/>
          </a:p>
        </p:txBody>
      </p:sp>
    </p:spTree>
    <p:extLst>
      <p:ext uri="{BB962C8B-B14F-4D97-AF65-F5344CB8AC3E}">
        <p14:creationId xmlns:p14="http://schemas.microsoft.com/office/powerpoint/2010/main" val="307744306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Section 18.5: Pressure and gravity</a:t>
            </a:r>
            <a:endParaRPr lang="en-US" dirty="0"/>
          </a:p>
        </p:txBody>
      </p:sp>
      <p:sp>
        <p:nvSpPr>
          <p:cNvPr id="2" name="Title 1"/>
          <p:cNvSpPr>
            <a:spLocks noGrp="1"/>
          </p:cNvSpPr>
          <p:nvPr>
            <p:ph type="title"/>
          </p:nvPr>
        </p:nvSpPr>
        <p:spPr/>
        <p:txBody>
          <a:bodyPr/>
          <a:lstStyle/>
          <a:p>
            <a:r>
              <a:rPr lang="en-US" dirty="0" smtClean="0"/>
              <a:t>Example 18.6 Dam (cont.)</a:t>
            </a:r>
            <a:endParaRPr lang="en-US" dirty="0"/>
          </a:p>
        </p:txBody>
      </p:sp>
      <p:sp>
        <p:nvSpPr>
          <p:cNvPr id="3" name="Content Placeholder 2"/>
          <p:cNvSpPr>
            <a:spLocks noGrp="1"/>
          </p:cNvSpPr>
          <p:nvPr>
            <p:ph idx="1"/>
          </p:nvPr>
        </p:nvSpPr>
        <p:spPr>
          <a:xfrm>
            <a:off x="365123" y="1874520"/>
            <a:ext cx="4018729" cy="4795332"/>
          </a:xfrm>
        </p:spPr>
        <p:txBody>
          <a:bodyPr/>
          <a:lstStyle/>
          <a:p>
            <a:pPr marL="0" indent="0">
              <a:buNone/>
            </a:pPr>
            <a:r>
              <a:rPr lang="en-US" sz="2200" dirty="0" smtClean="0"/>
              <a:t>❶ GETTING STARTED I begin with a sketch (Figure 18.43</a:t>
            </a:r>
            <a:r>
              <a:rPr lang="en-US" sz="2200" i="1" dirty="0" smtClean="0"/>
              <a:t>a</a:t>
            </a:r>
            <a:r>
              <a:rPr lang="en-US" sz="2200" dirty="0" smtClean="0"/>
              <a:t>). The pressure in the water behind the dam is equal to atmospheric pressure at the water surface and increases linearly with depth as given by Eq. 18.8. If I choose my </a:t>
            </a:r>
            <a:r>
              <a:rPr lang="en-US" sz="2200" i="1" dirty="0" smtClean="0"/>
              <a:t>y</a:t>
            </a:r>
            <a:r>
              <a:rPr lang="en-US" sz="2200" dirty="0" smtClean="0"/>
              <a:t> axis pointing upward, with the origin at the bottom of the dam, the pressure varies with </a:t>
            </a:r>
            <a:r>
              <a:rPr lang="en-US" sz="2200" i="1" dirty="0" smtClean="0"/>
              <a:t>y</a:t>
            </a:r>
            <a:r>
              <a:rPr lang="en-US" sz="2200" dirty="0" smtClean="0"/>
              <a:t> as shown in Figure 18.43</a:t>
            </a:r>
            <a:r>
              <a:rPr lang="en-US" sz="2200" i="1" dirty="0" smtClean="0"/>
              <a:t>b</a:t>
            </a:r>
            <a:r>
              <a:rPr lang="en-US" sz="2200" dirty="0" smtClean="0"/>
              <a:t>. For convenience, I call the water side of the dam face A and the opposite side face B.</a:t>
            </a:r>
            <a:endParaRPr lang="en-US" sz="2200" dirty="0"/>
          </a:p>
        </p:txBody>
      </p:sp>
      <p:pic>
        <p:nvPicPr>
          <p:cNvPr id="21" name="Picture 20" descr="18_43_Figure.jpg"/>
          <p:cNvPicPr>
            <a:picLocks noChangeAspect="1"/>
          </p:cNvPicPr>
          <p:nvPr/>
        </p:nvPicPr>
        <p:blipFill rotWithShape="1">
          <a:blip r:embed="rId2">
            <a:extLst>
              <a:ext uri="{28A0092B-C50C-407E-A947-70E740481C1C}">
                <a14:useLocalDpi xmlns:a14="http://schemas.microsoft.com/office/drawing/2010/main" val="0"/>
              </a:ext>
            </a:extLst>
          </a:blip>
          <a:srcRect b="3105"/>
          <a:stretch/>
        </p:blipFill>
        <p:spPr>
          <a:xfrm>
            <a:off x="4346025" y="2051441"/>
            <a:ext cx="4764148" cy="3353404"/>
          </a:xfrm>
          <a:prstGeom prst="rect">
            <a:avLst/>
          </a:prstGeom>
        </p:spPr>
      </p:pic>
    </p:spTree>
    <p:extLst>
      <p:ext uri="{BB962C8B-B14F-4D97-AF65-F5344CB8AC3E}">
        <p14:creationId xmlns:p14="http://schemas.microsoft.com/office/powerpoint/2010/main" val="408566861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Section 18.5: Pressure and gravity</a:t>
            </a:r>
            <a:endParaRPr lang="en-US" dirty="0"/>
          </a:p>
        </p:txBody>
      </p:sp>
      <p:sp>
        <p:nvSpPr>
          <p:cNvPr id="2" name="Title 1"/>
          <p:cNvSpPr>
            <a:spLocks noGrp="1"/>
          </p:cNvSpPr>
          <p:nvPr>
            <p:ph type="title"/>
          </p:nvPr>
        </p:nvSpPr>
        <p:spPr/>
        <p:txBody>
          <a:bodyPr/>
          <a:lstStyle/>
          <a:p>
            <a:r>
              <a:rPr lang="en-US" dirty="0" smtClean="0"/>
              <a:t>Example 18.6 Dam (cont.)</a:t>
            </a:r>
            <a:endParaRPr lang="en-US" dirty="0"/>
          </a:p>
        </p:txBody>
      </p:sp>
      <p:sp>
        <p:nvSpPr>
          <p:cNvPr id="3" name="Content Placeholder 2"/>
          <p:cNvSpPr>
            <a:spLocks noGrp="1"/>
          </p:cNvSpPr>
          <p:nvPr>
            <p:ph idx="1"/>
          </p:nvPr>
        </p:nvSpPr>
        <p:spPr>
          <a:xfrm>
            <a:off x="365126" y="1874520"/>
            <a:ext cx="3399654" cy="4718304"/>
          </a:xfrm>
        </p:spPr>
        <p:txBody>
          <a:bodyPr/>
          <a:lstStyle/>
          <a:p>
            <a:pPr marL="0" indent="0">
              <a:buNone/>
            </a:pPr>
            <a:r>
              <a:rPr lang="en-US" dirty="0" smtClean="0"/>
              <a:t>❷ DEVISE PLAN Because the pressure varies with </a:t>
            </a:r>
            <a:r>
              <a:rPr lang="en-US" i="1" dirty="0" smtClean="0"/>
              <a:t>y</a:t>
            </a:r>
            <a:r>
              <a:rPr lang="en-US" dirty="0" smtClean="0"/>
              <a:t>, the magnitude of the force       also varies with </a:t>
            </a:r>
            <a:r>
              <a:rPr lang="en-US" i="1" dirty="0" smtClean="0"/>
              <a:t>y</a:t>
            </a:r>
            <a:r>
              <a:rPr lang="en-US" dirty="0" smtClean="0"/>
              <a:t>. I therefore divide the area of face A into thin horizontal strips each of width </a:t>
            </a:r>
            <a:r>
              <a:rPr lang="en-US" i="1" dirty="0" smtClean="0"/>
              <a:t>dy</a:t>
            </a:r>
            <a:r>
              <a:rPr lang="en-US" dirty="0" smtClean="0"/>
              <a:t> (Figure 18.43</a:t>
            </a:r>
            <a:r>
              <a:rPr lang="en-US" i="1" dirty="0" smtClean="0"/>
              <a:t>a</a:t>
            </a:r>
            <a:r>
              <a:rPr lang="en-US" dirty="0" smtClean="0"/>
              <a:t>).</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945739005"/>
              </p:ext>
            </p:extLst>
          </p:nvPr>
        </p:nvGraphicFramePr>
        <p:xfrm>
          <a:off x="1228719" y="3630221"/>
          <a:ext cx="508000" cy="508000"/>
        </p:xfrm>
        <a:graphic>
          <a:graphicData uri="http://schemas.openxmlformats.org/presentationml/2006/ole">
            <mc:AlternateContent xmlns:mc="http://schemas.openxmlformats.org/markup-compatibility/2006">
              <mc:Choice xmlns:v="urn:schemas-microsoft-com:vml" Requires="v">
                <p:oleObj spid="_x0000_s26950" name="Equation" r:id="rId3" imgW="508000" imgH="508000" progId="Equation.DSMT4">
                  <p:embed/>
                </p:oleObj>
              </mc:Choice>
              <mc:Fallback>
                <p:oleObj name="Equation" r:id="rId3" imgW="508000" imgH="508000" progId="Equation.DSMT4">
                  <p:embed/>
                  <p:pic>
                    <p:nvPicPr>
                      <p:cNvPr id="0" name=""/>
                      <p:cNvPicPr/>
                      <p:nvPr/>
                    </p:nvPicPr>
                    <p:blipFill>
                      <a:blip r:embed="rId4"/>
                      <a:stretch>
                        <a:fillRect/>
                      </a:stretch>
                    </p:blipFill>
                    <p:spPr>
                      <a:xfrm>
                        <a:off x="1228719" y="3630221"/>
                        <a:ext cx="508000" cy="508000"/>
                      </a:xfrm>
                      <a:prstGeom prst="rect">
                        <a:avLst/>
                      </a:prstGeom>
                    </p:spPr>
                  </p:pic>
                </p:oleObj>
              </mc:Fallback>
            </mc:AlternateContent>
          </a:graphicData>
        </a:graphic>
      </p:graphicFrame>
      <p:pic>
        <p:nvPicPr>
          <p:cNvPr id="15" name="Picture 14" descr="18_43_Figure.jpg"/>
          <p:cNvPicPr>
            <a:picLocks noChangeAspect="1"/>
          </p:cNvPicPr>
          <p:nvPr/>
        </p:nvPicPr>
        <p:blipFill rotWithShape="1">
          <a:blip r:embed="rId5">
            <a:extLst>
              <a:ext uri="{28A0092B-C50C-407E-A947-70E740481C1C}">
                <a14:useLocalDpi xmlns:a14="http://schemas.microsoft.com/office/drawing/2010/main" val="0"/>
              </a:ext>
            </a:extLst>
          </a:blip>
          <a:srcRect b="3105"/>
          <a:stretch/>
        </p:blipFill>
        <p:spPr>
          <a:xfrm>
            <a:off x="4281991" y="2090315"/>
            <a:ext cx="4546776" cy="3200400"/>
          </a:xfrm>
          <a:prstGeom prst="rect">
            <a:avLst/>
          </a:prstGeom>
        </p:spPr>
      </p:pic>
    </p:spTree>
    <p:extLst>
      <p:ext uri="{BB962C8B-B14F-4D97-AF65-F5344CB8AC3E}">
        <p14:creationId xmlns:p14="http://schemas.microsoft.com/office/powerpoint/2010/main" val="176413408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Section 18.5: Pressure and gravity</a:t>
            </a:r>
            <a:endParaRPr lang="en-US" dirty="0"/>
          </a:p>
        </p:txBody>
      </p:sp>
      <p:sp>
        <p:nvSpPr>
          <p:cNvPr id="2" name="Title 1"/>
          <p:cNvSpPr>
            <a:spLocks noGrp="1"/>
          </p:cNvSpPr>
          <p:nvPr>
            <p:ph type="title"/>
          </p:nvPr>
        </p:nvSpPr>
        <p:spPr/>
        <p:txBody>
          <a:bodyPr/>
          <a:lstStyle/>
          <a:p>
            <a:r>
              <a:rPr lang="en-US" dirty="0" smtClean="0"/>
              <a:t>Example 18.6 Dam (cont.)</a:t>
            </a:r>
            <a:endParaRPr lang="en-US" dirty="0"/>
          </a:p>
        </p:txBody>
      </p:sp>
      <p:sp>
        <p:nvSpPr>
          <p:cNvPr id="3" name="Content Placeholder 2"/>
          <p:cNvSpPr>
            <a:spLocks noGrp="1"/>
          </p:cNvSpPr>
          <p:nvPr>
            <p:ph idx="1"/>
          </p:nvPr>
        </p:nvSpPr>
        <p:spPr>
          <a:xfrm>
            <a:off x="365126" y="1874520"/>
            <a:ext cx="3840980" cy="4718304"/>
          </a:xfrm>
        </p:spPr>
        <p:txBody>
          <a:bodyPr/>
          <a:lstStyle/>
          <a:p>
            <a:pPr marL="0" indent="0">
              <a:buNone/>
            </a:pPr>
            <a:r>
              <a:rPr lang="en-US" sz="2400" dirty="0" smtClean="0"/>
              <a:t>❷ DEVISE PLAN Because I know the pressure at a given value of </a:t>
            </a:r>
            <a:r>
              <a:rPr lang="en-US" sz="2400" i="1" dirty="0" smtClean="0"/>
              <a:t>y</a:t>
            </a:r>
            <a:r>
              <a:rPr lang="en-US" sz="2400" dirty="0" smtClean="0"/>
              <a:t>, I can calculate the force </a:t>
            </a:r>
            <a:r>
              <a:rPr lang="en-US" sz="2400" i="1" dirty="0" smtClean="0"/>
              <a:t>dF</a:t>
            </a:r>
            <a:r>
              <a:rPr lang="en-US" sz="2400" baseline="-25000" dirty="0" smtClean="0"/>
              <a:t>wd</a:t>
            </a:r>
            <a:r>
              <a:rPr lang="en-US" sz="2400" dirty="0" smtClean="0"/>
              <a:t> exerted on the strip. To calculate the force exerted by the water on the whole dam, I integrate my expression over </a:t>
            </a:r>
            <a:r>
              <a:rPr lang="en-US" sz="2400" i="1" dirty="0" smtClean="0"/>
              <a:t>y</a:t>
            </a:r>
            <a:r>
              <a:rPr lang="en-US" sz="2400" dirty="0" smtClean="0"/>
              <a:t> from </a:t>
            </a:r>
            <a:r>
              <a:rPr lang="en-US" sz="2400" i="1" dirty="0" smtClean="0"/>
              <a:t>y</a:t>
            </a:r>
            <a:r>
              <a:rPr lang="en-US" sz="2400" dirty="0" smtClean="0"/>
              <a:t> = 0 at the bottom of the dam to </a:t>
            </a:r>
            <a:br>
              <a:rPr lang="en-US" sz="2400" dirty="0" smtClean="0"/>
            </a:br>
            <a:r>
              <a:rPr lang="en-US" sz="2400" i="1" dirty="0" smtClean="0"/>
              <a:t>y</a:t>
            </a:r>
            <a:r>
              <a:rPr lang="en-US" sz="2400" dirty="0" smtClean="0"/>
              <a:t> = </a:t>
            </a:r>
            <a:r>
              <a:rPr lang="en-US" sz="2400" i="1" dirty="0" smtClean="0"/>
              <a:t>h</a:t>
            </a:r>
            <a:r>
              <a:rPr lang="en-US" sz="2400" dirty="0" smtClean="0"/>
              <a:t> at the water surface.</a:t>
            </a:r>
            <a:endParaRPr lang="en-US" sz="2400" dirty="0"/>
          </a:p>
        </p:txBody>
      </p:sp>
      <p:pic>
        <p:nvPicPr>
          <p:cNvPr id="7" name="Picture 6" descr="18_43_Figure.jpg"/>
          <p:cNvPicPr>
            <a:picLocks noChangeAspect="1"/>
          </p:cNvPicPr>
          <p:nvPr/>
        </p:nvPicPr>
        <p:blipFill rotWithShape="1">
          <a:blip r:embed="rId2">
            <a:extLst>
              <a:ext uri="{28A0092B-C50C-407E-A947-70E740481C1C}">
                <a14:useLocalDpi xmlns:a14="http://schemas.microsoft.com/office/drawing/2010/main" val="0"/>
              </a:ext>
            </a:extLst>
          </a:blip>
          <a:srcRect b="3105"/>
          <a:stretch/>
        </p:blipFill>
        <p:spPr>
          <a:xfrm>
            <a:off x="4281991" y="2090315"/>
            <a:ext cx="4546776" cy="3200400"/>
          </a:xfrm>
          <a:prstGeom prst="rect">
            <a:avLst/>
          </a:prstGeom>
        </p:spPr>
      </p:pic>
    </p:spTree>
    <p:extLst>
      <p:ext uri="{BB962C8B-B14F-4D97-AF65-F5344CB8AC3E}">
        <p14:creationId xmlns:p14="http://schemas.microsoft.com/office/powerpoint/2010/main" val="288106217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18.6 Dam (cont.)</a:t>
            </a:r>
            <a:endParaRPr lang="en-US" dirty="0"/>
          </a:p>
        </p:txBody>
      </p:sp>
      <p:sp>
        <p:nvSpPr>
          <p:cNvPr id="3" name="Content Placeholder 2"/>
          <p:cNvSpPr>
            <a:spLocks noGrp="1"/>
          </p:cNvSpPr>
          <p:nvPr>
            <p:ph idx="1"/>
          </p:nvPr>
        </p:nvSpPr>
        <p:spPr>
          <a:xfrm>
            <a:off x="365124" y="1874520"/>
            <a:ext cx="8392795" cy="4718304"/>
          </a:xfrm>
        </p:spPr>
        <p:txBody>
          <a:bodyPr/>
          <a:lstStyle/>
          <a:p>
            <a:pPr marL="0" indent="0">
              <a:buNone/>
            </a:pPr>
            <a:r>
              <a:rPr lang="en-US" dirty="0" smtClean="0"/>
              <a:t>❸ EXECUTE PLAN Because a point in the water located at some arbitrary value of </a:t>
            </a:r>
            <a:r>
              <a:rPr lang="en-US" i="1" dirty="0" smtClean="0"/>
              <a:t>y</a:t>
            </a:r>
            <a:r>
              <a:rPr lang="en-US" dirty="0" smtClean="0"/>
              <a:t> is at a depth </a:t>
            </a:r>
            <a:r>
              <a:rPr lang="en-US" i="1" dirty="0" smtClean="0"/>
              <a:t>d</a:t>
            </a:r>
            <a:r>
              <a:rPr lang="en-US" dirty="0" smtClean="0"/>
              <a:t> = </a:t>
            </a:r>
            <a:r>
              <a:rPr lang="en-US" i="1" dirty="0" smtClean="0"/>
              <a:t>h</a:t>
            </a:r>
            <a:r>
              <a:rPr lang="en-US" dirty="0" smtClean="0"/>
              <a:t> – </a:t>
            </a:r>
            <a:r>
              <a:rPr lang="en-US" i="1" dirty="0" smtClean="0"/>
              <a:t>y</a:t>
            </a:r>
            <a:r>
              <a:rPr lang="en-US" dirty="0" smtClean="0"/>
              <a:t> below the water surface and because </a:t>
            </a:r>
            <a:r>
              <a:rPr lang="en-US" i="1" dirty="0" smtClean="0"/>
              <a:t>P</a:t>
            </a:r>
            <a:r>
              <a:rPr lang="en-US" baseline="-25000" dirty="0" smtClean="0"/>
              <a:t>surface</a:t>
            </a:r>
            <a:r>
              <a:rPr lang="en-US" dirty="0" smtClean="0"/>
              <a:t> = </a:t>
            </a:r>
            <a:r>
              <a:rPr lang="en-US" i="1" dirty="0" smtClean="0"/>
              <a:t>P</a:t>
            </a:r>
            <a:r>
              <a:rPr lang="en-US" baseline="-25000" dirty="0" smtClean="0"/>
              <a:t>atm</a:t>
            </a:r>
            <a:r>
              <a:rPr lang="en-US" dirty="0" smtClean="0"/>
              <a:t>, I write Eq. 18.8 in the form </a:t>
            </a:r>
          </a:p>
          <a:p>
            <a:pPr marL="0" indent="0" algn="ctr">
              <a:buNone/>
            </a:pPr>
            <a:r>
              <a:rPr lang="en-US" i="1" dirty="0" smtClean="0"/>
              <a:t>P</a:t>
            </a:r>
            <a:r>
              <a:rPr lang="en-US" dirty="0" smtClean="0"/>
              <a:t>(</a:t>
            </a:r>
            <a:r>
              <a:rPr lang="en-US" i="1" dirty="0" smtClean="0"/>
              <a:t>y</a:t>
            </a:r>
            <a:r>
              <a:rPr lang="en-US" dirty="0" smtClean="0"/>
              <a:t>) = </a:t>
            </a:r>
            <a:r>
              <a:rPr lang="en-US" i="1" dirty="0" smtClean="0"/>
              <a:t>P</a:t>
            </a:r>
            <a:r>
              <a:rPr lang="en-US" baseline="-25000" dirty="0" smtClean="0"/>
              <a:t>atm</a:t>
            </a:r>
            <a:r>
              <a:rPr lang="en-US" dirty="0" smtClean="0"/>
              <a:t> + </a:t>
            </a:r>
            <a:r>
              <a:rPr lang="en-US" i="1" dirty="0" smtClean="0"/>
              <a:t>ρg</a:t>
            </a:r>
            <a:r>
              <a:rPr lang="en-US" dirty="0" smtClean="0"/>
              <a:t>(</a:t>
            </a:r>
            <a:r>
              <a:rPr lang="en-US" i="1" dirty="0" smtClean="0"/>
              <a:t>h</a:t>
            </a:r>
            <a:r>
              <a:rPr lang="en-US" dirty="0" smtClean="0"/>
              <a:t> – </a:t>
            </a:r>
            <a:r>
              <a:rPr lang="en-US" i="1" dirty="0" smtClean="0"/>
              <a:t>y</a:t>
            </a:r>
            <a:r>
              <a:rPr lang="en-US" dirty="0" smtClean="0"/>
              <a:t>).</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Section 18.5: Pressure and gravity</a:t>
            </a:r>
            <a:endParaRPr lang="en-US" dirty="0"/>
          </a:p>
        </p:txBody>
      </p:sp>
    </p:spTree>
    <p:extLst>
      <p:ext uri="{BB962C8B-B14F-4D97-AF65-F5344CB8AC3E}">
        <p14:creationId xmlns:p14="http://schemas.microsoft.com/office/powerpoint/2010/main" val="8519940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18.6 Dam (cont.)</a:t>
            </a:r>
            <a:endParaRPr lang="en-US" dirty="0"/>
          </a:p>
        </p:txBody>
      </p:sp>
      <p:sp>
        <p:nvSpPr>
          <p:cNvPr id="3" name="Content Placeholder 2"/>
          <p:cNvSpPr>
            <a:spLocks noGrp="1"/>
          </p:cNvSpPr>
          <p:nvPr>
            <p:ph idx="1"/>
          </p:nvPr>
        </p:nvSpPr>
        <p:spPr>
          <a:xfrm>
            <a:off x="365124" y="1874520"/>
            <a:ext cx="8392795" cy="4718304"/>
          </a:xfrm>
        </p:spPr>
        <p:txBody>
          <a:bodyPr/>
          <a:lstStyle/>
          <a:p>
            <a:pPr marL="0" indent="0">
              <a:buNone/>
            </a:pPr>
            <a:r>
              <a:rPr lang="en-US" dirty="0" smtClean="0"/>
              <a:t>❸ EXECUTE </a:t>
            </a:r>
            <a:r>
              <a:rPr lang="en-US" dirty="0"/>
              <a:t>PLAN The area of each strip is </a:t>
            </a:r>
            <a:r>
              <a:rPr lang="en-US" i="1" dirty="0"/>
              <a:t>dA</a:t>
            </a:r>
            <a:r>
              <a:rPr lang="en-US" dirty="0"/>
              <a:t> </a:t>
            </a:r>
            <a:r>
              <a:rPr lang="en-US" dirty="0" smtClean="0"/>
              <a:t>= </a:t>
            </a:r>
            <a:r>
              <a:rPr lang="en-US" i="1" dirty="0"/>
              <a:t>ℓ</a:t>
            </a:r>
            <a:r>
              <a:rPr lang="en-US" dirty="0" smtClean="0"/>
              <a:t> </a:t>
            </a:r>
            <a:r>
              <a:rPr lang="en-US" i="1" dirty="0"/>
              <a:t>dy</a:t>
            </a:r>
            <a:r>
              <a:rPr lang="en-US" dirty="0"/>
              <a:t>, and so the magnitude of the force exerted by the water on each strip is </a:t>
            </a:r>
            <a:r>
              <a:rPr lang="en-US" i="1" dirty="0"/>
              <a:t>dF</a:t>
            </a:r>
            <a:r>
              <a:rPr lang="en-US" dirty="0"/>
              <a:t> </a:t>
            </a:r>
            <a:r>
              <a:rPr lang="en-US" dirty="0" smtClean="0"/>
              <a:t>= </a:t>
            </a:r>
            <a:r>
              <a:rPr lang="en-US" i="1" dirty="0"/>
              <a:t>P</a:t>
            </a:r>
            <a:r>
              <a:rPr lang="en-US" dirty="0"/>
              <a:t>(</a:t>
            </a:r>
            <a:r>
              <a:rPr lang="en-US" i="1" dirty="0"/>
              <a:t>y</a:t>
            </a:r>
            <a:r>
              <a:rPr lang="en-US" dirty="0"/>
              <a:t>)</a:t>
            </a:r>
            <a:r>
              <a:rPr lang="en-US" i="1" dirty="0"/>
              <a:t>dA</a:t>
            </a:r>
            <a:r>
              <a:rPr lang="en-US" dirty="0"/>
              <a:t> </a:t>
            </a:r>
            <a:r>
              <a:rPr lang="en-US" dirty="0" smtClean="0"/>
              <a:t>= </a:t>
            </a:r>
            <a:r>
              <a:rPr lang="en-US" i="1" dirty="0"/>
              <a:t>P</a:t>
            </a:r>
            <a:r>
              <a:rPr lang="en-US" dirty="0"/>
              <a:t>(</a:t>
            </a:r>
            <a:r>
              <a:rPr lang="en-US" i="1" dirty="0"/>
              <a:t>y</a:t>
            </a:r>
            <a:r>
              <a:rPr lang="en-US" dirty="0" smtClean="0"/>
              <a:t>)</a:t>
            </a:r>
            <a:r>
              <a:rPr lang="en-US" i="1" dirty="0" smtClean="0"/>
              <a:t>ℓ</a:t>
            </a:r>
            <a:r>
              <a:rPr lang="en-US" dirty="0" smtClean="0"/>
              <a:t> </a:t>
            </a:r>
            <a:r>
              <a:rPr lang="en-US" i="1" dirty="0"/>
              <a:t>dy</a:t>
            </a:r>
            <a:r>
              <a:rPr lang="en-US" dirty="0"/>
              <a:t>. The magnitude of the force exerted by the water on the entire dam </a:t>
            </a:r>
            <a:r>
              <a:rPr lang="en-US" dirty="0" smtClean="0"/>
              <a:t>is then</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Section 18.5: Pressure and gravity</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794890063"/>
              </p:ext>
            </p:extLst>
          </p:nvPr>
        </p:nvGraphicFramePr>
        <p:xfrm>
          <a:off x="698500" y="3766503"/>
          <a:ext cx="7747000" cy="723900"/>
        </p:xfrm>
        <a:graphic>
          <a:graphicData uri="http://schemas.openxmlformats.org/presentationml/2006/ole">
            <mc:AlternateContent xmlns:mc="http://schemas.openxmlformats.org/markup-compatibility/2006">
              <mc:Choice xmlns:v="urn:schemas-microsoft-com:vml" Requires="v">
                <p:oleObj spid="_x0000_s29283" name="Equation" r:id="rId3" imgW="7747000" imgH="723900" progId="Equation.DSMT4">
                  <p:embed/>
                </p:oleObj>
              </mc:Choice>
              <mc:Fallback>
                <p:oleObj name="Equation" r:id="rId3" imgW="7747000" imgH="723900" progId="Equation.DSMT4">
                  <p:embed/>
                  <p:pic>
                    <p:nvPicPr>
                      <p:cNvPr id="0" name=""/>
                      <p:cNvPicPr/>
                      <p:nvPr/>
                    </p:nvPicPr>
                    <p:blipFill>
                      <a:blip r:embed="rId4"/>
                      <a:stretch>
                        <a:fillRect/>
                      </a:stretch>
                    </p:blipFill>
                    <p:spPr>
                      <a:xfrm>
                        <a:off x="698500" y="3766503"/>
                        <a:ext cx="7747000" cy="7239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927541446"/>
              </p:ext>
            </p:extLst>
          </p:nvPr>
        </p:nvGraphicFramePr>
        <p:xfrm>
          <a:off x="1275398" y="4652328"/>
          <a:ext cx="2590800" cy="495300"/>
        </p:xfrm>
        <a:graphic>
          <a:graphicData uri="http://schemas.openxmlformats.org/presentationml/2006/ole">
            <mc:AlternateContent xmlns:mc="http://schemas.openxmlformats.org/markup-compatibility/2006">
              <mc:Choice xmlns:v="urn:schemas-microsoft-com:vml" Requires="v">
                <p:oleObj spid="_x0000_s29284" name="Equation" r:id="rId5" imgW="2590800" imgH="495300" progId="Equation.DSMT4">
                  <p:embed/>
                </p:oleObj>
              </mc:Choice>
              <mc:Fallback>
                <p:oleObj name="Equation" r:id="rId5" imgW="2590800" imgH="495300" progId="Equation.DSMT4">
                  <p:embed/>
                  <p:pic>
                    <p:nvPicPr>
                      <p:cNvPr id="0" name=""/>
                      <p:cNvPicPr/>
                      <p:nvPr/>
                    </p:nvPicPr>
                    <p:blipFill>
                      <a:blip r:embed="rId6"/>
                      <a:stretch>
                        <a:fillRect/>
                      </a:stretch>
                    </p:blipFill>
                    <p:spPr>
                      <a:xfrm>
                        <a:off x="1275398" y="4652328"/>
                        <a:ext cx="2590800" cy="495300"/>
                      </a:xfrm>
                      <a:prstGeom prst="rect">
                        <a:avLst/>
                      </a:prstGeom>
                    </p:spPr>
                  </p:pic>
                </p:oleObj>
              </mc:Fallback>
            </mc:AlternateContent>
          </a:graphicData>
        </a:graphic>
      </p:graphicFrame>
      <p:sp>
        <p:nvSpPr>
          <p:cNvPr id="9" name="Rectangle 8"/>
          <p:cNvSpPr/>
          <p:nvPr/>
        </p:nvSpPr>
        <p:spPr>
          <a:xfrm>
            <a:off x="3865943" y="4653684"/>
            <a:ext cx="492443" cy="461665"/>
          </a:xfrm>
          <a:prstGeom prst="rect">
            <a:avLst/>
          </a:prstGeom>
        </p:spPr>
        <p:txBody>
          <a:bodyPr wrap="none">
            <a:spAutoFit/>
          </a:bodyPr>
          <a:lstStyle/>
          <a:p>
            <a:r>
              <a:rPr lang="en-US" dirty="0" smtClean="0">
                <a:solidFill>
                  <a:srgbClr val="004A8F"/>
                </a:solidFill>
              </a:rPr>
              <a:t>✔</a:t>
            </a:r>
            <a:endParaRPr lang="en-US" dirty="0"/>
          </a:p>
        </p:txBody>
      </p:sp>
    </p:spTree>
    <p:extLst>
      <p:ext uri="{BB962C8B-B14F-4D97-AF65-F5344CB8AC3E}">
        <p14:creationId xmlns:p14="http://schemas.microsoft.com/office/powerpoint/2010/main" val="76574597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18.6 Dam (cont.)</a:t>
            </a:r>
            <a:endParaRPr lang="en-US" dirty="0"/>
          </a:p>
        </p:txBody>
      </p:sp>
      <p:sp>
        <p:nvSpPr>
          <p:cNvPr id="3" name="Content Placeholder 2"/>
          <p:cNvSpPr>
            <a:spLocks noGrp="1"/>
          </p:cNvSpPr>
          <p:nvPr>
            <p:ph idx="1"/>
          </p:nvPr>
        </p:nvSpPr>
        <p:spPr/>
        <p:txBody>
          <a:bodyPr/>
          <a:lstStyle/>
          <a:p>
            <a:pPr marL="0" indent="0">
              <a:buNone/>
            </a:pPr>
            <a:r>
              <a:rPr lang="en-US" dirty="0" smtClean="0"/>
              <a:t>❹ EVALUATE RESULT The product </a:t>
            </a:r>
            <a:r>
              <a:rPr lang="en-US" i="1" dirty="0" smtClean="0"/>
              <a:t>ℓh</a:t>
            </a:r>
            <a:r>
              <a:rPr lang="en-US" dirty="0" smtClean="0"/>
              <a:t> is the surface area of the dam, and so the term </a:t>
            </a:r>
            <a:r>
              <a:rPr lang="en-US" i="1" dirty="0" smtClean="0"/>
              <a:t>ℓhP</a:t>
            </a:r>
            <a:r>
              <a:rPr lang="en-US" baseline="-25000" dirty="0" smtClean="0"/>
              <a:t>atm</a:t>
            </a:r>
            <a:r>
              <a:rPr lang="en-US" dirty="0" smtClean="0"/>
              <a:t> is the magnitude of the force exerted by the atmosphere on the dam. Because the atmosphere exerts a force of the same magnitude on face B in the opposite direction, the first term in my answer drops out of the vector sum of the forces exerted by the water on face A of the dam and by the atmosphere on face B of the dam.</a:t>
            </a:r>
            <a:endParaRPr lang="en-US"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Section 18.5: Pressure and gravity</a:t>
            </a:r>
            <a:endParaRPr lang="en-US" dirty="0"/>
          </a:p>
        </p:txBody>
      </p:sp>
    </p:spTree>
    <p:extLst>
      <p:ext uri="{BB962C8B-B14F-4D97-AF65-F5344CB8AC3E}">
        <p14:creationId xmlns:p14="http://schemas.microsoft.com/office/powerpoint/2010/main" val="38556350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Seriously, can’t we just ignore viscosity?</a:t>
            </a:r>
            <a:endParaRPr lang="en-US" dirty="0"/>
          </a:p>
        </p:txBody>
      </p:sp>
      <p:sp>
        <p:nvSpPr>
          <p:cNvPr id="2" name="Footer Placeholder 1"/>
          <p:cNvSpPr>
            <a:spLocks noGrp="1"/>
          </p:cNvSpPr>
          <p:nvPr>
            <p:ph type="ftr" sz="quarter" idx="10"/>
          </p:nvPr>
        </p:nvSpPr>
        <p:spPr/>
        <p:txBody>
          <a:bodyPr/>
          <a:lstStyle/>
          <a:p>
            <a:r>
              <a:rPr lang="en-GB"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Section 18.1: Forces in a fluid</a:t>
            </a:r>
            <a:endParaRPr lang="en-US" dirty="0"/>
          </a:p>
        </p:txBody>
      </p:sp>
      <p:sp>
        <p:nvSpPr>
          <p:cNvPr id="7" name="Content Placeholder 6"/>
          <p:cNvSpPr>
            <a:spLocks noGrp="1"/>
          </p:cNvSpPr>
          <p:nvPr>
            <p:ph idx="1"/>
          </p:nvPr>
        </p:nvSpPr>
        <p:spPr>
          <a:xfrm>
            <a:off x="365124" y="1874520"/>
            <a:ext cx="8430083" cy="4718304"/>
          </a:xfrm>
        </p:spPr>
        <p:txBody>
          <a:bodyPr/>
          <a:lstStyle/>
          <a:p>
            <a:r>
              <a:rPr lang="en-US" dirty="0" smtClean="0"/>
              <a:t>I mean, isn’t it like air resistance or friction?</a:t>
            </a:r>
          </a:p>
          <a:p>
            <a:r>
              <a:rPr lang="en-US" dirty="0" smtClean="0"/>
              <a:t>What could possibly go wrong if we left out viscosity?</a:t>
            </a:r>
          </a:p>
          <a:p>
            <a:endParaRPr lang="en-US" dirty="0" smtClean="0"/>
          </a:p>
          <a:p>
            <a:endParaRPr lang="en-US" dirty="0"/>
          </a:p>
          <a:p>
            <a:r>
              <a:rPr lang="en-US" dirty="0"/>
              <a:t>It gets weird. </a:t>
            </a:r>
          </a:p>
          <a:p>
            <a:r>
              <a:rPr lang="en-US" dirty="0" smtClean="0">
                <a:hlinkClick r:id="rId3"/>
              </a:rPr>
              <a:t>https</a:t>
            </a:r>
            <a:r>
              <a:rPr lang="en-US" dirty="0">
                <a:hlinkClick r:id="rId3"/>
              </a:rPr>
              <a:t>://www.youtube.com/watch?v=MFKobSi4NTY</a:t>
            </a:r>
            <a:endParaRPr lang="en-US" dirty="0"/>
          </a:p>
          <a:p>
            <a:endParaRPr lang="en-US" dirty="0" smtClean="0"/>
          </a:p>
        </p:txBody>
      </p:sp>
    </p:spTree>
    <p:extLst>
      <p:ext uri="{BB962C8B-B14F-4D97-AF65-F5344CB8AC3E}">
        <p14:creationId xmlns:p14="http://schemas.microsoft.com/office/powerpoint/2010/main" val="214336055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18.6 Dam (cont.)</a:t>
            </a:r>
            <a:endParaRPr lang="en-US" dirty="0"/>
          </a:p>
        </p:txBody>
      </p:sp>
      <p:sp>
        <p:nvSpPr>
          <p:cNvPr id="3" name="Content Placeholder 2"/>
          <p:cNvSpPr>
            <a:spLocks noGrp="1"/>
          </p:cNvSpPr>
          <p:nvPr>
            <p:ph idx="1"/>
          </p:nvPr>
        </p:nvSpPr>
        <p:spPr>
          <a:xfrm>
            <a:off x="365124" y="1874520"/>
            <a:ext cx="8413115" cy="4718304"/>
          </a:xfrm>
        </p:spPr>
        <p:txBody>
          <a:bodyPr/>
          <a:lstStyle/>
          <a:p>
            <a:pPr marL="0" indent="0">
              <a:buNone/>
            </a:pPr>
            <a:r>
              <a:rPr lang="en-US" dirty="0" smtClean="0"/>
              <a:t>❹ EVALUATE RESULT The remaining term,              is the product of the area of the face of the dam and which is the pressure increase halfway down in the water. Because the pressure increases linearly with depth, this term represents the average value of the pressure increase between surface and bottom, and so my answer makes sense.</a:t>
            </a:r>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Section 18.5: Pressure and gravity</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839954940"/>
              </p:ext>
            </p:extLst>
          </p:nvPr>
        </p:nvGraphicFramePr>
        <p:xfrm>
          <a:off x="7284085" y="1931353"/>
          <a:ext cx="1485900" cy="469900"/>
        </p:xfrm>
        <a:graphic>
          <a:graphicData uri="http://schemas.openxmlformats.org/presentationml/2006/ole">
            <mc:AlternateContent xmlns:mc="http://schemas.openxmlformats.org/markup-compatibility/2006">
              <mc:Choice xmlns:v="urn:schemas-microsoft-com:vml" Requires="v">
                <p:oleObj spid="_x0000_s31320" name="Equation" r:id="rId3" imgW="1485900" imgH="469900" progId="Equation.DSMT4">
                  <p:embed/>
                </p:oleObj>
              </mc:Choice>
              <mc:Fallback>
                <p:oleObj name="Equation" r:id="rId3" imgW="1485900" imgH="469900" progId="Equation.DSMT4">
                  <p:embed/>
                  <p:pic>
                    <p:nvPicPr>
                      <p:cNvPr id="0" name=""/>
                      <p:cNvPicPr/>
                      <p:nvPr/>
                    </p:nvPicPr>
                    <p:blipFill>
                      <a:blip r:embed="rId4"/>
                      <a:stretch>
                        <a:fillRect/>
                      </a:stretch>
                    </p:blipFill>
                    <p:spPr>
                      <a:xfrm>
                        <a:off x="7284085" y="1931353"/>
                        <a:ext cx="1485900" cy="4699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459787077"/>
              </p:ext>
            </p:extLst>
          </p:nvPr>
        </p:nvGraphicFramePr>
        <p:xfrm>
          <a:off x="7863840" y="2347278"/>
          <a:ext cx="914400" cy="469900"/>
        </p:xfrm>
        <a:graphic>
          <a:graphicData uri="http://schemas.openxmlformats.org/presentationml/2006/ole">
            <mc:AlternateContent xmlns:mc="http://schemas.openxmlformats.org/markup-compatibility/2006">
              <mc:Choice xmlns:v="urn:schemas-microsoft-com:vml" Requires="v">
                <p:oleObj spid="_x0000_s31321" name="Equation" r:id="rId5" imgW="914400" imgH="469900" progId="Equation.DSMT4">
                  <p:embed/>
                </p:oleObj>
              </mc:Choice>
              <mc:Fallback>
                <p:oleObj name="Equation" r:id="rId5" imgW="914400" imgH="469900" progId="Equation.DSMT4">
                  <p:embed/>
                  <p:pic>
                    <p:nvPicPr>
                      <p:cNvPr id="0" name=""/>
                      <p:cNvPicPr/>
                      <p:nvPr/>
                    </p:nvPicPr>
                    <p:blipFill>
                      <a:blip r:embed="rId6"/>
                      <a:stretch>
                        <a:fillRect/>
                      </a:stretch>
                    </p:blipFill>
                    <p:spPr>
                      <a:xfrm>
                        <a:off x="7863840" y="2347278"/>
                        <a:ext cx="914400" cy="469900"/>
                      </a:xfrm>
                      <a:prstGeom prst="rect">
                        <a:avLst/>
                      </a:prstGeom>
                    </p:spPr>
                  </p:pic>
                </p:oleObj>
              </mc:Fallback>
            </mc:AlternateContent>
          </a:graphicData>
        </a:graphic>
      </p:graphicFrame>
    </p:spTree>
    <p:extLst>
      <p:ext uri="{BB962C8B-B14F-4D97-AF65-F5344CB8AC3E}">
        <p14:creationId xmlns:p14="http://schemas.microsoft.com/office/powerpoint/2010/main" val="103386646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Section 18.5: Pressure and gravity</a:t>
            </a:r>
            <a:endParaRPr lang="en-US" dirty="0"/>
          </a:p>
        </p:txBody>
      </p:sp>
      <p:sp>
        <p:nvSpPr>
          <p:cNvPr id="3" name="Content Placeholder 2"/>
          <p:cNvSpPr>
            <a:spLocks noGrp="1"/>
          </p:cNvSpPr>
          <p:nvPr>
            <p:ph idx="1"/>
          </p:nvPr>
        </p:nvSpPr>
        <p:spPr>
          <a:xfrm>
            <a:off x="365124" y="1170432"/>
            <a:ext cx="4704716" cy="5422392"/>
          </a:xfrm>
        </p:spPr>
        <p:txBody>
          <a:bodyPr/>
          <a:lstStyle/>
          <a:p>
            <a:r>
              <a:rPr lang="en-US" sz="2400" dirty="0"/>
              <a:t>The imaginary cylinder of liquid in the figure is held in place by the buoyant force                      </a:t>
            </a:r>
            <a:r>
              <a:rPr lang="en-US" sz="2400" dirty="0" smtClean="0"/>
              <a:t>  exerted </a:t>
            </a:r>
            <a:r>
              <a:rPr lang="en-US" sz="2400" dirty="0"/>
              <a:t>by the surrounding liquid. </a:t>
            </a:r>
          </a:p>
          <a:p>
            <a:r>
              <a:rPr lang="en-US" sz="2400" dirty="0"/>
              <a:t>The vector sum of the forces exerted on the cylinder </a:t>
            </a:r>
            <a:r>
              <a:rPr lang="en-US" sz="2400" dirty="0" smtClean="0"/>
              <a:t>is</a:t>
            </a:r>
            <a:br>
              <a:rPr lang="en-US" sz="2400" dirty="0" smtClean="0"/>
            </a:br>
            <a:endParaRPr lang="en-US" sz="2400" dirty="0" smtClean="0"/>
          </a:p>
          <a:p>
            <a:endParaRPr lang="en-US" sz="2400" dirty="0"/>
          </a:p>
          <a:p>
            <a:r>
              <a:rPr lang="en-US" sz="2400" dirty="0" smtClean="0"/>
              <a:t>Because                   </a:t>
            </a:r>
            <a:r>
              <a:rPr lang="en-US" sz="2400" dirty="0"/>
              <a:t>the magnitude of the </a:t>
            </a:r>
            <a:r>
              <a:rPr lang="en-US" sz="2400" b="1" dirty="0"/>
              <a:t>buoyant </a:t>
            </a:r>
            <a:r>
              <a:rPr lang="en-US" sz="2400" b="1" dirty="0" smtClean="0"/>
              <a:t>force</a:t>
            </a:r>
            <a:r>
              <a:rPr lang="en-US" sz="2400" dirty="0" smtClean="0"/>
              <a:t> is</a:t>
            </a:r>
          </a:p>
          <a:p>
            <a:endParaRPr lang="en-US" sz="2400" dirty="0"/>
          </a:p>
          <a:p>
            <a:pPr marL="0" indent="0">
              <a:buNone/>
            </a:pPr>
            <a:endParaRPr lang="en-US" sz="2400" dirty="0"/>
          </a:p>
        </p:txBody>
      </p:sp>
      <p:pic>
        <p:nvPicPr>
          <p:cNvPr id="9" name="Picture 8" descr="18_40_Figure.jpg"/>
          <p:cNvPicPr>
            <a:picLocks noChangeAspect="1"/>
          </p:cNvPicPr>
          <p:nvPr/>
        </p:nvPicPr>
        <p:blipFill rotWithShape="1">
          <a:blip r:embed="rId3">
            <a:extLst>
              <a:ext uri="{28A0092B-C50C-407E-A947-70E740481C1C}">
                <a14:useLocalDpi xmlns:a14="http://schemas.microsoft.com/office/drawing/2010/main" val="0"/>
              </a:ext>
            </a:extLst>
          </a:blip>
          <a:srcRect b="2880"/>
          <a:stretch/>
        </p:blipFill>
        <p:spPr>
          <a:xfrm>
            <a:off x="5105249" y="1406663"/>
            <a:ext cx="3847897" cy="4339317"/>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2963962337"/>
              </p:ext>
            </p:extLst>
          </p:nvPr>
        </p:nvGraphicFramePr>
        <p:xfrm>
          <a:off x="2943860" y="1937385"/>
          <a:ext cx="1714500" cy="457200"/>
        </p:xfrm>
        <a:graphic>
          <a:graphicData uri="http://schemas.openxmlformats.org/presentationml/2006/ole">
            <mc:AlternateContent xmlns:mc="http://schemas.openxmlformats.org/markup-compatibility/2006">
              <mc:Choice xmlns:v="urn:schemas-microsoft-com:vml" Requires="v">
                <p:oleObj spid="_x0000_s1107" name="Equation" r:id="rId4" imgW="1714500" imgH="457200" progId="Equation.DSMT4">
                  <p:embed/>
                </p:oleObj>
              </mc:Choice>
              <mc:Fallback>
                <p:oleObj name="Equation" r:id="rId4" imgW="1714500" imgH="457200" progId="Equation.DSMT4">
                  <p:embed/>
                  <p:pic>
                    <p:nvPicPr>
                      <p:cNvPr id="0" name=""/>
                      <p:cNvPicPr/>
                      <p:nvPr/>
                    </p:nvPicPr>
                    <p:blipFill>
                      <a:blip r:embed="rId5"/>
                      <a:stretch>
                        <a:fillRect/>
                      </a:stretch>
                    </p:blipFill>
                    <p:spPr>
                      <a:xfrm>
                        <a:off x="2943860" y="1937385"/>
                        <a:ext cx="1714500" cy="4572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079177776"/>
              </p:ext>
            </p:extLst>
          </p:nvPr>
        </p:nvGraphicFramePr>
        <p:xfrm>
          <a:off x="1233488" y="3698875"/>
          <a:ext cx="2514600" cy="469900"/>
        </p:xfrm>
        <a:graphic>
          <a:graphicData uri="http://schemas.openxmlformats.org/presentationml/2006/ole">
            <mc:AlternateContent xmlns:mc="http://schemas.openxmlformats.org/markup-compatibility/2006">
              <mc:Choice xmlns:v="urn:schemas-microsoft-com:vml" Requires="v">
                <p:oleObj spid="_x0000_s1108" name="Equation" r:id="rId6" imgW="2514600" imgH="469900" progId="Equation.DSMT4">
                  <p:embed/>
                </p:oleObj>
              </mc:Choice>
              <mc:Fallback>
                <p:oleObj name="Equation" r:id="rId6" imgW="2514600" imgH="469900" progId="Equation.DSMT4">
                  <p:embed/>
                  <p:pic>
                    <p:nvPicPr>
                      <p:cNvPr id="0" name=""/>
                      <p:cNvPicPr/>
                      <p:nvPr/>
                    </p:nvPicPr>
                    <p:blipFill>
                      <a:blip r:embed="rId7"/>
                      <a:stretch>
                        <a:fillRect/>
                      </a:stretch>
                    </p:blipFill>
                    <p:spPr>
                      <a:xfrm>
                        <a:off x="1233488" y="3698875"/>
                        <a:ext cx="2514600" cy="4699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6473195"/>
              </p:ext>
            </p:extLst>
          </p:nvPr>
        </p:nvGraphicFramePr>
        <p:xfrm>
          <a:off x="1868488" y="4325938"/>
          <a:ext cx="1346200" cy="457200"/>
        </p:xfrm>
        <a:graphic>
          <a:graphicData uri="http://schemas.openxmlformats.org/presentationml/2006/ole">
            <mc:AlternateContent xmlns:mc="http://schemas.openxmlformats.org/markup-compatibility/2006">
              <mc:Choice xmlns:v="urn:schemas-microsoft-com:vml" Requires="v">
                <p:oleObj spid="_x0000_s1109" name="Equation" r:id="rId8" imgW="1346200" imgH="457200" progId="Equation.DSMT4">
                  <p:embed/>
                </p:oleObj>
              </mc:Choice>
              <mc:Fallback>
                <p:oleObj name="Equation" r:id="rId8" imgW="1346200" imgH="457200" progId="Equation.DSMT4">
                  <p:embed/>
                  <p:pic>
                    <p:nvPicPr>
                      <p:cNvPr id="0" name=""/>
                      <p:cNvPicPr/>
                      <p:nvPr/>
                    </p:nvPicPr>
                    <p:blipFill>
                      <a:blip r:embed="rId9"/>
                      <a:stretch>
                        <a:fillRect/>
                      </a:stretch>
                    </p:blipFill>
                    <p:spPr>
                      <a:xfrm>
                        <a:off x="1868488" y="4325938"/>
                        <a:ext cx="1346200" cy="4572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236307957"/>
              </p:ext>
            </p:extLst>
          </p:nvPr>
        </p:nvGraphicFramePr>
        <p:xfrm>
          <a:off x="1919288" y="5321300"/>
          <a:ext cx="1244600" cy="457200"/>
        </p:xfrm>
        <a:graphic>
          <a:graphicData uri="http://schemas.openxmlformats.org/presentationml/2006/ole">
            <mc:AlternateContent xmlns:mc="http://schemas.openxmlformats.org/markup-compatibility/2006">
              <mc:Choice xmlns:v="urn:schemas-microsoft-com:vml" Requires="v">
                <p:oleObj spid="_x0000_s1110" name="Equation" r:id="rId10" imgW="1244600" imgH="457200" progId="Equation.DSMT4">
                  <p:embed/>
                </p:oleObj>
              </mc:Choice>
              <mc:Fallback>
                <p:oleObj name="Equation" r:id="rId10" imgW="1244600" imgH="457200" progId="Equation.DSMT4">
                  <p:embed/>
                  <p:pic>
                    <p:nvPicPr>
                      <p:cNvPr id="0" name=""/>
                      <p:cNvPicPr/>
                      <p:nvPr/>
                    </p:nvPicPr>
                    <p:blipFill>
                      <a:blip r:embed="rId11"/>
                      <a:stretch>
                        <a:fillRect/>
                      </a:stretch>
                    </p:blipFill>
                    <p:spPr>
                      <a:xfrm>
                        <a:off x="1919288" y="5321300"/>
                        <a:ext cx="1244600" cy="457200"/>
                      </a:xfrm>
                      <a:prstGeom prst="rect">
                        <a:avLst/>
                      </a:prstGeom>
                    </p:spPr>
                  </p:pic>
                </p:oleObj>
              </mc:Fallback>
            </mc:AlternateContent>
          </a:graphicData>
        </a:graphic>
      </p:graphicFrame>
    </p:spTree>
    <p:extLst>
      <p:ext uri="{BB962C8B-B14F-4D97-AF65-F5344CB8AC3E}">
        <p14:creationId xmlns:p14="http://schemas.microsoft.com/office/powerpoint/2010/main" val="269474381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Another way</a:t>
            </a:r>
            <a:endParaRPr lang="en-US" dirty="0"/>
          </a:p>
        </p:txBody>
      </p:sp>
      <p:sp>
        <p:nvSpPr>
          <p:cNvPr id="7" name="Content Placeholder 6"/>
          <p:cNvSpPr>
            <a:spLocks noGrp="1"/>
          </p:cNvSpPr>
          <p:nvPr>
            <p:ph idx="1"/>
          </p:nvPr>
        </p:nvSpPr>
        <p:spPr/>
        <p:txBody>
          <a:bodyPr/>
          <a:lstStyle/>
          <a:p>
            <a:r>
              <a:rPr lang="en-US" dirty="0" smtClean="0"/>
              <a:t>Between top and bottom</a:t>
            </a:r>
          </a:p>
          <a:p>
            <a:pPr lvl="1"/>
            <a:r>
              <a:rPr lang="en-US" dirty="0" err="1" smtClean="0"/>
              <a:t>F</a:t>
            </a:r>
            <a:r>
              <a:rPr lang="en-US" baseline="-25000" dirty="0" err="1" smtClean="0"/>
              <a:t>net</a:t>
            </a:r>
            <a:r>
              <a:rPr lang="en-US" dirty="0" smtClean="0"/>
              <a:t> = (</a:t>
            </a:r>
            <a:r>
              <a:rPr lang="en-US" dirty="0" err="1" smtClean="0"/>
              <a:t>P</a:t>
            </a:r>
            <a:r>
              <a:rPr lang="en-US" baseline="-25000" dirty="0" err="1" smtClean="0"/>
              <a:t>bott</a:t>
            </a:r>
            <a:r>
              <a:rPr lang="en-US" dirty="0" smtClean="0"/>
              <a:t> – </a:t>
            </a:r>
            <a:r>
              <a:rPr lang="en-US" dirty="0" err="1" smtClean="0"/>
              <a:t>P</a:t>
            </a:r>
            <a:r>
              <a:rPr lang="en-US" baseline="-25000" dirty="0" err="1" smtClean="0"/>
              <a:t>top</a:t>
            </a:r>
            <a:r>
              <a:rPr lang="en-US" dirty="0" smtClean="0"/>
              <a:t>)A = (P</a:t>
            </a:r>
            <a:r>
              <a:rPr lang="en-US" baseline="-25000" dirty="0" smtClean="0"/>
              <a:t>1</a:t>
            </a:r>
            <a:r>
              <a:rPr lang="en-US" dirty="0" smtClean="0"/>
              <a:t> – P</a:t>
            </a:r>
            <a:r>
              <a:rPr lang="en-US" baseline="-25000" dirty="0" smtClean="0"/>
              <a:t>2</a:t>
            </a:r>
            <a:r>
              <a:rPr lang="en-US" dirty="0" smtClean="0"/>
              <a:t>)A</a:t>
            </a:r>
          </a:p>
          <a:p>
            <a:pPr lvl="1"/>
            <a:r>
              <a:rPr lang="en-US" dirty="0" err="1" smtClean="0"/>
              <a:t>F</a:t>
            </a:r>
            <a:r>
              <a:rPr lang="en-US" baseline="-25000" dirty="0" err="1" smtClean="0"/>
              <a:t>net</a:t>
            </a:r>
            <a:r>
              <a:rPr lang="en-US" dirty="0" smtClean="0"/>
              <a:t> = (P</a:t>
            </a:r>
            <a:r>
              <a:rPr lang="en-US" baseline="-25000" dirty="0" smtClean="0"/>
              <a:t>2</a:t>
            </a:r>
            <a:r>
              <a:rPr lang="en-US" dirty="0" smtClean="0"/>
              <a:t>+</a:t>
            </a:r>
            <a:r>
              <a:rPr lang="en-US" dirty="0" smtClean="0">
                <a:latin typeface="Symbol" charset="2"/>
                <a:ea typeface="Symbol" charset="2"/>
                <a:cs typeface="Symbol" charset="2"/>
              </a:rPr>
              <a:t>r</a:t>
            </a:r>
            <a:r>
              <a:rPr lang="en-US" dirty="0" smtClean="0"/>
              <a:t>gh)A – P</a:t>
            </a:r>
            <a:r>
              <a:rPr lang="en-US" baseline="-25000" dirty="0" smtClean="0"/>
              <a:t>2</a:t>
            </a:r>
            <a:r>
              <a:rPr lang="en-US" dirty="0" smtClean="0"/>
              <a:t>A = A (</a:t>
            </a:r>
            <a:r>
              <a:rPr lang="en-US" dirty="0" err="1" smtClean="0">
                <a:latin typeface="Symbol" charset="2"/>
                <a:ea typeface="Symbol" charset="2"/>
                <a:cs typeface="Symbol" charset="2"/>
              </a:rPr>
              <a:t>r</a:t>
            </a:r>
            <a:r>
              <a:rPr lang="en-US" dirty="0" err="1" smtClean="0"/>
              <a:t>gh</a:t>
            </a:r>
            <a:r>
              <a:rPr lang="en-US" dirty="0" smtClean="0"/>
              <a:t>) = </a:t>
            </a:r>
            <a:r>
              <a:rPr lang="en-US" dirty="0" err="1" smtClean="0">
                <a:latin typeface="Symbol" charset="2"/>
                <a:ea typeface="Symbol" charset="2"/>
                <a:cs typeface="Symbol" charset="2"/>
              </a:rPr>
              <a:t>r</a:t>
            </a:r>
            <a:r>
              <a:rPr lang="en-US" dirty="0" err="1" smtClean="0"/>
              <a:t>gV</a:t>
            </a:r>
            <a:endParaRPr lang="en-US" dirty="0" smtClean="0"/>
          </a:p>
          <a:p>
            <a:pPr lvl="1"/>
            <a:r>
              <a:rPr lang="en-US" dirty="0" smtClean="0"/>
              <a:t>Buoyant force = </a:t>
            </a:r>
            <a:r>
              <a:rPr lang="en-US" dirty="0" err="1" smtClean="0">
                <a:latin typeface="Symbol" charset="2"/>
                <a:ea typeface="Symbol" charset="2"/>
                <a:cs typeface="Symbol" charset="2"/>
              </a:rPr>
              <a:t>r</a:t>
            </a:r>
            <a:r>
              <a:rPr lang="en-US" dirty="0" err="1" smtClean="0"/>
              <a:t>gV</a:t>
            </a:r>
            <a:r>
              <a:rPr lang="en-US" dirty="0" smtClean="0"/>
              <a:t> </a:t>
            </a:r>
            <a:endParaRPr lang="en-US" dirty="0"/>
          </a:p>
        </p:txBody>
      </p:sp>
      <p:sp>
        <p:nvSpPr>
          <p:cNvPr id="2" name="Footer Placeholder 1"/>
          <p:cNvSpPr>
            <a:spLocks noGrp="1"/>
          </p:cNvSpPr>
          <p:nvPr>
            <p:ph type="ftr" sz="quarter" idx="10"/>
          </p:nvPr>
        </p:nvSpPr>
        <p:spPr/>
        <p:txBody>
          <a:bodyPr/>
          <a:lstStyle/>
          <a:p>
            <a:r>
              <a:rPr lang="en-GB" smtClean="0"/>
              <a:t>© 2015 Pearson Education, Inc.</a:t>
            </a:r>
            <a:endParaRPr lang="en-GB" dirty="0"/>
          </a:p>
        </p:txBody>
      </p:sp>
      <p:sp>
        <p:nvSpPr>
          <p:cNvPr id="8" name="Text Placeholder 7"/>
          <p:cNvSpPr>
            <a:spLocks noGrp="1"/>
          </p:cNvSpPr>
          <p:nvPr>
            <p:ph type="body" sz="quarter" idx="11"/>
          </p:nvPr>
        </p:nvSpPr>
        <p:spPr/>
        <p:txBody>
          <a:bodyPr/>
          <a:lstStyle/>
          <a:p>
            <a:r>
              <a:rPr lang="en-US" dirty="0" smtClean="0"/>
              <a:t>Section 18.5: Pressure and gravity</a:t>
            </a:r>
            <a:endParaRPr lang="en-US" dirty="0"/>
          </a:p>
        </p:txBody>
      </p:sp>
    </p:spTree>
    <p:extLst>
      <p:ext uri="{BB962C8B-B14F-4D97-AF65-F5344CB8AC3E}">
        <p14:creationId xmlns:p14="http://schemas.microsoft.com/office/powerpoint/2010/main" val="47561787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4" y="1170432"/>
            <a:ext cx="8565119" cy="5422392"/>
          </a:xfrm>
        </p:spPr>
        <p:txBody>
          <a:bodyPr/>
          <a:lstStyle/>
          <a:p>
            <a:r>
              <a:rPr lang="en-US" sz="2400" dirty="0"/>
              <a:t>However, this expression for buoyant force holds for any object in any fluid. </a:t>
            </a:r>
          </a:p>
          <a:p>
            <a:r>
              <a:rPr lang="en-US" sz="2400" dirty="0"/>
              <a:t>So, the buoyant force on any object o in a fluid f </a:t>
            </a:r>
            <a:r>
              <a:rPr lang="en-US" sz="2400" dirty="0" smtClean="0"/>
              <a:t>is</a:t>
            </a:r>
          </a:p>
          <a:p>
            <a:endParaRPr lang="en-US" sz="2400" dirty="0"/>
          </a:p>
          <a:p>
            <a:pPr marL="346075" lvl="1" indent="0">
              <a:buNone/>
            </a:pPr>
            <a:r>
              <a:rPr lang="en-US" sz="2400" dirty="0" smtClean="0"/>
              <a:t>where </a:t>
            </a:r>
            <a:r>
              <a:rPr lang="en-US" sz="2400" i="1" dirty="0"/>
              <a:t>V</a:t>
            </a:r>
            <a:r>
              <a:rPr lang="en-US" sz="2400" baseline="-25000" dirty="0"/>
              <a:t>disp</a:t>
            </a:r>
            <a:r>
              <a:rPr lang="en-US" sz="2400" dirty="0"/>
              <a:t> is the displaced volume of fluid and </a:t>
            </a:r>
            <a:r>
              <a:rPr lang="en-US" sz="2400" i="1" dirty="0"/>
              <a:t>ρ</a:t>
            </a:r>
            <a:r>
              <a:rPr lang="en-US" sz="2400" baseline="-25000" dirty="0" smtClean="0"/>
              <a:t>f</a:t>
            </a:r>
            <a:r>
              <a:rPr lang="en-US" sz="2400" dirty="0" smtClean="0"/>
              <a:t> </a:t>
            </a:r>
            <a:r>
              <a:rPr lang="en-US" sz="2400" dirty="0"/>
              <a:t>is the density of the fluid. </a:t>
            </a:r>
            <a:r>
              <a:rPr lang="en-US" sz="2400" dirty="0" smtClean="0"/>
              <a:t>This is the weight of the displaced fluid!</a:t>
            </a:r>
          </a:p>
          <a:p>
            <a:pPr marL="231775"/>
            <a:r>
              <a:rPr lang="en-US" sz="2400" i="1" dirty="0" smtClean="0"/>
              <a:t>Net</a:t>
            </a:r>
            <a:r>
              <a:rPr lang="en-US" sz="2400" dirty="0" smtClean="0"/>
              <a:t> force is buoyant – weight: </a:t>
            </a:r>
            <a:r>
              <a:rPr lang="en-US" sz="2400" i="1" dirty="0" err="1" smtClean="0"/>
              <a:t>ρ</a:t>
            </a:r>
            <a:r>
              <a:rPr lang="en-US" sz="2400" baseline="-25000" dirty="0" err="1" smtClean="0"/>
              <a:t>f</a:t>
            </a:r>
            <a:r>
              <a:rPr lang="en-US" sz="2400" i="1" dirty="0" err="1" smtClean="0"/>
              <a:t>V</a:t>
            </a:r>
            <a:r>
              <a:rPr lang="en-US" sz="2400" baseline="-25000" dirty="0" err="1" smtClean="0"/>
              <a:t>disp</a:t>
            </a:r>
            <a:r>
              <a:rPr lang="en-US" sz="2400" baseline="-25000" dirty="0" smtClean="0"/>
              <a:t> </a:t>
            </a:r>
            <a:r>
              <a:rPr lang="en-US" sz="2400" i="1" dirty="0" smtClean="0"/>
              <a:t>g – </a:t>
            </a:r>
            <a:r>
              <a:rPr lang="en-US" sz="2400" i="1" dirty="0" err="1" smtClean="0"/>
              <a:t>ρ</a:t>
            </a:r>
            <a:r>
              <a:rPr lang="en-US" sz="2400" baseline="-25000" dirty="0" err="1" smtClean="0"/>
              <a:t>o</a:t>
            </a:r>
            <a:r>
              <a:rPr lang="en-US" sz="2400" i="1" dirty="0" err="1" smtClean="0"/>
              <a:t>V</a:t>
            </a:r>
            <a:r>
              <a:rPr lang="en-US" sz="2400" baseline="-25000" dirty="0" err="1" smtClean="0"/>
              <a:t>disp</a:t>
            </a:r>
            <a:r>
              <a:rPr lang="en-US" sz="2400" baseline="-25000" dirty="0" smtClean="0"/>
              <a:t> </a:t>
            </a:r>
            <a:r>
              <a:rPr lang="en-US" sz="2400" i="1" dirty="0" smtClean="0"/>
              <a:t>g = (</a:t>
            </a:r>
            <a:r>
              <a:rPr lang="en-US" sz="2400" i="1" dirty="0" err="1" smtClean="0"/>
              <a:t>ρ</a:t>
            </a:r>
            <a:r>
              <a:rPr lang="en-US" sz="2400" baseline="-25000" dirty="0" err="1" smtClean="0"/>
              <a:t>f</a:t>
            </a:r>
            <a:r>
              <a:rPr lang="en-US" sz="2400" baseline="-25000" dirty="0" smtClean="0"/>
              <a:t> </a:t>
            </a:r>
            <a:r>
              <a:rPr lang="en-US" sz="2400" dirty="0" smtClean="0"/>
              <a:t>-</a:t>
            </a:r>
            <a:r>
              <a:rPr lang="en-US" sz="2400" baseline="-25000" dirty="0" smtClean="0"/>
              <a:t> </a:t>
            </a:r>
            <a:r>
              <a:rPr lang="en-US" sz="2400" i="1" dirty="0" err="1" smtClean="0"/>
              <a:t>ρ</a:t>
            </a:r>
            <a:r>
              <a:rPr lang="en-US" sz="2400" baseline="-25000" dirty="0" err="1" smtClean="0"/>
              <a:t>o</a:t>
            </a:r>
            <a:r>
              <a:rPr lang="en-US" sz="2400" dirty="0" smtClean="0"/>
              <a:t>)</a:t>
            </a:r>
            <a:r>
              <a:rPr lang="en-US" sz="2400" i="1" dirty="0" err="1" smtClean="0"/>
              <a:t>V</a:t>
            </a:r>
            <a:r>
              <a:rPr lang="en-US" sz="2400" baseline="-25000" dirty="0" err="1" smtClean="0"/>
              <a:t>disp</a:t>
            </a:r>
            <a:r>
              <a:rPr lang="en-US" sz="2400" i="1" dirty="0" err="1" smtClean="0"/>
              <a:t>g</a:t>
            </a:r>
            <a:endParaRPr lang="en-US" sz="2400" dirty="0" smtClean="0"/>
          </a:p>
          <a:p>
            <a:r>
              <a:rPr lang="en-US" sz="2400" dirty="0" smtClean="0"/>
              <a:t>For </a:t>
            </a:r>
            <a:r>
              <a:rPr lang="en-US" sz="2400" dirty="0"/>
              <a:t>an object that is floating, the displaced volume is less than the volume of the object, and therefore we </a:t>
            </a:r>
            <a:r>
              <a:rPr lang="en-US" sz="2400" dirty="0" smtClean="0"/>
              <a:t>get</a:t>
            </a:r>
          </a:p>
          <a:p>
            <a:pPr marL="0" indent="0" algn="ctr">
              <a:buNone/>
            </a:pPr>
            <a:r>
              <a:rPr lang="en-US" sz="2400" i="1" dirty="0"/>
              <a:t>ρ</a:t>
            </a:r>
            <a:r>
              <a:rPr lang="en-US" sz="2400" baseline="-25000" dirty="0"/>
              <a:t>o,av</a:t>
            </a:r>
            <a:r>
              <a:rPr lang="en-US" sz="2400" dirty="0"/>
              <a:t> &lt; </a:t>
            </a:r>
            <a:r>
              <a:rPr lang="en-US" sz="2400" i="1" dirty="0" smtClean="0"/>
              <a:t>ρ</a:t>
            </a:r>
            <a:r>
              <a:rPr lang="en-US" sz="2400" baseline="-25000" dirty="0" smtClean="0"/>
              <a:t>f</a:t>
            </a:r>
            <a:r>
              <a:rPr lang="en-US" sz="2400" dirty="0" smtClean="0"/>
              <a:t>  (</a:t>
            </a:r>
            <a:r>
              <a:rPr lang="en-US" sz="2400" dirty="0"/>
              <a:t>object floats</a:t>
            </a:r>
            <a:r>
              <a:rPr lang="en-US" sz="2400" dirty="0" smtClean="0"/>
              <a:t>)</a:t>
            </a:r>
          </a:p>
          <a:p>
            <a:r>
              <a:rPr lang="en-US" sz="2400" dirty="0" smtClean="0"/>
              <a:t>If </a:t>
            </a:r>
            <a:r>
              <a:rPr lang="en-US" sz="2400" dirty="0"/>
              <a:t>an object sinks, the buoyant force is smaller than the gravitational force, and we </a:t>
            </a:r>
            <a:r>
              <a:rPr lang="en-US" sz="2400" dirty="0" smtClean="0"/>
              <a:t>get</a:t>
            </a:r>
          </a:p>
          <a:p>
            <a:pPr marL="0" indent="0" algn="ctr">
              <a:buNone/>
            </a:pPr>
            <a:r>
              <a:rPr lang="en-US" sz="2400" i="1" dirty="0" smtClean="0"/>
              <a:t>ρ</a:t>
            </a:r>
            <a:r>
              <a:rPr lang="en-US" sz="2400" baseline="-25000" dirty="0" smtClean="0"/>
              <a:t>o</a:t>
            </a:r>
            <a:r>
              <a:rPr lang="en-US" sz="2400" baseline="-25000" dirty="0"/>
              <a:t>,av</a:t>
            </a:r>
            <a:r>
              <a:rPr lang="en-US" sz="2400" dirty="0"/>
              <a:t> &gt; </a:t>
            </a:r>
            <a:r>
              <a:rPr lang="en-US" sz="2400" i="1" dirty="0" smtClean="0"/>
              <a:t>ρ</a:t>
            </a:r>
            <a:r>
              <a:rPr lang="en-US" sz="2400" baseline="-25000" dirty="0" smtClean="0"/>
              <a:t>f</a:t>
            </a:r>
            <a:r>
              <a:rPr lang="en-US" sz="2400" dirty="0" smtClean="0"/>
              <a:t>  (</a:t>
            </a:r>
            <a:r>
              <a:rPr lang="en-US" sz="2400" dirty="0"/>
              <a:t>object sinks)</a:t>
            </a:r>
          </a:p>
          <a:p>
            <a:endParaRPr lang="en-US" sz="2400"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Section 18.5: Pressure and gravity</a:t>
            </a:r>
            <a:endParaRPr lang="en-US" dirty="0"/>
          </a:p>
        </p:txBody>
      </p:sp>
      <p:graphicFrame>
        <p:nvGraphicFramePr>
          <p:cNvPr id="13" name="Object 12"/>
          <p:cNvGraphicFramePr>
            <a:graphicFrameLocks noChangeAspect="1"/>
          </p:cNvGraphicFramePr>
          <p:nvPr>
            <p:extLst>
              <p:ext uri="{D42A27DB-BD31-4B8C-83A1-F6EECF244321}">
                <p14:modId xmlns:p14="http://schemas.microsoft.com/office/powerpoint/2010/main" val="652773479"/>
              </p:ext>
            </p:extLst>
          </p:nvPr>
        </p:nvGraphicFramePr>
        <p:xfrm>
          <a:off x="3759200" y="2422525"/>
          <a:ext cx="1625600" cy="482600"/>
        </p:xfrm>
        <a:graphic>
          <a:graphicData uri="http://schemas.openxmlformats.org/presentationml/2006/ole">
            <mc:AlternateContent xmlns:mc="http://schemas.openxmlformats.org/markup-compatibility/2006">
              <mc:Choice xmlns:v="urn:schemas-microsoft-com:vml" Requires="v">
                <p:oleObj spid="_x0000_s38185" name="Equation" r:id="rId3" imgW="1625600" imgH="482600" progId="Equation.DSMT4">
                  <p:embed/>
                </p:oleObj>
              </mc:Choice>
              <mc:Fallback>
                <p:oleObj name="Equation" r:id="rId3" imgW="1625600" imgH="482600" progId="Equation.DSMT4">
                  <p:embed/>
                  <p:pic>
                    <p:nvPicPr>
                      <p:cNvPr id="0" name=""/>
                      <p:cNvPicPr/>
                      <p:nvPr/>
                    </p:nvPicPr>
                    <p:blipFill>
                      <a:blip r:embed="rId4"/>
                      <a:stretch>
                        <a:fillRect/>
                      </a:stretch>
                    </p:blipFill>
                    <p:spPr>
                      <a:xfrm>
                        <a:off x="3759200" y="2422525"/>
                        <a:ext cx="1625600" cy="482600"/>
                      </a:xfrm>
                      <a:prstGeom prst="rect">
                        <a:avLst/>
                      </a:prstGeom>
                    </p:spPr>
                  </p:pic>
                </p:oleObj>
              </mc:Fallback>
            </mc:AlternateContent>
          </a:graphicData>
        </a:graphic>
      </p:graphicFrame>
    </p:spTree>
    <p:extLst>
      <p:ext uri="{BB962C8B-B14F-4D97-AF65-F5344CB8AC3E}">
        <p14:creationId xmlns:p14="http://schemas.microsoft.com/office/powerpoint/2010/main" val="228019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3" name="Text Placeholder 2"/>
          <p:cNvSpPr>
            <a:spLocks noGrp="1"/>
          </p:cNvSpPr>
          <p:nvPr>
            <p:ph type="body" sz="quarter" idx="11"/>
          </p:nvPr>
        </p:nvSpPr>
        <p:spPr/>
        <p:txBody>
          <a:bodyPr/>
          <a:lstStyle/>
          <a:p>
            <a:r>
              <a:rPr lang="en-US" dirty="0"/>
              <a:t>Checkpoint </a:t>
            </a:r>
            <a:r>
              <a:rPr lang="en-US" dirty="0" smtClean="0"/>
              <a:t>18.15</a:t>
            </a:r>
            <a:endParaRPr lang="en-US" dirty="0"/>
          </a:p>
        </p:txBody>
      </p:sp>
      <p:sp>
        <p:nvSpPr>
          <p:cNvPr id="2" name="Content Placeholder 1"/>
          <p:cNvSpPr>
            <a:spLocks noGrp="1"/>
          </p:cNvSpPr>
          <p:nvPr>
            <p:ph idx="1"/>
          </p:nvPr>
        </p:nvSpPr>
        <p:spPr/>
        <p:txBody>
          <a:bodyPr/>
          <a:lstStyle/>
          <a:p>
            <a:pPr>
              <a:tabLst>
                <a:tab pos="1081088" algn="l"/>
              </a:tabLst>
            </a:pPr>
            <a:r>
              <a:rPr lang="en-US" dirty="0" smtClean="0"/>
              <a:t>	</a:t>
            </a:r>
            <a:r>
              <a:rPr lang="en-US" dirty="0"/>
              <a:t>An object floats with 80% of its volume submerged in water. How does the average mass density of the object compare with that of water</a:t>
            </a:r>
            <a:r>
              <a:rPr lang="en-US" dirty="0" smtClean="0"/>
              <a:t>?</a:t>
            </a:r>
          </a:p>
          <a:p>
            <a:pPr>
              <a:tabLst>
                <a:tab pos="1081088" algn="l"/>
              </a:tabLst>
            </a:pPr>
            <a:endParaRPr lang="en-US" dirty="0"/>
          </a:p>
          <a:p>
            <a:pPr>
              <a:tabLst>
                <a:tab pos="1081088" algn="l"/>
              </a:tabLst>
            </a:pPr>
            <a:r>
              <a:rPr lang="en-US" dirty="0" smtClean="0"/>
              <a:t>Buoyant force: weight of water displaced</a:t>
            </a:r>
          </a:p>
          <a:p>
            <a:pPr>
              <a:tabLst>
                <a:tab pos="1081088" algn="l"/>
              </a:tabLst>
            </a:pPr>
            <a:r>
              <a:rPr lang="en-US" dirty="0"/>
              <a:t>	</a:t>
            </a:r>
            <a:r>
              <a:rPr lang="en-US" dirty="0" smtClean="0"/>
              <a:t>B = 0.8 x (object volume) x (liquid density) x g</a:t>
            </a:r>
          </a:p>
          <a:p>
            <a:pPr>
              <a:tabLst>
                <a:tab pos="1081088" algn="l"/>
              </a:tabLst>
            </a:pPr>
            <a:r>
              <a:rPr lang="en-US" dirty="0" smtClean="0"/>
              <a:t>Weight of object:</a:t>
            </a:r>
          </a:p>
          <a:p>
            <a:pPr>
              <a:tabLst>
                <a:tab pos="1081088" algn="l"/>
              </a:tabLst>
            </a:pPr>
            <a:r>
              <a:rPr lang="en-US" dirty="0"/>
              <a:t>	</a:t>
            </a:r>
            <a:r>
              <a:rPr lang="en-US" dirty="0" smtClean="0"/>
              <a:t>mg = (object volume) x (object density) x g</a:t>
            </a:r>
          </a:p>
          <a:p>
            <a:pPr>
              <a:tabLst>
                <a:tab pos="1081088" algn="l"/>
              </a:tabLst>
            </a:pPr>
            <a:endParaRPr lang="en-US" dirty="0"/>
          </a:p>
          <a:p>
            <a:pPr>
              <a:tabLst>
                <a:tab pos="1081088" algn="l"/>
              </a:tabLst>
            </a:pPr>
            <a:r>
              <a:rPr lang="en-US" dirty="0" smtClean="0"/>
              <a:t>In equilibrium, B – mg = 0, so </a:t>
            </a:r>
          </a:p>
          <a:p>
            <a:pPr>
              <a:tabLst>
                <a:tab pos="1081088" algn="l"/>
              </a:tabLst>
            </a:pPr>
            <a:r>
              <a:rPr lang="en-US" dirty="0"/>
              <a:t>	</a:t>
            </a:r>
            <a:r>
              <a:rPr lang="en-US" dirty="0" smtClean="0"/>
              <a:t>(object density) = 0.8 x (liquid density)</a:t>
            </a:r>
            <a:endParaRPr lang="en-US" dirty="0"/>
          </a:p>
        </p:txBody>
      </p:sp>
      <p:sp>
        <p:nvSpPr>
          <p:cNvPr id="5" name="Text Placeholder 4"/>
          <p:cNvSpPr>
            <a:spLocks noGrp="1"/>
          </p:cNvSpPr>
          <p:nvPr>
            <p:ph type="body" sz="quarter" idx="12"/>
          </p:nvPr>
        </p:nvSpPr>
        <p:spPr/>
        <p:txBody>
          <a:bodyPr/>
          <a:lstStyle/>
          <a:p>
            <a:r>
              <a:rPr lang="en-US" dirty="0" smtClean="0"/>
              <a:t>18.15</a:t>
            </a:r>
            <a:endParaRPr lang="en-US" dirty="0"/>
          </a:p>
        </p:txBody>
      </p:sp>
    </p:spTree>
    <p:extLst>
      <p:ext uri="{BB962C8B-B14F-4D97-AF65-F5344CB8AC3E}">
        <p14:creationId xmlns:p14="http://schemas.microsoft.com/office/powerpoint/2010/main" val="230669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Section 18.6: Working with pressure</a:t>
            </a:r>
            <a:endParaRPr lang="en-US" dirty="0"/>
          </a:p>
        </p:txBody>
      </p:sp>
      <p:sp>
        <p:nvSpPr>
          <p:cNvPr id="2" name="Title 1"/>
          <p:cNvSpPr>
            <a:spLocks noGrp="1"/>
          </p:cNvSpPr>
          <p:nvPr>
            <p:ph type="title"/>
          </p:nvPr>
        </p:nvSpPr>
        <p:spPr/>
        <p:txBody>
          <a:bodyPr/>
          <a:lstStyle/>
          <a:p>
            <a:r>
              <a:rPr lang="en-US" dirty="0" smtClean="0"/>
              <a:t>Section Goals</a:t>
            </a:r>
            <a:endParaRPr lang="en-US" dirty="0"/>
          </a:p>
        </p:txBody>
      </p:sp>
      <p:sp>
        <p:nvSpPr>
          <p:cNvPr id="3" name="Content Placeholder 2"/>
          <p:cNvSpPr>
            <a:spLocks noGrp="1"/>
          </p:cNvSpPr>
          <p:nvPr>
            <p:ph idx="1"/>
          </p:nvPr>
        </p:nvSpPr>
        <p:spPr>
          <a:xfrm>
            <a:off x="365124" y="1874520"/>
            <a:ext cx="4460876" cy="4718304"/>
          </a:xfrm>
        </p:spPr>
        <p:txBody>
          <a:bodyPr/>
          <a:lstStyle/>
          <a:p>
            <a:pPr marL="0" indent="0">
              <a:buNone/>
            </a:pPr>
            <a:r>
              <a:rPr lang="en-US" dirty="0" smtClean="0"/>
              <a:t>You will learn to</a:t>
            </a:r>
          </a:p>
          <a:p>
            <a:r>
              <a:rPr lang="en-US" dirty="0" smtClean="0"/>
              <a:t>Recognize several pressure-measuring devices and model mathematically how they are calibrated.</a:t>
            </a:r>
          </a:p>
          <a:p>
            <a:r>
              <a:rPr lang="en-US" dirty="0" smtClean="0"/>
              <a:t>Understand the basics of hydraulic systems and how to apply Pascal’s principle to them.</a:t>
            </a:r>
            <a:endParaRPr lang="en-US" dirty="0"/>
          </a:p>
        </p:txBody>
      </p:sp>
      <p:pic>
        <p:nvPicPr>
          <p:cNvPr id="12" name="Picture 11" descr="18_44_Figu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5778" y="2114862"/>
            <a:ext cx="3755093" cy="3657600"/>
          </a:xfrm>
          <a:prstGeom prst="rect">
            <a:avLst/>
          </a:prstGeom>
        </p:spPr>
      </p:pic>
    </p:spTree>
    <p:extLst>
      <p:ext uri="{BB962C8B-B14F-4D97-AF65-F5344CB8AC3E}">
        <p14:creationId xmlns:p14="http://schemas.microsoft.com/office/powerpoint/2010/main" val="199624105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Many </a:t>
            </a:r>
            <a:r>
              <a:rPr lang="en-US" i="1" dirty="0"/>
              <a:t>pressure gauges</a:t>
            </a:r>
            <a:r>
              <a:rPr lang="en-US" dirty="0"/>
              <a:t>, such as tire gauges, measure not the actual pressure </a:t>
            </a:r>
            <a:r>
              <a:rPr lang="en-US" i="1" dirty="0"/>
              <a:t>P</a:t>
            </a:r>
            <a:r>
              <a:rPr lang="en-US" dirty="0"/>
              <a:t> but what is called </a:t>
            </a:r>
            <a:r>
              <a:rPr lang="en-US" b="1" dirty="0"/>
              <a:t>gauge pressure </a:t>
            </a:r>
            <a:r>
              <a:rPr lang="en-US" i="1" dirty="0"/>
              <a:t>P</a:t>
            </a:r>
            <a:r>
              <a:rPr lang="en-US" baseline="-25000" dirty="0"/>
              <a:t>gauge</a:t>
            </a:r>
            <a:r>
              <a:rPr lang="en-US" dirty="0"/>
              <a:t>, </a:t>
            </a:r>
            <a:r>
              <a:rPr lang="en-US" dirty="0" smtClean="0"/>
              <a:t>where</a:t>
            </a:r>
          </a:p>
          <a:p>
            <a:pPr marL="457200" lvl="1" indent="0" algn="ctr">
              <a:buNone/>
            </a:pPr>
            <a:r>
              <a:rPr lang="en-US" i="1" dirty="0"/>
              <a:t>P</a:t>
            </a:r>
            <a:r>
              <a:rPr lang="en-US" dirty="0"/>
              <a:t> </a:t>
            </a:r>
            <a:r>
              <a:rPr lang="en-US" dirty="0" smtClean="0"/>
              <a:t>= </a:t>
            </a:r>
            <a:r>
              <a:rPr lang="en-US" i="1" dirty="0" smtClean="0"/>
              <a:t>P</a:t>
            </a:r>
            <a:r>
              <a:rPr lang="en-US" baseline="-25000" dirty="0" smtClean="0"/>
              <a:t>gauge</a:t>
            </a:r>
            <a:r>
              <a:rPr lang="en-US" dirty="0" smtClean="0"/>
              <a:t> + </a:t>
            </a:r>
            <a:r>
              <a:rPr lang="en-US" i="1" dirty="0" smtClean="0"/>
              <a:t>P</a:t>
            </a:r>
            <a:r>
              <a:rPr lang="en-US" baseline="-25000" dirty="0" smtClean="0"/>
              <a:t>atm</a:t>
            </a:r>
            <a:endParaRPr lang="en-US" baseline="-25000" dirty="0"/>
          </a:p>
        </p:txBody>
      </p:sp>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Section 18.6: Working with pressure</a:t>
            </a:r>
            <a:endParaRPr lang="en-US" dirty="0"/>
          </a:p>
        </p:txBody>
      </p:sp>
      <p:pic>
        <p:nvPicPr>
          <p:cNvPr id="12" name="Picture 11" descr="18_44_Figu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5140" y="3265055"/>
            <a:ext cx="3413721" cy="3325091"/>
          </a:xfrm>
          <a:prstGeom prst="rect">
            <a:avLst/>
          </a:prstGeom>
        </p:spPr>
      </p:pic>
    </p:spTree>
    <p:extLst>
      <p:ext uri="{BB962C8B-B14F-4D97-AF65-F5344CB8AC3E}">
        <p14:creationId xmlns:p14="http://schemas.microsoft.com/office/powerpoint/2010/main" val="37717914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Section 18.6: Working with pressure</a:t>
            </a:r>
            <a:endParaRPr lang="en-US" dirty="0"/>
          </a:p>
        </p:txBody>
      </p:sp>
      <p:sp>
        <p:nvSpPr>
          <p:cNvPr id="3" name="Content Placeholder 2"/>
          <p:cNvSpPr>
            <a:spLocks noGrp="1"/>
          </p:cNvSpPr>
          <p:nvPr>
            <p:ph idx="1"/>
          </p:nvPr>
        </p:nvSpPr>
        <p:spPr>
          <a:xfrm>
            <a:off x="365124" y="1170432"/>
            <a:ext cx="4704716" cy="5422392"/>
          </a:xfrm>
        </p:spPr>
        <p:txBody>
          <a:bodyPr/>
          <a:lstStyle/>
          <a:p>
            <a:r>
              <a:rPr lang="en-US" dirty="0" smtClean="0"/>
              <a:t>The simplest pressure gauge is the open-tube </a:t>
            </a:r>
            <a:r>
              <a:rPr lang="en-US" i="1" dirty="0" smtClean="0"/>
              <a:t>manometer</a:t>
            </a:r>
            <a:r>
              <a:rPr lang="en-US" dirty="0" smtClean="0"/>
              <a:t>.</a:t>
            </a:r>
          </a:p>
          <a:p>
            <a:r>
              <a:rPr lang="en-US" dirty="0" smtClean="0"/>
              <a:t>The tube is filled with liquid mercury of density </a:t>
            </a:r>
            <a:r>
              <a:rPr lang="en-US" i="1" dirty="0"/>
              <a:t>ρ</a:t>
            </a:r>
            <a:r>
              <a:rPr lang="en-US" dirty="0" smtClean="0"/>
              <a:t>.</a:t>
            </a:r>
          </a:p>
          <a:p>
            <a:r>
              <a:rPr lang="en-US" dirty="0" smtClean="0"/>
              <a:t>Find the pressure </a:t>
            </a:r>
            <a:r>
              <a:rPr lang="en-US" i="1" dirty="0" smtClean="0"/>
              <a:t>P</a:t>
            </a:r>
            <a:r>
              <a:rPr lang="en-US" dirty="0" smtClean="0"/>
              <a:t>:</a:t>
            </a:r>
          </a:p>
          <a:p>
            <a:pPr marL="346075" lvl="1" indent="0" algn="ctr">
              <a:buNone/>
            </a:pPr>
            <a:r>
              <a:rPr lang="en-US" i="1" dirty="0"/>
              <a:t>P</a:t>
            </a:r>
            <a:r>
              <a:rPr lang="en-US" dirty="0"/>
              <a:t> </a:t>
            </a:r>
            <a:r>
              <a:rPr lang="en-US" dirty="0" smtClean="0"/>
              <a:t>= </a:t>
            </a:r>
            <a:r>
              <a:rPr lang="en-US" i="1" dirty="0"/>
              <a:t>P</a:t>
            </a:r>
            <a:r>
              <a:rPr lang="en-US" baseline="-25000" dirty="0"/>
              <a:t>atm</a:t>
            </a:r>
            <a:r>
              <a:rPr lang="en-US" dirty="0"/>
              <a:t> </a:t>
            </a:r>
            <a:r>
              <a:rPr lang="en-US" dirty="0" smtClean="0"/>
              <a:t>+ </a:t>
            </a:r>
            <a:r>
              <a:rPr lang="en-US" i="1" dirty="0" err="1" smtClean="0"/>
              <a:t>ρgh</a:t>
            </a:r>
            <a:endParaRPr lang="en-US" i="1" dirty="0" smtClean="0"/>
          </a:p>
          <a:p>
            <a:pPr marL="346075" lvl="1" indent="0" algn="ctr">
              <a:buNone/>
            </a:pPr>
            <a:r>
              <a:rPr lang="en-US" i="1" dirty="0" err="1" smtClean="0"/>
              <a:t>P</a:t>
            </a:r>
            <a:r>
              <a:rPr lang="en-US" i="1" baseline="-25000" dirty="0" err="1" smtClean="0"/>
              <a:t>gauge</a:t>
            </a:r>
            <a:r>
              <a:rPr lang="en-US" i="1" dirty="0" smtClean="0"/>
              <a:t> = </a:t>
            </a:r>
            <a:r>
              <a:rPr lang="en-US" i="1" dirty="0"/>
              <a:t>P</a:t>
            </a:r>
            <a:r>
              <a:rPr lang="en-US" dirty="0"/>
              <a:t> </a:t>
            </a:r>
            <a:r>
              <a:rPr lang="en-US" dirty="0" smtClean="0"/>
              <a:t>- </a:t>
            </a:r>
            <a:r>
              <a:rPr lang="en-US" i="1" dirty="0" err="1"/>
              <a:t>P</a:t>
            </a:r>
            <a:r>
              <a:rPr lang="en-US" baseline="-25000" dirty="0" err="1"/>
              <a:t>atm</a:t>
            </a:r>
            <a:r>
              <a:rPr lang="en-US" dirty="0"/>
              <a:t> </a:t>
            </a:r>
            <a:r>
              <a:rPr lang="en-US" dirty="0" smtClean="0"/>
              <a:t>= </a:t>
            </a:r>
            <a:r>
              <a:rPr lang="en-US" i="1" dirty="0" err="1" smtClean="0"/>
              <a:t>ρgh</a:t>
            </a:r>
            <a:endParaRPr lang="en-US" i="1" dirty="0" smtClean="0"/>
          </a:p>
          <a:p>
            <a:r>
              <a:rPr lang="en-US" dirty="0" smtClean="0"/>
              <a:t>Same result by balancing forces on either side at </a:t>
            </a:r>
            <a:r>
              <a:rPr lang="en-US" i="1" dirty="0" err="1" smtClean="0"/>
              <a:t>y</a:t>
            </a:r>
            <a:r>
              <a:rPr lang="en-US" baseline="-25000" dirty="0" err="1" smtClean="0"/>
              <a:t>left</a:t>
            </a:r>
            <a:r>
              <a:rPr lang="en-US" dirty="0"/>
              <a:t> </a:t>
            </a:r>
            <a:r>
              <a:rPr lang="en-US" dirty="0" smtClean="0"/>
              <a:t>– difference in pressure is the weight of the excess mercury</a:t>
            </a:r>
            <a:endParaRPr lang="en-US" baseline="-25000" dirty="0"/>
          </a:p>
        </p:txBody>
      </p:sp>
      <p:pic>
        <p:nvPicPr>
          <p:cNvPr id="2" name="Picture 1" descr="18_45_Figure.jpg"/>
          <p:cNvPicPr>
            <a:picLocks noChangeAspect="1"/>
          </p:cNvPicPr>
          <p:nvPr/>
        </p:nvPicPr>
        <p:blipFill rotWithShape="1">
          <a:blip r:embed="rId2">
            <a:extLst>
              <a:ext uri="{28A0092B-C50C-407E-A947-70E740481C1C}">
                <a14:useLocalDpi xmlns:a14="http://schemas.microsoft.com/office/drawing/2010/main" val="0"/>
              </a:ext>
            </a:extLst>
          </a:blip>
          <a:srcRect b="2574"/>
          <a:stretch/>
        </p:blipFill>
        <p:spPr>
          <a:xfrm>
            <a:off x="5344160" y="1201955"/>
            <a:ext cx="3322320" cy="5459932"/>
          </a:xfrm>
          <a:prstGeom prst="rect">
            <a:avLst/>
          </a:prstGeom>
        </p:spPr>
      </p:pic>
    </p:spTree>
    <p:extLst>
      <p:ext uri="{BB962C8B-B14F-4D97-AF65-F5344CB8AC3E}">
        <p14:creationId xmlns:p14="http://schemas.microsoft.com/office/powerpoint/2010/main" val="178526485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dirty="0" smtClean="0"/>
              <a:t>© 2015 Pearson Education, Inc.</a:t>
            </a:r>
            <a:endParaRPr lang="en-GB" dirty="0"/>
          </a:p>
        </p:txBody>
      </p:sp>
      <p:sp>
        <p:nvSpPr>
          <p:cNvPr id="5" name="Text Placeholder 4"/>
          <p:cNvSpPr>
            <a:spLocks noGrp="1"/>
          </p:cNvSpPr>
          <p:nvPr>
            <p:ph type="body" sz="quarter" idx="11"/>
          </p:nvPr>
        </p:nvSpPr>
        <p:spPr/>
        <p:txBody>
          <a:bodyPr/>
          <a:lstStyle/>
          <a:p>
            <a:r>
              <a:rPr lang="en-US" dirty="0" smtClean="0"/>
              <a:t>Section 18.6: Working with pressure</a:t>
            </a:r>
            <a:endParaRPr lang="en-US" dirty="0"/>
          </a:p>
        </p:txBody>
      </p:sp>
      <p:sp>
        <p:nvSpPr>
          <p:cNvPr id="3" name="Content Placeholder 2"/>
          <p:cNvSpPr>
            <a:spLocks noGrp="1"/>
          </p:cNvSpPr>
          <p:nvPr>
            <p:ph idx="1"/>
          </p:nvPr>
        </p:nvSpPr>
        <p:spPr>
          <a:xfrm>
            <a:off x="365124" y="1170432"/>
            <a:ext cx="4623436" cy="5422392"/>
          </a:xfrm>
        </p:spPr>
        <p:txBody>
          <a:bodyPr/>
          <a:lstStyle/>
          <a:p>
            <a:r>
              <a:rPr lang="en-US" sz="2400" dirty="0"/>
              <a:t>We can use a </a:t>
            </a:r>
            <a:r>
              <a:rPr lang="en-US" sz="2400" i="1" dirty="0"/>
              <a:t>barometer</a:t>
            </a:r>
            <a:r>
              <a:rPr lang="en-US" sz="2400" dirty="0"/>
              <a:t> to measure the atmospheric pressure.</a:t>
            </a:r>
          </a:p>
          <a:p>
            <a:r>
              <a:rPr lang="en-US" sz="2400" dirty="0"/>
              <a:t>We fill the tube completely with a liquid, cover the top end, invert the tube, place it in an open container of the same liquid, and remove the cover.</a:t>
            </a:r>
          </a:p>
          <a:p>
            <a:r>
              <a:rPr lang="en-US" sz="2400" dirty="0"/>
              <a:t>We then measure the height </a:t>
            </a:r>
            <a:r>
              <a:rPr lang="en-US" sz="2400" i="1" dirty="0"/>
              <a:t>h</a:t>
            </a:r>
            <a:r>
              <a:rPr lang="en-US" sz="2400" dirty="0"/>
              <a:t> of the liquid column in the tube.</a:t>
            </a:r>
          </a:p>
          <a:p>
            <a:r>
              <a:rPr lang="en-US" sz="2400" dirty="0" smtClean="0"/>
              <a:t>Balancing pressure force </a:t>
            </a:r>
            <a:r>
              <a:rPr lang="en-US" sz="2400" i="1" dirty="0" err="1" smtClean="0"/>
              <a:t>P</a:t>
            </a:r>
            <a:r>
              <a:rPr lang="en-US" sz="2400" baseline="-25000" dirty="0" err="1" smtClean="0"/>
              <a:t>atm</a:t>
            </a:r>
            <a:r>
              <a:rPr lang="en-US" sz="2400" i="1" dirty="0" err="1" smtClean="0"/>
              <a:t>A</a:t>
            </a:r>
            <a:r>
              <a:rPr lang="en-US" sz="2400" dirty="0" smtClean="0"/>
              <a:t> with the weight of the column:</a:t>
            </a:r>
          </a:p>
          <a:p>
            <a:pPr marL="0" indent="0" algn="ctr">
              <a:buNone/>
            </a:pPr>
            <a:r>
              <a:rPr lang="el-GR" sz="2400" i="1" dirty="0" smtClean="0"/>
              <a:t>P</a:t>
            </a:r>
            <a:r>
              <a:rPr lang="el-GR" sz="2400" baseline="-25000" dirty="0" smtClean="0"/>
              <a:t>atm</a:t>
            </a:r>
            <a:r>
              <a:rPr lang="el-GR" sz="2400" dirty="0" smtClean="0"/>
              <a:t> </a:t>
            </a:r>
            <a:r>
              <a:rPr lang="en-US" sz="2400" dirty="0" smtClean="0"/>
              <a:t>=</a:t>
            </a:r>
            <a:r>
              <a:rPr lang="el-GR" sz="2400" dirty="0"/>
              <a:t> </a:t>
            </a:r>
            <a:r>
              <a:rPr lang="el-GR" sz="2400" i="1" dirty="0" smtClean="0"/>
              <a:t>ρgh</a:t>
            </a:r>
            <a:endParaRPr lang="el-GR" sz="2400" i="1" dirty="0"/>
          </a:p>
        </p:txBody>
      </p:sp>
      <p:pic>
        <p:nvPicPr>
          <p:cNvPr id="6" name="Picture 5" descr="18_46_Figure.jpg"/>
          <p:cNvPicPr>
            <a:picLocks noChangeAspect="1"/>
          </p:cNvPicPr>
          <p:nvPr/>
        </p:nvPicPr>
        <p:blipFill rotWithShape="1">
          <a:blip r:embed="rId2">
            <a:extLst>
              <a:ext uri="{28A0092B-C50C-407E-A947-70E740481C1C}">
                <a14:useLocalDpi xmlns:a14="http://schemas.microsoft.com/office/drawing/2010/main" val="0"/>
              </a:ext>
            </a:extLst>
          </a:blip>
          <a:srcRect b="2727"/>
          <a:stretch/>
        </p:blipFill>
        <p:spPr>
          <a:xfrm>
            <a:off x="5422254" y="1450743"/>
            <a:ext cx="3489868" cy="4937760"/>
          </a:xfrm>
          <a:prstGeom prst="rect">
            <a:avLst/>
          </a:prstGeom>
        </p:spPr>
      </p:pic>
    </p:spTree>
    <p:extLst>
      <p:ext uri="{BB962C8B-B14F-4D97-AF65-F5344CB8AC3E}">
        <p14:creationId xmlns:p14="http://schemas.microsoft.com/office/powerpoint/2010/main" val="395907763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With </a:t>
            </a:r>
            <a:r>
              <a:rPr lang="el-GR" i="1" dirty="0" err="1" smtClean="0"/>
              <a:t>P</a:t>
            </a:r>
            <a:r>
              <a:rPr lang="el-GR" baseline="-25000" dirty="0" err="1" smtClean="0"/>
              <a:t>atm</a:t>
            </a:r>
            <a:r>
              <a:rPr lang="el-GR" dirty="0" smtClean="0"/>
              <a:t> </a:t>
            </a:r>
            <a:r>
              <a:rPr lang="en-US" dirty="0"/>
              <a:t>=</a:t>
            </a:r>
            <a:r>
              <a:rPr lang="el-GR" dirty="0"/>
              <a:t> </a:t>
            </a:r>
            <a:r>
              <a:rPr lang="el-GR" i="1" dirty="0" err="1" smtClean="0"/>
              <a:t>ρgh</a:t>
            </a:r>
            <a:r>
              <a:rPr lang="en-US" dirty="0" smtClean="0"/>
              <a:t> = 101.325 </a:t>
            </a:r>
            <a:r>
              <a:rPr lang="en-US" dirty="0" err="1" smtClean="0"/>
              <a:t>kPa</a:t>
            </a:r>
            <a:r>
              <a:rPr lang="en-US" dirty="0" smtClean="0"/>
              <a:t>, using Hg with </a:t>
            </a:r>
            <a:r>
              <a:rPr lang="el-GR" i="1" dirty="0" smtClean="0"/>
              <a:t>ρ</a:t>
            </a:r>
            <a:r>
              <a:rPr lang="en-US" i="1" dirty="0" smtClean="0"/>
              <a:t>=</a:t>
            </a:r>
            <a:r>
              <a:rPr lang="en-US" dirty="0" smtClean="0"/>
              <a:t>13,594 kg/m</a:t>
            </a:r>
            <a:r>
              <a:rPr lang="en-US" baseline="30000" dirty="0" smtClean="0"/>
              <a:t>3</a:t>
            </a:r>
            <a:r>
              <a:rPr lang="en-US" dirty="0" smtClean="0"/>
              <a:t> </a:t>
            </a:r>
            <a:r>
              <a:rPr lang="is-IS" dirty="0" smtClean="0"/>
              <a:t>…</a:t>
            </a:r>
            <a:r>
              <a:rPr lang="en-US" dirty="0" smtClean="0"/>
              <a:t> </a:t>
            </a:r>
            <a:endParaRPr lang="en-US" i="1" dirty="0"/>
          </a:p>
          <a:p>
            <a:pPr marL="0" indent="0">
              <a:buNone/>
            </a:pPr>
            <a:r>
              <a:rPr lang="en-US" i="1" dirty="0" smtClean="0"/>
              <a:t>	h = </a:t>
            </a:r>
            <a:r>
              <a:rPr lang="en-US" dirty="0" smtClean="0"/>
              <a:t>760 mm (29.92 in) = 1 </a:t>
            </a:r>
            <a:r>
              <a:rPr lang="en-US" dirty="0" err="1" smtClean="0"/>
              <a:t>Torr</a:t>
            </a:r>
            <a:endParaRPr lang="en-US" dirty="0"/>
          </a:p>
          <a:p>
            <a:r>
              <a:rPr lang="en-US" dirty="0" smtClean="0"/>
              <a:t>That’s where that nonsense about “inches of mercury” comes from on the weather report.</a:t>
            </a:r>
          </a:p>
          <a:p>
            <a:endParaRPr lang="en-US" dirty="0"/>
          </a:p>
          <a:p>
            <a:r>
              <a:rPr lang="en-US" dirty="0" smtClean="0"/>
              <a:t>Curious: using water density (1000 kg/m</a:t>
            </a:r>
            <a:r>
              <a:rPr lang="en-US" baseline="30000" dirty="0" smtClean="0"/>
              <a:t>3</a:t>
            </a:r>
            <a:r>
              <a:rPr lang="en-US" dirty="0" smtClean="0"/>
              <a:t>), we get     </a:t>
            </a:r>
            <a:r>
              <a:rPr lang="en-US" i="1" dirty="0" smtClean="0"/>
              <a:t>h</a:t>
            </a:r>
            <a:r>
              <a:rPr lang="en-US" dirty="0" smtClean="0"/>
              <a:t> = 10.3 m, 1 </a:t>
            </a:r>
            <a:r>
              <a:rPr lang="en-US" dirty="0" err="1" smtClean="0"/>
              <a:t>atm</a:t>
            </a:r>
            <a:r>
              <a:rPr lang="en-US" dirty="0" smtClean="0"/>
              <a:t> can only draw up that much water</a:t>
            </a:r>
          </a:p>
          <a:p>
            <a:r>
              <a:rPr lang="en-US" dirty="0" smtClean="0"/>
              <a:t>That means the largest possible straw is 10.3 m tall, no matter what</a:t>
            </a:r>
          </a:p>
        </p:txBody>
      </p:sp>
      <p:sp>
        <p:nvSpPr>
          <p:cNvPr id="3" name="Footer Placeholder 2"/>
          <p:cNvSpPr>
            <a:spLocks noGrp="1"/>
          </p:cNvSpPr>
          <p:nvPr>
            <p:ph type="ftr" sz="quarter" idx="10"/>
          </p:nvPr>
        </p:nvSpPr>
        <p:spPr/>
        <p:txBody>
          <a:bodyPr/>
          <a:lstStyle/>
          <a:p>
            <a:r>
              <a:rPr lang="en-GB" smtClean="0"/>
              <a:t>© 2015 Pearson Education, Inc.</a:t>
            </a:r>
            <a:endParaRPr lang="en-GB" dirty="0"/>
          </a:p>
        </p:txBody>
      </p:sp>
      <p:sp>
        <p:nvSpPr>
          <p:cNvPr id="4" name="Text Placeholder 3"/>
          <p:cNvSpPr>
            <a:spLocks noGrp="1"/>
          </p:cNvSpPr>
          <p:nvPr>
            <p:ph type="body" sz="quarter" idx="11"/>
          </p:nvPr>
        </p:nvSpPr>
        <p:spPr/>
        <p:txBody>
          <a:bodyPr/>
          <a:lstStyle/>
          <a:p>
            <a:r>
              <a:rPr lang="en-US" dirty="0" smtClean="0"/>
              <a:t>Section 18.6: Working with pressure</a:t>
            </a:r>
            <a:endParaRPr lang="en-US" dirty="0"/>
          </a:p>
        </p:txBody>
      </p:sp>
    </p:spTree>
    <p:extLst>
      <p:ext uri="{BB962C8B-B14F-4D97-AF65-F5344CB8AC3E}">
        <p14:creationId xmlns:p14="http://schemas.microsoft.com/office/powerpoint/2010/main" val="42452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gtk_01:Applications (Mac OS 9):Microsoft Office 2001:Templates:My Templates:HA5Lect_template.pot</Template>
  <TotalTime>11958</TotalTime>
  <Words>10292</Words>
  <Application>Microsoft Macintosh PowerPoint</Application>
  <PresentationFormat>On-screen Show (4:3)</PresentationFormat>
  <Paragraphs>968</Paragraphs>
  <Slides>161</Slides>
  <Notes>14</Notes>
  <HiddenSlides>18</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161</vt:i4>
      </vt:variant>
    </vt:vector>
  </HeadingPairs>
  <TitlesOfParts>
    <vt:vector size="167" baseType="lpstr">
      <vt:lpstr>ＭＳ Ｐゴシック</vt:lpstr>
      <vt:lpstr>Symbol</vt:lpstr>
      <vt:lpstr>Times New Roman</vt:lpstr>
      <vt:lpstr>Arial</vt:lpstr>
      <vt:lpstr>HA5Lect_template</vt:lpstr>
      <vt:lpstr>Equation</vt:lpstr>
      <vt:lpstr>Chapter 18 Fluids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Seriously, can’t we just ignore viscosity?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18.1 Water and air pressure</vt:lpstr>
      <vt:lpstr>Example 18.1 Water and air pressure (cont.)</vt:lpstr>
      <vt:lpstr>Example 18.1 Water and air pressure (cont.)</vt:lpstr>
      <vt:lpstr>Example 18.1 Water and air pressure (cont.)</vt:lpstr>
      <vt:lpstr>Example 18.1 Water and air pressure (cont.)</vt:lpstr>
      <vt:lpstr>Example 18.1 Water and air pressure (cont.)</vt:lpstr>
      <vt:lpstr>Example 18.1 Water and air pressure (cont.)</vt:lpstr>
      <vt:lpstr>Example 18.1 Water and air pressure (cont.)</vt:lpstr>
      <vt:lpstr>Example 18.1 Water and air pressure (cont.)</vt:lpstr>
      <vt:lpstr>Example 18.1 Water and air pressure (cont.)</vt:lpstr>
      <vt:lpstr>Example 18.1 Water and air pressure (cont.)</vt:lpstr>
      <vt:lpstr>Example 18.1 Water and air pressure (cont.)</vt:lpstr>
      <vt:lpstr>Example 18.1 Water and air pressure (cont.)</vt:lpstr>
      <vt:lpstr>PowerPoint Presentation</vt:lpstr>
      <vt:lpstr>PowerPoint Presentation</vt:lpstr>
      <vt:lpstr>Section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18.3 Magic pull</vt:lpstr>
      <vt:lpstr>Example 18.3 Magic pull (cont.)</vt:lpstr>
      <vt:lpstr>Example 18.3 Magic pull (cont.)</vt:lpstr>
      <vt:lpstr>Example 18.3 Magic pull (cont.)</vt:lpstr>
      <vt:lpstr>Example 18.3 Magic pull (cont.)</vt:lpstr>
      <vt:lpstr>Example 18.3 Magic pull (cont.)</vt:lpstr>
      <vt:lpstr>Example 18.3 Magic pull (cont.)</vt:lpstr>
      <vt:lpstr>PowerPoint Presentation</vt:lpstr>
      <vt:lpstr>PowerPoint Presentation</vt:lpstr>
      <vt:lpstr>PowerPoint Presentation</vt:lpstr>
      <vt:lpstr>PowerPoint Presentation</vt:lpstr>
      <vt:lpstr>PowerPoint Presentation</vt:lpstr>
      <vt:lpstr>PowerPoint Presentation</vt:lpstr>
      <vt:lpstr>Answer</vt:lpstr>
      <vt:lpstr>PowerPoint Presentation</vt:lpstr>
      <vt:lpstr>Answer</vt:lpstr>
      <vt:lpstr>Quantitative Tools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18.6 Dam</vt:lpstr>
      <vt:lpstr>Example 18.6 Dam (cont.)</vt:lpstr>
      <vt:lpstr>Example 18.6 Dam (cont.)</vt:lpstr>
      <vt:lpstr>Example 18.6 Dam (cont.)</vt:lpstr>
      <vt:lpstr>Example 18.6 Dam (cont.)</vt:lpstr>
      <vt:lpstr>Example 18.6 Dam (cont.)</vt:lpstr>
      <vt:lpstr>Example 18.6 Dam (cont.)</vt:lpstr>
      <vt:lpstr>Example 18.6 Dam (cont.)</vt:lpstr>
      <vt:lpstr>PowerPoint Presentation</vt:lpstr>
      <vt:lpstr>Another way</vt:lpstr>
      <vt:lpstr>PowerPoint Presentation</vt:lpstr>
      <vt:lpstr>PowerPoint Presentation</vt:lpstr>
      <vt:lpstr>Section Goals</vt:lpstr>
      <vt:lpstr>PowerPoint Presentation</vt:lpstr>
      <vt:lpstr>PowerPoint Presentation</vt:lpstr>
      <vt:lpstr>PowerPoint Presentation</vt:lpstr>
      <vt:lpstr>PowerPoint Presentation</vt:lpstr>
      <vt:lpstr>Example 18.7 Liquid support</vt:lpstr>
      <vt:lpstr>Example 18.7 Liquid support (cont.)</vt:lpstr>
      <vt:lpstr>Example 18.7 Liquid support (cont.)</vt:lpstr>
      <vt:lpstr>Example 18.7 Liquid support (cont.)</vt:lpstr>
      <vt:lpstr>Example 18.7 Liquid support (cont.)</vt:lpstr>
      <vt:lpstr>Example 18.7 Liquid support (cont.)</vt:lpstr>
      <vt:lpstr>Example 18.7 Liquid support (cont.)</vt:lpstr>
      <vt:lpstr>Example 18.7 Liquid support (cont.)</vt:lpstr>
      <vt:lpstr>Example 18.7 Liquid support (cont.)</vt:lpstr>
      <vt:lpstr>Example 18.7 Liquid support (cont.)</vt:lpstr>
      <vt:lpstr>Example 18.7 Liquid support (cont.)</vt:lpstr>
      <vt:lpstr>Example 18.8 Liquid work</vt:lpstr>
      <vt:lpstr>Example 18.8 Liquid work (cont.)</vt:lpstr>
      <vt:lpstr>Example 18.8 Liquid work (cont.)</vt:lpstr>
      <vt:lpstr>Example 18.8 Liquid work (cont.)</vt:lpstr>
      <vt:lpstr>Example 18.8 Liquid work (cont.)</vt:lpstr>
      <vt:lpstr>Example 18.8 Liquid work (cont.)</vt:lpstr>
      <vt:lpstr>Example 18.8 Liquid work (cont.)</vt:lpstr>
      <vt:lpstr>PowerPoint Presentation</vt:lpstr>
      <vt:lpstr>PowerPoint Presentation</vt:lpstr>
      <vt:lpstr>PowerPoint Presentation</vt:lpstr>
      <vt:lpstr>Procedure: Working with pressure in liquids at rest</vt:lpstr>
      <vt:lpstr>Procedure: Working with pressure in liquids at rest</vt:lpstr>
      <vt:lpstr>Procedure: Working with pressure in liquids at rest</vt:lpstr>
      <vt:lpstr>Section Goal</vt:lpstr>
      <vt:lpstr>PowerPoint Presentation</vt:lpstr>
      <vt:lpstr>PowerPoint Presentation</vt:lpstr>
      <vt:lpstr>PowerPoint Presentation</vt:lpstr>
      <vt:lpstr>PowerPoint Presentation</vt:lpstr>
      <vt:lpstr>Example 18.9 Leaky bucket</vt:lpstr>
      <vt:lpstr>Example 18.9 Leaky bucket (cont.)</vt:lpstr>
      <vt:lpstr>Example 18.9 Leaky bucket (cont.)</vt:lpstr>
      <vt:lpstr>Example 18.9 Leaky bucket (cont.)</vt:lpstr>
      <vt:lpstr>Example 18.9 Leaky bucket (cont.)</vt:lpstr>
      <vt:lpstr>PowerPoint Presentation</vt:lpstr>
      <vt:lpstr>PowerPoint Presentation</vt:lpstr>
      <vt:lpstr>PowerPoint Presentation</vt:lpstr>
      <vt:lpstr>PowerPoint Presentation</vt:lpstr>
      <vt:lpstr>PowerPoint Presentation</vt:lpstr>
      <vt:lpstr>Section Goals</vt:lpstr>
      <vt:lpstr>PowerPoint Presentation</vt:lpstr>
      <vt:lpstr>PowerPoint Presentation</vt:lpstr>
      <vt:lpstr>PowerPoint Presentation</vt:lpstr>
      <vt:lpstr>PowerPoint Presentation</vt:lpstr>
      <vt:lpstr>Section Goals</vt:lpstr>
      <vt:lpstr>PowerPoint Presentation</vt:lpstr>
      <vt:lpstr>PowerPoint Presentation</vt:lpstr>
      <vt:lpstr>Exercise 18.4 Scaling a drop</vt:lpstr>
      <vt:lpstr>Exercise 18.4 Scaling a drop (cont.)</vt:lpstr>
      <vt:lpstr>Exercise 18.4 Scaling a drop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뿿ˤʤ㏘뿿</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 U</dc:creator>
  <cp:lastModifiedBy>Microsoft Office User</cp:lastModifiedBy>
  <cp:revision>786</cp:revision>
  <cp:lastPrinted>2017-11-30T18:52:45Z</cp:lastPrinted>
  <dcterms:created xsi:type="dcterms:W3CDTF">2007-09-26T05:29:17Z</dcterms:created>
  <dcterms:modified xsi:type="dcterms:W3CDTF">2017-11-30T19:20:07Z</dcterms:modified>
</cp:coreProperties>
</file>