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6"/>
  </p:notesMasterIdLst>
  <p:sldIdLst>
    <p:sldId id="269" r:id="rId2"/>
    <p:sldId id="276" r:id="rId3"/>
    <p:sldId id="270" r:id="rId4"/>
    <p:sldId id="271" r:id="rId5"/>
    <p:sldId id="272" r:id="rId6"/>
    <p:sldId id="274" r:id="rId7"/>
    <p:sldId id="273" r:id="rId8"/>
    <p:sldId id="279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75" r:id="rId23"/>
    <p:sldId id="277" r:id="rId24"/>
    <p:sldId id="278" r:id="rId25"/>
  </p:sldIdLst>
  <p:sldSz cx="24384000" cy="13716000"/>
  <p:notesSz cx="6858000" cy="9144000"/>
  <p:embeddedFontLst>
    <p:embeddedFont>
      <p:font typeface="Helvetica Neue" panose="02000503000000020004" pitchFamily="2" charset="0"/>
      <p:regular r:id="rId27"/>
      <p:bold r:id="rId28"/>
      <p:italic r:id="rId29"/>
      <p:bold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62"/>
  </p:normalViewPr>
  <p:slideViewPr>
    <p:cSldViewPr snapToGrid="0" snapToObjects="1">
      <p:cViewPr varScale="1">
        <p:scale>
          <a:sx n="41" d="100"/>
          <a:sy n="41" d="100"/>
        </p:scale>
        <p:origin x="25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2627b6edb_3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32627b6edb_3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d7171a6b0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3d7171a6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d79bea66b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d79bea6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d7171a6b0_0_5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3d7171a6b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2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1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35000" marR="0" lvl="0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lvl="1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lvl="2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lvl="3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lvl="4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lvl="5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lvl="6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lvl="7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lvl="8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>
            <a:spLocks noGrp="1"/>
          </p:cNvSpPr>
          <p:nvPr>
            <p:ph type="pic" idx="2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35000" marR="0" lvl="0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lvl="1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lvl="2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lvl="3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lvl="4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lvl="5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lvl="6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lvl="7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lvl="8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>
            <a:spLocks noGrp="1"/>
          </p:cNvSpPr>
          <p:nvPr>
            <p:ph type="pic" idx="2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35000" marR="0" lvl="0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lvl="1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lvl="2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lvl="3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lvl="4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lvl="5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lvl="6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lvl="7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lvl="8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None/>
              <a:defRPr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005799" cy="9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>
            <a:spLocks noGrp="1"/>
          </p:cNvSpPr>
          <p:nvPr>
            <p:ph type="pic" idx="2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35000" marR="0" lvl="0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lvl="1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lvl="2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lvl="3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lvl="4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lvl="5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lvl="6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lvl="7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lvl="8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42912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375"/>
              <a:buFont typeface="Helvetica Neue"/>
              <a:buChar char="•"/>
              <a:defRPr sz="4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42912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375"/>
              <a:buFont typeface="Helvetica Neue"/>
              <a:buChar char="•"/>
              <a:defRPr sz="4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42912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375"/>
              <a:buFont typeface="Helvetica Neue"/>
              <a:buChar char="•"/>
              <a:defRPr sz="4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42912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375"/>
              <a:buFont typeface="Helvetica Neue"/>
              <a:buChar char="•"/>
              <a:defRPr sz="4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42912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375"/>
              <a:buFont typeface="Helvetica Neue"/>
              <a:buChar char="•"/>
              <a:defRPr sz="4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799" cy="10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>
            <a:spLocks noGrp="1"/>
          </p:cNvSpPr>
          <p:nvPr>
            <p:ph type="pic" idx="2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35000" marR="0" lvl="0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lvl="1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lvl="2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lvl="3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lvl="4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lvl="5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lvl="6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lvl="7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lvl="8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>
            <a:spLocks noGrp="1"/>
          </p:cNvSpPr>
          <p:nvPr>
            <p:ph type="pic" idx="3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35000" marR="0" lvl="0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lvl="1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lvl="2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lvl="3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lvl="4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lvl="5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lvl="6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lvl="7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lvl="8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>
            <a:spLocks noGrp="1"/>
          </p:cNvSpPr>
          <p:nvPr>
            <p:ph type="pic" idx="4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35000" marR="0" lvl="0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lvl="1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lvl="2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lvl="3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lvl="4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lvl="5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lvl="6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lvl="7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lvl="8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005799" cy="9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leclair@ua.edu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62B188-72A9-B145-97EF-1963410FE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PH301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4D0CE2-0805-DD40-8F9A-5184FF0F8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Patrick LeClair</a:t>
            </a:r>
          </a:p>
        </p:txBody>
      </p:sp>
    </p:spTree>
    <p:extLst>
      <p:ext uri="{BB962C8B-B14F-4D97-AF65-F5344CB8AC3E}">
        <p14:creationId xmlns:p14="http://schemas.microsoft.com/office/powerpoint/2010/main" val="206095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75" y="-304700"/>
            <a:ext cx="24384000" cy="15337200"/>
          </a:xfrm>
          <a:prstGeom prst="rect">
            <a:avLst/>
          </a:prstGeom>
          <a:solidFill>
            <a:srgbClr val="267FB1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2B6"/>
              </a:buClr>
              <a:buFont typeface="Helvetica Neue"/>
              <a:buNone/>
            </a:pPr>
            <a:endParaRPr sz="3200" b="0" i="0" u="none" strike="noStrike" cap="none">
              <a:solidFill>
                <a:srgbClr val="2782B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66" name="Google Shape;66;p15"/>
          <p:cNvGrpSpPr/>
          <p:nvPr/>
        </p:nvGrpSpPr>
        <p:grpSpPr>
          <a:xfrm>
            <a:off x="14524108" y="4476593"/>
            <a:ext cx="7938125" cy="11578471"/>
            <a:chOff x="0" y="0"/>
            <a:chExt cx="7938123" cy="11578470"/>
          </a:xfrm>
        </p:grpSpPr>
        <p:grpSp>
          <p:nvGrpSpPr>
            <p:cNvPr id="67" name="Google Shape;67;p15"/>
            <p:cNvGrpSpPr/>
            <p:nvPr/>
          </p:nvGrpSpPr>
          <p:grpSpPr>
            <a:xfrm>
              <a:off x="0" y="0"/>
              <a:ext cx="7938123" cy="11578470"/>
              <a:chOff x="0" y="0"/>
              <a:chExt cx="7938122" cy="11578468"/>
            </a:xfrm>
          </p:grpSpPr>
          <p:sp>
            <p:nvSpPr>
              <p:cNvPr id="68" name="Google Shape;68;p15"/>
              <p:cNvSpPr/>
              <p:nvPr/>
            </p:nvSpPr>
            <p:spPr>
              <a:xfrm>
                <a:off x="0" y="0"/>
                <a:ext cx="7938122" cy="11340328"/>
              </a:xfrm>
              <a:prstGeom prst="roundRect">
                <a:avLst>
                  <a:gd name="adj" fmla="val 8122"/>
                </a:avLst>
              </a:prstGeom>
              <a:solidFill>
                <a:srgbClr val="575972"/>
              </a:solidFill>
              <a:ln>
                <a:noFill/>
              </a:ln>
              <a:effectLst>
                <a:outerShdw blurRad="139700" dist="116308" dir="5400000" rotWithShape="0">
                  <a:srgbClr val="000000">
                    <a:alpha val="40784"/>
                  </a:srgbClr>
                </a:outerShdw>
              </a:effectLst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Helvetica Neue"/>
                  <a:buNone/>
                </a:pPr>
                <a:endParaRPr sz="32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9" name="Google Shape;69;p15"/>
              <p:cNvSpPr/>
              <p:nvPr/>
            </p:nvSpPr>
            <p:spPr>
              <a:xfrm>
                <a:off x="370695" y="1129222"/>
                <a:ext cx="7196730" cy="10449246"/>
              </a:xfrm>
              <a:prstGeom prst="rect">
                <a:avLst/>
              </a:prstGeom>
              <a:solidFill>
                <a:srgbClr val="FFFFFF"/>
              </a:solidFill>
              <a:ln w="50800" cap="flat" cmpd="sng">
                <a:solidFill>
                  <a:srgbClr val="282934"/>
                </a:solidFill>
                <a:prstDash val="solid"/>
                <a:miter lim="8000"/>
                <a:headEnd type="none" w="sm" len="sm"/>
                <a:tailEnd type="none" w="sm" len="sm"/>
              </a:ln>
              <a:effectLst>
                <a:outerShdw blurRad="38100" dist="25400" dir="5400000" rotWithShape="0">
                  <a:srgbClr val="000000">
                    <a:alpha val="49803"/>
                  </a:srgbClr>
                </a:outerShdw>
              </a:effectLst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Helvetica Neue"/>
                  <a:buNone/>
                </a:pPr>
                <a:endParaRPr sz="32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0" name="Google Shape;70;p15"/>
              <p:cNvSpPr/>
              <p:nvPr/>
            </p:nvSpPr>
            <p:spPr>
              <a:xfrm>
                <a:off x="3260555" y="529581"/>
                <a:ext cx="1090514" cy="215036"/>
              </a:xfrm>
              <a:prstGeom prst="roundRect">
                <a:avLst>
                  <a:gd name="adj" fmla="val 50000"/>
                </a:avLst>
              </a:prstGeom>
              <a:solidFill>
                <a:srgbClr val="3D3F51"/>
              </a:solidFill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Helvetica Neue"/>
                  <a:buNone/>
                </a:pPr>
                <a:endParaRPr sz="32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4500775" y="529581"/>
                <a:ext cx="279204" cy="215036"/>
              </a:xfrm>
              <a:prstGeom prst="roundRect">
                <a:avLst>
                  <a:gd name="adj" fmla="val 50000"/>
                </a:avLst>
              </a:prstGeom>
              <a:solidFill>
                <a:srgbClr val="3D3F51"/>
              </a:solidFill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Helvetica Neue"/>
                  <a:buNone/>
                </a:pPr>
                <a:endParaRPr sz="32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1156908" y="1422267"/>
                <a:ext cx="4461690" cy="6106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75972"/>
                  </a:buClr>
                  <a:buFont typeface="Helvetica Neue"/>
                  <a:buNone/>
                </a:pPr>
                <a:r>
                  <a:rPr lang="en-US" sz="4000" b="1" i="0" u="none" strike="noStrike" cap="none">
                    <a:solidFill>
                      <a:srgbClr val="575972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Moderation Queue</a:t>
                </a:r>
                <a:endParaRPr/>
              </a:p>
            </p:txBody>
          </p:sp>
        </p:grpSp>
        <p:pic>
          <p:nvPicPr>
            <p:cNvPr id="73" name="Google Shape;73;p15"/>
            <p:cNvPicPr preferRelativeResize="0"/>
            <p:nvPr/>
          </p:nvPicPr>
          <p:blipFill rotWithShape="1">
            <a:blip r:embed="rId3">
              <a:alphaModFix/>
            </a:blip>
            <a:srcRect b="13080"/>
            <a:stretch/>
          </p:blipFill>
          <p:spPr>
            <a:xfrm>
              <a:off x="391941" y="1141012"/>
              <a:ext cx="7154102" cy="9546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" name="Google Shape;74;p15"/>
          <p:cNvSpPr txBox="1">
            <a:spLocks noGrp="1"/>
          </p:cNvSpPr>
          <p:nvPr>
            <p:ph type="subTitle" idx="4294967295"/>
          </p:nvPr>
        </p:nvSpPr>
        <p:spPr>
          <a:xfrm>
            <a:off x="1217459" y="983811"/>
            <a:ext cx="22037963" cy="317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US" sz="9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class is using Packback Questions for curious, out-of-class discussion.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37925" y="12836345"/>
            <a:ext cx="26548731" cy="21961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/>
          <p:nvPr/>
        </p:nvSpPr>
        <p:spPr>
          <a:xfrm>
            <a:off x="1029225" y="5267400"/>
            <a:ext cx="12833100" cy="6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08679" marR="0" lvl="0" indent="-3086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•"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Learn how the things you’re learning in class apply to your future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08679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08679" lvl="0" indent="-308679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•"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Ask questions about the topics that interest you most</a:t>
            </a:r>
            <a:endParaRPr sz="40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08679" marR="0" lvl="0" indent="-3086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•"/>
            </a:pPr>
            <a:r>
              <a:rPr lang="en-US" sz="4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Earn participation points for being curious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</a:pPr>
            <a:endParaRPr sz="40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08679" marR="0" lvl="0" indent="-3086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•"/>
            </a:pPr>
            <a:r>
              <a:rPr lang="en-US" sz="4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Gain new perspectives from reading responses and questions from your peers</a:t>
            </a:r>
            <a:endParaRPr sz="40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08679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40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08679" marR="0" lvl="0" indent="-372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"/>
              <a:buChar char="•"/>
            </a:pPr>
            <a:r>
              <a:rPr lang="en-US" sz="4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Be rewarded for being curious! </a:t>
            </a:r>
            <a:endParaRPr sz="40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</a:pPr>
            <a:endParaRPr sz="40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subTitle" idx="4294967295"/>
          </p:nvPr>
        </p:nvSpPr>
        <p:spPr>
          <a:xfrm>
            <a:off x="1217459" y="983811"/>
            <a:ext cx="22038000" cy="3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9000" b="1">
                <a:solidFill>
                  <a:srgbClr val="575972"/>
                </a:solidFill>
              </a:rPr>
              <a:t>Why are we using Packback Questions?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37925" y="12836345"/>
            <a:ext cx="26548800" cy="21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/>
          <p:nvPr/>
        </p:nvSpPr>
        <p:spPr>
          <a:xfrm>
            <a:off x="595425" y="2721925"/>
            <a:ext cx="23285400" cy="88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308679" marR="0" lvl="0" indent="-3086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6570"/>
              </a:buClr>
              <a:buSzPts val="3000"/>
              <a:buFont typeface="Open Sans"/>
              <a:buChar char="•"/>
            </a:pPr>
            <a:r>
              <a:rPr lang="en-US" sz="4000" b="1" dirty="0" err="1">
                <a:solidFill>
                  <a:srgbClr val="5D6570"/>
                </a:solidFill>
                <a:latin typeface="Open Sans"/>
                <a:ea typeface="Open Sans"/>
                <a:cs typeface="Open Sans"/>
                <a:sym typeface="Open Sans"/>
              </a:rPr>
              <a:t>Packback</a:t>
            </a:r>
            <a:r>
              <a:rPr lang="en-US" sz="4000" b="1" dirty="0">
                <a:solidFill>
                  <a:srgbClr val="5D6570"/>
                </a:solidFill>
                <a:latin typeface="Open Sans"/>
                <a:ea typeface="Open Sans"/>
                <a:cs typeface="Open Sans"/>
                <a:sym typeface="Open Sans"/>
              </a:rPr>
              <a:t> will help you apply the information you are learning in class, to how it relates to our everyday lives.</a:t>
            </a:r>
            <a:endParaRPr sz="4000" b="1" dirty="0">
              <a:solidFill>
                <a:srgbClr val="5D657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08679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>
              <a:solidFill>
                <a:srgbClr val="5D657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08679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>
              <a:solidFill>
                <a:srgbClr val="5D657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08679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rgbClr val="5D657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08679" marR="0" lvl="0" indent="-3086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6570"/>
              </a:buClr>
              <a:buSzPts val="3000"/>
              <a:buFont typeface="Open Sans"/>
              <a:buChar char="•"/>
            </a:pPr>
            <a:r>
              <a:rPr lang="en-US" sz="4000" b="1" dirty="0">
                <a:solidFill>
                  <a:srgbClr val="5D6570"/>
                </a:solidFill>
                <a:latin typeface="Open Sans"/>
                <a:ea typeface="Open Sans"/>
                <a:cs typeface="Open Sans"/>
                <a:sym typeface="Open Sans"/>
              </a:rPr>
              <a:t>You will gain many academic and professional skills including:</a:t>
            </a:r>
            <a:endParaRPr sz="4000" b="1" dirty="0">
              <a:solidFill>
                <a:srgbClr val="5D657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6570"/>
              </a:buClr>
              <a:buSzPts val="1400"/>
              <a:buChar char="○"/>
            </a:pPr>
            <a:r>
              <a:rPr lang="en-US" sz="4000" dirty="0">
                <a:solidFill>
                  <a:srgbClr val="5D6570"/>
                </a:solidFill>
                <a:latin typeface="Open Sans"/>
                <a:ea typeface="Open Sans"/>
                <a:cs typeface="Open Sans"/>
                <a:sym typeface="Open Sans"/>
              </a:rPr>
              <a:t>The ability to ask critical thinking questions</a:t>
            </a:r>
            <a:endParaRPr sz="4000" dirty="0">
              <a:solidFill>
                <a:srgbClr val="5D657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6570"/>
              </a:buClr>
              <a:buSzPts val="1400"/>
              <a:buChar char="○"/>
            </a:pPr>
            <a:r>
              <a:rPr lang="en-US" sz="4000" dirty="0">
                <a:solidFill>
                  <a:srgbClr val="5D6570"/>
                </a:solidFill>
                <a:latin typeface="Open Sans"/>
                <a:ea typeface="Open Sans"/>
                <a:cs typeface="Open Sans"/>
                <a:sym typeface="Open Sans"/>
              </a:rPr>
              <a:t>Use supporting evidence when making a claim </a:t>
            </a:r>
            <a:endParaRPr sz="4000" dirty="0">
              <a:solidFill>
                <a:srgbClr val="5D657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6570"/>
              </a:buClr>
              <a:buSzPts val="1400"/>
              <a:buChar char="○"/>
            </a:pPr>
            <a:r>
              <a:rPr lang="en-US" sz="4000" dirty="0">
                <a:solidFill>
                  <a:srgbClr val="5D6570"/>
                </a:solidFill>
                <a:latin typeface="Open Sans"/>
                <a:ea typeface="Open Sans"/>
                <a:cs typeface="Open Sans"/>
                <a:sym typeface="Open Sans"/>
              </a:rPr>
              <a:t>Learning multiple perspectives from your peers</a:t>
            </a:r>
            <a:endParaRPr sz="4000" dirty="0">
              <a:solidFill>
                <a:srgbClr val="5D657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 sz="4000" dirty="0">
                <a:solidFill>
                  <a:srgbClr val="5D6570"/>
                </a:solidFill>
                <a:latin typeface="Open Sans"/>
                <a:ea typeface="Open Sans"/>
                <a:cs typeface="Open Sans"/>
                <a:sym typeface="Open Sans"/>
              </a:rPr>
              <a:t>Strong writing skills when crafting detailed answers</a:t>
            </a:r>
            <a:r>
              <a:rPr lang="en-US" sz="40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40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08679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rgbClr val="2475A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1789800" y="11856920"/>
            <a:ext cx="21822600" cy="1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>
                <a:solidFill>
                  <a:srgbClr val="2475A1"/>
                </a:solidFill>
                <a:latin typeface="Open Sans"/>
                <a:ea typeface="Open Sans"/>
                <a:cs typeface="Open Sans"/>
                <a:sym typeface="Open Sans"/>
              </a:rPr>
              <a:t>Packback exists to awaken and fuel the lifelong curiosity in every student.</a:t>
            </a:r>
            <a:endParaRPr sz="4800" i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subTitle" idx="4294967295"/>
          </p:nvPr>
        </p:nvSpPr>
        <p:spPr>
          <a:xfrm>
            <a:off x="1217450" y="298004"/>
            <a:ext cx="220380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9000" b="1">
                <a:solidFill>
                  <a:srgbClr val="575972"/>
                </a:solidFill>
              </a:rPr>
              <a:t>How does Packback fit into this course?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37925" y="12836345"/>
            <a:ext cx="26548800" cy="21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/>
          <p:nvPr/>
        </p:nvSpPr>
        <p:spPr>
          <a:xfrm>
            <a:off x="1789800" y="12161720"/>
            <a:ext cx="21822600" cy="1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>
                <a:solidFill>
                  <a:srgbClr val="2475A1"/>
                </a:solidFill>
                <a:latin typeface="Open Sans"/>
                <a:ea typeface="Open Sans"/>
                <a:cs typeface="Open Sans"/>
                <a:sym typeface="Open Sans"/>
              </a:rPr>
              <a:t>Packback exists to awaken and fuel the lifelong curiosity in every student.</a:t>
            </a:r>
            <a:endParaRPr sz="4800" i="1"/>
          </a:p>
        </p:txBody>
      </p:sp>
      <p:sp>
        <p:nvSpPr>
          <p:cNvPr id="92" name="Google Shape;92;p17"/>
          <p:cNvSpPr/>
          <p:nvPr/>
        </p:nvSpPr>
        <p:spPr>
          <a:xfrm rot="18856">
            <a:off x="10679425" y="5887908"/>
            <a:ext cx="3117647" cy="3129345"/>
          </a:xfrm>
          <a:prstGeom prst="ellipse">
            <a:avLst/>
          </a:prstGeom>
          <a:solidFill>
            <a:srgbClr val="DCDEE0"/>
          </a:solidFill>
          <a:ln>
            <a:noFill/>
          </a:ln>
        </p:spPr>
        <p:txBody>
          <a:bodyPr spcFirstLastPara="1" wrap="square" lIns="0" tIns="121875" rIns="0" bIns="12187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5D6B84"/>
                </a:solidFill>
              </a:rPr>
              <a:t>Mastery of Course Objectives </a:t>
            </a:r>
            <a:endParaRPr sz="3400" b="1">
              <a:solidFill>
                <a:srgbClr val="5D6B84"/>
              </a:solidFill>
            </a:endParaRPr>
          </a:p>
        </p:txBody>
      </p:sp>
      <p:grpSp>
        <p:nvGrpSpPr>
          <p:cNvPr id="93" name="Google Shape;93;p17"/>
          <p:cNvGrpSpPr/>
          <p:nvPr/>
        </p:nvGrpSpPr>
        <p:grpSpPr>
          <a:xfrm>
            <a:off x="11386237" y="5170206"/>
            <a:ext cx="6500020" cy="7172585"/>
            <a:chOff x="4184863" y="1520198"/>
            <a:chExt cx="2958454" cy="3298347"/>
          </a:xfrm>
        </p:grpSpPr>
        <p:sp>
          <p:nvSpPr>
            <p:cNvPr id="94" name="Google Shape;94;p17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avLst/>
              <a:gdLst/>
              <a:ahLst/>
              <a:cxnLst/>
              <a:rect l="l" t="t" r="r" b="b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FCCB96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243800" tIns="121875" rIns="243800" bIns="12187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7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avLst/>
              <a:gdLst/>
              <a:ahLst/>
              <a:cxnLst/>
              <a:rect l="l" t="t" r="r" b="b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D89369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243800" tIns="121875" rIns="243800" bIns="12187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7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Quizzes, Tests</a:t>
              </a:r>
              <a:endParaRPr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7" name="Google Shape;97;p17"/>
          <p:cNvGrpSpPr/>
          <p:nvPr/>
        </p:nvGrpSpPr>
        <p:grpSpPr>
          <a:xfrm>
            <a:off x="8470396" y="1709264"/>
            <a:ext cx="7236317" cy="7008552"/>
            <a:chOff x="2857731" y="-71332"/>
            <a:chExt cx="3293577" cy="3222916"/>
          </a:xfrm>
        </p:grpSpPr>
        <p:sp>
          <p:nvSpPr>
            <p:cNvPr id="98" name="Google Shape;98;p17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avLst/>
              <a:gdLst/>
              <a:ahLst/>
              <a:cxnLst/>
              <a:rect l="l" t="t" r="r" b="b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EC8D82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243800" tIns="121875" rIns="243800" bIns="12187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7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avLst/>
              <a:gdLst/>
              <a:ahLst/>
              <a:cxnLst/>
              <a:rect l="l" t="t" r="r" b="b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C15858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243800" tIns="121875" rIns="243800" bIns="12187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7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Lecture</a:t>
              </a:r>
              <a:endParaRPr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1" name="Google Shape;101;p17"/>
          <p:cNvGrpSpPr/>
          <p:nvPr/>
        </p:nvGrpSpPr>
        <p:grpSpPr>
          <a:xfrm>
            <a:off x="6497742" y="5527868"/>
            <a:ext cx="7523822" cy="6789707"/>
            <a:chOff x="1959887" y="1684671"/>
            <a:chExt cx="3424433" cy="3122279"/>
          </a:xfrm>
        </p:grpSpPr>
        <p:sp>
          <p:nvSpPr>
            <p:cNvPr id="102" name="Google Shape;102;p17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6DB8C1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243800" tIns="121875" rIns="243800" bIns="12187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7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avLst/>
              <a:gdLst/>
              <a:ahLst/>
              <a:cxnLst/>
              <a:rect l="l" t="t" r="r" b="b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5EA1A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243800" tIns="121875" rIns="243800" bIns="12187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7"/>
            <p:cNvSpPr txBox="1"/>
            <p:nvPr/>
          </p:nvSpPr>
          <p:spPr>
            <a:xfrm rot="3725110" flipH="1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Packback</a:t>
              </a:r>
              <a:endParaRPr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5" name="Google Shape;105;p17"/>
          <p:cNvSpPr txBox="1"/>
          <p:nvPr/>
        </p:nvSpPr>
        <p:spPr>
          <a:xfrm>
            <a:off x="16519925" y="8907400"/>
            <a:ext cx="4265400" cy="1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Proving</a:t>
            </a:r>
            <a:r>
              <a:rPr lang="en-US" sz="3400"/>
              <a:t> </a:t>
            </a:r>
            <a:r>
              <a:rPr lang="en-US" sz="3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knowledge</a:t>
            </a:r>
            <a:r>
              <a:rPr lang="en-US" sz="3400"/>
              <a:t> </a:t>
            </a:r>
            <a:r>
              <a:rPr lang="en-US" sz="3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of</a:t>
            </a:r>
            <a:r>
              <a:rPr lang="en-US" sz="3400"/>
              <a:t> </a:t>
            </a:r>
            <a:r>
              <a:rPr lang="en-US" sz="3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factual</a:t>
            </a:r>
            <a:r>
              <a:rPr lang="en-US" sz="3400"/>
              <a:t> </a:t>
            </a:r>
            <a:r>
              <a:rPr lang="en-US" sz="3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content</a:t>
            </a:r>
            <a:r>
              <a:rPr lang="en-US" sz="3400"/>
              <a:t> </a:t>
            </a:r>
            <a:endParaRPr sz="3400"/>
          </a:p>
        </p:txBody>
      </p:sp>
      <p:sp>
        <p:nvSpPr>
          <p:cNvPr id="106" name="Google Shape;106;p17"/>
          <p:cNvSpPr txBox="1"/>
          <p:nvPr/>
        </p:nvSpPr>
        <p:spPr>
          <a:xfrm>
            <a:off x="8838513" y="2366800"/>
            <a:ext cx="65001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Gathering</a:t>
            </a:r>
            <a:r>
              <a:rPr lang="en-US" sz="3700"/>
              <a:t> </a:t>
            </a:r>
            <a:r>
              <a:rPr lang="en-US" sz="3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information</a:t>
            </a:r>
            <a:endParaRPr sz="3700"/>
          </a:p>
        </p:txBody>
      </p:sp>
      <p:sp>
        <p:nvSpPr>
          <p:cNvPr id="107" name="Google Shape;107;p17"/>
          <p:cNvSpPr txBox="1"/>
          <p:nvPr/>
        </p:nvSpPr>
        <p:spPr>
          <a:xfrm>
            <a:off x="2667625" y="9223800"/>
            <a:ext cx="51882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Synthesizing &amp; applying information throughout the course</a:t>
            </a:r>
            <a:endParaRPr sz="3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subTitle" idx="4294967295"/>
          </p:nvPr>
        </p:nvSpPr>
        <p:spPr>
          <a:xfrm>
            <a:off x="1156500" y="691204"/>
            <a:ext cx="22038000" cy="21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9000" b="1">
                <a:solidFill>
                  <a:srgbClr val="575972"/>
                </a:solidFill>
              </a:rPr>
              <a:t>How are we using Packback Questions?</a:t>
            </a:r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37925" y="12836345"/>
            <a:ext cx="26548800" cy="21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/>
          <p:nvPr/>
        </p:nvSpPr>
        <p:spPr>
          <a:xfrm>
            <a:off x="927900" y="2887500"/>
            <a:ext cx="22455900" cy="87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 dirty="0">
                <a:solidFill>
                  <a:srgbClr val="E97176"/>
                </a:solidFill>
                <a:latin typeface="Open Sans"/>
                <a:ea typeface="Open Sans"/>
                <a:cs typeface="Open Sans"/>
                <a:sym typeface="Open Sans"/>
              </a:rPr>
              <a:t>Each week you will be required to:</a:t>
            </a:r>
            <a:endParaRPr sz="5500" b="1" dirty="0">
              <a:solidFill>
                <a:srgbClr val="E9717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577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7176"/>
              </a:buClr>
              <a:buSzPts val="5500"/>
              <a:buFont typeface="Open Sans"/>
              <a:buChar char="●"/>
            </a:pPr>
            <a:r>
              <a:rPr lang="en-US" sz="5500" b="1" u="sng" dirty="0">
                <a:solidFill>
                  <a:srgbClr val="E97176"/>
                </a:solidFill>
                <a:latin typeface="Open Sans"/>
                <a:ea typeface="Open Sans"/>
                <a:cs typeface="Open Sans"/>
                <a:sym typeface="Open Sans"/>
              </a:rPr>
              <a:t>post 3 times</a:t>
            </a:r>
          </a:p>
          <a:p>
            <a:pPr marL="457200" marR="0" lvl="0" indent="-577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7176"/>
              </a:buClr>
              <a:buSzPts val="5500"/>
              <a:buFont typeface="Open Sans"/>
              <a:buChar char="●"/>
            </a:pPr>
            <a:r>
              <a:rPr lang="en-US" sz="5500" b="1" u="sng" dirty="0">
                <a:solidFill>
                  <a:srgbClr val="E97176"/>
                </a:solidFill>
                <a:latin typeface="Open Sans"/>
                <a:ea typeface="Open Sans"/>
                <a:cs typeface="Open Sans"/>
                <a:sym typeface="Open Sans"/>
              </a:rPr>
              <a:t>any combination of asking or answering questions</a:t>
            </a:r>
            <a:endParaRPr sz="5500" dirty="0">
              <a:solidFill>
                <a:srgbClr val="E9717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b="1" dirty="0">
              <a:solidFill>
                <a:srgbClr val="E9717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 dirty="0" err="1">
                <a:solidFill>
                  <a:srgbClr val="E97176"/>
                </a:solidFill>
                <a:latin typeface="Open Sans"/>
                <a:ea typeface="Open Sans"/>
                <a:cs typeface="Open Sans"/>
                <a:sym typeface="Open Sans"/>
              </a:rPr>
              <a:t>Packback</a:t>
            </a:r>
            <a:r>
              <a:rPr lang="en-US" sz="5500" b="1" dirty="0">
                <a:solidFill>
                  <a:srgbClr val="E97176"/>
                </a:solidFill>
                <a:latin typeface="Open Sans"/>
                <a:ea typeface="Open Sans"/>
                <a:cs typeface="Open Sans"/>
                <a:sym typeface="Open Sans"/>
              </a:rPr>
              <a:t> is worth </a:t>
            </a:r>
            <a:r>
              <a:rPr lang="en-US" sz="5500" b="1" u="sng" dirty="0">
                <a:solidFill>
                  <a:srgbClr val="E97176"/>
                </a:solidFill>
                <a:latin typeface="Open Sans"/>
                <a:ea typeface="Open Sans"/>
                <a:cs typeface="Open Sans"/>
                <a:sym typeface="Open Sans"/>
              </a:rPr>
              <a:t>10%</a:t>
            </a:r>
            <a:r>
              <a:rPr lang="en-US" sz="5500" b="1" dirty="0">
                <a:solidFill>
                  <a:srgbClr val="E97176"/>
                </a:solidFill>
                <a:latin typeface="Open Sans"/>
                <a:ea typeface="Open Sans"/>
                <a:cs typeface="Open Sans"/>
                <a:sym typeface="Open Sans"/>
              </a:rPr>
              <a:t> of your overall grade. </a:t>
            </a:r>
            <a:endParaRPr sz="5500" b="1" dirty="0">
              <a:solidFill>
                <a:srgbClr val="E9717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b="1" dirty="0">
              <a:solidFill>
                <a:srgbClr val="E9717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1" dirty="0" err="1">
                <a:solidFill>
                  <a:srgbClr val="E97176"/>
                </a:solidFill>
                <a:latin typeface="Open Sans"/>
                <a:ea typeface="Open Sans"/>
                <a:cs typeface="Open Sans"/>
                <a:sym typeface="Open Sans"/>
              </a:rPr>
              <a:t>Packback</a:t>
            </a:r>
            <a:r>
              <a:rPr lang="en-US" sz="4400" b="1" i="1" dirty="0">
                <a:solidFill>
                  <a:srgbClr val="E97176"/>
                </a:solidFill>
                <a:latin typeface="Open Sans"/>
                <a:ea typeface="Open Sans"/>
                <a:cs typeface="Open Sans"/>
                <a:sym typeface="Open Sans"/>
              </a:rPr>
              <a:t> is a valuable part of your learning for this course, therefore is considered as part of your overall grade.</a:t>
            </a:r>
            <a:r>
              <a:rPr lang="en-US" sz="6000" b="1" i="1" dirty="0">
                <a:solidFill>
                  <a:srgbClr val="E9717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6000" b="1" dirty="0">
              <a:solidFill>
                <a:srgbClr val="E9717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1789800" y="11856920"/>
            <a:ext cx="21822600" cy="1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>
                <a:solidFill>
                  <a:srgbClr val="2475A1"/>
                </a:solidFill>
                <a:latin typeface="Open Sans"/>
                <a:ea typeface="Open Sans"/>
                <a:cs typeface="Open Sans"/>
                <a:sym typeface="Open Sans"/>
              </a:rPr>
              <a:t>Packback exists to awaken and fuel the lifelong curiosity in every student.</a:t>
            </a:r>
            <a:endParaRPr sz="4800" i="1"/>
          </a:p>
        </p:txBody>
      </p:sp>
      <p:sp>
        <p:nvSpPr>
          <p:cNvPr id="116" name="Google Shape;116;p18"/>
          <p:cNvSpPr txBox="1"/>
          <p:nvPr/>
        </p:nvSpPr>
        <p:spPr>
          <a:xfrm>
            <a:off x="3281300" y="6666463"/>
            <a:ext cx="12098700" cy="14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subTitle" idx="4294967295"/>
          </p:nvPr>
        </p:nvSpPr>
        <p:spPr>
          <a:xfrm>
            <a:off x="1217459" y="983811"/>
            <a:ext cx="22038000" cy="3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9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to post in Packback Questions</a:t>
            </a:r>
            <a:endParaRPr/>
          </a:p>
        </p:txBody>
      </p:sp>
      <p:pic>
        <p:nvPicPr>
          <p:cNvPr id="122" name="Google Shape;12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37925" y="12836345"/>
            <a:ext cx="26548731" cy="219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/>
          <p:nvPr/>
        </p:nvSpPr>
        <p:spPr>
          <a:xfrm>
            <a:off x="2837253" y="6941633"/>
            <a:ext cx="23675717" cy="34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475A1"/>
              </a:buClr>
              <a:buFont typeface="Open Sans"/>
              <a:buNone/>
            </a:pPr>
            <a:r>
              <a:rPr lang="en-US" sz="4000" b="1" i="0" u="none" strike="noStrike" cap="none">
                <a:solidFill>
                  <a:srgbClr val="2475A1"/>
                </a:solidFill>
                <a:latin typeface="Open Sans"/>
                <a:ea typeface="Open Sans"/>
                <a:cs typeface="Open Sans"/>
                <a:sym typeface="Open Sans"/>
              </a:rPr>
              <a:t>Questions asking for </a:t>
            </a:r>
            <a:r>
              <a:rPr lang="en-US" sz="4000" b="1" i="0" u="sng" strike="noStrike" cap="none">
                <a:solidFill>
                  <a:srgbClr val="2475A1"/>
                </a:solidFill>
                <a:latin typeface="Open Sans"/>
                <a:ea typeface="Open Sans"/>
                <a:cs typeface="Open Sans"/>
                <a:sym typeface="Open Sans"/>
              </a:rPr>
              <a:t>extra help that show your work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76E"/>
              </a:buClr>
              <a:buFont typeface="Open Sans"/>
              <a:buNone/>
            </a:pPr>
            <a:endParaRPr sz="4000" b="1" i="0" u="sng" strike="noStrike" cap="none">
              <a:solidFill>
                <a:srgbClr val="2475A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A576E"/>
              </a:buClr>
              <a:buSzPts val="4000"/>
              <a:buFont typeface="Open Sans"/>
              <a:buChar char="•"/>
            </a:pPr>
            <a:r>
              <a:rPr lang="en-US" sz="4000" b="0" i="0" u="none" strike="noStrike" cap="none">
                <a:solidFill>
                  <a:srgbClr val="4A576E"/>
                </a:solidFill>
                <a:latin typeface="Open Sans"/>
                <a:ea typeface="Open Sans"/>
                <a:cs typeface="Open Sans"/>
                <a:sym typeface="Open Sans"/>
              </a:rPr>
              <a:t>Show your work or progress up to where you got stuck</a:t>
            </a:r>
            <a:endParaRPr/>
          </a:p>
          <a:p>
            <a:pPr marL="228600" marR="0" lvl="0" indent="254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A576E"/>
              </a:buClr>
              <a:buSzPts val="4000"/>
              <a:buFont typeface="Open Sans"/>
              <a:buNone/>
            </a:pPr>
            <a:endParaRPr sz="4000" b="0" i="0" u="none" strike="noStrike" cap="none">
              <a:solidFill>
                <a:srgbClr val="4A576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A576E"/>
              </a:buClr>
              <a:buSzPts val="4000"/>
              <a:buFont typeface="Open Sans"/>
              <a:buChar char="•"/>
            </a:pPr>
            <a:r>
              <a:rPr lang="en-US" sz="4000" b="0" i="0" u="none" strike="noStrike" cap="none">
                <a:solidFill>
                  <a:srgbClr val="4A576E"/>
                </a:solidFill>
                <a:latin typeface="Open Sans"/>
                <a:ea typeface="Open Sans"/>
                <a:cs typeface="Open Sans"/>
                <a:sym typeface="Open Sans"/>
              </a:rPr>
              <a:t>Provide details to explain </a:t>
            </a:r>
            <a:r>
              <a:rPr lang="en-US" sz="4000" b="1" i="0" u="none" strike="noStrike" cap="none">
                <a:solidFill>
                  <a:srgbClr val="4A576E"/>
                </a:solidFill>
                <a:latin typeface="Open Sans"/>
                <a:ea typeface="Open Sans"/>
                <a:cs typeface="Open Sans"/>
                <a:sym typeface="Open Sans"/>
              </a:rPr>
              <a:t>exactly</a:t>
            </a:r>
            <a:r>
              <a:rPr lang="en-US" sz="4000" b="0" i="0" u="none" strike="noStrike" cap="none">
                <a:solidFill>
                  <a:srgbClr val="4A576E"/>
                </a:solidFill>
                <a:latin typeface="Open Sans"/>
                <a:ea typeface="Open Sans"/>
                <a:cs typeface="Open Sans"/>
                <a:sym typeface="Open Sans"/>
              </a:rPr>
              <a:t> what you need help with! </a:t>
            </a:r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2873292" y="2159641"/>
            <a:ext cx="24057083" cy="495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475A1"/>
              </a:buClr>
              <a:buFont typeface="Open Sans"/>
              <a:buNone/>
            </a:pPr>
            <a:r>
              <a:rPr lang="en-US" sz="4000" b="1" i="0" u="none" strike="noStrike" cap="none">
                <a:solidFill>
                  <a:srgbClr val="2475A1"/>
                </a:solidFill>
                <a:latin typeface="Open Sans"/>
                <a:ea typeface="Open Sans"/>
                <a:cs typeface="Open Sans"/>
                <a:sym typeface="Open Sans"/>
              </a:rPr>
              <a:t>Open-ended questions that have </a:t>
            </a:r>
            <a:r>
              <a:rPr lang="en-US" sz="4000" b="1" i="0" u="sng" strike="noStrike" cap="none">
                <a:solidFill>
                  <a:srgbClr val="2475A1"/>
                </a:solidFill>
                <a:latin typeface="Open Sans"/>
                <a:ea typeface="Open Sans"/>
                <a:cs typeface="Open Sans"/>
                <a:sym typeface="Open Sans"/>
              </a:rPr>
              <a:t>more than one right answer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5A1"/>
              </a:buClr>
              <a:buFont typeface="Open Sans"/>
              <a:buNone/>
            </a:pPr>
            <a:endParaRPr sz="4000" b="1" i="0" u="sng" strike="noStrike" cap="none">
              <a:solidFill>
                <a:srgbClr val="2475A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A576E"/>
              </a:buClr>
              <a:buSzPts val="4000"/>
              <a:buFont typeface="Open Sans"/>
              <a:buChar char="•"/>
            </a:pPr>
            <a:r>
              <a:rPr lang="en-US" sz="4000" b="0" i="0" u="none" strike="noStrike" cap="none">
                <a:solidFill>
                  <a:srgbClr val="4A576E"/>
                </a:solidFill>
                <a:latin typeface="Open Sans"/>
                <a:ea typeface="Open Sans"/>
                <a:cs typeface="Open Sans"/>
                <a:sym typeface="Open Sans"/>
              </a:rPr>
              <a:t>Try question starters like “How could”, “Why”, and “What might happen”</a:t>
            </a:r>
            <a:endParaRPr/>
          </a:p>
          <a:p>
            <a:pPr marL="228600" marR="0" lvl="0" indent="254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A576E"/>
              </a:buClr>
              <a:buSzPts val="4000"/>
              <a:buFont typeface="Open Sans"/>
              <a:buNone/>
            </a:pPr>
            <a:endParaRPr sz="4000" b="0" i="0" u="none" strike="noStrike" cap="none">
              <a:solidFill>
                <a:srgbClr val="4A576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A576E"/>
              </a:buClr>
              <a:buSzPts val="4000"/>
              <a:buFont typeface="Open Sans"/>
              <a:buChar char="•"/>
            </a:pPr>
            <a:r>
              <a:rPr lang="en-US" sz="4000" b="0" i="0" u="none" strike="noStrike" cap="none">
                <a:solidFill>
                  <a:srgbClr val="4A576E"/>
                </a:solidFill>
                <a:latin typeface="Open Sans"/>
                <a:ea typeface="Open Sans"/>
                <a:cs typeface="Open Sans"/>
                <a:sym typeface="Open Sans"/>
              </a:rPr>
              <a:t>Ask for </a:t>
            </a:r>
            <a:r>
              <a:rPr lang="en-US" sz="4000" b="1" i="0" u="none" strike="noStrike" cap="none">
                <a:solidFill>
                  <a:srgbClr val="4A576E"/>
                </a:solidFill>
                <a:latin typeface="Open Sans"/>
                <a:ea typeface="Open Sans"/>
                <a:cs typeface="Open Sans"/>
                <a:sym typeface="Open Sans"/>
              </a:rPr>
              <a:t>examples and ideas</a:t>
            </a:r>
            <a:r>
              <a:rPr lang="en-US" sz="4000" b="0" i="0" u="none" strike="noStrike" cap="none">
                <a:solidFill>
                  <a:srgbClr val="4A576E"/>
                </a:solidFill>
                <a:latin typeface="Open Sans"/>
                <a:ea typeface="Open Sans"/>
                <a:cs typeface="Open Sans"/>
                <a:sym typeface="Open Sans"/>
              </a:rPr>
              <a:t>, instead of answers and </a:t>
            </a:r>
            <a:r>
              <a:rPr lang="en-US" sz="4000" b="1" i="0" u="none" strike="noStrike" cap="none">
                <a:solidFill>
                  <a:srgbClr val="4A576E"/>
                </a:solidFill>
                <a:latin typeface="Open Sans"/>
                <a:ea typeface="Open Sans"/>
                <a:cs typeface="Open Sans"/>
                <a:sym typeface="Open Sans"/>
              </a:rPr>
              <a:t>definitions</a:t>
            </a:r>
            <a:endParaRPr/>
          </a:p>
        </p:txBody>
      </p:sp>
      <p:sp>
        <p:nvSpPr>
          <p:cNvPr id="125" name="Google Shape;125;p19"/>
          <p:cNvSpPr/>
          <p:nvPr/>
        </p:nvSpPr>
        <p:spPr>
          <a:xfrm>
            <a:off x="2890809" y="10705289"/>
            <a:ext cx="21822601" cy="2573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75A1"/>
              </a:buClr>
              <a:buFont typeface="Open Sans"/>
              <a:buNone/>
            </a:pPr>
            <a:r>
              <a:rPr lang="en-US" sz="4000" b="1" i="0" u="none" strike="noStrike" cap="none">
                <a:solidFill>
                  <a:srgbClr val="2475A1"/>
                </a:solidFill>
                <a:latin typeface="Open Sans"/>
                <a:ea typeface="Open Sans"/>
                <a:cs typeface="Open Sans"/>
                <a:sym typeface="Open Sans"/>
              </a:rPr>
              <a:t>Share a resource, article or idea that inspired you and ask for responses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475A1"/>
              </a:buClr>
              <a:buFont typeface="Open Sans"/>
              <a:buNone/>
            </a:pPr>
            <a:endParaRPr sz="4000" b="1" i="0" u="none" strike="noStrike" cap="none">
              <a:solidFill>
                <a:srgbClr val="2475A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576E"/>
              </a:buClr>
              <a:buSzPts val="4000"/>
              <a:buFont typeface="Open Sans"/>
              <a:buChar char="•"/>
            </a:pPr>
            <a:r>
              <a:rPr lang="en-US" sz="4000" b="0" i="0" u="none" strike="noStrike" cap="none">
                <a:solidFill>
                  <a:srgbClr val="4A576E"/>
                </a:solidFill>
                <a:latin typeface="Open Sans"/>
                <a:ea typeface="Open Sans"/>
                <a:cs typeface="Open Sans"/>
                <a:sym typeface="Open Sans"/>
              </a:rPr>
              <a:t>Share the resource (video, article, link) that inspired your curiosity</a:t>
            </a:r>
            <a:endParaRPr/>
          </a:p>
        </p:txBody>
      </p:sp>
      <p:grpSp>
        <p:nvGrpSpPr>
          <p:cNvPr id="126" name="Google Shape;126;p19"/>
          <p:cNvGrpSpPr/>
          <p:nvPr/>
        </p:nvGrpSpPr>
        <p:grpSpPr>
          <a:xfrm>
            <a:off x="1408568" y="3141957"/>
            <a:ext cx="1042388" cy="939189"/>
            <a:chOff x="0" y="0"/>
            <a:chExt cx="1042388" cy="939189"/>
          </a:xfrm>
        </p:grpSpPr>
        <p:sp>
          <p:nvSpPr>
            <p:cNvPr id="127" name="Google Shape;127;p19"/>
            <p:cNvSpPr/>
            <p:nvPr/>
          </p:nvSpPr>
          <p:spPr>
            <a:xfrm>
              <a:off x="0" y="0"/>
              <a:ext cx="939189" cy="939189"/>
            </a:xfrm>
            <a:prstGeom prst="roundRect">
              <a:avLst>
                <a:gd name="adj" fmla="val 15000"/>
              </a:avLst>
            </a:prstGeom>
            <a:solidFill>
              <a:srgbClr val="EFF1F1"/>
            </a:solidFill>
            <a:ln w="12700" cap="flat" cmpd="sng">
              <a:solidFill>
                <a:srgbClr val="EEEEE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28" name="Google Shape;128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3199" y="26098"/>
              <a:ext cx="939189" cy="7321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9" name="Google Shape;129;p19"/>
          <p:cNvGrpSpPr/>
          <p:nvPr/>
        </p:nvGrpSpPr>
        <p:grpSpPr>
          <a:xfrm>
            <a:off x="1408568" y="6882802"/>
            <a:ext cx="1042390" cy="939190"/>
            <a:chOff x="0" y="0"/>
            <a:chExt cx="1042388" cy="939189"/>
          </a:xfrm>
        </p:grpSpPr>
        <p:sp>
          <p:nvSpPr>
            <p:cNvPr id="130" name="Google Shape;130;p19"/>
            <p:cNvSpPr/>
            <p:nvPr/>
          </p:nvSpPr>
          <p:spPr>
            <a:xfrm>
              <a:off x="0" y="0"/>
              <a:ext cx="939189" cy="939189"/>
            </a:xfrm>
            <a:prstGeom prst="roundRect">
              <a:avLst>
                <a:gd name="adj" fmla="val 15000"/>
              </a:avLst>
            </a:prstGeom>
            <a:solidFill>
              <a:srgbClr val="EFF1F1"/>
            </a:solidFill>
            <a:ln w="12700" cap="flat" cmpd="sng">
              <a:solidFill>
                <a:srgbClr val="EEEEE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31" name="Google Shape;131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3199" y="26098"/>
              <a:ext cx="939189" cy="7321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2" name="Google Shape;132;p19"/>
          <p:cNvGrpSpPr/>
          <p:nvPr/>
        </p:nvGrpSpPr>
        <p:grpSpPr>
          <a:xfrm>
            <a:off x="1408568" y="10623646"/>
            <a:ext cx="1042390" cy="939190"/>
            <a:chOff x="0" y="0"/>
            <a:chExt cx="1042388" cy="939189"/>
          </a:xfrm>
        </p:grpSpPr>
        <p:sp>
          <p:nvSpPr>
            <p:cNvPr id="133" name="Google Shape;133;p19"/>
            <p:cNvSpPr/>
            <p:nvPr/>
          </p:nvSpPr>
          <p:spPr>
            <a:xfrm>
              <a:off x="0" y="0"/>
              <a:ext cx="939189" cy="939189"/>
            </a:xfrm>
            <a:prstGeom prst="roundRect">
              <a:avLst>
                <a:gd name="adj" fmla="val 15000"/>
              </a:avLst>
            </a:prstGeom>
            <a:solidFill>
              <a:srgbClr val="EFF1F1"/>
            </a:solidFill>
            <a:ln w="12700" cap="flat" cmpd="sng">
              <a:solidFill>
                <a:srgbClr val="EEEEE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34" name="Google Shape;134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3199" y="26098"/>
              <a:ext cx="939189" cy="73219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subTitle" idx="4294967295"/>
          </p:nvPr>
        </p:nvSpPr>
        <p:spPr>
          <a:xfrm>
            <a:off x="1217459" y="983811"/>
            <a:ext cx="23636895" cy="317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9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</a:t>
            </a:r>
            <a:r>
              <a:rPr lang="en-US" sz="9000" b="1" i="0" u="none" strike="noStrike" cap="none">
                <a:solidFill>
                  <a:srgbClr val="E66E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</a:t>
            </a:r>
            <a:r>
              <a:rPr lang="en-US" sz="9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post in Packback Questions</a:t>
            </a:r>
            <a:endParaRPr/>
          </a:p>
        </p:txBody>
      </p:sp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37925" y="12836345"/>
            <a:ext cx="26548731" cy="219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/>
          <p:nvPr/>
        </p:nvSpPr>
        <p:spPr>
          <a:xfrm>
            <a:off x="1408568" y="3141957"/>
            <a:ext cx="939189" cy="939189"/>
          </a:xfrm>
          <a:prstGeom prst="roundRect">
            <a:avLst>
              <a:gd name="adj" fmla="val 15000"/>
            </a:avLst>
          </a:prstGeom>
          <a:solidFill>
            <a:srgbClr val="EFF1F1"/>
          </a:solidFill>
          <a:ln w="12700" cap="flat" cmpd="sng">
            <a:solidFill>
              <a:srgbClr val="EEEEE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3087442" y="3146002"/>
            <a:ext cx="19543734" cy="191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97176"/>
              </a:buClr>
              <a:buFont typeface="Open Sans"/>
              <a:buNone/>
            </a:pPr>
            <a:r>
              <a:rPr lang="en-US" sz="4000" b="1" i="0" u="none" strike="noStrike" cap="none">
                <a:solidFill>
                  <a:srgbClr val="E97176"/>
                </a:solidFill>
                <a:latin typeface="Open Sans"/>
                <a:ea typeface="Open Sans"/>
                <a:cs typeface="Open Sans"/>
                <a:sym typeface="Open Sans"/>
              </a:rPr>
              <a:t>No questions about the tests, homework, or class logistics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475A1"/>
              </a:buClr>
              <a:buFont typeface="Open Sans"/>
              <a:buNone/>
            </a:pPr>
            <a:endParaRPr sz="4000" b="1" i="0" u="none" strike="noStrike" cap="none">
              <a:solidFill>
                <a:srgbClr val="E9717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576E"/>
              </a:buClr>
              <a:buSzPts val="4000"/>
              <a:buFont typeface="Open Sans"/>
              <a:buChar char="•"/>
            </a:pPr>
            <a:r>
              <a:rPr lang="en-US" sz="4000" b="0" i="1" u="none" strike="noStrike" cap="none">
                <a:solidFill>
                  <a:srgbClr val="4A576E"/>
                </a:solidFill>
                <a:latin typeface="Open Sans"/>
                <a:ea typeface="Open Sans"/>
                <a:cs typeface="Open Sans"/>
                <a:sym typeface="Open Sans"/>
              </a:rPr>
              <a:t>For example: “Is class cancelled today?” or “What’s the answer to #4?”</a:t>
            </a:r>
            <a:endParaRPr/>
          </a:p>
        </p:txBody>
      </p:sp>
      <p:sp>
        <p:nvSpPr>
          <p:cNvPr id="143" name="Google Shape;143;p20"/>
          <p:cNvSpPr/>
          <p:nvPr/>
        </p:nvSpPr>
        <p:spPr>
          <a:xfrm>
            <a:off x="3087442" y="5406602"/>
            <a:ext cx="11410528" cy="135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97176"/>
              </a:buClr>
              <a:buFont typeface="Open Sans"/>
              <a:buNone/>
            </a:pPr>
            <a:r>
              <a:rPr lang="en-US" sz="4000" b="1" i="0" u="none" strike="noStrike" cap="none">
                <a:solidFill>
                  <a:srgbClr val="E97176"/>
                </a:solidFill>
                <a:latin typeface="Open Sans"/>
                <a:ea typeface="Open Sans"/>
                <a:cs typeface="Open Sans"/>
                <a:sym typeface="Open Sans"/>
              </a:rPr>
              <a:t>No duplicate questions or answers</a:t>
            </a:r>
            <a:endParaRPr/>
          </a:p>
        </p:txBody>
      </p:sp>
      <p:sp>
        <p:nvSpPr>
          <p:cNvPr id="144" name="Google Shape;144;p20"/>
          <p:cNvSpPr/>
          <p:nvPr/>
        </p:nvSpPr>
        <p:spPr>
          <a:xfrm>
            <a:off x="3087442" y="6866947"/>
            <a:ext cx="22708790" cy="80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97176"/>
              </a:buClr>
              <a:buFont typeface="Open Sans"/>
              <a:buNone/>
            </a:pPr>
            <a:r>
              <a:rPr lang="en-US" sz="4000" b="1" i="0" u="none" strike="noStrike" cap="none">
                <a:solidFill>
                  <a:srgbClr val="E97176"/>
                </a:solidFill>
                <a:latin typeface="Open Sans"/>
                <a:ea typeface="Open Sans"/>
                <a:cs typeface="Open Sans"/>
                <a:sym typeface="Open Sans"/>
              </a:rPr>
              <a:t>No profanity or inflammatory language; be kind and mindful</a:t>
            </a:r>
            <a:endParaRPr/>
          </a:p>
        </p:txBody>
      </p:sp>
      <p:sp>
        <p:nvSpPr>
          <p:cNvPr id="145" name="Google Shape;145;p20"/>
          <p:cNvSpPr/>
          <p:nvPr/>
        </p:nvSpPr>
        <p:spPr>
          <a:xfrm>
            <a:off x="3087442" y="8301892"/>
            <a:ext cx="20349359" cy="80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97176"/>
              </a:buClr>
              <a:buFont typeface="Open Sans"/>
              <a:buNone/>
            </a:pPr>
            <a:r>
              <a:rPr lang="en-US" sz="4000" b="1" i="0" u="none" strike="noStrike" cap="none">
                <a:solidFill>
                  <a:srgbClr val="E97176"/>
                </a:solidFill>
                <a:latin typeface="Open Sans"/>
                <a:ea typeface="Open Sans"/>
                <a:cs typeface="Open Sans"/>
                <a:sym typeface="Open Sans"/>
              </a:rPr>
              <a:t>No cheating (this is not a place to get answers to homework)</a:t>
            </a:r>
            <a:endParaRPr/>
          </a:p>
        </p:txBody>
      </p:sp>
      <p:sp>
        <p:nvSpPr>
          <p:cNvPr id="146" name="Google Shape;146;p20"/>
          <p:cNvSpPr/>
          <p:nvPr/>
        </p:nvSpPr>
        <p:spPr>
          <a:xfrm>
            <a:off x="3087442" y="9762335"/>
            <a:ext cx="21596765" cy="135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97176"/>
              </a:buClr>
              <a:buFont typeface="Open Sans"/>
              <a:buNone/>
            </a:pPr>
            <a:r>
              <a:rPr lang="en-US" sz="4000" b="1" i="0" u="none" strike="noStrike" cap="none">
                <a:solidFill>
                  <a:srgbClr val="E97176"/>
                </a:solidFill>
                <a:latin typeface="Open Sans"/>
                <a:ea typeface="Open Sans"/>
                <a:cs typeface="Open Sans"/>
                <a:sym typeface="Open Sans"/>
              </a:rPr>
              <a:t>No Closed-Ended Questions (Questions with only one right answer)</a:t>
            </a:r>
            <a:endParaRPr/>
          </a:p>
        </p:txBody>
      </p:sp>
      <p:sp>
        <p:nvSpPr>
          <p:cNvPr id="147" name="Google Shape;147;p20"/>
          <p:cNvSpPr/>
          <p:nvPr/>
        </p:nvSpPr>
        <p:spPr>
          <a:xfrm>
            <a:off x="3087442" y="11244367"/>
            <a:ext cx="23299939" cy="135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97176"/>
              </a:buClr>
              <a:buFont typeface="Open Sans"/>
              <a:buNone/>
            </a:pPr>
            <a:r>
              <a:rPr lang="en-US" sz="4000" b="1" i="0" u="none" strike="noStrike" cap="none">
                <a:solidFill>
                  <a:srgbClr val="E97176"/>
                </a:solidFill>
                <a:latin typeface="Open Sans"/>
                <a:ea typeface="Open Sans"/>
                <a:cs typeface="Open Sans"/>
                <a:sym typeface="Open Sans"/>
              </a:rPr>
              <a:t>No plagiarism, or posts that are primarily quotes from other sources</a:t>
            </a:r>
            <a:endParaRPr/>
          </a:p>
        </p:txBody>
      </p:sp>
      <p:sp>
        <p:nvSpPr>
          <p:cNvPr id="148" name="Google Shape;148;p20"/>
          <p:cNvSpPr/>
          <p:nvPr/>
        </p:nvSpPr>
        <p:spPr>
          <a:xfrm>
            <a:off x="1579125" y="3061505"/>
            <a:ext cx="625076" cy="110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97176"/>
              </a:buClr>
              <a:buFont typeface="Helvetica Neue"/>
              <a:buNone/>
            </a:pPr>
            <a:r>
              <a:rPr lang="en-US" sz="6000" b="1" i="0" u="none" strike="noStrike" cap="none">
                <a:solidFill>
                  <a:srgbClr val="E971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/>
          </a:p>
        </p:txBody>
      </p:sp>
      <p:sp>
        <p:nvSpPr>
          <p:cNvPr id="149" name="Google Shape;149;p20"/>
          <p:cNvSpPr/>
          <p:nvPr/>
        </p:nvSpPr>
        <p:spPr>
          <a:xfrm>
            <a:off x="1408568" y="5389932"/>
            <a:ext cx="939189" cy="939189"/>
          </a:xfrm>
          <a:prstGeom prst="roundRect">
            <a:avLst>
              <a:gd name="adj" fmla="val 15000"/>
            </a:avLst>
          </a:prstGeom>
          <a:solidFill>
            <a:srgbClr val="EFF1F1"/>
          </a:solidFill>
          <a:ln w="12700" cap="flat" cmpd="sng">
            <a:solidFill>
              <a:srgbClr val="EEEEE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1579125" y="5309479"/>
            <a:ext cx="625076" cy="110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97176"/>
              </a:buClr>
              <a:buFont typeface="Helvetica Neue"/>
              <a:buNone/>
            </a:pPr>
            <a:r>
              <a:rPr lang="en-US" sz="6000" b="1" i="0" u="none" strike="noStrike" cap="none">
                <a:solidFill>
                  <a:srgbClr val="E971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/>
          </a:p>
        </p:txBody>
      </p:sp>
      <p:sp>
        <p:nvSpPr>
          <p:cNvPr id="151" name="Google Shape;151;p20"/>
          <p:cNvSpPr/>
          <p:nvPr/>
        </p:nvSpPr>
        <p:spPr>
          <a:xfrm>
            <a:off x="1408568" y="6835502"/>
            <a:ext cx="939189" cy="939189"/>
          </a:xfrm>
          <a:prstGeom prst="roundRect">
            <a:avLst>
              <a:gd name="adj" fmla="val 15000"/>
            </a:avLst>
          </a:prstGeom>
          <a:solidFill>
            <a:srgbClr val="EFF1F1"/>
          </a:solidFill>
          <a:ln w="12700" cap="flat" cmpd="sng">
            <a:solidFill>
              <a:srgbClr val="EEEEE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1579125" y="6755050"/>
            <a:ext cx="625076" cy="110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97176"/>
              </a:buClr>
              <a:buFont typeface="Helvetica Neue"/>
              <a:buNone/>
            </a:pPr>
            <a:r>
              <a:rPr lang="en-US" sz="6000" b="1" i="0" u="none" strike="noStrike" cap="none">
                <a:solidFill>
                  <a:srgbClr val="E971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/>
          </a:p>
        </p:txBody>
      </p:sp>
      <p:sp>
        <p:nvSpPr>
          <p:cNvPr id="153" name="Google Shape;153;p20"/>
          <p:cNvSpPr/>
          <p:nvPr/>
        </p:nvSpPr>
        <p:spPr>
          <a:xfrm>
            <a:off x="1408568" y="8245047"/>
            <a:ext cx="939189" cy="939189"/>
          </a:xfrm>
          <a:prstGeom prst="roundRect">
            <a:avLst>
              <a:gd name="adj" fmla="val 15000"/>
            </a:avLst>
          </a:prstGeom>
          <a:solidFill>
            <a:srgbClr val="EFF1F1"/>
          </a:solidFill>
          <a:ln w="12700" cap="flat" cmpd="sng">
            <a:solidFill>
              <a:srgbClr val="EEEEE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1579125" y="8164595"/>
            <a:ext cx="625076" cy="110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97176"/>
              </a:buClr>
              <a:buFont typeface="Helvetica Neue"/>
              <a:buNone/>
            </a:pPr>
            <a:r>
              <a:rPr lang="en-US" sz="6000" b="1" i="0" u="none" strike="noStrike" cap="none">
                <a:solidFill>
                  <a:srgbClr val="E971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/>
          </a:p>
        </p:txBody>
      </p:sp>
      <p:sp>
        <p:nvSpPr>
          <p:cNvPr id="155" name="Google Shape;155;p20"/>
          <p:cNvSpPr/>
          <p:nvPr/>
        </p:nvSpPr>
        <p:spPr>
          <a:xfrm>
            <a:off x="1408568" y="9726685"/>
            <a:ext cx="939189" cy="939189"/>
          </a:xfrm>
          <a:prstGeom prst="roundRect">
            <a:avLst>
              <a:gd name="adj" fmla="val 15000"/>
            </a:avLst>
          </a:prstGeom>
          <a:solidFill>
            <a:srgbClr val="EFF1F1"/>
          </a:solidFill>
          <a:ln w="12700" cap="flat" cmpd="sng">
            <a:solidFill>
              <a:srgbClr val="EEEEE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1579125" y="9646232"/>
            <a:ext cx="625076" cy="110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97176"/>
              </a:buClr>
              <a:buFont typeface="Helvetica Neue"/>
              <a:buNone/>
            </a:pPr>
            <a:r>
              <a:rPr lang="en-US" sz="6000" b="1" i="0" u="none" strike="noStrike" cap="none">
                <a:solidFill>
                  <a:srgbClr val="E971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/>
          </a:p>
        </p:txBody>
      </p:sp>
      <p:sp>
        <p:nvSpPr>
          <p:cNvPr id="157" name="Google Shape;157;p20"/>
          <p:cNvSpPr/>
          <p:nvPr/>
        </p:nvSpPr>
        <p:spPr>
          <a:xfrm>
            <a:off x="1408568" y="11180616"/>
            <a:ext cx="939189" cy="939189"/>
          </a:xfrm>
          <a:prstGeom prst="roundRect">
            <a:avLst>
              <a:gd name="adj" fmla="val 15000"/>
            </a:avLst>
          </a:prstGeom>
          <a:solidFill>
            <a:srgbClr val="EFF1F1"/>
          </a:solidFill>
          <a:ln w="12700" cap="flat" cmpd="sng">
            <a:solidFill>
              <a:srgbClr val="EEEEEE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Google Shape;158;p20"/>
          <p:cNvSpPr/>
          <p:nvPr/>
        </p:nvSpPr>
        <p:spPr>
          <a:xfrm>
            <a:off x="1579125" y="11100164"/>
            <a:ext cx="625076" cy="110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97176"/>
              </a:buClr>
              <a:buFont typeface="Helvetica Neue"/>
              <a:buNone/>
            </a:pPr>
            <a:r>
              <a:rPr lang="en-US" sz="6000" b="1" i="0" u="none" strike="noStrike" cap="none">
                <a:solidFill>
                  <a:srgbClr val="E971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/>
          <p:nvPr/>
        </p:nvSpPr>
        <p:spPr>
          <a:xfrm>
            <a:off x="12257075" y="-325680"/>
            <a:ext cx="12755436" cy="15337243"/>
          </a:xfrm>
          <a:prstGeom prst="rect">
            <a:avLst/>
          </a:prstGeom>
          <a:solidFill>
            <a:srgbClr val="FCCB96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64" name="Google Shape;164;p21"/>
          <p:cNvGrpSpPr/>
          <p:nvPr/>
        </p:nvGrpSpPr>
        <p:grpSpPr>
          <a:xfrm>
            <a:off x="12994542" y="1845123"/>
            <a:ext cx="9244656" cy="14339814"/>
            <a:chOff x="0" y="0"/>
            <a:chExt cx="9244654" cy="14339812"/>
          </a:xfrm>
        </p:grpSpPr>
        <p:sp>
          <p:nvSpPr>
            <p:cNvPr id="165" name="Google Shape;165;p21"/>
            <p:cNvSpPr/>
            <p:nvPr/>
          </p:nvSpPr>
          <p:spPr>
            <a:xfrm>
              <a:off x="0" y="0"/>
              <a:ext cx="9244654" cy="14339812"/>
            </a:xfrm>
            <a:prstGeom prst="roundRect">
              <a:avLst>
                <a:gd name="adj" fmla="val 8122"/>
              </a:avLst>
            </a:prstGeom>
            <a:solidFill>
              <a:srgbClr val="575972"/>
            </a:solidFill>
            <a:ln>
              <a:noFill/>
            </a:ln>
            <a:effectLst>
              <a:outerShdw blurRad="139700" dist="116308" dir="5400000" rotWithShape="0">
                <a:srgbClr val="000000">
                  <a:alpha val="40784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6" name="Google Shape;166;p21"/>
            <p:cNvSpPr/>
            <p:nvPr/>
          </p:nvSpPr>
          <p:spPr>
            <a:xfrm>
              <a:off x="431708" y="1315080"/>
              <a:ext cx="8381237" cy="12575121"/>
            </a:xfrm>
            <a:prstGeom prst="rect">
              <a:avLst/>
            </a:prstGeom>
            <a:solidFill>
              <a:srgbClr val="FFFFFF"/>
            </a:solidFill>
            <a:ln w="50800" cap="flat" cmpd="sng">
              <a:solidFill>
                <a:srgbClr val="282934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38100" dist="25400" dir="5400000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3797208" y="616744"/>
              <a:ext cx="1270001" cy="250429"/>
            </a:xfrm>
            <a:prstGeom prst="roundRect">
              <a:avLst>
                <a:gd name="adj" fmla="val 50000"/>
              </a:avLst>
            </a:prstGeom>
            <a:solidFill>
              <a:srgbClr val="3D3F51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5241556" y="616744"/>
              <a:ext cx="325158" cy="250429"/>
            </a:xfrm>
            <a:prstGeom prst="roundRect">
              <a:avLst>
                <a:gd name="adj" fmla="val 50000"/>
              </a:avLst>
            </a:prstGeom>
            <a:solidFill>
              <a:srgbClr val="3D3F51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1461623" y="1656358"/>
              <a:ext cx="7660493" cy="711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75972"/>
                </a:buClr>
                <a:buFont typeface="Helvetica Neue"/>
                <a:buNone/>
              </a:pPr>
              <a:r>
                <a:rPr lang="en-US" sz="4000" b="1" i="0" u="none" strike="noStrike" cap="none">
                  <a:solidFill>
                    <a:srgbClr val="57597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Featured Posts</a:t>
              </a:r>
              <a:endParaRPr/>
            </a:p>
          </p:txBody>
        </p:sp>
      </p:grpSp>
      <p:grpSp>
        <p:nvGrpSpPr>
          <p:cNvPr id="170" name="Google Shape;170;p21"/>
          <p:cNvGrpSpPr/>
          <p:nvPr/>
        </p:nvGrpSpPr>
        <p:grpSpPr>
          <a:xfrm>
            <a:off x="13627134" y="4286193"/>
            <a:ext cx="7979470" cy="9784808"/>
            <a:chOff x="0" y="0"/>
            <a:chExt cx="7979468" cy="9784806"/>
          </a:xfrm>
        </p:grpSpPr>
        <p:pic>
          <p:nvPicPr>
            <p:cNvPr id="171" name="Google Shape;171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287" y="0"/>
              <a:ext cx="7934895" cy="54148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5522323"/>
              <a:ext cx="7979468" cy="426248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3" name="Google Shape;173;p21"/>
          <p:cNvCxnSpPr/>
          <p:nvPr/>
        </p:nvCxnSpPr>
        <p:spPr>
          <a:xfrm>
            <a:off x="21376588" y="4953343"/>
            <a:ext cx="854424" cy="649879"/>
          </a:xfrm>
          <a:prstGeom prst="straightConnector1">
            <a:avLst/>
          </a:prstGeom>
          <a:noFill/>
          <a:ln w="127000" cap="flat" cmpd="sng">
            <a:solidFill>
              <a:srgbClr val="DCDEE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74" name="Google Shape;174;p21"/>
          <p:cNvCxnSpPr/>
          <p:nvPr/>
        </p:nvCxnSpPr>
        <p:spPr>
          <a:xfrm rot="10800000" flipH="1">
            <a:off x="21221813" y="6615930"/>
            <a:ext cx="1378698" cy="3464543"/>
          </a:xfrm>
          <a:prstGeom prst="straightConnector1">
            <a:avLst/>
          </a:prstGeom>
          <a:noFill/>
          <a:ln w="127000" cap="flat" cmpd="sng">
            <a:solidFill>
              <a:srgbClr val="DCDEE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75" name="Google Shape;175;p21"/>
          <p:cNvSpPr/>
          <p:nvPr/>
        </p:nvSpPr>
        <p:spPr>
          <a:xfrm>
            <a:off x="21378761" y="4713964"/>
            <a:ext cx="2641956" cy="2641956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DCDEE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190500" dist="25400" dir="5400000" rotWithShape="0">
              <a:srgbClr val="000000">
                <a:alpha val="17647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p21"/>
          <p:cNvSpPr/>
          <p:nvPr/>
        </p:nvSpPr>
        <p:spPr>
          <a:xfrm>
            <a:off x="21249270" y="4827389"/>
            <a:ext cx="205392" cy="205392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DCDEE0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25400" dir="5400000" rotWithShape="0">
              <a:srgbClr val="000000">
                <a:alpha val="21568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77" name="Google Shape;177;p21"/>
          <p:cNvCxnSpPr/>
          <p:nvPr/>
        </p:nvCxnSpPr>
        <p:spPr>
          <a:xfrm>
            <a:off x="21370589" y="4946562"/>
            <a:ext cx="917221" cy="723313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78" name="Google Shape;178;p21"/>
          <p:cNvSpPr/>
          <p:nvPr/>
        </p:nvSpPr>
        <p:spPr>
          <a:xfrm>
            <a:off x="21571928" y="5080412"/>
            <a:ext cx="2231257" cy="1930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3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Featured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3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Label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2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quick way to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2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featured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2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posts</a:t>
            </a:r>
            <a:endParaRPr/>
          </a:p>
        </p:txBody>
      </p:sp>
      <p:pic>
        <p:nvPicPr>
          <p:cNvPr id="179" name="Google Shape;179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37925" y="12836345"/>
            <a:ext cx="26548731" cy="219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1"/>
          <p:cNvSpPr/>
          <p:nvPr/>
        </p:nvSpPr>
        <p:spPr>
          <a:xfrm>
            <a:off x="21067064" y="10053946"/>
            <a:ext cx="205391" cy="205392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DCDEE0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25400" dir="5400000" rotWithShape="0">
              <a:srgbClr val="000000">
                <a:alpha val="21568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81" name="Google Shape;181;p21"/>
          <p:cNvCxnSpPr/>
          <p:nvPr/>
        </p:nvCxnSpPr>
        <p:spPr>
          <a:xfrm rot="10800000" flipH="1">
            <a:off x="21185167" y="7060378"/>
            <a:ext cx="1237267" cy="3107219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82" name="Google Shape;182;p21"/>
          <p:cNvSpPr/>
          <p:nvPr/>
        </p:nvSpPr>
        <p:spPr>
          <a:xfrm>
            <a:off x="1202366" y="3495559"/>
            <a:ext cx="9965501" cy="859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D596E"/>
              </a:buClr>
              <a:buFont typeface="Helvetica Neue"/>
              <a:buNone/>
            </a:pPr>
            <a:r>
              <a:rPr lang="en-US" sz="5000" b="1" i="0" u="none" strike="noStrike" cap="none">
                <a:solidFill>
                  <a:srgbClr val="4D596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Featured Tab keeps all the best posts in your community just one click away.</a:t>
            </a:r>
            <a:endParaRPr sz="5000" b="0" i="0" u="none" strike="noStrike" cap="none">
              <a:solidFill>
                <a:srgbClr val="57597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endParaRPr sz="5000" b="0" i="0" u="none" strike="noStrike" cap="none">
              <a:solidFill>
                <a:srgbClr val="57597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2B182"/>
              </a:buClr>
              <a:buFont typeface="Helvetica Neue"/>
              <a:buNone/>
            </a:pPr>
            <a:r>
              <a:rPr lang="en-US" sz="4000" b="1" i="0" u="none" strike="noStrike" cap="none">
                <a:solidFill>
                  <a:srgbClr val="F2B1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do posts get featured?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endParaRPr sz="4000" b="1" i="0" u="none" strike="noStrike" cap="none">
              <a:solidFill>
                <a:srgbClr val="F2B18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4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Community Health Algorithm suggests great posts to your </a:t>
            </a:r>
            <a:r>
              <a:rPr lang="en-US" sz="4000" b="1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Professor</a:t>
            </a:r>
            <a:r>
              <a:rPr lang="en-US" sz="4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endParaRPr sz="4000" b="1" i="0" u="none" strike="noStrike" cap="none">
              <a:solidFill>
                <a:srgbClr val="57597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4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Packback Moderators or your professor hand-feature the “can’t miss” posts each week for you to read.</a:t>
            </a:r>
            <a:endParaRPr/>
          </a:p>
        </p:txBody>
      </p:sp>
      <p:sp>
        <p:nvSpPr>
          <p:cNvPr id="183" name="Google Shape;183;p21"/>
          <p:cNvSpPr/>
          <p:nvPr/>
        </p:nvSpPr>
        <p:spPr>
          <a:xfrm>
            <a:off x="1179359" y="1090071"/>
            <a:ext cx="22059315" cy="173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B84"/>
              </a:buClr>
              <a:buFont typeface="Helvetica Neue"/>
              <a:buNone/>
            </a:pPr>
            <a:r>
              <a:rPr lang="en-US" sz="9000" b="1" i="0" u="none" strike="noStrike" cap="none">
                <a:solidFill>
                  <a:srgbClr val="5D6B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Featured Tab</a:t>
            </a:r>
            <a:endParaRPr/>
          </a:p>
        </p:txBody>
      </p:sp>
      <p:pic>
        <p:nvPicPr>
          <p:cNvPr id="184" name="Google Shape;184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90063" y="3558542"/>
            <a:ext cx="587874" cy="553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/>
          <p:nvPr/>
        </p:nvSpPr>
        <p:spPr>
          <a:xfrm>
            <a:off x="12228469" y="-325680"/>
            <a:ext cx="12755437" cy="15337243"/>
          </a:xfrm>
          <a:prstGeom prst="rect">
            <a:avLst/>
          </a:prstGeom>
          <a:solidFill>
            <a:srgbClr val="6CB8C1"/>
          </a:solidFill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90" name="Google Shape;190;p22"/>
          <p:cNvGrpSpPr/>
          <p:nvPr/>
        </p:nvGrpSpPr>
        <p:grpSpPr>
          <a:xfrm>
            <a:off x="12981842" y="1850503"/>
            <a:ext cx="9244656" cy="13484164"/>
            <a:chOff x="0" y="0"/>
            <a:chExt cx="9244654" cy="13484162"/>
          </a:xfrm>
        </p:grpSpPr>
        <p:sp>
          <p:nvSpPr>
            <p:cNvPr id="191" name="Google Shape;191;p22"/>
            <p:cNvSpPr/>
            <p:nvPr/>
          </p:nvSpPr>
          <p:spPr>
            <a:xfrm>
              <a:off x="0" y="0"/>
              <a:ext cx="9244654" cy="13206827"/>
            </a:xfrm>
            <a:prstGeom prst="roundRect">
              <a:avLst>
                <a:gd name="adj" fmla="val 8122"/>
              </a:avLst>
            </a:prstGeom>
            <a:solidFill>
              <a:srgbClr val="575972"/>
            </a:solidFill>
            <a:ln>
              <a:noFill/>
            </a:ln>
            <a:effectLst>
              <a:outerShdw blurRad="139700" dist="116308" dir="5400000" rotWithShape="0">
                <a:srgbClr val="000000">
                  <a:alpha val="40784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431708" y="1315080"/>
              <a:ext cx="8381237" cy="12169082"/>
            </a:xfrm>
            <a:prstGeom prst="rect">
              <a:avLst/>
            </a:prstGeom>
            <a:solidFill>
              <a:srgbClr val="FFFFFF"/>
            </a:solidFill>
            <a:ln w="50800" cap="flat" cmpd="sng">
              <a:solidFill>
                <a:srgbClr val="282934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38100" dist="25400" dir="5400000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3" name="Google Shape;193;p22"/>
            <p:cNvSpPr/>
            <p:nvPr/>
          </p:nvSpPr>
          <p:spPr>
            <a:xfrm>
              <a:off x="3797208" y="616744"/>
              <a:ext cx="1270001" cy="250429"/>
            </a:xfrm>
            <a:prstGeom prst="roundRect">
              <a:avLst>
                <a:gd name="adj" fmla="val 50000"/>
              </a:avLst>
            </a:prstGeom>
            <a:solidFill>
              <a:srgbClr val="3D3F51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5241556" y="616744"/>
              <a:ext cx="325158" cy="250429"/>
            </a:xfrm>
            <a:prstGeom prst="roundRect">
              <a:avLst>
                <a:gd name="adj" fmla="val 50000"/>
              </a:avLst>
            </a:prstGeom>
            <a:solidFill>
              <a:srgbClr val="3D3F51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5" name="Google Shape;195;p22"/>
            <p:cNvSpPr/>
            <p:nvPr/>
          </p:nvSpPr>
          <p:spPr>
            <a:xfrm>
              <a:off x="1347323" y="1656358"/>
              <a:ext cx="5196038" cy="711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75972"/>
                </a:buClr>
                <a:buFont typeface="Helvetica Neue"/>
                <a:buNone/>
              </a:pPr>
              <a:r>
                <a:rPr lang="en-US" sz="4000" b="1" i="0" u="none" strike="noStrike" cap="none">
                  <a:solidFill>
                    <a:srgbClr val="57597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Moderation Queue</a:t>
              </a:r>
              <a:endParaRPr/>
            </a:p>
          </p:txBody>
        </p:sp>
      </p:grpSp>
      <p:pic>
        <p:nvPicPr>
          <p:cNvPr id="196" name="Google Shape;19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51766" y="3602123"/>
            <a:ext cx="455752" cy="6973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" name="Google Shape;197;p22"/>
          <p:cNvGrpSpPr/>
          <p:nvPr/>
        </p:nvGrpSpPr>
        <p:grpSpPr>
          <a:xfrm>
            <a:off x="13561389" y="4697424"/>
            <a:ext cx="8168990" cy="6068599"/>
            <a:chOff x="0" y="0"/>
            <a:chExt cx="8168988" cy="6068598"/>
          </a:xfrm>
        </p:grpSpPr>
        <p:grpSp>
          <p:nvGrpSpPr>
            <p:cNvPr id="198" name="Google Shape;198;p22"/>
            <p:cNvGrpSpPr/>
            <p:nvPr/>
          </p:nvGrpSpPr>
          <p:grpSpPr>
            <a:xfrm>
              <a:off x="0" y="58983"/>
              <a:ext cx="8096312" cy="5989435"/>
              <a:chOff x="0" y="0"/>
              <a:chExt cx="8096311" cy="5989433"/>
            </a:xfrm>
          </p:grpSpPr>
          <p:pic>
            <p:nvPicPr>
              <p:cNvPr id="199" name="Google Shape;199;p22"/>
              <p:cNvPicPr preferRelativeResize="0"/>
              <p:nvPr/>
            </p:nvPicPr>
            <p:blipFill rotWithShape="1">
              <a:blip r:embed="rId4">
                <a:alphaModFix/>
              </a:blip>
              <a:srcRect l="4994" t="1514" r="46143" b="34989"/>
              <a:stretch/>
            </p:blipFill>
            <p:spPr>
              <a:xfrm>
                <a:off x="0" y="0"/>
                <a:ext cx="7914789" cy="59894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0" name="Google Shape;200;p22"/>
              <p:cNvPicPr preferRelativeResize="0"/>
              <p:nvPr/>
            </p:nvPicPr>
            <p:blipFill rotWithShape="1">
              <a:blip r:embed="rId4">
                <a:alphaModFix/>
              </a:blip>
              <a:srcRect l="41026" t="1514" r="37374" b="34989"/>
              <a:stretch/>
            </p:blipFill>
            <p:spPr>
              <a:xfrm>
                <a:off x="4597653" y="0"/>
                <a:ext cx="3498658" cy="598943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1" name="Google Shape;201;p22"/>
            <p:cNvSpPr/>
            <p:nvPr/>
          </p:nvSpPr>
          <p:spPr>
            <a:xfrm>
              <a:off x="5828944" y="819669"/>
              <a:ext cx="2288521" cy="52489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2" name="Google Shape;202;p22"/>
            <p:cNvSpPr/>
            <p:nvPr/>
          </p:nvSpPr>
          <p:spPr>
            <a:xfrm>
              <a:off x="1631" y="0"/>
              <a:ext cx="8096312" cy="155349"/>
            </a:xfrm>
            <a:prstGeom prst="roundRect">
              <a:avLst>
                <a:gd name="adj" fmla="val 40925"/>
              </a:avLst>
            </a:prstGeom>
            <a:solidFill>
              <a:srgbClr val="DCE2E5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5928395" y="3382740"/>
              <a:ext cx="2057100" cy="334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D6570"/>
                </a:buClr>
                <a:buFont typeface="Open Sans"/>
                <a:buNone/>
              </a:pPr>
              <a:r>
                <a:rPr lang="en-US" sz="1350" b="0" i="0" u="none" strike="noStrike" cap="none">
                  <a:solidFill>
                    <a:srgbClr val="5D6570"/>
                  </a:solidFill>
                  <a:latin typeface="Open Sans"/>
                  <a:ea typeface="Open Sans"/>
                  <a:cs typeface="Open Sans"/>
                  <a:sym typeface="Open Sans"/>
                </a:rPr>
                <a:t>Not a Question</a:t>
              </a:r>
              <a:endParaRPr/>
            </a:p>
          </p:txBody>
        </p:sp>
        <p:sp>
          <p:nvSpPr>
            <p:cNvPr id="204" name="Google Shape;204;p22"/>
            <p:cNvSpPr/>
            <p:nvPr/>
          </p:nvSpPr>
          <p:spPr>
            <a:xfrm>
              <a:off x="5941258" y="2143482"/>
              <a:ext cx="2061291" cy="334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D6570"/>
                </a:buClr>
                <a:buFont typeface="Open Sans"/>
                <a:buNone/>
              </a:pPr>
              <a:r>
                <a:rPr lang="en-US" sz="1350" b="0" i="0" u="none" strike="noStrike" cap="none">
                  <a:solidFill>
                    <a:srgbClr val="5D6570"/>
                  </a:solidFill>
                  <a:latin typeface="Open Sans"/>
                  <a:ea typeface="Open Sans"/>
                  <a:cs typeface="Open Sans"/>
                  <a:sym typeface="Open Sans"/>
                </a:rPr>
                <a:t>Too Class-Specific</a:t>
              </a:r>
              <a:endParaRPr/>
            </a:p>
          </p:txBody>
        </p:sp>
        <p:sp>
          <p:nvSpPr>
            <p:cNvPr id="205" name="Google Shape;205;p22"/>
            <p:cNvSpPr/>
            <p:nvPr/>
          </p:nvSpPr>
          <p:spPr>
            <a:xfrm>
              <a:off x="5922956" y="904225"/>
              <a:ext cx="2077497" cy="334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D6570"/>
                </a:buClr>
                <a:buFont typeface="Open Sans"/>
                <a:buNone/>
              </a:pPr>
              <a:r>
                <a:rPr lang="en-US" sz="1350" b="0" i="0" u="none" strike="noStrike" cap="none">
                  <a:solidFill>
                    <a:srgbClr val="5D6570"/>
                  </a:solidFill>
                  <a:latin typeface="Open Sans"/>
                  <a:ea typeface="Open Sans"/>
                  <a:cs typeface="Open Sans"/>
                  <a:sym typeface="Open Sans"/>
                </a:rPr>
                <a:t>Too Class-Specific</a:t>
              </a:r>
              <a:endParaRPr/>
            </a:p>
          </p:txBody>
        </p:sp>
        <p:sp>
          <p:nvSpPr>
            <p:cNvPr id="206" name="Google Shape;206;p22"/>
            <p:cNvSpPr/>
            <p:nvPr/>
          </p:nvSpPr>
          <p:spPr>
            <a:xfrm>
              <a:off x="5928395" y="4103053"/>
              <a:ext cx="2157117" cy="334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D6570"/>
                </a:buClr>
                <a:buFont typeface="Open Sans"/>
                <a:buNone/>
              </a:pPr>
              <a:r>
                <a:rPr lang="en-US" sz="1350" b="0" i="0" u="none" strike="noStrike" cap="none">
                  <a:solidFill>
                    <a:srgbClr val="5D6570"/>
                  </a:solidFill>
                  <a:latin typeface="Open Sans"/>
                  <a:ea typeface="Open Sans"/>
                  <a:cs typeface="Open Sans"/>
                  <a:sym typeface="Open Sans"/>
                </a:rPr>
                <a:t>Closed-Ended</a:t>
              </a:r>
              <a:endParaRPr/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5928395" y="5080622"/>
              <a:ext cx="2240593" cy="334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D6570"/>
                </a:buClr>
                <a:buFont typeface="Open Sans"/>
                <a:buNone/>
              </a:pPr>
              <a:r>
                <a:rPr lang="en-US" sz="1350" b="0" i="0" u="none" strike="noStrike" cap="none">
                  <a:solidFill>
                    <a:srgbClr val="5D6570"/>
                  </a:solidFill>
                  <a:latin typeface="Open Sans"/>
                  <a:ea typeface="Open Sans"/>
                  <a:cs typeface="Open Sans"/>
                  <a:sym typeface="Open Sans"/>
                </a:rPr>
                <a:t>Closed-Ended</a:t>
              </a:r>
              <a:endParaRPr/>
            </a:p>
          </p:txBody>
        </p:sp>
        <p:sp>
          <p:nvSpPr>
            <p:cNvPr id="208" name="Google Shape;208;p22"/>
            <p:cNvSpPr/>
            <p:nvPr/>
          </p:nvSpPr>
          <p:spPr>
            <a:xfrm>
              <a:off x="4697624" y="3305156"/>
              <a:ext cx="992817" cy="4344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9" name="Google Shape;209;p22"/>
            <p:cNvSpPr/>
            <p:nvPr/>
          </p:nvSpPr>
          <p:spPr>
            <a:xfrm>
              <a:off x="4738578" y="3382740"/>
              <a:ext cx="693510" cy="334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CB8C1"/>
                </a:buClr>
                <a:buFont typeface="Open Sans"/>
                <a:buNone/>
              </a:pPr>
              <a:r>
                <a:rPr lang="en-US" sz="1300" b="0" i="0" u="none" strike="noStrike" cap="none">
                  <a:solidFill>
                    <a:srgbClr val="6CB8C1"/>
                  </a:solidFill>
                  <a:latin typeface="Open Sans"/>
                  <a:ea typeface="Open Sans"/>
                  <a:cs typeface="Open Sans"/>
                  <a:sym typeface="Open Sans"/>
                </a:rPr>
                <a:t>John S.</a:t>
              </a:r>
              <a:endParaRPr/>
            </a:p>
          </p:txBody>
        </p:sp>
      </p:grpSp>
      <p:cxnSp>
        <p:nvCxnSpPr>
          <p:cNvPr id="210" name="Google Shape;210;p22"/>
          <p:cNvCxnSpPr/>
          <p:nvPr/>
        </p:nvCxnSpPr>
        <p:spPr>
          <a:xfrm rot="10800000" flipH="1">
            <a:off x="22700256" y="7595767"/>
            <a:ext cx="1" cy="459301"/>
          </a:xfrm>
          <a:prstGeom prst="straightConnector1">
            <a:avLst/>
          </a:prstGeom>
          <a:noFill/>
          <a:ln w="127000" cap="flat" cmpd="sng">
            <a:solidFill>
              <a:srgbClr val="DCDEE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11" name="Google Shape;211;p22"/>
          <p:cNvCxnSpPr/>
          <p:nvPr/>
        </p:nvCxnSpPr>
        <p:spPr>
          <a:xfrm rot="10800000" flipH="1">
            <a:off x="21224311" y="6230901"/>
            <a:ext cx="1019401" cy="587226"/>
          </a:xfrm>
          <a:prstGeom prst="straightConnector1">
            <a:avLst/>
          </a:prstGeom>
          <a:noFill/>
          <a:ln w="127000" cap="flat" cmpd="sng">
            <a:solidFill>
              <a:srgbClr val="DCDEE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12" name="Google Shape;212;p22"/>
          <p:cNvSpPr/>
          <p:nvPr/>
        </p:nvSpPr>
        <p:spPr>
          <a:xfrm>
            <a:off x="21366061" y="5100344"/>
            <a:ext cx="2641956" cy="2641956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DCDEE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190500" dist="25400" dir="5400000" rotWithShape="0">
              <a:srgbClr val="000000">
                <a:alpha val="17647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13" name="Google Shape;213;p22"/>
          <p:cNvCxnSpPr/>
          <p:nvPr/>
        </p:nvCxnSpPr>
        <p:spPr>
          <a:xfrm rot="10800000" flipH="1">
            <a:off x="19106128" y="4005986"/>
            <a:ext cx="3143582" cy="1703886"/>
          </a:xfrm>
          <a:prstGeom prst="straightConnector1">
            <a:avLst/>
          </a:prstGeom>
          <a:noFill/>
          <a:ln w="127000" cap="flat" cmpd="sng">
            <a:solidFill>
              <a:srgbClr val="DCDEE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14" name="Google Shape;214;p22"/>
          <p:cNvSpPr/>
          <p:nvPr/>
        </p:nvSpPr>
        <p:spPr>
          <a:xfrm>
            <a:off x="21366061" y="2276702"/>
            <a:ext cx="2641956" cy="2641956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DCDEE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190500" dist="25400" dir="5400000" rotWithShape="0">
              <a:srgbClr val="000000">
                <a:alpha val="17647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21366061" y="7923986"/>
            <a:ext cx="2641956" cy="2641957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DCDEE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190500" dist="25400" dir="5400000" rotWithShape="0">
              <a:srgbClr val="000000">
                <a:alpha val="17647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21690698" y="5830222"/>
            <a:ext cx="2019115" cy="1930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3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Algorithm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3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Criteria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3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Triggered</a:t>
            </a:r>
            <a:endParaRPr/>
          </a:p>
        </p:txBody>
      </p:sp>
      <p:cxnSp>
        <p:nvCxnSpPr>
          <p:cNvPr id="217" name="Google Shape;217;p22"/>
          <p:cNvCxnSpPr/>
          <p:nvPr/>
        </p:nvCxnSpPr>
        <p:spPr>
          <a:xfrm rot="10800000" flipH="1">
            <a:off x="22700256" y="7595767"/>
            <a:ext cx="1" cy="459301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18" name="Google Shape;218;p22"/>
          <p:cNvSpPr/>
          <p:nvPr/>
        </p:nvSpPr>
        <p:spPr>
          <a:xfrm>
            <a:off x="18994972" y="5621746"/>
            <a:ext cx="205391" cy="205392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DCDEE0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25400" dir="5400000" rotWithShape="0">
              <a:srgbClr val="000000">
                <a:alpha val="21568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19" name="Google Shape;219;p22"/>
          <p:cNvCxnSpPr/>
          <p:nvPr/>
        </p:nvCxnSpPr>
        <p:spPr>
          <a:xfrm rot="10800000" flipH="1">
            <a:off x="19106128" y="4005986"/>
            <a:ext cx="3143582" cy="1703886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20" name="Google Shape;220;p22"/>
          <p:cNvSpPr/>
          <p:nvPr/>
        </p:nvSpPr>
        <p:spPr>
          <a:xfrm>
            <a:off x="21084170" y="6737770"/>
            <a:ext cx="205392" cy="205391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DCDEE0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25400" dir="5400000" rotWithShape="0">
              <a:srgbClr val="000000">
                <a:alpha val="21568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21" name="Google Shape;221;p22"/>
          <p:cNvCxnSpPr/>
          <p:nvPr/>
        </p:nvCxnSpPr>
        <p:spPr>
          <a:xfrm rot="10800000" flipH="1">
            <a:off x="21224309" y="6284854"/>
            <a:ext cx="898400" cy="539355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22" name="Google Shape;222;p22"/>
          <p:cNvSpPr/>
          <p:nvPr/>
        </p:nvSpPr>
        <p:spPr>
          <a:xfrm>
            <a:off x="22196545" y="8696665"/>
            <a:ext cx="1681462" cy="1930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3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Edit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3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Dismiss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3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Delete</a:t>
            </a:r>
            <a:endParaRPr/>
          </a:p>
        </p:txBody>
      </p:sp>
      <p:sp>
        <p:nvSpPr>
          <p:cNvPr id="223" name="Google Shape;223;p22"/>
          <p:cNvSpPr/>
          <p:nvPr/>
        </p:nvSpPr>
        <p:spPr>
          <a:xfrm>
            <a:off x="21804094" y="8284837"/>
            <a:ext cx="1843126" cy="55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15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Moderator Actions</a:t>
            </a:r>
            <a:endParaRPr/>
          </a:p>
        </p:txBody>
      </p:sp>
      <p:sp>
        <p:nvSpPr>
          <p:cNvPr id="224" name="Google Shape;224;p22"/>
          <p:cNvSpPr/>
          <p:nvPr/>
        </p:nvSpPr>
        <p:spPr>
          <a:xfrm>
            <a:off x="21941855" y="5457741"/>
            <a:ext cx="1490403" cy="55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15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“Flag” Reason</a:t>
            </a:r>
            <a:endParaRPr/>
          </a:p>
        </p:txBody>
      </p:sp>
      <p:sp>
        <p:nvSpPr>
          <p:cNvPr id="225" name="Google Shape;225;p22"/>
          <p:cNvSpPr/>
          <p:nvPr/>
        </p:nvSpPr>
        <p:spPr>
          <a:xfrm>
            <a:off x="22195855" y="2630384"/>
            <a:ext cx="961133" cy="55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15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Reporter</a:t>
            </a:r>
            <a:endParaRPr/>
          </a:p>
        </p:txBody>
      </p:sp>
      <p:pic>
        <p:nvPicPr>
          <p:cNvPr id="226" name="Google Shape;226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37925" y="12836345"/>
            <a:ext cx="26548731" cy="219619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2"/>
          <p:cNvSpPr/>
          <p:nvPr/>
        </p:nvSpPr>
        <p:spPr>
          <a:xfrm>
            <a:off x="21502859" y="3078883"/>
            <a:ext cx="2343994" cy="1320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182"/>
              </a:buClr>
              <a:buFont typeface="Helvetica Neue"/>
              <a:buNone/>
            </a:pPr>
            <a:r>
              <a:rPr lang="en-US" sz="4000" b="1" i="0" u="none" strike="noStrike" cap="none">
                <a:solidFill>
                  <a:srgbClr val="F2B1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Flagged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182"/>
              </a:buClr>
              <a:buFont typeface="Helvetica Neue"/>
              <a:buNone/>
            </a:pPr>
            <a:r>
              <a:rPr lang="en-US" sz="4000" b="1" i="0" u="none" strike="noStrike" cap="none">
                <a:solidFill>
                  <a:srgbClr val="F2B1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by AI</a:t>
            </a:r>
            <a:endParaRPr/>
          </a:p>
        </p:txBody>
      </p:sp>
      <p:sp>
        <p:nvSpPr>
          <p:cNvPr id="228" name="Google Shape;228;p22"/>
          <p:cNvSpPr/>
          <p:nvPr/>
        </p:nvSpPr>
        <p:spPr>
          <a:xfrm>
            <a:off x="19515184" y="10719017"/>
            <a:ext cx="1843126" cy="33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570"/>
              </a:buClr>
              <a:buFont typeface="Open Sans"/>
              <a:buNone/>
            </a:pPr>
            <a:r>
              <a:rPr lang="en-US" sz="1350" b="0" i="0" u="none" strike="noStrike" cap="none">
                <a:solidFill>
                  <a:srgbClr val="5D6570"/>
                </a:solidFill>
                <a:latin typeface="Open Sans"/>
                <a:ea typeface="Open Sans"/>
                <a:cs typeface="Open Sans"/>
                <a:sym typeface="Open Sans"/>
              </a:rPr>
              <a:t>Close-Ended</a:t>
            </a:r>
            <a:endParaRPr/>
          </a:p>
        </p:txBody>
      </p:sp>
      <p:sp>
        <p:nvSpPr>
          <p:cNvPr id="229" name="Google Shape;229;p22"/>
          <p:cNvSpPr/>
          <p:nvPr/>
        </p:nvSpPr>
        <p:spPr>
          <a:xfrm>
            <a:off x="19515184" y="11490131"/>
            <a:ext cx="1843126" cy="33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570"/>
              </a:buClr>
              <a:buFont typeface="Open Sans"/>
              <a:buNone/>
            </a:pPr>
            <a:r>
              <a:rPr lang="en-US" sz="1350" b="0" i="0" u="none" strike="noStrike" cap="none">
                <a:solidFill>
                  <a:srgbClr val="5D6570"/>
                </a:solidFill>
                <a:latin typeface="Open Sans"/>
                <a:ea typeface="Open Sans"/>
                <a:cs typeface="Open Sans"/>
                <a:sym typeface="Open Sans"/>
              </a:rPr>
              <a:t>Too Class-Specific</a:t>
            </a:r>
            <a:endParaRPr/>
          </a:p>
        </p:txBody>
      </p:sp>
      <p:sp>
        <p:nvSpPr>
          <p:cNvPr id="230" name="Google Shape;230;p22"/>
          <p:cNvSpPr/>
          <p:nvPr/>
        </p:nvSpPr>
        <p:spPr>
          <a:xfrm>
            <a:off x="19515184" y="12289900"/>
            <a:ext cx="2019115" cy="33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570"/>
              </a:buClr>
              <a:buFont typeface="Open Sans"/>
              <a:buNone/>
            </a:pPr>
            <a:r>
              <a:rPr lang="en-US" sz="1350" b="0" i="0" u="none" strike="noStrike" cap="none">
                <a:solidFill>
                  <a:srgbClr val="5D6570"/>
                </a:solidFill>
                <a:latin typeface="Open Sans"/>
                <a:ea typeface="Open Sans"/>
                <a:cs typeface="Open Sans"/>
                <a:sym typeface="Open Sans"/>
              </a:rPr>
              <a:t>Closed-Ended</a:t>
            </a:r>
            <a:endParaRPr/>
          </a:p>
        </p:txBody>
      </p:sp>
      <p:sp>
        <p:nvSpPr>
          <p:cNvPr id="231" name="Google Shape;231;p22"/>
          <p:cNvSpPr/>
          <p:nvPr/>
        </p:nvSpPr>
        <p:spPr>
          <a:xfrm>
            <a:off x="18270584" y="10719017"/>
            <a:ext cx="1417403" cy="33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570"/>
              </a:buClr>
              <a:buFont typeface="Open Sans"/>
              <a:buNone/>
            </a:pPr>
            <a:r>
              <a:rPr lang="en-US" sz="1350" b="0" i="0" u="none" strike="noStrike" cap="none">
                <a:solidFill>
                  <a:srgbClr val="5D6570"/>
                </a:solidFill>
                <a:latin typeface="Open Sans"/>
                <a:ea typeface="Open Sans"/>
                <a:cs typeface="Open Sans"/>
                <a:sym typeface="Open Sans"/>
              </a:rPr>
              <a:t>System</a:t>
            </a:r>
            <a:endParaRPr/>
          </a:p>
        </p:txBody>
      </p:sp>
      <p:sp>
        <p:nvSpPr>
          <p:cNvPr id="232" name="Google Shape;232;p22"/>
          <p:cNvSpPr/>
          <p:nvPr/>
        </p:nvSpPr>
        <p:spPr>
          <a:xfrm>
            <a:off x="18270584" y="11490131"/>
            <a:ext cx="1260312" cy="33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570"/>
              </a:buClr>
              <a:buFont typeface="Open Sans"/>
              <a:buNone/>
            </a:pPr>
            <a:r>
              <a:rPr lang="en-US" sz="1350" b="0" i="0" u="none" strike="noStrike" cap="none">
                <a:solidFill>
                  <a:srgbClr val="5D6570"/>
                </a:solidFill>
                <a:latin typeface="Open Sans"/>
                <a:ea typeface="Open Sans"/>
                <a:cs typeface="Open Sans"/>
                <a:sym typeface="Open Sans"/>
              </a:rPr>
              <a:t>System</a:t>
            </a:r>
            <a:endParaRPr/>
          </a:p>
        </p:txBody>
      </p:sp>
      <p:sp>
        <p:nvSpPr>
          <p:cNvPr id="233" name="Google Shape;233;p22"/>
          <p:cNvSpPr/>
          <p:nvPr/>
        </p:nvSpPr>
        <p:spPr>
          <a:xfrm>
            <a:off x="18270584" y="12289900"/>
            <a:ext cx="1260312" cy="33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570"/>
              </a:buClr>
              <a:buFont typeface="Open Sans"/>
              <a:buNone/>
            </a:pPr>
            <a:r>
              <a:rPr lang="en-US" sz="1350" b="0" i="0" u="none" strike="noStrike" cap="none">
                <a:solidFill>
                  <a:srgbClr val="5D6570"/>
                </a:solidFill>
                <a:latin typeface="Open Sans"/>
                <a:ea typeface="Open Sans"/>
                <a:cs typeface="Open Sans"/>
                <a:sym typeface="Open Sans"/>
              </a:rPr>
              <a:t>System</a:t>
            </a:r>
            <a:endParaRPr/>
          </a:p>
        </p:txBody>
      </p:sp>
      <p:sp>
        <p:nvSpPr>
          <p:cNvPr id="234" name="Google Shape;234;p22"/>
          <p:cNvSpPr/>
          <p:nvPr/>
        </p:nvSpPr>
        <p:spPr>
          <a:xfrm>
            <a:off x="13644634" y="10719017"/>
            <a:ext cx="4292471" cy="33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570"/>
              </a:buClr>
              <a:buFont typeface="Open Sans"/>
              <a:buNone/>
            </a:pPr>
            <a:r>
              <a:rPr lang="en-US" sz="1350" b="0" i="0" u="none" strike="noStrike" cap="none">
                <a:solidFill>
                  <a:srgbClr val="5D6570"/>
                </a:solidFill>
                <a:latin typeface="Open Sans"/>
                <a:ea typeface="Open Sans"/>
                <a:cs typeface="Open Sans"/>
                <a:sym typeface="Open Sans"/>
              </a:rPr>
              <a:t>What is the definition of diaspora?</a:t>
            </a:r>
            <a:endParaRPr/>
          </a:p>
        </p:txBody>
      </p:sp>
      <p:sp>
        <p:nvSpPr>
          <p:cNvPr id="235" name="Google Shape;235;p22"/>
          <p:cNvSpPr/>
          <p:nvPr/>
        </p:nvSpPr>
        <p:spPr>
          <a:xfrm>
            <a:off x="13644634" y="11490131"/>
            <a:ext cx="4292471" cy="33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570"/>
              </a:buClr>
              <a:buFont typeface="Open Sans"/>
              <a:buNone/>
            </a:pPr>
            <a:r>
              <a:rPr lang="en-US" sz="1350" b="0" i="0" u="none" strike="noStrike" cap="none">
                <a:solidFill>
                  <a:srgbClr val="5D6570"/>
                </a:solidFill>
                <a:latin typeface="Open Sans"/>
                <a:ea typeface="Open Sans"/>
                <a:cs typeface="Open Sans"/>
                <a:sym typeface="Open Sans"/>
              </a:rPr>
              <a:t>What the is the answer to #2?</a:t>
            </a:r>
            <a:endParaRPr/>
          </a:p>
        </p:txBody>
      </p:sp>
      <p:sp>
        <p:nvSpPr>
          <p:cNvPr id="236" name="Google Shape;236;p22"/>
          <p:cNvSpPr/>
          <p:nvPr/>
        </p:nvSpPr>
        <p:spPr>
          <a:xfrm>
            <a:off x="13644634" y="12289900"/>
            <a:ext cx="4292471" cy="33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570"/>
              </a:buClr>
              <a:buFont typeface="Open Sans"/>
              <a:buNone/>
            </a:pPr>
            <a:r>
              <a:rPr lang="en-US" sz="1350" b="0" i="0" u="none" strike="noStrike" cap="none">
                <a:solidFill>
                  <a:srgbClr val="5D6570"/>
                </a:solidFill>
                <a:latin typeface="Open Sans"/>
                <a:ea typeface="Open Sans"/>
                <a:cs typeface="Open Sans"/>
                <a:sym typeface="Open Sans"/>
              </a:rPr>
              <a:t>When did the civil war end?</a:t>
            </a:r>
            <a:endParaRPr/>
          </a:p>
        </p:txBody>
      </p:sp>
      <p:sp>
        <p:nvSpPr>
          <p:cNvPr id="237" name="Google Shape;237;p22"/>
          <p:cNvSpPr/>
          <p:nvPr/>
        </p:nvSpPr>
        <p:spPr>
          <a:xfrm>
            <a:off x="1128559" y="1090071"/>
            <a:ext cx="22059315" cy="1724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B84"/>
              </a:buClr>
              <a:buFont typeface="Helvetica Neue"/>
              <a:buNone/>
            </a:pPr>
            <a:r>
              <a:rPr lang="en-US" sz="9000" b="1" i="0" u="none" strike="noStrike" cap="none">
                <a:solidFill>
                  <a:srgbClr val="5D6B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“Flagged” Posts</a:t>
            </a:r>
            <a:endParaRPr/>
          </a:p>
        </p:txBody>
      </p:sp>
      <p:pic>
        <p:nvPicPr>
          <p:cNvPr id="238" name="Google Shape;238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838488" y="8804476"/>
            <a:ext cx="332672" cy="334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839722" y="9742813"/>
            <a:ext cx="304801" cy="30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839722" y="9289378"/>
            <a:ext cx="304801" cy="30296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2"/>
          <p:cNvSpPr/>
          <p:nvPr/>
        </p:nvSpPr>
        <p:spPr>
          <a:xfrm>
            <a:off x="21881870" y="9326421"/>
            <a:ext cx="213985" cy="2139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42" name="Google Shape;242;p22"/>
          <p:cNvCxnSpPr/>
          <p:nvPr/>
        </p:nvCxnSpPr>
        <p:spPr>
          <a:xfrm rot="10800000" flipH="1">
            <a:off x="21865450" y="9313046"/>
            <a:ext cx="255630" cy="255630"/>
          </a:xfrm>
          <a:prstGeom prst="straightConnector1">
            <a:avLst/>
          </a:prstGeom>
          <a:noFill/>
          <a:ln w="38100" cap="flat" cmpd="sng">
            <a:solidFill>
              <a:srgbClr val="B7C2C7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43" name="Google Shape;243;p22"/>
          <p:cNvSpPr/>
          <p:nvPr/>
        </p:nvSpPr>
        <p:spPr>
          <a:xfrm>
            <a:off x="1128550" y="2630374"/>
            <a:ext cx="10188300" cy="10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D596E"/>
              </a:buClr>
              <a:buFont typeface="Helvetica Neue"/>
              <a:buNone/>
            </a:pPr>
            <a:r>
              <a:rPr lang="en-US" sz="5000" b="1" i="0" u="none" strike="noStrike" cap="none">
                <a:solidFill>
                  <a:srgbClr val="4D596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your post is “Flagged”, it was flagged by a community member OR detected by our algorithm for potentially violating a Community Guideline.</a:t>
            </a:r>
            <a:endParaRPr sz="5000" b="0" i="0" u="none" strike="noStrike" cap="none">
              <a:solidFill>
                <a:srgbClr val="57597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endParaRPr sz="5000" b="0" i="0" u="none" strike="noStrike" cap="none">
              <a:solidFill>
                <a:srgbClr val="57597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DB8C1"/>
              </a:buClr>
              <a:buFont typeface="Helvetica Neue"/>
              <a:buNone/>
            </a:pPr>
            <a:r>
              <a:rPr lang="en-US" sz="4000" b="1" i="0" u="none" strike="noStrike" cap="none">
                <a:solidFill>
                  <a:srgbClr val="6DB8C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Will all “Flagged” posts be deleted?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endParaRPr sz="4000" b="1" i="0" u="none" strike="noStrike" cap="none">
              <a:solidFill>
                <a:srgbClr val="6DB8C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4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No! Flagged posts are reviewed by our Moderators. Just because a post is flagged does </a:t>
            </a:r>
            <a:r>
              <a:rPr lang="en-US" sz="4000" b="1" i="0" u="sng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</a:t>
            </a:r>
            <a:r>
              <a:rPr lang="en-US" sz="4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mean it will be deleted.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endParaRPr sz="3000" b="1" i="1">
              <a:solidFill>
                <a:srgbClr val="57597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3000" b="1" i="1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Very short answers will always be removed.</a:t>
            </a:r>
            <a:endParaRPr/>
          </a:p>
        </p:txBody>
      </p:sp>
      <p:grpSp>
        <p:nvGrpSpPr>
          <p:cNvPr id="244" name="Google Shape;244;p22"/>
          <p:cNvGrpSpPr/>
          <p:nvPr/>
        </p:nvGrpSpPr>
        <p:grpSpPr>
          <a:xfrm>
            <a:off x="12873232" y="725201"/>
            <a:ext cx="9717191" cy="689294"/>
            <a:chOff x="0" y="-49473"/>
            <a:chExt cx="9717190" cy="689292"/>
          </a:xfrm>
        </p:grpSpPr>
        <p:sp>
          <p:nvSpPr>
            <p:cNvPr id="245" name="Google Shape;245;p22"/>
            <p:cNvSpPr/>
            <p:nvPr/>
          </p:nvSpPr>
          <p:spPr>
            <a:xfrm>
              <a:off x="0" y="0"/>
              <a:ext cx="9717190" cy="558800"/>
            </a:xfrm>
            <a:prstGeom prst="roundRect">
              <a:avLst>
                <a:gd name="adj" fmla="val 14395"/>
              </a:avLst>
            </a:prstGeom>
            <a:solidFill>
              <a:srgbClr val="EC8D82"/>
            </a:solidFill>
            <a:ln w="12700" cap="flat" cmpd="sng">
              <a:solidFill>
                <a:srgbClr val="E67677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38100" dist="25400" dir="5400000" rotWithShape="0">
                <a:srgbClr val="000000">
                  <a:alpha val="21960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46" name="Google Shape;246;p22"/>
            <p:cNvPicPr preferRelativeResize="0"/>
            <p:nvPr/>
          </p:nvPicPr>
          <p:blipFill rotWithShape="1">
            <a:blip r:embed="rId8">
              <a:alphaModFix/>
            </a:blip>
            <a:srcRect l="808" t="15145" r="94284" b="15145"/>
            <a:stretch/>
          </p:blipFill>
          <p:spPr>
            <a:xfrm>
              <a:off x="44647" y="72978"/>
              <a:ext cx="479055" cy="4347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22"/>
            <p:cNvSpPr/>
            <p:nvPr/>
          </p:nvSpPr>
          <p:spPr>
            <a:xfrm>
              <a:off x="568726" y="-49473"/>
              <a:ext cx="8868877" cy="689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FFD"/>
                </a:buClr>
                <a:buFont typeface="Open Sans"/>
                <a:buNone/>
              </a:pPr>
              <a:r>
                <a:rPr lang="en-US" sz="1800" b="0" i="0" u="none" strike="noStrike" cap="none">
                  <a:solidFill>
                    <a:srgbClr val="FBFFFD"/>
                  </a:solidFill>
                  <a:latin typeface="Open Sans"/>
                  <a:ea typeface="Open Sans"/>
                  <a:cs typeface="Open Sans"/>
                  <a:sym typeface="Open Sans"/>
                </a:rPr>
                <a:t>This question is flagged. If you add a response on this thread, it may be deleted.</a:t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"/>
          <p:cNvSpPr/>
          <p:nvPr/>
        </p:nvSpPr>
        <p:spPr>
          <a:xfrm>
            <a:off x="12228469" y="-325680"/>
            <a:ext cx="12755400" cy="15337200"/>
          </a:xfrm>
          <a:prstGeom prst="rect">
            <a:avLst/>
          </a:prstGeom>
          <a:solidFill>
            <a:srgbClr val="6CB8C1"/>
          </a:solidFill>
          <a:ln>
            <a:noFill/>
          </a:ln>
          <a:effectLst>
            <a:outerShdw blurRad="38100" dist="25400" dir="5400000" rotWithShape="0">
              <a:srgbClr val="000000">
                <a:alpha val="49800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53" name="Google Shape;253;p23"/>
          <p:cNvGrpSpPr/>
          <p:nvPr/>
        </p:nvGrpSpPr>
        <p:grpSpPr>
          <a:xfrm>
            <a:off x="12981842" y="1850503"/>
            <a:ext cx="9244800" cy="13484280"/>
            <a:chOff x="0" y="0"/>
            <a:chExt cx="9244800" cy="13484280"/>
          </a:xfrm>
        </p:grpSpPr>
        <p:sp>
          <p:nvSpPr>
            <p:cNvPr id="254" name="Google Shape;254;p23"/>
            <p:cNvSpPr/>
            <p:nvPr/>
          </p:nvSpPr>
          <p:spPr>
            <a:xfrm>
              <a:off x="0" y="0"/>
              <a:ext cx="9244800" cy="13206900"/>
            </a:xfrm>
            <a:prstGeom prst="roundRect">
              <a:avLst>
                <a:gd name="adj" fmla="val 8122"/>
              </a:avLst>
            </a:prstGeom>
            <a:solidFill>
              <a:srgbClr val="575972"/>
            </a:solidFill>
            <a:ln>
              <a:noFill/>
            </a:ln>
            <a:effectLst>
              <a:outerShdw blurRad="139700" dist="116308" dir="5400000" rotWithShape="0">
                <a:srgbClr val="000000">
                  <a:alpha val="40780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431708" y="1315080"/>
              <a:ext cx="8381100" cy="12169200"/>
            </a:xfrm>
            <a:prstGeom prst="rect">
              <a:avLst/>
            </a:prstGeom>
            <a:solidFill>
              <a:srgbClr val="FFFFFF"/>
            </a:solidFill>
            <a:ln w="50800" cap="flat" cmpd="sng">
              <a:solidFill>
                <a:srgbClr val="282934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38100" dist="25400" dir="5400000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3797208" y="616744"/>
              <a:ext cx="1269900" cy="250500"/>
            </a:xfrm>
            <a:prstGeom prst="roundRect">
              <a:avLst>
                <a:gd name="adj" fmla="val 50000"/>
              </a:avLst>
            </a:prstGeom>
            <a:solidFill>
              <a:srgbClr val="3D3F51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5241556" y="616744"/>
              <a:ext cx="325200" cy="250500"/>
            </a:xfrm>
            <a:prstGeom prst="roundRect">
              <a:avLst>
                <a:gd name="adj" fmla="val 50000"/>
              </a:avLst>
            </a:prstGeom>
            <a:solidFill>
              <a:srgbClr val="3D3F51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1347323" y="1656358"/>
              <a:ext cx="5196000" cy="7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75972"/>
                </a:buClr>
                <a:buFont typeface="Helvetica Neue"/>
                <a:buNone/>
              </a:pPr>
              <a:r>
                <a:rPr lang="en-US" sz="4000" b="1" i="0" u="none" strike="noStrike" cap="none">
                  <a:solidFill>
                    <a:srgbClr val="57597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Moderation Queue</a:t>
              </a:r>
              <a:endParaRPr/>
            </a:p>
          </p:txBody>
        </p:sp>
      </p:grpSp>
      <p:pic>
        <p:nvPicPr>
          <p:cNvPr id="259" name="Google Shape;25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51766" y="3602123"/>
            <a:ext cx="455700" cy="697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23"/>
          <p:cNvGrpSpPr/>
          <p:nvPr/>
        </p:nvGrpSpPr>
        <p:grpSpPr>
          <a:xfrm>
            <a:off x="13561389" y="4697424"/>
            <a:ext cx="8169095" cy="6068469"/>
            <a:chOff x="0" y="0"/>
            <a:chExt cx="8169095" cy="6068469"/>
          </a:xfrm>
        </p:grpSpPr>
        <p:grpSp>
          <p:nvGrpSpPr>
            <p:cNvPr id="261" name="Google Shape;261;p23"/>
            <p:cNvGrpSpPr/>
            <p:nvPr/>
          </p:nvGrpSpPr>
          <p:grpSpPr>
            <a:xfrm>
              <a:off x="0" y="58983"/>
              <a:ext cx="8096253" cy="5989500"/>
              <a:chOff x="0" y="0"/>
              <a:chExt cx="8096253" cy="5989500"/>
            </a:xfrm>
          </p:grpSpPr>
          <p:pic>
            <p:nvPicPr>
              <p:cNvPr id="262" name="Google Shape;262;p23"/>
              <p:cNvPicPr preferRelativeResize="0"/>
              <p:nvPr/>
            </p:nvPicPr>
            <p:blipFill rotWithShape="1">
              <a:blip r:embed="rId4">
                <a:alphaModFix/>
              </a:blip>
              <a:srcRect l="4993" t="1517" r="46142" b="34986"/>
              <a:stretch/>
            </p:blipFill>
            <p:spPr>
              <a:xfrm>
                <a:off x="0" y="0"/>
                <a:ext cx="7914900" cy="59895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3" name="Google Shape;263;p23"/>
              <p:cNvPicPr preferRelativeResize="0"/>
              <p:nvPr/>
            </p:nvPicPr>
            <p:blipFill rotWithShape="1">
              <a:blip r:embed="rId4">
                <a:alphaModFix/>
              </a:blip>
              <a:srcRect l="41027" t="1517" r="37372" b="34986"/>
              <a:stretch/>
            </p:blipFill>
            <p:spPr>
              <a:xfrm>
                <a:off x="4597653" y="0"/>
                <a:ext cx="3498600" cy="5989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64" name="Google Shape;264;p23"/>
            <p:cNvSpPr/>
            <p:nvPr/>
          </p:nvSpPr>
          <p:spPr>
            <a:xfrm>
              <a:off x="5828944" y="819669"/>
              <a:ext cx="2288400" cy="524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1631" y="0"/>
              <a:ext cx="8096400" cy="155400"/>
            </a:xfrm>
            <a:prstGeom prst="roundRect">
              <a:avLst>
                <a:gd name="adj" fmla="val 40925"/>
              </a:avLst>
            </a:prstGeom>
            <a:solidFill>
              <a:srgbClr val="DCE2E5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6" name="Google Shape;266;p23"/>
            <p:cNvSpPr/>
            <p:nvPr/>
          </p:nvSpPr>
          <p:spPr>
            <a:xfrm>
              <a:off x="5928395" y="3382740"/>
              <a:ext cx="2057100" cy="33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D6570"/>
                </a:buClr>
                <a:buFont typeface="Open Sans"/>
                <a:buNone/>
              </a:pPr>
              <a:r>
                <a:rPr lang="en-US" sz="1350" b="0" i="0" u="none" strike="noStrike" cap="none">
                  <a:solidFill>
                    <a:srgbClr val="5D6570"/>
                  </a:solidFill>
                  <a:latin typeface="Open Sans"/>
                  <a:ea typeface="Open Sans"/>
                  <a:cs typeface="Open Sans"/>
                  <a:sym typeface="Open Sans"/>
                </a:rPr>
                <a:t>Not a Question</a:t>
              </a:r>
              <a:endParaRPr/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5941258" y="2143482"/>
              <a:ext cx="2061300" cy="33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D6570"/>
                </a:buClr>
                <a:buFont typeface="Open Sans"/>
                <a:buNone/>
              </a:pPr>
              <a:r>
                <a:rPr lang="en-US" sz="1350" b="0" i="0" u="none" strike="noStrike" cap="none">
                  <a:solidFill>
                    <a:srgbClr val="5D6570"/>
                  </a:solidFill>
                  <a:latin typeface="Open Sans"/>
                  <a:ea typeface="Open Sans"/>
                  <a:cs typeface="Open Sans"/>
                  <a:sym typeface="Open Sans"/>
                </a:rPr>
                <a:t>Too Class-Specific</a:t>
              </a:r>
              <a:endParaRPr/>
            </a:p>
          </p:txBody>
        </p:sp>
        <p:sp>
          <p:nvSpPr>
            <p:cNvPr id="268" name="Google Shape;268;p23"/>
            <p:cNvSpPr/>
            <p:nvPr/>
          </p:nvSpPr>
          <p:spPr>
            <a:xfrm>
              <a:off x="5922956" y="904225"/>
              <a:ext cx="2077500" cy="33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D6570"/>
                </a:buClr>
                <a:buFont typeface="Open Sans"/>
                <a:buNone/>
              </a:pPr>
              <a:r>
                <a:rPr lang="en-US" sz="1350" b="0" i="0" u="none" strike="noStrike" cap="none">
                  <a:solidFill>
                    <a:srgbClr val="5D6570"/>
                  </a:solidFill>
                  <a:latin typeface="Open Sans"/>
                  <a:ea typeface="Open Sans"/>
                  <a:cs typeface="Open Sans"/>
                  <a:sym typeface="Open Sans"/>
                </a:rPr>
                <a:t>Too Class-Specific</a:t>
              </a:r>
              <a:endParaRPr/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5928395" y="4103053"/>
              <a:ext cx="2157000" cy="33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D6570"/>
                </a:buClr>
                <a:buFont typeface="Open Sans"/>
                <a:buNone/>
              </a:pPr>
              <a:r>
                <a:rPr lang="en-US" sz="1350" b="0" i="0" u="none" strike="noStrike" cap="none">
                  <a:solidFill>
                    <a:srgbClr val="5D6570"/>
                  </a:solidFill>
                  <a:latin typeface="Open Sans"/>
                  <a:ea typeface="Open Sans"/>
                  <a:cs typeface="Open Sans"/>
                  <a:sym typeface="Open Sans"/>
                </a:rPr>
                <a:t>Closed-Ended</a:t>
              </a:r>
              <a:endParaRPr/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5928395" y="5080622"/>
              <a:ext cx="2240700" cy="33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D6570"/>
                </a:buClr>
                <a:buFont typeface="Open Sans"/>
                <a:buNone/>
              </a:pPr>
              <a:r>
                <a:rPr lang="en-US" sz="1350" b="0" i="0" u="none" strike="noStrike" cap="none">
                  <a:solidFill>
                    <a:srgbClr val="5D6570"/>
                  </a:solidFill>
                  <a:latin typeface="Open Sans"/>
                  <a:ea typeface="Open Sans"/>
                  <a:cs typeface="Open Sans"/>
                  <a:sym typeface="Open Sans"/>
                </a:rPr>
                <a:t>Closed-Ended</a:t>
              </a:r>
              <a:endParaRPr/>
            </a:p>
          </p:txBody>
        </p:sp>
        <p:sp>
          <p:nvSpPr>
            <p:cNvPr id="271" name="Google Shape;271;p23"/>
            <p:cNvSpPr/>
            <p:nvPr/>
          </p:nvSpPr>
          <p:spPr>
            <a:xfrm>
              <a:off x="4697624" y="3305156"/>
              <a:ext cx="992700" cy="43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2" name="Google Shape;272;p23"/>
            <p:cNvSpPr/>
            <p:nvPr/>
          </p:nvSpPr>
          <p:spPr>
            <a:xfrm>
              <a:off x="4738578" y="3382740"/>
              <a:ext cx="693600" cy="33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CB8C1"/>
                </a:buClr>
                <a:buFont typeface="Open Sans"/>
                <a:buNone/>
              </a:pPr>
              <a:r>
                <a:rPr lang="en-US" sz="1300" b="0" i="0" u="none" strike="noStrike" cap="none">
                  <a:solidFill>
                    <a:srgbClr val="6CB8C1"/>
                  </a:solidFill>
                  <a:latin typeface="Open Sans"/>
                  <a:ea typeface="Open Sans"/>
                  <a:cs typeface="Open Sans"/>
                  <a:sym typeface="Open Sans"/>
                </a:rPr>
                <a:t>John S.</a:t>
              </a:r>
              <a:endParaRPr/>
            </a:p>
          </p:txBody>
        </p:sp>
      </p:grpSp>
      <p:cxnSp>
        <p:nvCxnSpPr>
          <p:cNvPr id="273" name="Google Shape;273;p23"/>
          <p:cNvCxnSpPr/>
          <p:nvPr/>
        </p:nvCxnSpPr>
        <p:spPr>
          <a:xfrm rot="10800000">
            <a:off x="22700256" y="7595768"/>
            <a:ext cx="0" cy="459300"/>
          </a:xfrm>
          <a:prstGeom prst="straightConnector1">
            <a:avLst/>
          </a:prstGeom>
          <a:noFill/>
          <a:ln w="127000" cap="flat" cmpd="sng">
            <a:solidFill>
              <a:srgbClr val="DCDEE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74" name="Google Shape;274;p23"/>
          <p:cNvCxnSpPr/>
          <p:nvPr/>
        </p:nvCxnSpPr>
        <p:spPr>
          <a:xfrm rot="10800000" flipH="1">
            <a:off x="21224311" y="6231027"/>
            <a:ext cx="1019400" cy="587100"/>
          </a:xfrm>
          <a:prstGeom prst="straightConnector1">
            <a:avLst/>
          </a:prstGeom>
          <a:noFill/>
          <a:ln w="127000" cap="flat" cmpd="sng">
            <a:solidFill>
              <a:srgbClr val="DCDEE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75" name="Google Shape;275;p23"/>
          <p:cNvSpPr/>
          <p:nvPr/>
        </p:nvSpPr>
        <p:spPr>
          <a:xfrm>
            <a:off x="21366061" y="5100344"/>
            <a:ext cx="2642100" cy="26421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DCDEE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190500" dist="25400" dir="5400000" rotWithShape="0">
              <a:srgbClr val="000000">
                <a:alpha val="17650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76" name="Google Shape;276;p23"/>
          <p:cNvCxnSpPr/>
          <p:nvPr/>
        </p:nvCxnSpPr>
        <p:spPr>
          <a:xfrm rot="10800000" flipH="1">
            <a:off x="19106128" y="4005872"/>
            <a:ext cx="3143700" cy="1704000"/>
          </a:xfrm>
          <a:prstGeom prst="straightConnector1">
            <a:avLst/>
          </a:prstGeom>
          <a:noFill/>
          <a:ln w="127000" cap="flat" cmpd="sng">
            <a:solidFill>
              <a:srgbClr val="DCDEE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77" name="Google Shape;277;p23"/>
          <p:cNvSpPr/>
          <p:nvPr/>
        </p:nvSpPr>
        <p:spPr>
          <a:xfrm>
            <a:off x="21366061" y="2276702"/>
            <a:ext cx="2642100" cy="26421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DCDEE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190500" dist="25400" dir="5400000" rotWithShape="0">
              <a:srgbClr val="000000">
                <a:alpha val="17650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8" name="Google Shape;278;p23"/>
          <p:cNvSpPr/>
          <p:nvPr/>
        </p:nvSpPr>
        <p:spPr>
          <a:xfrm>
            <a:off x="21366061" y="7923986"/>
            <a:ext cx="2642100" cy="26421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DCDEE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190500" dist="25400" dir="5400000" rotWithShape="0">
              <a:srgbClr val="000000">
                <a:alpha val="17650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p23"/>
          <p:cNvSpPr/>
          <p:nvPr/>
        </p:nvSpPr>
        <p:spPr>
          <a:xfrm>
            <a:off x="21690698" y="5830222"/>
            <a:ext cx="20190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3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Algorithm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3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Criteria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3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Triggered</a:t>
            </a:r>
            <a:endParaRPr/>
          </a:p>
        </p:txBody>
      </p:sp>
      <p:cxnSp>
        <p:nvCxnSpPr>
          <p:cNvPr id="280" name="Google Shape;280;p23"/>
          <p:cNvCxnSpPr/>
          <p:nvPr/>
        </p:nvCxnSpPr>
        <p:spPr>
          <a:xfrm rot="10800000">
            <a:off x="22700256" y="7595768"/>
            <a:ext cx="0" cy="459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81" name="Google Shape;281;p23"/>
          <p:cNvSpPr/>
          <p:nvPr/>
        </p:nvSpPr>
        <p:spPr>
          <a:xfrm>
            <a:off x="18994972" y="5621746"/>
            <a:ext cx="205500" cy="2055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DCDEE0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25400" dir="5400000" rotWithShape="0">
              <a:srgbClr val="000000">
                <a:alpha val="21570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82" name="Google Shape;282;p23"/>
          <p:cNvCxnSpPr/>
          <p:nvPr/>
        </p:nvCxnSpPr>
        <p:spPr>
          <a:xfrm rot="10800000" flipH="1">
            <a:off x="19106128" y="4005872"/>
            <a:ext cx="3143700" cy="17040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83" name="Google Shape;283;p23"/>
          <p:cNvSpPr/>
          <p:nvPr/>
        </p:nvSpPr>
        <p:spPr>
          <a:xfrm>
            <a:off x="21084170" y="6737770"/>
            <a:ext cx="205500" cy="2055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DCDEE0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25400" dir="5400000" rotWithShape="0">
              <a:srgbClr val="000000">
                <a:alpha val="21570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84" name="Google Shape;284;p23"/>
          <p:cNvCxnSpPr/>
          <p:nvPr/>
        </p:nvCxnSpPr>
        <p:spPr>
          <a:xfrm rot="10800000" flipH="1">
            <a:off x="21224309" y="6284809"/>
            <a:ext cx="898500" cy="5394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85" name="Google Shape;285;p23"/>
          <p:cNvSpPr/>
          <p:nvPr/>
        </p:nvSpPr>
        <p:spPr>
          <a:xfrm>
            <a:off x="22196545" y="8696665"/>
            <a:ext cx="16815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3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Edit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3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Dismiss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3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Delete</a:t>
            </a:r>
            <a:endParaRPr/>
          </a:p>
        </p:txBody>
      </p:sp>
      <p:sp>
        <p:nvSpPr>
          <p:cNvPr id="286" name="Google Shape;286;p23"/>
          <p:cNvSpPr/>
          <p:nvPr/>
        </p:nvSpPr>
        <p:spPr>
          <a:xfrm>
            <a:off x="21804094" y="8284837"/>
            <a:ext cx="18432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15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Moderator Actions</a:t>
            </a:r>
            <a:endParaRPr/>
          </a:p>
        </p:txBody>
      </p:sp>
      <p:sp>
        <p:nvSpPr>
          <p:cNvPr id="287" name="Google Shape;287;p23"/>
          <p:cNvSpPr/>
          <p:nvPr/>
        </p:nvSpPr>
        <p:spPr>
          <a:xfrm>
            <a:off x="21941855" y="5457741"/>
            <a:ext cx="1490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15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“Flag” Reason</a:t>
            </a:r>
            <a:endParaRPr/>
          </a:p>
        </p:txBody>
      </p:sp>
      <p:sp>
        <p:nvSpPr>
          <p:cNvPr id="288" name="Google Shape;288;p23"/>
          <p:cNvSpPr/>
          <p:nvPr/>
        </p:nvSpPr>
        <p:spPr>
          <a:xfrm>
            <a:off x="22195855" y="2630384"/>
            <a:ext cx="9612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15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Reporter</a:t>
            </a:r>
            <a:endParaRPr/>
          </a:p>
        </p:txBody>
      </p:sp>
      <p:pic>
        <p:nvPicPr>
          <p:cNvPr id="289" name="Google Shape;289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37925" y="12836345"/>
            <a:ext cx="26548800" cy="21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3"/>
          <p:cNvSpPr/>
          <p:nvPr/>
        </p:nvSpPr>
        <p:spPr>
          <a:xfrm>
            <a:off x="21502859" y="3078883"/>
            <a:ext cx="23439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182"/>
              </a:buClr>
              <a:buFont typeface="Helvetica Neue"/>
              <a:buNone/>
            </a:pPr>
            <a:r>
              <a:rPr lang="en-US" sz="4000" b="1" i="0" u="none" strike="noStrike" cap="none">
                <a:solidFill>
                  <a:srgbClr val="F2B1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Flagged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182"/>
              </a:buClr>
              <a:buFont typeface="Helvetica Neue"/>
              <a:buNone/>
            </a:pPr>
            <a:r>
              <a:rPr lang="en-US" sz="4000" b="1" i="0" u="none" strike="noStrike" cap="none">
                <a:solidFill>
                  <a:srgbClr val="F2B1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by AI</a:t>
            </a:r>
            <a:endParaRPr/>
          </a:p>
        </p:txBody>
      </p:sp>
      <p:sp>
        <p:nvSpPr>
          <p:cNvPr id="291" name="Google Shape;291;p23"/>
          <p:cNvSpPr/>
          <p:nvPr/>
        </p:nvSpPr>
        <p:spPr>
          <a:xfrm>
            <a:off x="19515184" y="10719017"/>
            <a:ext cx="18432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570"/>
              </a:buClr>
              <a:buFont typeface="Open Sans"/>
              <a:buNone/>
            </a:pPr>
            <a:r>
              <a:rPr lang="en-US" sz="1350" b="0" i="0" u="none" strike="noStrike" cap="none">
                <a:solidFill>
                  <a:srgbClr val="5D6570"/>
                </a:solidFill>
                <a:latin typeface="Open Sans"/>
                <a:ea typeface="Open Sans"/>
                <a:cs typeface="Open Sans"/>
                <a:sym typeface="Open Sans"/>
              </a:rPr>
              <a:t>Close-Ended</a:t>
            </a:r>
            <a:endParaRPr/>
          </a:p>
        </p:txBody>
      </p:sp>
      <p:sp>
        <p:nvSpPr>
          <p:cNvPr id="292" name="Google Shape;292;p23"/>
          <p:cNvSpPr/>
          <p:nvPr/>
        </p:nvSpPr>
        <p:spPr>
          <a:xfrm>
            <a:off x="19515184" y="11490131"/>
            <a:ext cx="18432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570"/>
              </a:buClr>
              <a:buFont typeface="Open Sans"/>
              <a:buNone/>
            </a:pPr>
            <a:r>
              <a:rPr lang="en-US" sz="1350" b="0" i="0" u="none" strike="noStrike" cap="none">
                <a:solidFill>
                  <a:srgbClr val="5D6570"/>
                </a:solidFill>
                <a:latin typeface="Open Sans"/>
                <a:ea typeface="Open Sans"/>
                <a:cs typeface="Open Sans"/>
                <a:sym typeface="Open Sans"/>
              </a:rPr>
              <a:t>Too Class-Specific</a:t>
            </a:r>
            <a:endParaRPr/>
          </a:p>
        </p:txBody>
      </p:sp>
      <p:sp>
        <p:nvSpPr>
          <p:cNvPr id="293" name="Google Shape;293;p23"/>
          <p:cNvSpPr/>
          <p:nvPr/>
        </p:nvSpPr>
        <p:spPr>
          <a:xfrm>
            <a:off x="19515184" y="12289900"/>
            <a:ext cx="20190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570"/>
              </a:buClr>
              <a:buFont typeface="Open Sans"/>
              <a:buNone/>
            </a:pPr>
            <a:r>
              <a:rPr lang="en-US" sz="1350" b="0" i="0" u="none" strike="noStrike" cap="none">
                <a:solidFill>
                  <a:srgbClr val="5D6570"/>
                </a:solidFill>
                <a:latin typeface="Open Sans"/>
                <a:ea typeface="Open Sans"/>
                <a:cs typeface="Open Sans"/>
                <a:sym typeface="Open Sans"/>
              </a:rPr>
              <a:t>Closed-Ended</a:t>
            </a:r>
            <a:endParaRPr/>
          </a:p>
        </p:txBody>
      </p:sp>
      <p:sp>
        <p:nvSpPr>
          <p:cNvPr id="294" name="Google Shape;294;p23"/>
          <p:cNvSpPr/>
          <p:nvPr/>
        </p:nvSpPr>
        <p:spPr>
          <a:xfrm>
            <a:off x="18270584" y="10719017"/>
            <a:ext cx="14175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570"/>
              </a:buClr>
              <a:buFont typeface="Open Sans"/>
              <a:buNone/>
            </a:pPr>
            <a:r>
              <a:rPr lang="en-US" sz="1350" b="0" i="0" u="none" strike="noStrike" cap="none">
                <a:solidFill>
                  <a:srgbClr val="5D6570"/>
                </a:solidFill>
                <a:latin typeface="Open Sans"/>
                <a:ea typeface="Open Sans"/>
                <a:cs typeface="Open Sans"/>
                <a:sym typeface="Open Sans"/>
              </a:rPr>
              <a:t>System</a:t>
            </a:r>
            <a:endParaRPr/>
          </a:p>
        </p:txBody>
      </p:sp>
      <p:sp>
        <p:nvSpPr>
          <p:cNvPr id="295" name="Google Shape;295;p23"/>
          <p:cNvSpPr/>
          <p:nvPr/>
        </p:nvSpPr>
        <p:spPr>
          <a:xfrm>
            <a:off x="18270584" y="11490131"/>
            <a:ext cx="12603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570"/>
              </a:buClr>
              <a:buFont typeface="Open Sans"/>
              <a:buNone/>
            </a:pPr>
            <a:r>
              <a:rPr lang="en-US" sz="1350" b="0" i="0" u="none" strike="noStrike" cap="none">
                <a:solidFill>
                  <a:srgbClr val="5D6570"/>
                </a:solidFill>
                <a:latin typeface="Open Sans"/>
                <a:ea typeface="Open Sans"/>
                <a:cs typeface="Open Sans"/>
                <a:sym typeface="Open Sans"/>
              </a:rPr>
              <a:t>System</a:t>
            </a:r>
            <a:endParaRPr/>
          </a:p>
        </p:txBody>
      </p:sp>
      <p:sp>
        <p:nvSpPr>
          <p:cNvPr id="296" name="Google Shape;296;p23"/>
          <p:cNvSpPr/>
          <p:nvPr/>
        </p:nvSpPr>
        <p:spPr>
          <a:xfrm>
            <a:off x="18270584" y="12289900"/>
            <a:ext cx="12603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570"/>
              </a:buClr>
              <a:buFont typeface="Open Sans"/>
              <a:buNone/>
            </a:pPr>
            <a:r>
              <a:rPr lang="en-US" sz="1350" b="0" i="0" u="none" strike="noStrike" cap="none">
                <a:solidFill>
                  <a:srgbClr val="5D6570"/>
                </a:solidFill>
                <a:latin typeface="Open Sans"/>
                <a:ea typeface="Open Sans"/>
                <a:cs typeface="Open Sans"/>
                <a:sym typeface="Open Sans"/>
              </a:rPr>
              <a:t>System</a:t>
            </a:r>
            <a:endParaRPr/>
          </a:p>
        </p:txBody>
      </p:sp>
      <p:sp>
        <p:nvSpPr>
          <p:cNvPr id="297" name="Google Shape;297;p23"/>
          <p:cNvSpPr/>
          <p:nvPr/>
        </p:nvSpPr>
        <p:spPr>
          <a:xfrm>
            <a:off x="13644634" y="10719017"/>
            <a:ext cx="42924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570"/>
              </a:buClr>
              <a:buFont typeface="Open Sans"/>
              <a:buNone/>
            </a:pPr>
            <a:r>
              <a:rPr lang="en-US" sz="1350" b="0" i="0" u="none" strike="noStrike" cap="none">
                <a:solidFill>
                  <a:srgbClr val="5D6570"/>
                </a:solidFill>
                <a:latin typeface="Open Sans"/>
                <a:ea typeface="Open Sans"/>
                <a:cs typeface="Open Sans"/>
                <a:sym typeface="Open Sans"/>
              </a:rPr>
              <a:t>What is the definition of diaspora?</a:t>
            </a:r>
            <a:endParaRPr/>
          </a:p>
        </p:txBody>
      </p:sp>
      <p:sp>
        <p:nvSpPr>
          <p:cNvPr id="298" name="Google Shape;298;p23"/>
          <p:cNvSpPr/>
          <p:nvPr/>
        </p:nvSpPr>
        <p:spPr>
          <a:xfrm>
            <a:off x="13644634" y="11490131"/>
            <a:ext cx="42924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570"/>
              </a:buClr>
              <a:buFont typeface="Open Sans"/>
              <a:buNone/>
            </a:pPr>
            <a:r>
              <a:rPr lang="en-US" sz="1350" b="0" i="0" u="none" strike="noStrike" cap="none">
                <a:solidFill>
                  <a:srgbClr val="5D6570"/>
                </a:solidFill>
                <a:latin typeface="Open Sans"/>
                <a:ea typeface="Open Sans"/>
                <a:cs typeface="Open Sans"/>
                <a:sym typeface="Open Sans"/>
              </a:rPr>
              <a:t>What the is the answer to #2?</a:t>
            </a:r>
            <a:endParaRPr/>
          </a:p>
        </p:txBody>
      </p:sp>
      <p:sp>
        <p:nvSpPr>
          <p:cNvPr id="299" name="Google Shape;299;p23"/>
          <p:cNvSpPr/>
          <p:nvPr/>
        </p:nvSpPr>
        <p:spPr>
          <a:xfrm>
            <a:off x="13644634" y="12289900"/>
            <a:ext cx="42924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570"/>
              </a:buClr>
              <a:buFont typeface="Open Sans"/>
              <a:buNone/>
            </a:pPr>
            <a:r>
              <a:rPr lang="en-US" sz="1350" b="0" i="0" u="none" strike="noStrike" cap="none">
                <a:solidFill>
                  <a:srgbClr val="5D6570"/>
                </a:solidFill>
                <a:latin typeface="Open Sans"/>
                <a:ea typeface="Open Sans"/>
                <a:cs typeface="Open Sans"/>
                <a:sym typeface="Open Sans"/>
              </a:rPr>
              <a:t>When did the civil war end?</a:t>
            </a:r>
            <a:endParaRPr/>
          </a:p>
        </p:txBody>
      </p:sp>
      <p:sp>
        <p:nvSpPr>
          <p:cNvPr id="300" name="Google Shape;300;p23"/>
          <p:cNvSpPr/>
          <p:nvPr/>
        </p:nvSpPr>
        <p:spPr>
          <a:xfrm>
            <a:off x="872184" y="653896"/>
            <a:ext cx="22059300" cy="1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B84"/>
              </a:buClr>
              <a:buFont typeface="Helvetica Neue"/>
              <a:buNone/>
            </a:pPr>
            <a:r>
              <a:rPr lang="en-US" sz="9000" b="1" i="0" u="none" strike="noStrike" cap="none">
                <a:solidFill>
                  <a:srgbClr val="5D6B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en-US" sz="9000" b="1">
                <a:solidFill>
                  <a:srgbClr val="5D6B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Moderated</a:t>
            </a:r>
            <a:r>
              <a:rPr lang="en-US" sz="9000" b="1" i="0" u="none" strike="noStrike" cap="none">
                <a:solidFill>
                  <a:srgbClr val="5D6B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 Posts</a:t>
            </a:r>
            <a:endParaRPr/>
          </a:p>
        </p:txBody>
      </p:sp>
      <p:pic>
        <p:nvPicPr>
          <p:cNvPr id="301" name="Google Shape;301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838488" y="8804476"/>
            <a:ext cx="332700" cy="3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839722" y="9742813"/>
            <a:ext cx="304800" cy="30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839722" y="9289378"/>
            <a:ext cx="304800" cy="30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3"/>
          <p:cNvSpPr/>
          <p:nvPr/>
        </p:nvSpPr>
        <p:spPr>
          <a:xfrm>
            <a:off x="21881870" y="9326421"/>
            <a:ext cx="213900" cy="21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05" name="Google Shape;305;p23"/>
          <p:cNvCxnSpPr/>
          <p:nvPr/>
        </p:nvCxnSpPr>
        <p:spPr>
          <a:xfrm rot="10800000" flipH="1">
            <a:off x="21865450" y="9313076"/>
            <a:ext cx="255600" cy="255600"/>
          </a:xfrm>
          <a:prstGeom prst="straightConnector1">
            <a:avLst/>
          </a:prstGeom>
          <a:noFill/>
          <a:ln w="38100" cap="flat" cmpd="sng">
            <a:solidFill>
              <a:srgbClr val="B7C2C7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06" name="Google Shape;306;p23"/>
          <p:cNvSpPr/>
          <p:nvPr/>
        </p:nvSpPr>
        <p:spPr>
          <a:xfrm>
            <a:off x="1128550" y="2276699"/>
            <a:ext cx="10188300" cy="10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D596E"/>
              </a:buClr>
              <a:buFont typeface="Helvetica Neue"/>
              <a:buNone/>
            </a:pPr>
            <a:r>
              <a:rPr lang="en-US" sz="5000" b="1" i="0" u="none" strike="noStrike" cap="none">
                <a:solidFill>
                  <a:srgbClr val="4D596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your post </a:t>
            </a:r>
            <a:r>
              <a:rPr lang="en-US" sz="5000" b="1">
                <a:solidFill>
                  <a:srgbClr val="4D596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was</a:t>
            </a:r>
            <a:r>
              <a:rPr lang="en-US" sz="5000" b="1" i="0" u="none" strike="noStrike" cap="none">
                <a:solidFill>
                  <a:srgbClr val="4D596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“Flagged”, </a:t>
            </a:r>
            <a:r>
              <a:rPr lang="en-US" sz="5000" b="1">
                <a:solidFill>
                  <a:srgbClr val="4D596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it ultimately</a:t>
            </a:r>
            <a:r>
              <a:rPr lang="en-US" sz="5000" b="1" i="0" u="none" strike="noStrike" cap="none">
                <a:solidFill>
                  <a:srgbClr val="4D596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violat</a:t>
            </a:r>
            <a:r>
              <a:rPr lang="en-US" sz="5000" b="1">
                <a:solidFill>
                  <a:srgbClr val="4D596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</a:t>
            </a:r>
            <a:r>
              <a:rPr lang="en-US" sz="5000" b="1" i="0" u="none" strike="noStrike" cap="none">
                <a:solidFill>
                  <a:srgbClr val="4D596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Community Guideline</a:t>
            </a:r>
            <a:r>
              <a:rPr lang="en-US" sz="5000" b="1">
                <a:solidFill>
                  <a:srgbClr val="4D596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it will be moderated</a:t>
            </a:r>
            <a:endParaRPr sz="5000" b="0" i="0" strike="noStrike" cap="none">
              <a:solidFill>
                <a:srgbClr val="57597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endParaRPr sz="5000" b="0" i="0" u="none" strike="noStrike" cap="none">
              <a:solidFill>
                <a:srgbClr val="57597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DB8C1"/>
              </a:buClr>
              <a:buFont typeface="Helvetica Neue"/>
              <a:buNone/>
            </a:pPr>
            <a:r>
              <a:rPr lang="en-US" sz="4000" b="1" i="0" u="none" strike="noStrike" cap="none">
                <a:solidFill>
                  <a:srgbClr val="6DB8C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</a:t>
            </a:r>
            <a:r>
              <a:rPr lang="en-US" sz="4000" b="1">
                <a:solidFill>
                  <a:srgbClr val="6DB8C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hat does it mean if my post is “moderated”</a:t>
            </a:r>
            <a:r>
              <a:rPr lang="en-US" sz="4000" b="1" i="0" u="none" strike="noStrike" cap="none">
                <a:solidFill>
                  <a:srgbClr val="6DB8C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endParaRPr sz="4000" b="1" i="0" u="none" strike="noStrike" cap="none">
              <a:solidFill>
                <a:srgbClr val="6DB8C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82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SzPts val="4000"/>
              <a:buFont typeface="Helvetica Neue"/>
              <a:buChar char="●"/>
            </a:pPr>
            <a:r>
              <a:rPr lang="en-US" sz="4000" b="1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Moderated posts are </a:t>
            </a:r>
            <a:r>
              <a:rPr lang="en-US" sz="4000" b="1" u="sng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removed</a:t>
            </a:r>
            <a:r>
              <a:rPr lang="en-US" sz="4000" b="1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from the curiosity feed. </a:t>
            </a:r>
            <a:endParaRPr sz="4000" b="1">
              <a:solidFill>
                <a:srgbClr val="57597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82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SzPts val="4000"/>
              <a:buFont typeface="Helvetica Neue"/>
              <a:buChar char="●"/>
            </a:pPr>
            <a:r>
              <a:rPr lang="en-US" sz="4000" b="1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will then be sent a coaching email and prompted to edit and re-publish the post. </a:t>
            </a:r>
            <a:endParaRPr sz="4000" b="1">
              <a:solidFill>
                <a:srgbClr val="57597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82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SzPts val="4000"/>
              <a:buFont typeface="Helvetica Neue"/>
              <a:buChar char="●"/>
            </a:pPr>
            <a:r>
              <a:rPr lang="en-US" sz="4000" b="1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Note: this post must be re-published by the deadline, or you will not receive credit for that post. </a:t>
            </a:r>
            <a:endParaRPr sz="4000" b="1">
              <a:solidFill>
                <a:srgbClr val="57597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07" name="Google Shape;307;p23"/>
          <p:cNvGrpSpPr/>
          <p:nvPr/>
        </p:nvGrpSpPr>
        <p:grpSpPr>
          <a:xfrm>
            <a:off x="12873232" y="725201"/>
            <a:ext cx="9717300" cy="689400"/>
            <a:chOff x="0" y="-49473"/>
            <a:chExt cx="9717300" cy="689400"/>
          </a:xfrm>
        </p:grpSpPr>
        <p:sp>
          <p:nvSpPr>
            <p:cNvPr id="308" name="Google Shape;308;p23"/>
            <p:cNvSpPr/>
            <p:nvPr/>
          </p:nvSpPr>
          <p:spPr>
            <a:xfrm>
              <a:off x="0" y="0"/>
              <a:ext cx="9717300" cy="558900"/>
            </a:xfrm>
            <a:prstGeom prst="roundRect">
              <a:avLst>
                <a:gd name="adj" fmla="val 14395"/>
              </a:avLst>
            </a:prstGeom>
            <a:solidFill>
              <a:srgbClr val="EC8D82"/>
            </a:solidFill>
            <a:ln w="12700" cap="flat" cmpd="sng">
              <a:solidFill>
                <a:srgbClr val="E67677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38100" dist="25400" dir="5400000" rotWithShape="0">
                <a:srgbClr val="000000">
                  <a:alpha val="21960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309" name="Google Shape;309;p23"/>
            <p:cNvPicPr preferRelativeResize="0"/>
            <p:nvPr/>
          </p:nvPicPr>
          <p:blipFill rotWithShape="1">
            <a:blip r:embed="rId8">
              <a:alphaModFix/>
            </a:blip>
            <a:srcRect l="807" t="15147" r="94284" b="15147"/>
            <a:stretch/>
          </p:blipFill>
          <p:spPr>
            <a:xfrm>
              <a:off x="44647" y="72978"/>
              <a:ext cx="479100" cy="434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Google Shape;310;p23"/>
            <p:cNvSpPr/>
            <p:nvPr/>
          </p:nvSpPr>
          <p:spPr>
            <a:xfrm>
              <a:off x="568726" y="-49473"/>
              <a:ext cx="8868900" cy="6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FFD"/>
                </a:buClr>
                <a:buFont typeface="Open Sans"/>
                <a:buNone/>
              </a:pPr>
              <a:r>
                <a:rPr lang="en-US" sz="1800" b="0" i="0" u="none" strike="noStrike" cap="none">
                  <a:solidFill>
                    <a:srgbClr val="FBFFFD"/>
                  </a:solidFill>
                  <a:latin typeface="Open Sans"/>
                  <a:ea typeface="Open Sans"/>
                  <a:cs typeface="Open Sans"/>
                  <a:sym typeface="Open Sans"/>
                </a:rPr>
                <a:t>This question is flagged. If you add a response on this thread, it may be deleted.</a:t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4"/>
          <p:cNvSpPr/>
          <p:nvPr/>
        </p:nvSpPr>
        <p:spPr>
          <a:xfrm>
            <a:off x="12241169" y="-325680"/>
            <a:ext cx="12755437" cy="15337243"/>
          </a:xfrm>
          <a:prstGeom prst="rect">
            <a:avLst/>
          </a:prstGeom>
          <a:solidFill>
            <a:srgbClr val="FF7A7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B96"/>
              </a:buClr>
              <a:buFont typeface="Helvetica Neue"/>
              <a:buNone/>
            </a:pPr>
            <a:endParaRPr sz="3200" b="0" i="0" u="none" strike="noStrike" cap="none">
              <a:solidFill>
                <a:srgbClr val="FCCB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16" name="Google Shape;316;p24"/>
          <p:cNvCxnSpPr/>
          <p:nvPr/>
        </p:nvCxnSpPr>
        <p:spPr>
          <a:xfrm rot="10800000" flipH="1">
            <a:off x="22713263" y="11700658"/>
            <a:ext cx="1" cy="458612"/>
          </a:xfrm>
          <a:prstGeom prst="straightConnector1">
            <a:avLst/>
          </a:prstGeom>
          <a:noFill/>
          <a:ln w="127000" cap="flat" cmpd="sng">
            <a:solidFill>
              <a:srgbClr val="DCDEE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17" name="Google Shape;317;p24"/>
          <p:cNvCxnSpPr/>
          <p:nvPr/>
        </p:nvCxnSpPr>
        <p:spPr>
          <a:xfrm rot="10800000" flipH="1">
            <a:off x="22726480" y="8840323"/>
            <a:ext cx="1" cy="459301"/>
          </a:xfrm>
          <a:prstGeom prst="straightConnector1">
            <a:avLst/>
          </a:prstGeom>
          <a:noFill/>
          <a:ln w="127000" cap="flat" cmpd="sng">
            <a:solidFill>
              <a:srgbClr val="DCDEE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18" name="Google Shape;318;p24"/>
          <p:cNvCxnSpPr/>
          <p:nvPr/>
        </p:nvCxnSpPr>
        <p:spPr>
          <a:xfrm rot="10800000" flipH="1">
            <a:off x="22713263" y="3180283"/>
            <a:ext cx="1" cy="458612"/>
          </a:xfrm>
          <a:prstGeom prst="straightConnector1">
            <a:avLst/>
          </a:prstGeom>
          <a:noFill/>
          <a:ln w="127000" cap="flat" cmpd="sng">
            <a:solidFill>
              <a:srgbClr val="DCDEE0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19" name="Google Shape;319;p24"/>
          <p:cNvCxnSpPr/>
          <p:nvPr/>
        </p:nvCxnSpPr>
        <p:spPr>
          <a:xfrm rot="10800000" flipH="1">
            <a:off x="22713263" y="6003285"/>
            <a:ext cx="1" cy="459302"/>
          </a:xfrm>
          <a:prstGeom prst="straightConnector1">
            <a:avLst/>
          </a:prstGeom>
          <a:noFill/>
          <a:ln w="127000" cap="flat" cmpd="sng">
            <a:solidFill>
              <a:srgbClr val="DCDEE0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320" name="Google Shape;320;p24"/>
          <p:cNvGrpSpPr/>
          <p:nvPr/>
        </p:nvGrpSpPr>
        <p:grpSpPr>
          <a:xfrm>
            <a:off x="12981842" y="1845982"/>
            <a:ext cx="9244656" cy="13992344"/>
            <a:chOff x="0" y="0"/>
            <a:chExt cx="9244654" cy="13992342"/>
          </a:xfrm>
        </p:grpSpPr>
        <p:sp>
          <p:nvSpPr>
            <p:cNvPr id="321" name="Google Shape;321;p24"/>
            <p:cNvSpPr/>
            <p:nvPr/>
          </p:nvSpPr>
          <p:spPr>
            <a:xfrm>
              <a:off x="0" y="0"/>
              <a:ext cx="9244654" cy="13992342"/>
            </a:xfrm>
            <a:prstGeom prst="roundRect">
              <a:avLst>
                <a:gd name="adj" fmla="val 8122"/>
              </a:avLst>
            </a:prstGeom>
            <a:solidFill>
              <a:srgbClr val="575972"/>
            </a:solidFill>
            <a:ln>
              <a:noFill/>
            </a:ln>
            <a:effectLst>
              <a:outerShdw blurRad="139700" dist="116308" dir="5400000" rotWithShape="0">
                <a:srgbClr val="000000">
                  <a:alpha val="40784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2" name="Google Shape;322;p24"/>
            <p:cNvSpPr/>
            <p:nvPr/>
          </p:nvSpPr>
          <p:spPr>
            <a:xfrm>
              <a:off x="431708" y="1315080"/>
              <a:ext cx="8381237" cy="11514635"/>
            </a:xfrm>
            <a:prstGeom prst="rect">
              <a:avLst/>
            </a:prstGeom>
            <a:solidFill>
              <a:srgbClr val="FFFFFF"/>
            </a:solidFill>
            <a:ln w="50800" cap="flat" cmpd="sng">
              <a:solidFill>
                <a:srgbClr val="282934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38100" dist="25400" dir="5400000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323" name="Google Shape;323;p24"/>
            <p:cNvPicPr preferRelativeResize="0"/>
            <p:nvPr/>
          </p:nvPicPr>
          <p:blipFill rotWithShape="1">
            <a:blip r:embed="rId3">
              <a:alphaModFix/>
            </a:blip>
            <a:srcRect l="4243" t="8017" r="31082"/>
            <a:stretch/>
          </p:blipFill>
          <p:spPr>
            <a:xfrm>
              <a:off x="733836" y="2343944"/>
              <a:ext cx="7868764" cy="95389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4" name="Google Shape;324;p24"/>
            <p:cNvSpPr/>
            <p:nvPr/>
          </p:nvSpPr>
          <p:spPr>
            <a:xfrm>
              <a:off x="3797208" y="616744"/>
              <a:ext cx="1270001" cy="250429"/>
            </a:xfrm>
            <a:prstGeom prst="roundRect">
              <a:avLst>
                <a:gd name="adj" fmla="val 50000"/>
              </a:avLst>
            </a:prstGeom>
            <a:solidFill>
              <a:srgbClr val="3D3F51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5" name="Google Shape;325;p24"/>
            <p:cNvSpPr/>
            <p:nvPr/>
          </p:nvSpPr>
          <p:spPr>
            <a:xfrm>
              <a:off x="5241556" y="616744"/>
              <a:ext cx="325158" cy="250429"/>
            </a:xfrm>
            <a:prstGeom prst="roundRect">
              <a:avLst>
                <a:gd name="adj" fmla="val 50000"/>
              </a:avLst>
            </a:prstGeom>
            <a:solidFill>
              <a:srgbClr val="3D3F51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6" name="Google Shape;326;p24"/>
            <p:cNvSpPr/>
            <p:nvPr/>
          </p:nvSpPr>
          <p:spPr>
            <a:xfrm>
              <a:off x="1474335" y="1656368"/>
              <a:ext cx="6489000" cy="7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75972"/>
                </a:buClr>
                <a:buFont typeface="Helvetica Neue"/>
                <a:buNone/>
              </a:pPr>
              <a:r>
                <a:rPr lang="en-US" sz="4000" b="1" i="0" u="none" strike="noStrike" cap="none">
                  <a:solidFill>
                    <a:srgbClr val="57597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Learner Leaderboard</a:t>
              </a:r>
              <a:endParaRPr/>
            </a:p>
          </p:txBody>
        </p:sp>
      </p:grpSp>
      <p:sp>
        <p:nvSpPr>
          <p:cNvPr id="327" name="Google Shape;327;p24"/>
          <p:cNvSpPr/>
          <p:nvPr/>
        </p:nvSpPr>
        <p:spPr>
          <a:xfrm>
            <a:off x="21379069" y="3507863"/>
            <a:ext cx="2641956" cy="2641956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DCDEE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190500" dist="25400" dir="5400000" rotWithShape="0">
              <a:srgbClr val="000000">
                <a:alpha val="17647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28" name="Google Shape;328;p24"/>
          <p:cNvCxnSpPr/>
          <p:nvPr/>
        </p:nvCxnSpPr>
        <p:spPr>
          <a:xfrm rot="10800000" flipH="1">
            <a:off x="20945158" y="2739138"/>
            <a:ext cx="844290" cy="2023425"/>
          </a:xfrm>
          <a:prstGeom prst="straightConnector1">
            <a:avLst/>
          </a:prstGeom>
          <a:noFill/>
          <a:ln w="127000" cap="flat" cmpd="sng">
            <a:solidFill>
              <a:srgbClr val="DCDEE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29" name="Google Shape;329;p24"/>
          <p:cNvSpPr/>
          <p:nvPr/>
        </p:nvSpPr>
        <p:spPr>
          <a:xfrm>
            <a:off x="21379069" y="684220"/>
            <a:ext cx="2641956" cy="2641956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DCDEE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190500" dist="25400" dir="5400000" rotWithShape="0">
              <a:srgbClr val="000000">
                <a:alpha val="17647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0" name="Google Shape;330;p24"/>
          <p:cNvSpPr/>
          <p:nvPr/>
        </p:nvSpPr>
        <p:spPr>
          <a:xfrm>
            <a:off x="21379069" y="6331505"/>
            <a:ext cx="2641956" cy="2641956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DCDEE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190500" dist="25400" dir="5400000" rotWithShape="0">
              <a:srgbClr val="000000">
                <a:alpha val="17647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1" name="Google Shape;331;p24"/>
          <p:cNvSpPr/>
          <p:nvPr/>
        </p:nvSpPr>
        <p:spPr>
          <a:xfrm>
            <a:off x="21699234" y="1168901"/>
            <a:ext cx="1977257" cy="162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182"/>
              </a:buClr>
              <a:buFont typeface="Helvetica Neue"/>
              <a:buNone/>
            </a:pPr>
            <a:r>
              <a:rPr lang="en-US" sz="4000" b="1" i="0" u="none" strike="noStrike" cap="none">
                <a:solidFill>
                  <a:srgbClr val="F2B1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1200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3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Curiosity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3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Points</a:t>
            </a:r>
            <a:endParaRPr/>
          </a:p>
        </p:txBody>
      </p:sp>
      <p:sp>
        <p:nvSpPr>
          <p:cNvPr id="332" name="Google Shape;332;p24"/>
          <p:cNvSpPr/>
          <p:nvPr/>
        </p:nvSpPr>
        <p:spPr>
          <a:xfrm>
            <a:off x="21481293" y="3710542"/>
            <a:ext cx="25278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182"/>
              </a:buClr>
              <a:buFont typeface="Helvetica Neue"/>
              <a:buNone/>
            </a:pPr>
            <a:r>
              <a:rPr lang="en-US" sz="4000" b="1" i="0" u="none" strike="noStrike" cap="none">
                <a:solidFill>
                  <a:srgbClr val="F2B1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100%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3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3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Weekly</a:t>
            </a:r>
            <a:endParaRPr/>
          </a:p>
        </p:txBody>
      </p:sp>
      <p:sp>
        <p:nvSpPr>
          <p:cNvPr id="333" name="Google Shape;333;p24"/>
          <p:cNvSpPr/>
          <p:nvPr/>
        </p:nvSpPr>
        <p:spPr>
          <a:xfrm>
            <a:off x="21773277" y="6805731"/>
            <a:ext cx="1829173" cy="162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182"/>
              </a:buClr>
              <a:buFont typeface="Helvetica Neue"/>
              <a:buNone/>
            </a:pPr>
            <a:r>
              <a:rPr lang="en-US" sz="4000" b="1" i="0" u="none" strike="noStrike" cap="none">
                <a:solidFill>
                  <a:srgbClr val="F2B1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12%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3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Featured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3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Posts</a:t>
            </a:r>
            <a:endParaRPr/>
          </a:p>
        </p:txBody>
      </p:sp>
      <p:cxnSp>
        <p:nvCxnSpPr>
          <p:cNvPr id="334" name="Google Shape;334;p24"/>
          <p:cNvCxnSpPr/>
          <p:nvPr/>
        </p:nvCxnSpPr>
        <p:spPr>
          <a:xfrm rot="10800000" flipH="1">
            <a:off x="22713263" y="3180283"/>
            <a:ext cx="1" cy="458612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35" name="Google Shape;335;p24"/>
          <p:cNvCxnSpPr/>
          <p:nvPr/>
        </p:nvCxnSpPr>
        <p:spPr>
          <a:xfrm rot="10800000" flipH="1">
            <a:off x="22713263" y="6003285"/>
            <a:ext cx="1" cy="459302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336" name="Google Shape;33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37925" y="12836345"/>
            <a:ext cx="26548731" cy="2196199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4"/>
          <p:cNvSpPr/>
          <p:nvPr/>
        </p:nvSpPr>
        <p:spPr>
          <a:xfrm>
            <a:off x="20815613" y="4724485"/>
            <a:ext cx="205391" cy="205391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DCDEE0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25400" dir="5400000" rotWithShape="0">
              <a:srgbClr val="000000">
                <a:alpha val="21568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38" name="Google Shape;338;p24"/>
          <p:cNvCxnSpPr/>
          <p:nvPr/>
        </p:nvCxnSpPr>
        <p:spPr>
          <a:xfrm rot="10800000" flipH="1">
            <a:off x="20945158" y="2739137"/>
            <a:ext cx="844290" cy="2023427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39" name="Google Shape;339;p24"/>
          <p:cNvSpPr/>
          <p:nvPr/>
        </p:nvSpPr>
        <p:spPr>
          <a:xfrm>
            <a:off x="21392284" y="9168541"/>
            <a:ext cx="2641957" cy="2641957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DCDEE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190500" dist="25400" dir="5400000" rotWithShape="0">
              <a:srgbClr val="000000">
                <a:alpha val="17647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21648920" y="9642768"/>
            <a:ext cx="2104319" cy="162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182"/>
              </a:buClr>
              <a:buFont typeface="Helvetica Neue"/>
              <a:buNone/>
            </a:pPr>
            <a:r>
              <a:rPr lang="en-US" sz="4000" b="1" i="0" u="none" strike="noStrike" cap="none">
                <a:solidFill>
                  <a:srgbClr val="F2B1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10%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3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First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3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Responder</a:t>
            </a:r>
            <a:endParaRPr/>
          </a:p>
        </p:txBody>
      </p:sp>
      <p:cxnSp>
        <p:nvCxnSpPr>
          <p:cNvPr id="341" name="Google Shape;341;p24"/>
          <p:cNvCxnSpPr/>
          <p:nvPr/>
        </p:nvCxnSpPr>
        <p:spPr>
          <a:xfrm rot="10800000" flipH="1">
            <a:off x="22726480" y="8840322"/>
            <a:ext cx="1" cy="459301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42" name="Google Shape;342;p24"/>
          <p:cNvSpPr/>
          <p:nvPr/>
        </p:nvSpPr>
        <p:spPr>
          <a:xfrm>
            <a:off x="22091684" y="12027641"/>
            <a:ext cx="1242127" cy="1242127"/>
          </a:xfrm>
          <a:prstGeom prst="ellipse">
            <a:avLst/>
          </a:prstGeom>
          <a:solidFill>
            <a:srgbClr val="FFFFFF">
              <a:alpha val="94901"/>
            </a:srgbClr>
          </a:solidFill>
          <a:ln w="38100" cap="flat" cmpd="sng">
            <a:solidFill>
              <a:srgbClr val="DCDEE0">
                <a:alpha val="94901"/>
              </a:srgbClr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190500" dist="25400" dir="5400000" rotWithShape="0">
              <a:srgbClr val="000000">
                <a:alpha val="17647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3" name="Google Shape;343;p24"/>
          <p:cNvSpPr/>
          <p:nvPr/>
        </p:nvSpPr>
        <p:spPr>
          <a:xfrm>
            <a:off x="22331544" y="12143888"/>
            <a:ext cx="763440" cy="1168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182"/>
              </a:buClr>
              <a:buFont typeface="Helvetica Neue"/>
              <a:buNone/>
            </a:pPr>
            <a:r>
              <a:rPr lang="en-US" sz="4000" b="1" i="0" u="none" strike="noStrike" cap="none">
                <a:solidFill>
                  <a:srgbClr val="F2B18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/>
          </a:p>
        </p:txBody>
      </p:sp>
      <p:cxnSp>
        <p:nvCxnSpPr>
          <p:cNvPr id="344" name="Google Shape;344;p24"/>
          <p:cNvCxnSpPr/>
          <p:nvPr/>
        </p:nvCxnSpPr>
        <p:spPr>
          <a:xfrm rot="10800000" flipH="1">
            <a:off x="22713263" y="11700658"/>
            <a:ext cx="1" cy="458612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45" name="Google Shape;345;p24"/>
          <p:cNvSpPr/>
          <p:nvPr/>
        </p:nvSpPr>
        <p:spPr>
          <a:xfrm>
            <a:off x="1317125" y="4384559"/>
            <a:ext cx="10188250" cy="872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5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See how your </a:t>
            </a:r>
            <a:r>
              <a:rPr lang="en-US" sz="5000" b="1" i="0" u="none" strike="noStrike" cap="none">
                <a:solidFill>
                  <a:srgbClr val="E66E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Curiosity Score </a:t>
            </a:r>
            <a:r>
              <a:rPr lang="en-US" sz="5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stacks up to your classmates in the Learner Leaderboard</a:t>
            </a:r>
            <a:endParaRPr sz="5000" b="0" i="0" u="none" strike="noStrike" cap="none">
              <a:solidFill>
                <a:srgbClr val="57597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B07B"/>
              </a:buClr>
              <a:buFont typeface="Helvetica Neue"/>
              <a:buNone/>
            </a:pPr>
            <a:endParaRPr sz="5000" b="0" i="0" u="none" strike="noStrike" cap="none">
              <a:solidFill>
                <a:srgbClr val="57597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66E70"/>
              </a:buClr>
              <a:buFont typeface="Helvetica Neue"/>
              <a:buNone/>
            </a:pPr>
            <a:r>
              <a:rPr lang="en-US" sz="4000" b="1" i="0" u="none" strike="noStrike" cap="none">
                <a:solidFill>
                  <a:srgbClr val="E66E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the Curiosity Score is calculated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endParaRPr sz="4000" b="1" i="0" u="none" strike="noStrike" cap="none">
              <a:solidFill>
                <a:srgbClr val="E66E7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4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Depth: </a:t>
            </a:r>
            <a:r>
              <a:rPr lang="en-US" sz="4000" b="0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</a:t>
            </a:r>
            <a:r>
              <a:rPr lang="en-US" sz="4000" b="0" i="0" u="sng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detailed</a:t>
            </a:r>
            <a:r>
              <a:rPr lang="en-US" sz="4000" b="0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your post is</a:t>
            </a:r>
            <a:endParaRPr sz="50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4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Presentation:</a:t>
            </a:r>
            <a:r>
              <a:rPr lang="en-US" sz="4000" b="0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How much </a:t>
            </a:r>
            <a:r>
              <a:rPr lang="en-US" sz="4000" b="0" i="0" u="sng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effort</a:t>
            </a:r>
            <a:r>
              <a:rPr lang="en-US" sz="4000" b="0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was used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4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Credibility:</a:t>
            </a:r>
            <a:r>
              <a:rPr lang="en-US" sz="4000" b="0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Did your post cite </a:t>
            </a:r>
            <a:r>
              <a:rPr lang="en-US" sz="4000" b="0" i="0" u="sng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sources</a:t>
            </a:r>
            <a:r>
              <a:rPr lang="en-US" sz="4000" b="0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br>
              <a:rPr lang="en-US" sz="3000" b="1" i="1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3000" b="1" i="1" u="none" strike="noStrike" cap="none">
              <a:solidFill>
                <a:srgbClr val="57597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3000" b="1" i="1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 professor may grade based on Curiosity Scores.</a:t>
            </a:r>
            <a:endParaRPr/>
          </a:p>
        </p:txBody>
      </p:sp>
      <p:sp>
        <p:nvSpPr>
          <p:cNvPr id="346" name="Google Shape;346;p24"/>
          <p:cNvSpPr/>
          <p:nvPr/>
        </p:nvSpPr>
        <p:spPr>
          <a:xfrm>
            <a:off x="1268259" y="1090071"/>
            <a:ext cx="10038019" cy="310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B84"/>
              </a:buClr>
              <a:buFont typeface="Helvetica Neue"/>
              <a:buNone/>
            </a:pPr>
            <a:r>
              <a:rPr lang="en-US" sz="9000" b="1" i="0" u="none" strike="noStrike" cap="none">
                <a:solidFill>
                  <a:srgbClr val="5D6B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Learner </a:t>
            </a:r>
            <a:br>
              <a:rPr lang="en-US" sz="9000" b="1" i="0" u="none" strike="noStrike" cap="none">
                <a:solidFill>
                  <a:srgbClr val="5D6B84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9000" b="1" i="0" u="none" strike="noStrike" cap="none">
                <a:solidFill>
                  <a:srgbClr val="5D6B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Leaderboard</a:t>
            </a:r>
            <a:endParaRPr/>
          </a:p>
        </p:txBody>
      </p:sp>
      <p:pic>
        <p:nvPicPr>
          <p:cNvPr id="347" name="Google Shape;347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33723" y="3537993"/>
            <a:ext cx="572689" cy="706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BFD4E1-BB87-BB45-836E-257F114CD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CABEB1-DAA2-7949-8C5F-9F0ED48731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pleclair@ua.edu</a:t>
            </a:r>
            <a:r>
              <a:rPr lang="en-US" dirty="0"/>
              <a:t>     put “PH301” in subject line</a:t>
            </a:r>
          </a:p>
          <a:p>
            <a:r>
              <a:rPr lang="en-US" dirty="0"/>
              <a:t>Office: </a:t>
            </a:r>
            <a:r>
              <a:rPr lang="en-US" dirty="0" err="1"/>
              <a:t>Gallalee</a:t>
            </a:r>
            <a:r>
              <a:rPr lang="en-US" dirty="0"/>
              <a:t> 208 (enter through </a:t>
            </a:r>
            <a:r>
              <a:rPr lang="en-US" dirty="0" err="1"/>
              <a:t>Gallalee</a:t>
            </a:r>
            <a:r>
              <a:rPr lang="en-US" dirty="0"/>
              <a:t> 206)</a:t>
            </a:r>
          </a:p>
          <a:p>
            <a:r>
              <a:rPr lang="en-US" dirty="0"/>
              <a:t>Office hours: Mon-Thurs 11-12 and by appointment (email)</a:t>
            </a:r>
          </a:p>
          <a:p>
            <a:r>
              <a:rPr lang="en-US" dirty="0"/>
              <a:t>ODS accommodations? let me know as soon as you can</a:t>
            </a:r>
          </a:p>
          <a:p>
            <a:r>
              <a:rPr lang="en-US" dirty="0"/>
              <a:t>Known athletic/academic travel? same</a:t>
            </a:r>
          </a:p>
        </p:txBody>
      </p:sp>
    </p:spTree>
    <p:extLst>
      <p:ext uri="{BB962C8B-B14F-4D97-AF65-F5344CB8AC3E}">
        <p14:creationId xmlns:p14="http://schemas.microsoft.com/office/powerpoint/2010/main" val="1214875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52;p25"/>
          <p:cNvGrpSpPr/>
          <p:nvPr/>
        </p:nvGrpSpPr>
        <p:grpSpPr>
          <a:xfrm>
            <a:off x="14616673" y="3337336"/>
            <a:ext cx="9065718" cy="12550188"/>
            <a:chOff x="5751" y="0"/>
            <a:chExt cx="9065717" cy="12550187"/>
          </a:xfrm>
        </p:grpSpPr>
        <p:pic>
          <p:nvPicPr>
            <p:cNvPr id="353" name="Google Shape;353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51" y="0"/>
              <a:ext cx="9059519" cy="6182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4" name="Google Shape;354;p25"/>
            <p:cNvSpPr/>
            <p:nvPr/>
          </p:nvSpPr>
          <p:spPr>
            <a:xfrm>
              <a:off x="23081" y="4884779"/>
              <a:ext cx="9048387" cy="7665408"/>
            </a:xfrm>
            <a:prstGeom prst="rect">
              <a:avLst/>
            </a:prstGeom>
            <a:solidFill>
              <a:srgbClr val="F2F3F6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355" name="Google Shape;355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4713" y="4797059"/>
              <a:ext cx="8621596" cy="52274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6" name="Google Shape;356;p25"/>
          <p:cNvSpPr txBox="1">
            <a:spLocks noGrp="1"/>
          </p:cNvSpPr>
          <p:nvPr>
            <p:ph type="subTitle" idx="4294967295"/>
          </p:nvPr>
        </p:nvSpPr>
        <p:spPr>
          <a:xfrm>
            <a:off x="1217459" y="983811"/>
            <a:ext cx="23636895" cy="317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9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get started on Packback</a:t>
            </a:r>
            <a:endParaRPr/>
          </a:p>
        </p:txBody>
      </p:sp>
      <p:pic>
        <p:nvPicPr>
          <p:cNvPr id="357" name="Google Shape;35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37925" y="12836345"/>
            <a:ext cx="26548731" cy="219619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5"/>
          <p:cNvSpPr/>
          <p:nvPr/>
        </p:nvSpPr>
        <p:spPr>
          <a:xfrm>
            <a:off x="1003275" y="2529525"/>
            <a:ext cx="13200300" cy="105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683845" marR="0" lvl="0" indent="-68384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475A1"/>
              </a:buClr>
              <a:buSzPts val="4000"/>
              <a:buFont typeface="Helvetica Neue"/>
              <a:buAutoNum type="arabicPeriod"/>
            </a:pPr>
            <a:r>
              <a:rPr lang="en-US" sz="4000" b="1" i="0" u="none" strike="noStrike" cap="none" dirty="0">
                <a:solidFill>
                  <a:srgbClr val="2475A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Check your inbox for an email from </a:t>
            </a:r>
            <a:r>
              <a:rPr lang="en-US" sz="4000" b="1" i="0" u="none" strike="noStrike" cap="none" dirty="0" err="1">
                <a:solidFill>
                  <a:srgbClr val="2475A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Packback</a:t>
            </a:r>
            <a:endParaRPr sz="4000" b="1" i="0" u="none" strike="noStrike" cap="none" dirty="0">
              <a:solidFill>
                <a:srgbClr val="2475A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23461" lvl="1" indent="-488461" rtl="0">
              <a:spcBef>
                <a:spcPts val="0"/>
              </a:spcBef>
              <a:spcAft>
                <a:spcPts val="0"/>
              </a:spcAft>
              <a:buClr>
                <a:srgbClr val="5C6C84"/>
              </a:buClr>
              <a:buSzPts val="2625"/>
              <a:buFont typeface="Helvetica Neue"/>
              <a:buChar char="•"/>
            </a:pPr>
            <a:r>
              <a:rPr lang="en-US" sz="3500" dirty="0">
                <a:solidFill>
                  <a:srgbClr val="5C6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email may be directed to spam, so search your </a:t>
            </a:r>
            <a:r>
              <a:rPr lang="en-US" sz="3500" u="sng" dirty="0">
                <a:solidFill>
                  <a:srgbClr val="5C6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entire</a:t>
            </a:r>
            <a:r>
              <a:rPr lang="en-US" sz="3500" dirty="0">
                <a:solidFill>
                  <a:srgbClr val="5C6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inbox for an email from </a:t>
            </a:r>
            <a:r>
              <a:rPr lang="en-US" sz="3500" dirty="0" err="1">
                <a:solidFill>
                  <a:srgbClr val="5C6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holla@packback.co</a:t>
            </a:r>
            <a:r>
              <a:rPr lang="en-US" sz="3500" dirty="0">
                <a:solidFill>
                  <a:srgbClr val="5C6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4000" dirty="0">
              <a:solidFill>
                <a:srgbClr val="2475A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475A1"/>
              </a:buClr>
              <a:buFont typeface="Helvetica Neue"/>
              <a:buNone/>
            </a:pPr>
            <a:endParaRPr sz="4000" b="1" i="0" u="none" strike="noStrike" cap="none" dirty="0">
              <a:solidFill>
                <a:srgbClr val="2475A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83846" marR="0" lvl="0" indent="-68384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75A1"/>
              </a:buClr>
              <a:buSzPts val="4000"/>
              <a:buFont typeface="Helvetica Neue"/>
              <a:buAutoNum type="arabicPeriod"/>
            </a:pPr>
            <a:r>
              <a:rPr lang="en-US" sz="4000" b="1" i="0" u="none" strike="noStrike" cap="none" dirty="0">
                <a:solidFill>
                  <a:srgbClr val="2475A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Finish creating your account (if you received an email) OR create a new account</a:t>
            </a:r>
            <a:br>
              <a:rPr lang="en-US" sz="4000" b="1" i="0" u="none" strike="noStrike" cap="none" dirty="0">
                <a:solidFill>
                  <a:srgbClr val="2475A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dirty="0"/>
          </a:p>
          <a:p>
            <a:pPr marL="1123461" marR="0" lvl="1" indent="-48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C84"/>
              </a:buClr>
              <a:buSzPts val="2625"/>
              <a:buFont typeface="Helvetica Neue"/>
              <a:buChar char="•"/>
            </a:pPr>
            <a:r>
              <a:rPr lang="en-US" sz="3500" i="0" u="none" strike="noStrike" cap="none" dirty="0">
                <a:solidFill>
                  <a:srgbClr val="5C6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you were on your professor’s roster, that means we will have created an account for you. You just need to set your password.</a:t>
            </a:r>
            <a:br>
              <a:rPr lang="en-US" sz="3500" b="1" i="0" u="none" strike="noStrike" cap="none" dirty="0">
                <a:solidFill>
                  <a:srgbClr val="5C6C84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dirty="0"/>
          </a:p>
          <a:p>
            <a:pPr marL="683846" marR="0" lvl="0" indent="-68384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475A1"/>
              </a:buClr>
              <a:buSzPts val="4000"/>
              <a:buFont typeface="Helvetica Neue"/>
              <a:buAutoNum type="arabicPeriod"/>
            </a:pPr>
            <a:r>
              <a:rPr lang="en-US" sz="4000" b="1" i="0" u="none" strike="noStrike" cap="none" dirty="0">
                <a:solidFill>
                  <a:srgbClr val="2475A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 in &amp; navigate to the “Join a Community” tab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C84"/>
              </a:buClr>
              <a:buFont typeface="Helvetica Neue"/>
              <a:buNone/>
            </a:pPr>
            <a:endParaRPr sz="4000" b="1" i="0" u="none" strike="noStrike" cap="none" dirty="0">
              <a:solidFill>
                <a:srgbClr val="2475A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23461" marR="0" lvl="1" indent="-48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C84"/>
              </a:buClr>
              <a:buSzPts val="2625"/>
              <a:buFont typeface="Helvetica Neue"/>
              <a:buChar char="•"/>
            </a:pPr>
            <a:r>
              <a:rPr lang="en-US" sz="3500" i="0" u="none" strike="noStrike" cap="none" dirty="0">
                <a:solidFill>
                  <a:srgbClr val="5C6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you see your class, click the “Join Community” button on the community to finish registration.</a:t>
            </a:r>
            <a:br>
              <a:rPr lang="en-US" sz="3500" i="0" u="none" strike="noStrike" cap="none" dirty="0">
                <a:solidFill>
                  <a:srgbClr val="5C6C84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dirty="0"/>
          </a:p>
          <a:p>
            <a:pPr marL="1123461" marR="0" lvl="1" indent="-4884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C84"/>
              </a:buClr>
              <a:buSzPts val="2625"/>
              <a:buFont typeface="Helvetica Neue"/>
              <a:buChar char="•"/>
            </a:pPr>
            <a:r>
              <a:rPr lang="en-US" sz="3500" i="0" u="none" strike="noStrike" cap="none" dirty="0">
                <a:solidFill>
                  <a:srgbClr val="5C6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you do </a:t>
            </a:r>
            <a:r>
              <a:rPr lang="en-US" sz="3500" i="0" u="sng" strike="noStrike" cap="none" dirty="0">
                <a:solidFill>
                  <a:srgbClr val="5C6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</a:t>
            </a:r>
            <a:r>
              <a:rPr lang="en-US" sz="3500" i="0" u="none" strike="noStrike" cap="none" dirty="0">
                <a:solidFill>
                  <a:srgbClr val="5C6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see your class, </a:t>
            </a:r>
            <a:r>
              <a:rPr lang="en-US" sz="3500" i="0" u="sng" strike="noStrike" cap="none" dirty="0">
                <a:solidFill>
                  <a:srgbClr val="5C6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the access code from the syllabus</a:t>
            </a:r>
            <a:r>
              <a:rPr lang="en-US" sz="3500" i="0" u="none" strike="noStrike" cap="none" dirty="0">
                <a:solidFill>
                  <a:srgbClr val="5C6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into “Find Community” module.</a:t>
            </a:r>
          </a:p>
          <a:p>
            <a:pPr marL="1123461" marR="0" lvl="1" indent="-4884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C84"/>
              </a:buClr>
              <a:buSzPts val="2625"/>
              <a:buFont typeface="Helvetica Neue"/>
              <a:buChar char="•"/>
            </a:pPr>
            <a:endParaRPr sz="3500" i="0" u="none" strike="noStrike" cap="none" dirty="0">
              <a:solidFill>
                <a:srgbClr val="5C6C8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rgbClr val="5C6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CODE:</a:t>
            </a:r>
            <a:endParaRPr sz="3500" b="1" dirty="0">
              <a:solidFill>
                <a:srgbClr val="5C6C8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F75679-0786-6A40-9F26-715B0140CD9F}"/>
              </a:ext>
            </a:extLst>
          </p:cNvPr>
          <p:cNvSpPr/>
          <p:nvPr/>
        </p:nvSpPr>
        <p:spPr>
          <a:xfrm>
            <a:off x="1488710" y="12420846"/>
            <a:ext cx="128243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1F5E90BA-68A7-11E0-7CBA-E554510FA1E0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6"/>
          <p:cNvSpPr txBox="1">
            <a:spLocks noGrp="1"/>
          </p:cNvSpPr>
          <p:nvPr>
            <p:ph type="subTitle" idx="4294967295"/>
          </p:nvPr>
        </p:nvSpPr>
        <p:spPr>
          <a:xfrm>
            <a:off x="491784" y="622886"/>
            <a:ext cx="23637000" cy="3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972"/>
              </a:buClr>
              <a:buFont typeface="Helvetica Neue"/>
              <a:buNone/>
            </a:pPr>
            <a:r>
              <a:rPr lang="en-US" sz="9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</a:t>
            </a:r>
            <a:r>
              <a:rPr lang="en-US" sz="9000" b="1" i="0" u="sng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any</a:t>
            </a:r>
            <a:r>
              <a:rPr lang="en-US" sz="9000" b="1" i="0" u="none" strike="noStrike" cap="none">
                <a:solidFill>
                  <a:srgbClr val="57597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questions?</a:t>
            </a:r>
            <a:endParaRPr/>
          </a:p>
        </p:txBody>
      </p:sp>
      <p:pic>
        <p:nvPicPr>
          <p:cNvPr id="364" name="Google Shape;36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37925" y="12836345"/>
            <a:ext cx="26548731" cy="2196199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6"/>
          <p:cNvSpPr/>
          <p:nvPr/>
        </p:nvSpPr>
        <p:spPr>
          <a:xfrm>
            <a:off x="1322961" y="9072165"/>
            <a:ext cx="10847400" cy="3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B8C1"/>
              </a:buClr>
              <a:buFont typeface="Helvetica Neue"/>
              <a:buNone/>
            </a:pPr>
            <a:r>
              <a:rPr lang="en-US" sz="4000" b="1" i="0" u="none" strike="noStrike" cap="none">
                <a:solidFill>
                  <a:srgbClr val="6DB8C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should I ask Packback?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C84"/>
              </a:buClr>
              <a:buFont typeface="Helvetica Neue"/>
              <a:buNone/>
            </a:pPr>
            <a:endParaRPr sz="4000" b="1" i="0" u="none" strike="noStrike" cap="none">
              <a:solidFill>
                <a:srgbClr val="6DB8C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23461" marR="0" lvl="1" indent="-48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C84"/>
              </a:buClr>
              <a:buSzPts val="3000"/>
              <a:buFont typeface="Helvetica Neue"/>
              <a:buChar char="•"/>
            </a:pPr>
            <a:r>
              <a:rPr lang="en-US" sz="4000" b="1" i="0" u="none" strike="noStrike" cap="none">
                <a:solidFill>
                  <a:srgbClr val="5C6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didn’t my payment process?</a:t>
            </a:r>
            <a:endParaRPr/>
          </a:p>
          <a:p>
            <a:pPr marL="1123461" marR="0" lvl="1" indent="-48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C84"/>
              </a:buClr>
              <a:buSzPts val="3000"/>
              <a:buFont typeface="Helvetica Neue"/>
              <a:buChar char="•"/>
            </a:pPr>
            <a:r>
              <a:rPr lang="en-US" sz="4000" b="1" i="0" u="none" strike="noStrike" cap="none">
                <a:solidFill>
                  <a:srgbClr val="5C6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my Curiosity Score?</a:t>
            </a:r>
            <a:endParaRPr/>
          </a:p>
          <a:p>
            <a:pPr marL="1123461" marR="0" lvl="1" indent="-48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C84"/>
              </a:buClr>
              <a:buSzPts val="3000"/>
              <a:buFont typeface="Helvetica Neue"/>
              <a:buChar char="•"/>
            </a:pPr>
            <a:r>
              <a:rPr lang="en-US" sz="4000" b="1" i="0" u="none" strike="noStrike" cap="none">
                <a:solidFill>
                  <a:srgbClr val="5C6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is my question flagged?</a:t>
            </a:r>
            <a:endParaRPr/>
          </a:p>
          <a:p>
            <a:pPr marL="1123461" marR="0" lvl="1" indent="-48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C84"/>
              </a:buClr>
              <a:buSzPts val="3000"/>
              <a:buFont typeface="Helvetica Neue"/>
              <a:buChar char="•"/>
            </a:pPr>
            <a:r>
              <a:rPr lang="en-US" sz="4000" b="0" i="0" u="none" strike="noStrike" cap="none">
                <a:solidFill>
                  <a:srgbClr val="5C6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Anything Packback related…</a:t>
            </a:r>
            <a:endParaRPr/>
          </a:p>
        </p:txBody>
      </p:sp>
      <p:sp>
        <p:nvSpPr>
          <p:cNvPr id="366" name="Google Shape;366;p26"/>
          <p:cNvSpPr/>
          <p:nvPr/>
        </p:nvSpPr>
        <p:spPr>
          <a:xfrm>
            <a:off x="12983502" y="9034029"/>
            <a:ext cx="10847400" cy="3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DB8C1"/>
              </a:buClr>
              <a:buFont typeface="Helvetica Neue"/>
              <a:buNone/>
            </a:pPr>
            <a:r>
              <a:rPr lang="en-US" sz="4000" b="1" i="0" u="none" strike="noStrike" cap="none">
                <a:solidFill>
                  <a:srgbClr val="6DB8C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should I ask my professor?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DB8C1"/>
              </a:buClr>
              <a:buFont typeface="Helvetica Neue"/>
              <a:buNone/>
            </a:pPr>
            <a:endParaRPr sz="4000" b="1" i="0" u="none" strike="noStrike" cap="none">
              <a:solidFill>
                <a:srgbClr val="6DB8C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123461" marR="0" lvl="1" indent="-48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C84"/>
              </a:buClr>
              <a:buSzPts val="3000"/>
              <a:buFont typeface="Helvetica Neue"/>
              <a:buChar char="•"/>
            </a:pPr>
            <a:r>
              <a:rPr lang="en-US" sz="4000" b="1" i="0" u="none" strike="noStrike" cap="none">
                <a:solidFill>
                  <a:srgbClr val="5C6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is the next test?</a:t>
            </a:r>
            <a:endParaRPr/>
          </a:p>
          <a:p>
            <a:pPr marL="1123461" marR="0" lvl="1" indent="-48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C84"/>
              </a:buClr>
              <a:buSzPts val="3000"/>
              <a:buFont typeface="Helvetica Neue"/>
              <a:buChar char="•"/>
            </a:pPr>
            <a:r>
              <a:rPr lang="en-US" sz="4000" b="1" i="0" u="none" strike="noStrike" cap="none">
                <a:solidFill>
                  <a:srgbClr val="5C6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should I study for the final?</a:t>
            </a:r>
            <a:endParaRPr/>
          </a:p>
          <a:p>
            <a:pPr marL="1123461" marR="0" lvl="1" indent="-48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C84"/>
              </a:buClr>
              <a:buSzPts val="3000"/>
              <a:buFont typeface="Helvetica Neue"/>
              <a:buChar char="•"/>
            </a:pPr>
            <a:r>
              <a:rPr lang="en-US" sz="4000" b="1" i="0" u="none" strike="noStrike" cap="none">
                <a:solidFill>
                  <a:srgbClr val="5C6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My dog ate my homework?</a:t>
            </a:r>
            <a:endParaRPr/>
          </a:p>
          <a:p>
            <a:pPr marL="1123461" marR="0" lvl="1" indent="-488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C84"/>
              </a:buClr>
              <a:buSzPts val="3000"/>
              <a:buFont typeface="Helvetica Neue"/>
              <a:buChar char="•"/>
            </a:pPr>
            <a:r>
              <a:rPr lang="en-US" sz="4000" b="0" i="0" u="none" strike="noStrike" cap="none">
                <a:solidFill>
                  <a:srgbClr val="5C6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Anything else NOT Packback related…</a:t>
            </a:r>
            <a:endParaRPr/>
          </a:p>
        </p:txBody>
      </p:sp>
      <p:sp>
        <p:nvSpPr>
          <p:cNvPr id="367" name="Google Shape;367;p26"/>
          <p:cNvSpPr/>
          <p:nvPr/>
        </p:nvSpPr>
        <p:spPr>
          <a:xfrm>
            <a:off x="491825" y="1995426"/>
            <a:ext cx="24013500" cy="26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B84"/>
              </a:buClr>
              <a:buFont typeface="Helvetica Neue"/>
              <a:buNone/>
            </a:pPr>
            <a:endParaRPr sz="4500" b="0" i="0" u="none" strike="noStrike" cap="none">
              <a:solidFill>
                <a:srgbClr val="5D6B8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C84"/>
              </a:buClr>
              <a:buFont typeface="Helvetica Neue"/>
              <a:buNone/>
            </a:pPr>
            <a:r>
              <a:rPr lang="en-US" sz="5000" b="1">
                <a:solidFill>
                  <a:srgbClr val="5C6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Check our </a:t>
            </a:r>
            <a:r>
              <a:rPr lang="en-US" sz="5000" b="1">
                <a:solidFill>
                  <a:srgbClr val="E6767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Help Desk</a:t>
            </a:r>
            <a:r>
              <a:rPr lang="en-US" sz="5000" b="1">
                <a:solidFill>
                  <a:srgbClr val="5C6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click</a:t>
            </a:r>
            <a:r>
              <a:rPr lang="en-US" sz="5000" b="1" i="0" u="none" strike="noStrike" cap="none">
                <a:solidFill>
                  <a:srgbClr val="5C6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“</a:t>
            </a:r>
            <a:r>
              <a:rPr lang="en-US" sz="5000" b="1" i="0" u="none" strike="noStrike" cap="none">
                <a:solidFill>
                  <a:srgbClr val="E66E7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 Us</a:t>
            </a:r>
            <a:r>
              <a:rPr lang="en-US" sz="5000" b="1" i="0" u="none" strike="noStrike" cap="none">
                <a:solidFill>
                  <a:srgbClr val="5C6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  <a:r>
              <a:rPr lang="en-US" sz="5000" b="1">
                <a:solidFill>
                  <a:srgbClr val="5C6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or email </a:t>
            </a:r>
            <a:r>
              <a:rPr lang="en-US" sz="5000" b="1" i="0" u="none" strike="noStrike" cap="none">
                <a:solidFill>
                  <a:srgbClr val="E971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holla@packback.co</a:t>
            </a:r>
            <a:endParaRPr>
              <a:solidFill>
                <a:srgbClr val="E97176"/>
              </a:solidFill>
            </a:endParaRPr>
          </a:p>
        </p:txBody>
      </p:sp>
      <p:cxnSp>
        <p:nvCxnSpPr>
          <p:cNvPr id="368" name="Google Shape;368;p26"/>
          <p:cNvCxnSpPr/>
          <p:nvPr/>
        </p:nvCxnSpPr>
        <p:spPr>
          <a:xfrm rot="10800000" flipH="1">
            <a:off x="12310279" y="9626599"/>
            <a:ext cx="1" cy="3361533"/>
          </a:xfrm>
          <a:prstGeom prst="straightConnector1">
            <a:avLst/>
          </a:prstGeom>
          <a:noFill/>
          <a:ln w="12700" cap="flat" cmpd="sng">
            <a:solidFill>
              <a:srgbClr val="DCDEE0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369" name="Google Shape;36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9223" y="3978287"/>
            <a:ext cx="14397545" cy="441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361EC6-30CC-E549-94E8-50F73BF6D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Packback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AD08A3-0A9C-354E-83F1-09680A34F7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controlled version of GroupMe (which A&amp;S is well aware of)</a:t>
            </a:r>
          </a:p>
          <a:p>
            <a:r>
              <a:rPr lang="en-US" dirty="0"/>
              <a:t>like Reddit or </a:t>
            </a:r>
            <a:r>
              <a:rPr lang="en-US" dirty="0" err="1"/>
              <a:t>StackExchange</a:t>
            </a:r>
            <a:endParaRPr lang="en-US" dirty="0"/>
          </a:p>
          <a:p>
            <a:r>
              <a:rPr lang="en-US" dirty="0"/>
              <a:t>post 3 times per week (Q+A, any combo)</a:t>
            </a:r>
          </a:p>
          <a:p>
            <a:pPr lvl="1"/>
            <a:r>
              <a:rPr lang="en-US" dirty="0"/>
              <a:t>up/down vote both Q &amp; A</a:t>
            </a:r>
          </a:p>
          <a:p>
            <a:r>
              <a:rPr lang="en-US" dirty="0"/>
              <a:t>start next week</a:t>
            </a:r>
          </a:p>
        </p:txBody>
      </p:sp>
    </p:spTree>
    <p:extLst>
      <p:ext uri="{BB962C8B-B14F-4D97-AF65-F5344CB8AC3E}">
        <p14:creationId xmlns:p14="http://schemas.microsoft.com/office/powerpoint/2010/main" val="462765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EC88-D90C-564E-8DEB-9DE1C42D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00" y="0"/>
            <a:ext cx="21005799" cy="2286000"/>
          </a:xfrm>
        </p:spPr>
        <p:txBody>
          <a:bodyPr/>
          <a:lstStyle/>
          <a:p>
            <a:r>
              <a:rPr lang="en-US" dirty="0" err="1"/>
              <a:t>Misc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4D06D-41B3-4248-9137-7D682A79E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099" y="2670942"/>
            <a:ext cx="21005799" cy="9207500"/>
          </a:xfrm>
        </p:spPr>
        <p:txBody>
          <a:bodyPr/>
          <a:lstStyle/>
          <a:p>
            <a:r>
              <a:rPr lang="en-US" dirty="0"/>
              <a:t>no formal attendance policy</a:t>
            </a:r>
          </a:p>
          <a:p>
            <a:pPr lvl="1"/>
            <a:r>
              <a:rPr lang="en-US" dirty="0"/>
              <a:t>exams may rely on things we do in class</a:t>
            </a:r>
          </a:p>
          <a:p>
            <a:pPr lvl="1"/>
            <a:r>
              <a:rPr lang="en-US" dirty="0"/>
              <a:t>quizzes are possible but unlikely</a:t>
            </a:r>
          </a:p>
          <a:p>
            <a:r>
              <a:rPr lang="en-US" dirty="0"/>
              <a:t>missing exams: bad</a:t>
            </a:r>
          </a:p>
          <a:p>
            <a:pPr lvl="1"/>
            <a:r>
              <a:rPr lang="en-US" dirty="0"/>
              <a:t>if you know ahead of time, let me know</a:t>
            </a:r>
          </a:p>
          <a:p>
            <a:pPr lvl="1"/>
            <a:r>
              <a:rPr lang="en-US" dirty="0"/>
              <a:t>if not possible, ASAP after</a:t>
            </a:r>
          </a:p>
          <a:p>
            <a:pPr lvl="1"/>
            <a:r>
              <a:rPr lang="en-US" dirty="0"/>
              <a:t>acceptable reason = makeup or weight final</a:t>
            </a:r>
          </a:p>
          <a:p>
            <a:r>
              <a:rPr lang="en-US" dirty="0"/>
              <a:t>will try to get graded work back quickly, grades on Blackboard</a:t>
            </a:r>
          </a:p>
        </p:txBody>
      </p:sp>
    </p:spTree>
    <p:extLst>
      <p:ext uri="{BB962C8B-B14F-4D97-AF65-F5344CB8AC3E}">
        <p14:creationId xmlns:p14="http://schemas.microsoft.com/office/powerpoint/2010/main" val="1291347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986C1-52E1-2647-A7B7-D48072740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6757C-5EA7-8543-99BC-B16562673F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bit of review from Ch. 1. Hopefully it is really review.</a:t>
            </a:r>
          </a:p>
        </p:txBody>
      </p:sp>
    </p:spTree>
    <p:extLst>
      <p:ext uri="{BB962C8B-B14F-4D97-AF65-F5344CB8AC3E}">
        <p14:creationId xmlns:p14="http://schemas.microsoft.com/office/powerpoint/2010/main" val="395159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D1E4F4-FDCE-7140-B5D4-553D10D16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content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F08842-6B06-B74C-BA53-CBA069D6A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6231" y="1220513"/>
            <a:ext cx="21005799" cy="9207500"/>
          </a:xfrm>
        </p:spPr>
        <p:txBody>
          <a:bodyPr/>
          <a:lstStyle/>
          <a:p>
            <a:r>
              <a:rPr lang="en-US" dirty="0"/>
              <a:t>Like PH105, but with new techniques (esp. math)</a:t>
            </a:r>
          </a:p>
          <a:p>
            <a:r>
              <a:rPr lang="en-US" dirty="0"/>
              <a:t>Fluency in calculus is assumed. We will use a little of what you learned/are learning in MA238</a:t>
            </a:r>
          </a:p>
          <a:p>
            <a:r>
              <a:rPr lang="en-US" dirty="0"/>
              <a:t>Get familiar with things like Wolfram Alpha or Mathematica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BE424F-A30E-5A4F-9087-B997EFEAB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0869" y="6411966"/>
            <a:ext cx="4764250" cy="706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23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4F671-DCF2-F343-B2B2-9B0B236A9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00" y="479535"/>
            <a:ext cx="21005799" cy="2286000"/>
          </a:xfrm>
        </p:spPr>
        <p:txBody>
          <a:bodyPr/>
          <a:lstStyle/>
          <a:p>
            <a:r>
              <a:rPr lang="en-US" dirty="0"/>
              <a:t>Schedule (subject to change)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6398E-7545-0841-B943-3883D82E5B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Week 1: Newton’s laws</a:t>
            </a:r>
          </a:p>
          <a:p>
            <a:r>
              <a:rPr lang="en-US" dirty="0"/>
              <a:t>Week 2: projectile motion (with drag)</a:t>
            </a:r>
          </a:p>
          <a:p>
            <a:r>
              <a:rPr lang="en-US" dirty="0"/>
              <a:t>Week 3: momentum</a:t>
            </a:r>
          </a:p>
          <a:p>
            <a:r>
              <a:rPr lang="en-US" dirty="0"/>
              <a:t>Week 4: energy</a:t>
            </a:r>
          </a:p>
          <a:p>
            <a:r>
              <a:rPr lang="en-US" dirty="0"/>
              <a:t>Week 5: oscillations</a:t>
            </a:r>
          </a:p>
          <a:p>
            <a:r>
              <a:rPr lang="en-US" dirty="0"/>
              <a:t>Week 6: Calculus of variations</a:t>
            </a:r>
          </a:p>
          <a:p>
            <a:r>
              <a:rPr lang="en-US" dirty="0"/>
              <a:t>Week 7-8: </a:t>
            </a:r>
            <a:r>
              <a:rPr lang="en-US" dirty="0" err="1"/>
              <a:t>Lagrangian</a:t>
            </a:r>
            <a:r>
              <a:rPr lang="en-US" dirty="0"/>
              <a:t> mechanics</a:t>
            </a:r>
          </a:p>
        </p:txBody>
      </p:sp>
    </p:spTree>
    <p:extLst>
      <p:ext uri="{BB962C8B-B14F-4D97-AF65-F5344CB8AC3E}">
        <p14:creationId xmlns:p14="http://schemas.microsoft.com/office/powerpoint/2010/main" val="1849197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4F671-DCF2-F343-B2B2-9B0B236A9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00" y="479534"/>
            <a:ext cx="21005799" cy="2286000"/>
          </a:xfrm>
        </p:spPr>
        <p:txBody>
          <a:bodyPr/>
          <a:lstStyle/>
          <a:p>
            <a:r>
              <a:rPr lang="en-US" dirty="0"/>
              <a:t>Schedule (subject to change)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6398E-7545-0841-B943-3883D82E5B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Week 9-10: central forces</a:t>
            </a:r>
          </a:p>
          <a:p>
            <a:r>
              <a:rPr lang="en-US" dirty="0"/>
              <a:t>Week 11: coupled oscillations</a:t>
            </a:r>
          </a:p>
          <a:p>
            <a:r>
              <a:rPr lang="en-US" dirty="0"/>
              <a:t>Week 12: non-inertial frames</a:t>
            </a:r>
          </a:p>
          <a:p>
            <a:r>
              <a:rPr lang="en-US" dirty="0"/>
              <a:t>Week 13: rigid body rotation</a:t>
            </a:r>
          </a:p>
          <a:p>
            <a:r>
              <a:rPr lang="en-US" dirty="0"/>
              <a:t>Week 14: collision theory</a:t>
            </a:r>
          </a:p>
          <a:p>
            <a:r>
              <a:rPr lang="en-US" dirty="0"/>
              <a:t>Week 15: continuum mechanics, Hamiltonian mechanics</a:t>
            </a:r>
          </a:p>
          <a:p>
            <a:r>
              <a:rPr lang="en-US" dirty="0"/>
              <a:t>Week 16: review/catch-up</a:t>
            </a:r>
          </a:p>
        </p:txBody>
      </p:sp>
    </p:spTree>
    <p:extLst>
      <p:ext uri="{BB962C8B-B14F-4D97-AF65-F5344CB8AC3E}">
        <p14:creationId xmlns:p14="http://schemas.microsoft.com/office/powerpoint/2010/main" val="419386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062350-6BC2-A74C-8824-0986784E9D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9" b="31034"/>
          <a:stretch/>
        </p:blipFill>
        <p:spPr>
          <a:xfrm>
            <a:off x="0" y="0"/>
            <a:ext cx="16563513" cy="13842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E62823-E76F-9F49-A2CA-40E0A948EF4E}"/>
              </a:ext>
            </a:extLst>
          </p:cNvPr>
          <p:cNvSpPr txBox="1"/>
          <p:nvPr/>
        </p:nvSpPr>
        <p:spPr>
          <a:xfrm>
            <a:off x="15666534" y="1765737"/>
            <a:ext cx="84417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You can find this on Blackboard. </a:t>
            </a:r>
          </a:p>
        </p:txBody>
      </p:sp>
    </p:spTree>
    <p:extLst>
      <p:ext uri="{BB962C8B-B14F-4D97-AF65-F5344CB8AC3E}">
        <p14:creationId xmlns:p14="http://schemas.microsoft.com/office/powerpoint/2010/main" val="1438102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0D274-31B5-8545-985B-1DD8E689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71512-D4F4-9E48-A18B-D35A67020B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 1: 20% (Wed 26 Sept)</a:t>
            </a:r>
          </a:p>
          <a:p>
            <a:r>
              <a:rPr lang="en-US" dirty="0"/>
              <a:t>Exam 2: 20% (Wed 7 Nov)</a:t>
            </a:r>
          </a:p>
          <a:p>
            <a:r>
              <a:rPr lang="en-US" dirty="0"/>
              <a:t>Homework: 20% (“weekly”)</a:t>
            </a:r>
          </a:p>
          <a:p>
            <a:r>
              <a:rPr lang="en-US" dirty="0"/>
              <a:t>Participation (online): 10%</a:t>
            </a:r>
          </a:p>
          <a:p>
            <a:r>
              <a:rPr lang="en-US" dirty="0"/>
              <a:t>Final Exam: 30% (Fri 11 Dec 7-9:30pm)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90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17082-AEA0-1842-9616-5A22C5680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&amp; Exams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10F98-8285-AA43-9232-5388468933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Homework: more or less weekly, show your work, ~10 problems</a:t>
            </a:r>
          </a:p>
          <a:p>
            <a:pPr lvl="1"/>
            <a:r>
              <a:rPr lang="en-US" dirty="0"/>
              <a:t>posted on Blackboard.</a:t>
            </a:r>
          </a:p>
          <a:p>
            <a:pPr lvl="1"/>
            <a:r>
              <a:rPr lang="en-US" dirty="0"/>
              <a:t>group work encouraged, but turn in your own</a:t>
            </a:r>
          </a:p>
          <a:p>
            <a:r>
              <a:rPr lang="en-US" dirty="0"/>
              <a:t>Exams: all ‘show your work’ problems, typically 1 drop problem</a:t>
            </a:r>
          </a:p>
          <a:p>
            <a:pPr lvl="1"/>
            <a:r>
              <a:rPr lang="en-US" dirty="0"/>
              <a:t>non-obvious formulas/integrals/</a:t>
            </a:r>
            <a:r>
              <a:rPr lang="en-US" dirty="0" err="1"/>
              <a:t>etc</a:t>
            </a:r>
            <a:r>
              <a:rPr lang="en-US" dirty="0"/>
              <a:t> will be given</a:t>
            </a:r>
          </a:p>
        </p:txBody>
      </p:sp>
    </p:spTree>
    <p:extLst>
      <p:ext uri="{BB962C8B-B14F-4D97-AF65-F5344CB8AC3E}">
        <p14:creationId xmlns:p14="http://schemas.microsoft.com/office/powerpoint/2010/main" val="428977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415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2658" y="1949779"/>
            <a:ext cx="7778700" cy="69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092956" y="9634367"/>
            <a:ext cx="28780200" cy="455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1432</Words>
  <Application>Microsoft Macintosh PowerPoint</Application>
  <PresentationFormat>Custom</PresentationFormat>
  <Paragraphs>265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Roboto</vt:lpstr>
      <vt:lpstr>Helvetica Neue</vt:lpstr>
      <vt:lpstr>Open Sans</vt:lpstr>
      <vt:lpstr>Arial</vt:lpstr>
      <vt:lpstr>White</vt:lpstr>
      <vt:lpstr>PH301</vt:lpstr>
      <vt:lpstr>Contact</vt:lpstr>
      <vt:lpstr>Course content</vt:lpstr>
      <vt:lpstr>Schedule (subject to change)</vt:lpstr>
      <vt:lpstr>Schedule (subject to change)</vt:lpstr>
      <vt:lpstr>PowerPoint Presentation</vt:lpstr>
      <vt:lpstr>Grading</vt:lpstr>
      <vt:lpstr>Homework &amp; Exams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Packback</vt:lpstr>
      <vt:lpstr>Misc</vt:lpstr>
      <vt:lpstr>Today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Leclair, Patrick R</cp:lastModifiedBy>
  <cp:revision>7</cp:revision>
  <dcterms:modified xsi:type="dcterms:W3CDTF">2018-08-22T18:56:12Z</dcterms:modified>
</cp:coreProperties>
</file>