
<file path=[Content_Types].xml><?xml version="1.0" encoding="utf-8"?>
<Types xmlns="http://schemas.openxmlformats.org/package/2006/content-types">
  <Default Extension="xml" ContentType="application/xml"/>
  <Default Extension="wmf" ContentType="image/x-wmf"/>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38"/>
  </p:notesMasterIdLst>
  <p:handoutMasterIdLst>
    <p:handoutMasterId r:id="rId139"/>
  </p:handoutMasterIdLst>
  <p:sldIdLst>
    <p:sldId id="256" r:id="rId2"/>
    <p:sldId id="498" r:id="rId3"/>
    <p:sldId id="511" r:id="rId4"/>
    <p:sldId id="499" r:id="rId5"/>
    <p:sldId id="500" r:id="rId6"/>
    <p:sldId id="501" r:id="rId7"/>
    <p:sldId id="502" r:id="rId8"/>
    <p:sldId id="504" r:id="rId9"/>
    <p:sldId id="503" r:id="rId10"/>
    <p:sldId id="505" r:id="rId11"/>
    <p:sldId id="506" r:id="rId12"/>
    <p:sldId id="507" r:id="rId13"/>
    <p:sldId id="508" r:id="rId14"/>
    <p:sldId id="509" r:id="rId15"/>
    <p:sldId id="510" r:id="rId16"/>
    <p:sldId id="258" r:id="rId17"/>
    <p:sldId id="269" r:id="rId18"/>
    <p:sldId id="271" r:id="rId19"/>
    <p:sldId id="272" r:id="rId20"/>
    <p:sldId id="430" r:id="rId21"/>
    <p:sldId id="273" r:id="rId22"/>
    <p:sldId id="274" r:id="rId23"/>
    <p:sldId id="275" r:id="rId24"/>
    <p:sldId id="276" r:id="rId25"/>
    <p:sldId id="431" r:id="rId26"/>
    <p:sldId id="277" r:id="rId27"/>
    <p:sldId id="422" r:id="rId28"/>
    <p:sldId id="278" r:id="rId29"/>
    <p:sldId id="423" r:id="rId30"/>
    <p:sldId id="279" r:id="rId31"/>
    <p:sldId id="280" r:id="rId32"/>
    <p:sldId id="281" r:id="rId33"/>
    <p:sldId id="282" r:id="rId34"/>
    <p:sldId id="283" r:id="rId35"/>
    <p:sldId id="432" r:id="rId36"/>
    <p:sldId id="285" r:id="rId37"/>
    <p:sldId id="286" r:id="rId38"/>
    <p:sldId id="287" r:id="rId39"/>
    <p:sldId id="424" r:id="rId40"/>
    <p:sldId id="288" r:id="rId41"/>
    <p:sldId id="433" r:id="rId42"/>
    <p:sldId id="290" r:id="rId43"/>
    <p:sldId id="291" r:id="rId44"/>
    <p:sldId id="302" r:id="rId45"/>
    <p:sldId id="434" r:id="rId46"/>
    <p:sldId id="303" r:id="rId47"/>
    <p:sldId id="304" r:id="rId48"/>
    <p:sldId id="305" r:id="rId49"/>
    <p:sldId id="306" r:id="rId50"/>
    <p:sldId id="307" r:id="rId51"/>
    <p:sldId id="308" r:id="rId52"/>
    <p:sldId id="309" r:id="rId53"/>
    <p:sldId id="310" r:id="rId54"/>
    <p:sldId id="497" r:id="rId55"/>
    <p:sldId id="311" r:id="rId56"/>
    <p:sldId id="312" r:id="rId57"/>
    <p:sldId id="313" r:id="rId58"/>
    <p:sldId id="314" r:id="rId59"/>
    <p:sldId id="316" r:id="rId60"/>
    <p:sldId id="327" r:id="rId61"/>
    <p:sldId id="426" r:id="rId62"/>
    <p:sldId id="331" r:id="rId63"/>
    <p:sldId id="332" r:id="rId64"/>
    <p:sldId id="333" r:id="rId65"/>
    <p:sldId id="482" r:id="rId66"/>
    <p:sldId id="337" r:id="rId67"/>
    <p:sldId id="339" r:id="rId68"/>
    <p:sldId id="340" r:id="rId69"/>
    <p:sldId id="341" r:id="rId70"/>
    <p:sldId id="342" r:id="rId71"/>
    <p:sldId id="343" r:id="rId72"/>
    <p:sldId id="344" r:id="rId73"/>
    <p:sldId id="345" r:id="rId74"/>
    <p:sldId id="346" r:id="rId75"/>
    <p:sldId id="347" r:id="rId76"/>
    <p:sldId id="349" r:id="rId77"/>
    <p:sldId id="348" r:id="rId78"/>
    <p:sldId id="350" r:id="rId79"/>
    <p:sldId id="351" r:id="rId80"/>
    <p:sldId id="352" r:id="rId81"/>
    <p:sldId id="483" r:id="rId82"/>
    <p:sldId id="484" r:id="rId83"/>
    <p:sldId id="485" r:id="rId84"/>
    <p:sldId id="486" r:id="rId85"/>
    <p:sldId id="487" r:id="rId86"/>
    <p:sldId id="488" r:id="rId87"/>
    <p:sldId id="489" r:id="rId88"/>
    <p:sldId id="490" r:id="rId89"/>
    <p:sldId id="496" r:id="rId90"/>
    <p:sldId id="491" r:id="rId91"/>
    <p:sldId id="492" r:id="rId92"/>
    <p:sldId id="493" r:id="rId93"/>
    <p:sldId id="494" r:id="rId94"/>
    <p:sldId id="495" r:id="rId95"/>
    <p:sldId id="354" r:id="rId96"/>
    <p:sldId id="427" r:id="rId97"/>
    <p:sldId id="355" r:id="rId98"/>
    <p:sldId id="356" r:id="rId99"/>
    <p:sldId id="465" r:id="rId100"/>
    <p:sldId id="357" r:id="rId101"/>
    <p:sldId id="358" r:id="rId102"/>
    <p:sldId id="359" r:id="rId103"/>
    <p:sldId id="360" r:id="rId104"/>
    <p:sldId id="361" r:id="rId105"/>
    <p:sldId id="362" r:id="rId106"/>
    <p:sldId id="363" r:id="rId107"/>
    <p:sldId id="364" r:id="rId108"/>
    <p:sldId id="365" r:id="rId109"/>
    <p:sldId id="366" r:id="rId110"/>
    <p:sldId id="367" r:id="rId111"/>
    <p:sldId id="370" r:id="rId112"/>
    <p:sldId id="371" r:id="rId113"/>
    <p:sldId id="372" r:id="rId114"/>
    <p:sldId id="413" r:id="rId115"/>
    <p:sldId id="373" r:id="rId116"/>
    <p:sldId id="374" r:id="rId117"/>
    <p:sldId id="375" r:id="rId118"/>
    <p:sldId id="376" r:id="rId119"/>
    <p:sldId id="377" r:id="rId120"/>
    <p:sldId id="378" r:id="rId121"/>
    <p:sldId id="379" r:id="rId122"/>
    <p:sldId id="380" r:id="rId123"/>
    <p:sldId id="381" r:id="rId124"/>
    <p:sldId id="382" r:id="rId125"/>
    <p:sldId id="383" r:id="rId126"/>
    <p:sldId id="428" r:id="rId127"/>
    <p:sldId id="403" r:id="rId128"/>
    <p:sldId id="429" r:id="rId129"/>
    <p:sldId id="405" r:id="rId130"/>
    <p:sldId id="406" r:id="rId131"/>
    <p:sldId id="407" r:id="rId132"/>
    <p:sldId id="408" r:id="rId133"/>
    <p:sldId id="409" r:id="rId134"/>
    <p:sldId id="410" r:id="rId135"/>
    <p:sldId id="411" r:id="rId136"/>
    <p:sldId id="412" r:id="rId137"/>
  </p:sldIdLst>
  <p:sldSz cx="9144000" cy="6858000" type="screen4x3"/>
  <p:notesSz cx="6858000" cy="9144000"/>
  <p:custDataLst>
    <p:tags r:id="rId14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4A8F"/>
    <a:srgbClr val="87888C"/>
    <a:srgbClr val="0083A2"/>
    <a:srgbClr val="AF2A42"/>
    <a:srgbClr val="EF3F4A"/>
    <a:srgbClr val="8892BC"/>
    <a:srgbClr val="000000"/>
    <a:srgbClr val="E5B73D"/>
    <a:srgbClr val="CD0044"/>
    <a:srgbClr val="4D9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3955" autoAdjust="0"/>
  </p:normalViewPr>
  <p:slideViewPr>
    <p:cSldViewPr snapToGrid="0">
      <p:cViewPr>
        <p:scale>
          <a:sx n="85" d="100"/>
          <a:sy n="85" d="100"/>
        </p:scale>
        <p:origin x="536" y="248"/>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notesMaster" Target="notesMasters/notesMaster1.xml"/><Relationship Id="rId13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tags" Target="tags/tag1.xml"/><Relationship Id="rId141" Type="http://schemas.openxmlformats.org/officeDocument/2006/relationships/presProps" Target="presProps.xml"/><Relationship Id="rId142" Type="http://schemas.openxmlformats.org/officeDocument/2006/relationships/viewProps" Target="viewProps.xml"/><Relationship Id="rId143" Type="http://schemas.openxmlformats.org/officeDocument/2006/relationships/theme" Target="theme/theme1.xml"/><Relationship Id="rId1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9.emf"/><Relationship Id="rId2" Type="http://schemas.openxmlformats.org/officeDocument/2006/relationships/image" Target="../media/image7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2.emf"/><Relationship Id="rId2" Type="http://schemas.openxmlformats.org/officeDocument/2006/relationships/image" Target="../media/image7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6.emf"/><Relationship Id="rId2" Type="http://schemas.openxmlformats.org/officeDocument/2006/relationships/image" Target="../media/image77.emf"/><Relationship Id="rId3" Type="http://schemas.openxmlformats.org/officeDocument/2006/relationships/image" Target="../media/image7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1.emf"/><Relationship Id="rId2" Type="http://schemas.openxmlformats.org/officeDocument/2006/relationships/image" Target="../media/image8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5.emf"/><Relationship Id="rId2" Type="http://schemas.openxmlformats.org/officeDocument/2006/relationships/image" Target="../media/image8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0.emf"/><Relationship Id="rId4" Type="http://schemas.openxmlformats.org/officeDocument/2006/relationships/image" Target="../media/image91.emf"/><Relationship Id="rId1" Type="http://schemas.openxmlformats.org/officeDocument/2006/relationships/image" Target="../media/image88.emf"/><Relationship Id="rId2" Type="http://schemas.openxmlformats.org/officeDocument/2006/relationships/image" Target="../media/image8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2.emf"/><Relationship Id="rId2" Type="http://schemas.openxmlformats.org/officeDocument/2006/relationships/image" Target="../media/image9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 Id="rId3"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5588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24</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62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25</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626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26</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854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27</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8548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28</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9040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29</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904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30</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7998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31</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5497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32</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8635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33</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409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16</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06974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34</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3849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35</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3849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36</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4858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37</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718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38</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178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39</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178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40</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2550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41</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2550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42</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5537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43</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830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17</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30720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44</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7880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46</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5238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47</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2279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48</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6479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49</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7198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50</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2050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51</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6807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52</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2730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53</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6344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54</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06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18</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99321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55</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312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56</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8244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57</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1236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58</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7561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59</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1514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60</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3961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61</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3961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62</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6306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63</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7734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64</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739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19</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86551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65</a:t>
            </a:fld>
            <a:endParaRPr lang="en-US">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495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67</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1698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68</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6342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69</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4109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70</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914272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71</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41237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72</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55009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73</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2246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74</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34682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75</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462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20</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865512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76</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63601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77</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36870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78</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44650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79</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97029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80</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32310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95</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97086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96</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9708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97</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20537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98</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14281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100</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376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21</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13416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101</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63307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102</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885013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103</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78002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104</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80590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105</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00256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106</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49228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107</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58463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108</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64459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109</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5652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110</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149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22</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032193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111</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7652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112</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08261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113</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88032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114</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87768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115</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27994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116</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77828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117</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99760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118</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16632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119</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41232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120</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180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23</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26662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121</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9672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122</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48170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123</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3529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124</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36227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125</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0048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126</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00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MAZU9202_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3467" y="0"/>
            <a:ext cx="5357813" cy="6858000"/>
          </a:xfrm>
          <a:prstGeom prst="rect">
            <a:avLst/>
          </a:prstGeom>
        </p:spPr>
      </p:pic>
      <p:sp>
        <p:nvSpPr>
          <p:cNvPr id="4098" name="Rectangle 2"/>
          <p:cNvSpPr>
            <a:spLocks noGrp="1" noChangeArrowheads="1"/>
          </p:cNvSpPr>
          <p:nvPr>
            <p:ph type="ctrTitle" hasCustomPrompt="1"/>
          </p:nvPr>
        </p:nvSpPr>
        <p:spPr>
          <a:xfrm>
            <a:off x="365126" y="3124200"/>
            <a:ext cx="3392503" cy="1077218"/>
          </a:xfrm>
          <a:extLst>
            <a:ext uri="{909E8E84-426E-40dd-AFC4-6F175D3DCCD1}">
              <a14:hiddenFill xmlns="" xmlns:a14="http://schemas.microsoft.com/office/drawing/2010/main">
                <a:solidFill>
                  <a:schemeClr val="accent1"/>
                </a:solidFill>
              </a14:hiddenFill>
            </a:ext>
          </a:extLst>
        </p:spPr>
        <p:txBody>
          <a:bodyPr lIns="91440"/>
          <a:lstStyle>
            <a:lvl1pPr>
              <a:defRPr>
                <a:solidFill>
                  <a:srgbClr val="EF3F4A"/>
                </a:solidFill>
                <a:latin typeface="Arial"/>
                <a:cs typeface="Arial"/>
              </a:defRPr>
            </a:lvl1pPr>
          </a:lstStyle>
          <a:p>
            <a:pPr lvl="0"/>
            <a:r>
              <a:rPr lang="en-US" noProof="0" dirty="0" smtClean="0"/>
              <a:t>Click to edit</a:t>
            </a:r>
            <a:br>
              <a:rPr lang="en-US" noProof="0" dirty="0" smtClean="0"/>
            </a:br>
            <a:r>
              <a:rPr lang="en-US" noProof="0" dirty="0" smtClean="0"/>
              <a:t>Master title style</a:t>
            </a:r>
          </a:p>
        </p:txBody>
      </p:sp>
      <p:sp>
        <p:nvSpPr>
          <p:cNvPr id="4101" name="Rectangle 5"/>
          <p:cNvSpPr>
            <a:spLocks noChangeArrowheads="1"/>
          </p:cNvSpPr>
          <p:nvPr/>
        </p:nvSpPr>
        <p:spPr bwMode="auto">
          <a:xfrm>
            <a:off x="-6350" y="0"/>
            <a:ext cx="9162288" cy="609600"/>
          </a:xfrm>
          <a:prstGeom prst="rect">
            <a:avLst/>
          </a:prstGeom>
          <a:solidFill>
            <a:srgbClr val="87888C"/>
          </a:solidFill>
          <a:ln>
            <a:noFill/>
          </a:ln>
          <a:effectLst/>
          <a:extLst/>
        </p:spPr>
        <p:txBody>
          <a:bodyPr wrap="none" anchor="ctr"/>
          <a:lstStyle/>
          <a:p>
            <a:pPr algn="ctr"/>
            <a:endParaRPr lang="en-US">
              <a:solidFill>
                <a:schemeClr val="accent1"/>
              </a:solidFill>
            </a:endParaRPr>
          </a:p>
        </p:txBody>
      </p:sp>
      <p:sp>
        <p:nvSpPr>
          <p:cNvPr id="4113" name="Rectangle 17"/>
          <p:cNvSpPr>
            <a:spLocks noGrp="1" noChangeArrowheads="1"/>
          </p:cNvSpPr>
          <p:nvPr>
            <p:ph type="ftr" sz="quarter" idx="3"/>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9882710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epts-Blu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31425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cepts-Blue Cl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228600" indent="0">
              <a:buClrTx/>
              <a:buFont typeface="+mj-lt"/>
              <a:buNone/>
              <a:defRPr>
                <a:latin typeface="Times New Roman"/>
                <a:cs typeface="Times New Roman"/>
              </a:defRPr>
            </a:lvl1pPr>
            <a:lvl2pPr marL="790575" indent="-574675">
              <a:buClrTx/>
              <a:buFont typeface="+mj-lt"/>
              <a:buAutoNum type="arabicPeriod"/>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0"/>
            <a:endParaRPr lang="en-US" dirty="0" smtClean="0"/>
          </a:p>
          <a:p>
            <a:pPr lvl="1"/>
            <a:r>
              <a:rPr lang="en-US" dirty="0" smtClean="0"/>
              <a:t>Second level</a:t>
            </a:r>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43708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cepts-Blue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950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cepts-Green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924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69425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cepts-Green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98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cepts-Green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009247"/>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3320732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cepts-Green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9247"/>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365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cepts-Gree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62364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cepts-Blue_Title and Content (Checkpoi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
        <p:nvSpPr>
          <p:cNvPr id="13"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spTree>
    <p:extLst>
      <p:ext uri="{BB962C8B-B14F-4D97-AF65-F5344CB8AC3E}">
        <p14:creationId xmlns:p14="http://schemas.microsoft.com/office/powerpoint/2010/main" val="4218432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NTITATIVE-Red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16250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cepts-Gray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a:buClr>
                <a:srgbClr val="87888C"/>
              </a:buCl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a:buClr>
                <a:srgbClr val="87888C"/>
              </a:buCl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271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NTITATIVE-Red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3866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ANTITATIVE-Red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214289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ANTITATIVE-Red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5"/>
            <a:ext cx="3939438"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0333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NTITATIVE-Red_Title and Content Without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353754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NTITATIVE-Red_Two Content Without Re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784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NTITATIVE-Red_Title and Content (CheckPoi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2184638"/>
            <a:ext cx="8229600" cy="3889569"/>
          </a:xfrm>
        </p:spPr>
        <p:txBody>
          <a:bodyPr/>
          <a:lstStyle>
            <a:lvl1pPr marL="514350" indent="-514350">
              <a:buClrTx/>
              <a:buFont typeface="+mj-lt"/>
              <a:buAutoNum type="alphaLcParen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446111"/>
            <a:ext cx="275256" cy="413838"/>
          </a:xfrm>
          <a:prstGeom prst="rect">
            <a:avLst/>
          </a:prstGeom>
          <a:noFill/>
          <a:ln>
            <a:noFill/>
          </a:ln>
          <a:extLst>
            <a:ext uri="{FAA26D3D-D897-4be2-8F04-BA451C77F1D7}">
              <ma14:placeholderFlag xmlns:ma14="http://schemas.microsoft.com/office/mac/drawingml/2011/main"/>
            </a:ext>
          </a:extLst>
        </p:spPr>
      </p:pic>
      <p:sp>
        <p:nvSpPr>
          <p:cNvPr id="8" name="Text Placeholder 9"/>
          <p:cNvSpPr>
            <a:spLocks noGrp="1"/>
          </p:cNvSpPr>
          <p:nvPr>
            <p:ph type="body" sz="quarter" idx="12"/>
          </p:nvPr>
        </p:nvSpPr>
        <p:spPr>
          <a:xfrm>
            <a:off x="630408" y="1559095"/>
            <a:ext cx="835699" cy="400110"/>
          </a:xfrm>
        </p:spPr>
        <p:txBody>
          <a:bodyPr>
            <a:spAutoFit/>
          </a:bodyPr>
          <a:lstStyle>
            <a:lvl1pPr marL="0" indent="0">
              <a:buFontTx/>
              <a:buNone/>
              <a:defRPr sz="2000" b="1">
                <a:latin typeface="Arial"/>
                <a:cs typeface="Arial"/>
              </a:defRPr>
            </a:lvl1pPr>
          </a:lstStyle>
          <a:p>
            <a:pPr lvl="0"/>
            <a:endParaRPr lang="en-US" dirty="0"/>
          </a:p>
        </p:txBody>
      </p:sp>
    </p:spTree>
    <p:extLst>
      <p:ext uri="{BB962C8B-B14F-4D97-AF65-F5344CB8AC3E}">
        <p14:creationId xmlns:p14="http://schemas.microsoft.com/office/powerpoint/2010/main" val="1610663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cepts-Blue_Title and Content (Checkpoi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a:solidFill>
                <a:schemeClr val="accent1"/>
              </a:solidFill>
            </a:endParaRPr>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2"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pic>
        <p:nvPicPr>
          <p:cNvPr id="16" name="Picture 1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445480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cepts-Red Cl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228600" indent="0">
              <a:buClrTx/>
              <a:buFont typeface="+mj-lt"/>
              <a:buNone/>
              <a:defRPr>
                <a:latin typeface="Times New Roman"/>
                <a:cs typeface="Times New Roman"/>
              </a:defRPr>
            </a:lvl1pPr>
            <a:lvl2pPr marL="790575" indent="-574675">
              <a:buClrTx/>
              <a:buFont typeface="+mj-lt"/>
              <a:buAutoNum type="arabicPeriod"/>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0"/>
            <a:endParaRPr lang="en-US" dirty="0" smtClean="0"/>
          </a:p>
          <a:p>
            <a:pPr lvl="1"/>
            <a:r>
              <a:rPr lang="en-US" dirty="0" smtClean="0"/>
              <a:t>Second level</a:t>
            </a:r>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475307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CTICE-Blu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43726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RACTICE-Red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3425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cepts-Gray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lvl1pPr>
          </a:lstStyle>
          <a:p>
            <a:r>
              <a:rPr lang="en-US" dirty="0" smtClean="0"/>
              <a:t>Click to edit Master title style</a:t>
            </a:r>
            <a:endParaRPr lang="en-US" dirty="0"/>
          </a:p>
        </p:txBody>
      </p:sp>
      <p:sp>
        <p:nvSpPr>
          <p:cNvPr id="11" name="Content Placeholder 2"/>
          <p:cNvSpPr>
            <a:spLocks noGrp="1"/>
          </p:cNvSpPr>
          <p:nvPr>
            <p:ph idx="1"/>
          </p:nvPr>
        </p:nvSpPr>
        <p:spPr>
          <a:xfrm>
            <a:off x="365125" y="1874520"/>
            <a:ext cx="3939438" cy="4718304"/>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2"/>
          </p:nvPr>
        </p:nvSpPr>
        <p:spPr>
          <a:xfrm>
            <a:off x="4558878" y="1874520"/>
            <a:ext cx="3939438" cy="4718304"/>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616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CTICE-Red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91605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CTICE-Blue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413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RACTICE-Blu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123413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RACTICE-Blue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5347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ACTICE-Blue_Title and Content Without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544182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ACTICE-Blue_Two Content Without Re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064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CTICE-Blue_Two Content Without Red_Check points01">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a:solidFill>
                <a:schemeClr val="accent1"/>
              </a:solidFill>
            </a:endParaRPr>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405416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125" y="1463040"/>
            <a:ext cx="4038600" cy="5106987"/>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3273907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638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epts-Gray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87888C"/>
              </a:buClr>
              <a:buFont typeface="Arial"/>
              <a:buChar char="•"/>
              <a:defRPr>
                <a:solidFill>
                  <a:srgbClr val="000000"/>
                </a:solidFill>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0239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cepts-Gray2_Two Content">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a:solidFill>
                <a:schemeClr val="accent1"/>
              </a:solidFill>
            </a:endParaRPr>
          </a:p>
        </p:txBody>
      </p:sp>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tx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87888C"/>
              </a:buClr>
              <a:buFont typeface="Arial"/>
              <a:buChar char="•"/>
              <a:defRPr lang="en-US" sz="2800" dirty="0" smtClean="0">
                <a:solidFill>
                  <a:srgbClr val="000000"/>
                </a:solidFill>
                <a:latin typeface="Times New Roman"/>
                <a:ea typeface="+mn-ea"/>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270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cepts-Blu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7" name="Content Placeholder 2"/>
          <p:cNvSpPr>
            <a:spLocks noGrp="1"/>
          </p:cNvSpPr>
          <p:nvPr>
            <p:ph idx="1"/>
          </p:nvPr>
        </p:nvSpPr>
        <p:spPr>
          <a:xfrm>
            <a:off x="365125" y="1874520"/>
            <a:ext cx="8229600"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773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cepts-Blue2_Two Content2">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spcBef>
                <a:spcPts val="672"/>
              </a:spcBef>
              <a:buClr>
                <a:srgbClr val="004A8F"/>
              </a:buClr>
              <a:buFont typeface="Arial"/>
              <a:buChar char="•"/>
              <a:defRPr>
                <a:latin typeface="Times New Roman"/>
                <a:cs typeface="Times New Roman"/>
              </a:defRPr>
            </a:lvl1pPr>
            <a:lvl2pPr marL="800100" indent="-342900">
              <a:spcBef>
                <a:spcPts val="672"/>
              </a:spcBef>
              <a:buClr>
                <a:srgbClr val="004A8F"/>
              </a:buClr>
              <a:buFont typeface="Arial"/>
              <a:buChar char="•"/>
              <a:defRPr>
                <a:latin typeface="Times New Roman"/>
                <a:cs typeface="Times New Roman"/>
              </a:defRPr>
            </a:lvl2pPr>
            <a:lvl3pPr marL="1143000" indent="-228600">
              <a:spcBef>
                <a:spcPts val="672"/>
              </a:spcBef>
              <a:buClr>
                <a:srgbClr val="004A8F"/>
              </a:buClr>
              <a:buFont typeface="Arial"/>
              <a:buChar char="•"/>
              <a:defRPr>
                <a:latin typeface="Times New Roman"/>
                <a:cs typeface="Times New Roman"/>
              </a:defRPr>
            </a:lvl3pPr>
            <a:lvl4pPr marL="1600200" indent="-228600">
              <a:spcBef>
                <a:spcPts val="672"/>
              </a:spcBef>
              <a:buClr>
                <a:srgbClr val="004A8F"/>
              </a:buClr>
              <a:buFont typeface="Arial"/>
              <a:buChar char="•"/>
              <a:defRPr>
                <a:latin typeface="Times New Roman"/>
                <a:cs typeface="Times New Roman"/>
              </a:defRPr>
            </a:lvl4pPr>
            <a:lvl5pPr marL="2057400" indent="-228600">
              <a:spcBef>
                <a:spcPts val="672"/>
              </a:spcBef>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spcBef>
                <a:spcPts val="672"/>
              </a:spcBef>
              <a:buClr>
                <a:srgbClr val="004A8F"/>
              </a:buClr>
              <a:buFont typeface="Arial"/>
              <a:buChar char="•"/>
              <a:defRPr>
                <a:latin typeface="Times New Roman"/>
                <a:cs typeface="Times New Roman"/>
              </a:defRPr>
            </a:lvl1pPr>
            <a:lvl2pPr marL="800100" indent="-342900">
              <a:spcBef>
                <a:spcPts val="672"/>
              </a:spcBef>
              <a:buClr>
                <a:srgbClr val="004A8F"/>
              </a:buClr>
              <a:buFont typeface="Arial"/>
              <a:buChar char="•"/>
              <a:defRPr>
                <a:latin typeface="Times New Roman"/>
                <a:cs typeface="Times New Roman"/>
              </a:defRPr>
            </a:lvl2pPr>
            <a:lvl3pPr marL="1143000" indent="-228600">
              <a:spcBef>
                <a:spcPts val="672"/>
              </a:spcBef>
              <a:buClr>
                <a:srgbClr val="004A8F"/>
              </a:buClr>
              <a:buFont typeface="Arial"/>
              <a:buChar char="•"/>
              <a:defRPr>
                <a:latin typeface="Times New Roman"/>
                <a:cs typeface="Times New Roman"/>
              </a:defRPr>
            </a:lvl3pPr>
            <a:lvl4pPr marL="1600200" indent="-228600">
              <a:spcBef>
                <a:spcPts val="672"/>
              </a:spcBef>
              <a:buClr>
                <a:srgbClr val="004A8F"/>
              </a:buClr>
              <a:buFont typeface="Arial"/>
              <a:buChar char="•"/>
              <a:defRPr>
                <a:latin typeface="Times New Roman"/>
                <a:cs typeface="Times New Roman"/>
              </a:defRPr>
            </a:lvl4pPr>
            <a:lvl5pPr marL="2057400" indent="-228600">
              <a:spcBef>
                <a:spcPts val="672"/>
              </a:spcBef>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155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cepts-Blu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4984"/>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17444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cepts-Blue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5"/>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1369408"/>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smtClean="0"/>
              <a:t>© 2015 Pearson Education, Inc.</a:t>
            </a:r>
            <a:endParaRPr lang="en-GB"/>
          </a:p>
        </p:txBody>
      </p:sp>
      <p:sp>
        <p:nvSpPr>
          <p:cNvPr id="6" name="Slide Number Placeholder 1"/>
          <p:cNvSpPr txBox="1">
            <a:spLocks/>
          </p:cNvSpPr>
          <p:nvPr userDrawn="1"/>
        </p:nvSpPr>
        <p:spPr>
          <a:xfrm>
            <a:off x="6860060" y="6622545"/>
            <a:ext cx="2133600" cy="18000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rgbClr val="000000"/>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mtClean="0"/>
              <a:t>Slide 9-</a:t>
            </a:r>
            <a:fld id="{514208EC-3598-A14D-A83F-351803A72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85" r:id="rId29"/>
    <p:sldLayoutId id="2147483686" r:id="rId30"/>
    <p:sldLayoutId id="2147483679" r:id="rId31"/>
    <p:sldLayoutId id="2147483680" r:id="rId32"/>
    <p:sldLayoutId id="2147483681" r:id="rId33"/>
    <p:sldLayoutId id="2147483682" r:id="rId34"/>
    <p:sldLayoutId id="2147483683" r:id="rId35"/>
    <p:sldLayoutId id="2147483684" r:id="rId36"/>
    <p:sldLayoutId id="2147483687" r:id="rId37"/>
    <p:sldLayoutId id="2147483688" r:id="rId38"/>
  </p:sldLayoutIdLst>
  <p:hf sldNum="0" hdr="0"/>
  <p:txStyles>
    <p:titleStyle>
      <a:lvl1pPr algn="l" rtl="0" fontAlgn="base">
        <a:spcBef>
          <a:spcPct val="50000"/>
        </a:spcBef>
        <a:spcAft>
          <a:spcPct val="0"/>
        </a:spcAft>
        <a:defRPr sz="3200" b="1">
          <a:solidFill>
            <a:srgbClr val="EF3F4A"/>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EF3F4A"/>
        </a:buClr>
        <a:buChar char="•"/>
        <a:defRPr sz="2800">
          <a:solidFill>
            <a:srgbClr val="000000"/>
          </a:solidFill>
          <a:latin typeface="Times New Roman"/>
          <a:ea typeface="+mn-ea"/>
          <a:cs typeface="Times New Roman"/>
        </a:defRPr>
      </a:lvl1pPr>
      <a:lvl2pPr marL="800100" indent="-342900" algn="l" rtl="0" fontAlgn="base">
        <a:spcBef>
          <a:spcPct val="20000"/>
        </a:spcBef>
        <a:spcAft>
          <a:spcPct val="0"/>
        </a:spcAft>
        <a:buClr>
          <a:srgbClr val="EF3F4A"/>
        </a:buClr>
        <a:buChar char="–"/>
        <a:tabLst/>
        <a:defRPr sz="2800">
          <a:solidFill>
            <a:srgbClr val="000000"/>
          </a:solidFill>
          <a:latin typeface="Times New Roman"/>
          <a:ea typeface="+mn-ea"/>
          <a:cs typeface="Times New Roman"/>
        </a:defRPr>
      </a:lvl2pPr>
      <a:lvl3pPr marL="1143000" indent="-228600" algn="l" rtl="0" fontAlgn="base">
        <a:spcBef>
          <a:spcPct val="20000"/>
        </a:spcBef>
        <a:spcAft>
          <a:spcPct val="0"/>
        </a:spcAft>
        <a:buClr>
          <a:srgbClr val="EF3F4A"/>
        </a:buClr>
        <a:buChar char="•"/>
        <a:defRPr sz="2400">
          <a:solidFill>
            <a:srgbClr val="000000"/>
          </a:solidFill>
          <a:latin typeface="Times New Roman"/>
          <a:ea typeface="+mn-ea"/>
          <a:cs typeface="Times New Roman"/>
        </a:defRPr>
      </a:lvl3pPr>
      <a:lvl4pPr marL="1600200" indent="-228600" algn="l" rtl="0" fontAlgn="base">
        <a:spcBef>
          <a:spcPct val="20000"/>
        </a:spcBef>
        <a:spcAft>
          <a:spcPct val="0"/>
        </a:spcAft>
        <a:buClr>
          <a:srgbClr val="EF3F4A"/>
        </a:buClr>
        <a:buChar char="–"/>
        <a:defRPr sz="2000">
          <a:solidFill>
            <a:srgbClr val="000000"/>
          </a:solidFill>
          <a:latin typeface="Times New Roman"/>
          <a:ea typeface="+mn-ea"/>
          <a:cs typeface="Times New Roman"/>
        </a:defRPr>
      </a:lvl4pPr>
      <a:lvl5pPr marL="2057400" indent="-228600" algn="l" rtl="0" fontAlgn="base">
        <a:spcBef>
          <a:spcPct val="20000"/>
        </a:spcBef>
        <a:spcAft>
          <a:spcPct val="0"/>
        </a:spcAft>
        <a:buClr>
          <a:srgbClr val="EF3F4A"/>
        </a:buClr>
        <a:buChar char="»"/>
        <a:defRPr sz="2000">
          <a:solidFill>
            <a:srgbClr val="000000"/>
          </a:solidFill>
          <a:latin typeface="Times New Roman"/>
          <a:ea typeface="+mn-ea"/>
          <a:cs typeface="Times New Roman"/>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19.xml"/><Relationship Id="rId2" Type="http://schemas.openxmlformats.org/officeDocument/2006/relationships/image" Target="../media/image5.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9.xml"/><Relationship Id="rId3" Type="http://schemas.openxmlformats.org/officeDocument/2006/relationships/image" Target="../media/image64.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0.xml"/><Relationship Id="rId3" Type="http://schemas.openxmlformats.org/officeDocument/2006/relationships/image" Target="../media/image64.jp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oleObject12.bin"/><Relationship Id="rId5" Type="http://schemas.openxmlformats.org/officeDocument/2006/relationships/image" Target="../media/image65.emf"/><Relationship Id="rId6" Type="http://schemas.openxmlformats.org/officeDocument/2006/relationships/oleObject" Target="../embeddings/oleObject13.bin"/><Relationship Id="rId7" Type="http://schemas.openxmlformats.org/officeDocument/2006/relationships/image" Target="../media/image66.emf"/><Relationship Id="rId8" Type="http://schemas.openxmlformats.org/officeDocument/2006/relationships/image" Target="../media/image64.jpg"/><Relationship Id="rId1" Type="http://schemas.openxmlformats.org/officeDocument/2006/relationships/vmlDrawing" Target="../drawings/vmlDrawing9.vml"/><Relationship Id="rId2"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4.xml"/><Relationship Id="rId3" Type="http://schemas.openxmlformats.org/officeDocument/2006/relationships/image" Target="../media/image64.jp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oleObject14.bin"/><Relationship Id="rId5" Type="http://schemas.openxmlformats.org/officeDocument/2006/relationships/image" Target="../media/image67.emf"/><Relationship Id="rId1" Type="http://schemas.openxmlformats.org/officeDocument/2006/relationships/vmlDrawing" Target="../drawings/vmlDrawing10.vml"/><Relationship Id="rId2"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oleObject" Target="../embeddings/oleObject15.bin"/><Relationship Id="rId5" Type="http://schemas.openxmlformats.org/officeDocument/2006/relationships/image" Target="../media/image68.emf"/><Relationship Id="rId1" Type="http://schemas.openxmlformats.org/officeDocument/2006/relationships/vmlDrawing" Target="../drawings/vmlDrawing11.vml"/><Relationship Id="rId2"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oleObject16.bin"/><Relationship Id="rId5" Type="http://schemas.openxmlformats.org/officeDocument/2006/relationships/image" Target="../media/image69.emf"/><Relationship Id="rId6" Type="http://schemas.openxmlformats.org/officeDocument/2006/relationships/oleObject" Target="../embeddings/oleObject17.bin"/><Relationship Id="rId7" Type="http://schemas.openxmlformats.org/officeDocument/2006/relationships/image" Target="../media/image70.emf"/><Relationship Id="rId1" Type="http://schemas.openxmlformats.org/officeDocument/2006/relationships/vmlDrawing" Target="../drawings/vmlDrawing12.vml"/><Relationship Id="rId2"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18.bin"/><Relationship Id="rId5" Type="http://schemas.openxmlformats.org/officeDocument/2006/relationships/image" Target="../media/image71.emf"/><Relationship Id="rId1" Type="http://schemas.openxmlformats.org/officeDocument/2006/relationships/vmlDrawing" Target="../drawings/vmlDrawing13.vml"/><Relationship Id="rId2"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0.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oleObject19.bin"/><Relationship Id="rId5" Type="http://schemas.openxmlformats.org/officeDocument/2006/relationships/image" Target="../media/image72.emf"/><Relationship Id="rId6" Type="http://schemas.openxmlformats.org/officeDocument/2006/relationships/oleObject" Target="../embeddings/oleObject20.bin"/><Relationship Id="rId7" Type="http://schemas.openxmlformats.org/officeDocument/2006/relationships/image" Target="../media/image73.emf"/><Relationship Id="rId1" Type="http://schemas.openxmlformats.org/officeDocument/2006/relationships/vmlDrawing" Target="../drawings/vmlDrawing14.vml"/><Relationship Id="rId2"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2.xml"/><Relationship Id="rId3" Type="http://schemas.openxmlformats.org/officeDocument/2006/relationships/image" Target="../media/image74.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3.xml"/><Relationship Id="rId3" Type="http://schemas.openxmlformats.org/officeDocument/2006/relationships/image" Target="../media/image75.jp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oleObject" Target="../embeddings/oleObject21.bin"/><Relationship Id="rId5" Type="http://schemas.openxmlformats.org/officeDocument/2006/relationships/image" Target="../media/image76.emf"/><Relationship Id="rId6" Type="http://schemas.openxmlformats.org/officeDocument/2006/relationships/oleObject" Target="../embeddings/oleObject22.bin"/><Relationship Id="rId7" Type="http://schemas.openxmlformats.org/officeDocument/2006/relationships/image" Target="../media/image77.emf"/><Relationship Id="rId8" Type="http://schemas.openxmlformats.org/officeDocument/2006/relationships/oleObject" Target="../embeddings/oleObject23.bin"/><Relationship Id="rId9" Type="http://schemas.openxmlformats.org/officeDocument/2006/relationships/image" Target="../media/image78.emf"/><Relationship Id="rId1" Type="http://schemas.openxmlformats.org/officeDocument/2006/relationships/vmlDrawing" Target="../drawings/vmlDrawing15.vml"/><Relationship Id="rId2"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6.xml"/><Relationship Id="rId3" Type="http://schemas.openxmlformats.org/officeDocument/2006/relationships/image" Target="../media/image79.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7.xml"/><Relationship Id="rId3" Type="http://schemas.openxmlformats.org/officeDocument/2006/relationships/image" Target="../media/image79.jp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88.xml"/><Relationship Id="rId4" Type="http://schemas.openxmlformats.org/officeDocument/2006/relationships/image" Target="../media/image79.jpg"/><Relationship Id="rId5" Type="http://schemas.openxmlformats.org/officeDocument/2006/relationships/oleObject" Target="../embeddings/oleObject24.bin"/><Relationship Id="rId6" Type="http://schemas.openxmlformats.org/officeDocument/2006/relationships/image" Target="../media/image80.emf"/><Relationship Id="rId1" Type="http://schemas.openxmlformats.org/officeDocument/2006/relationships/vmlDrawing" Target="../drawings/vmlDrawing16.vml"/><Relationship Id="rId2"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89.xml"/><Relationship Id="rId4" Type="http://schemas.openxmlformats.org/officeDocument/2006/relationships/oleObject" Target="../embeddings/oleObject25.bin"/><Relationship Id="rId5" Type="http://schemas.openxmlformats.org/officeDocument/2006/relationships/image" Target="../media/image81.emf"/><Relationship Id="rId6" Type="http://schemas.openxmlformats.org/officeDocument/2006/relationships/oleObject" Target="../embeddings/oleObject26.bin"/><Relationship Id="rId7" Type="http://schemas.openxmlformats.org/officeDocument/2006/relationships/image" Target="../media/image82.emf"/><Relationship Id="rId1" Type="http://schemas.openxmlformats.org/officeDocument/2006/relationships/vmlDrawing" Target="../drawings/vmlDrawing17.vml"/><Relationship Id="rId2"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91.xml"/><Relationship Id="rId4" Type="http://schemas.openxmlformats.org/officeDocument/2006/relationships/oleObject" Target="../embeddings/oleObject27.bin"/><Relationship Id="rId5" Type="http://schemas.openxmlformats.org/officeDocument/2006/relationships/image" Target="../media/image83.emf"/><Relationship Id="rId1" Type="http://schemas.openxmlformats.org/officeDocument/2006/relationships/vmlDrawing" Target="../drawings/vmlDrawing18.vml"/><Relationship Id="rId2"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92.xml"/><Relationship Id="rId4" Type="http://schemas.openxmlformats.org/officeDocument/2006/relationships/oleObject" Target="../embeddings/oleObject28.bin"/><Relationship Id="rId5" Type="http://schemas.openxmlformats.org/officeDocument/2006/relationships/image" Target="../media/image84.emf"/><Relationship Id="rId1" Type="http://schemas.openxmlformats.org/officeDocument/2006/relationships/vmlDrawing" Target="../drawings/vmlDrawing19.vml"/><Relationship Id="rId2"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5.xml"/><Relationship Id="rId3" Type="http://schemas.openxmlformats.org/officeDocument/2006/relationships/image" Target="../media/image1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19.xml"/><Relationship Id="rId2" Type="http://schemas.openxmlformats.org/officeDocument/2006/relationships/image" Target="../media/image5.e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85.emf"/><Relationship Id="rId5" Type="http://schemas.openxmlformats.org/officeDocument/2006/relationships/oleObject" Target="../embeddings/oleObject30.bin"/><Relationship Id="rId6" Type="http://schemas.openxmlformats.org/officeDocument/2006/relationships/image" Target="../media/image86.emf"/><Relationship Id="rId1" Type="http://schemas.openxmlformats.org/officeDocument/2006/relationships/vmlDrawing" Target="../drawings/vmlDrawing20.vml"/><Relationship Id="rId2" Type="http://schemas.openxmlformats.org/officeDocument/2006/relationships/slideLayout" Target="../slideLayouts/slideLayout28.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87.emf"/><Relationship Id="rId1" Type="http://schemas.openxmlformats.org/officeDocument/2006/relationships/vmlDrawing" Target="../drawings/vmlDrawing21.vml"/><Relationship Id="rId2" Type="http://schemas.openxmlformats.org/officeDocument/2006/relationships/slideLayout" Target="../slideLayouts/slideLayout2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88.emf"/><Relationship Id="rId5" Type="http://schemas.openxmlformats.org/officeDocument/2006/relationships/oleObject" Target="../embeddings/oleObject33.bin"/><Relationship Id="rId6" Type="http://schemas.openxmlformats.org/officeDocument/2006/relationships/image" Target="../media/image89.emf"/><Relationship Id="rId7" Type="http://schemas.openxmlformats.org/officeDocument/2006/relationships/oleObject" Target="../embeddings/oleObject34.bin"/><Relationship Id="rId8" Type="http://schemas.openxmlformats.org/officeDocument/2006/relationships/image" Target="../media/image90.emf"/><Relationship Id="rId9" Type="http://schemas.openxmlformats.org/officeDocument/2006/relationships/oleObject" Target="../embeddings/oleObject35.bin"/><Relationship Id="rId10" Type="http://schemas.openxmlformats.org/officeDocument/2006/relationships/image" Target="../media/image91.emf"/><Relationship Id="rId1" Type="http://schemas.openxmlformats.org/officeDocument/2006/relationships/vmlDrawing" Target="../drawings/vmlDrawing22.vml"/><Relationship Id="rId2" Type="http://schemas.openxmlformats.org/officeDocument/2006/relationships/slideLayout" Target="../slideLayouts/slideLayout2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92.emf"/><Relationship Id="rId5" Type="http://schemas.openxmlformats.org/officeDocument/2006/relationships/oleObject" Target="../embeddings/oleObject37.bin"/><Relationship Id="rId6" Type="http://schemas.openxmlformats.org/officeDocument/2006/relationships/image" Target="../media/image93.emf"/><Relationship Id="rId1" Type="http://schemas.openxmlformats.org/officeDocument/2006/relationships/vmlDrawing" Target="../drawings/vmlDrawing23.vml"/><Relationship Id="rId2"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bin"/><Relationship Id="rId5" Type="http://schemas.openxmlformats.org/officeDocument/2006/relationships/image" Target="../media/image25.emf"/><Relationship Id="rId6" Type="http://schemas.openxmlformats.org/officeDocument/2006/relationships/image" Target="../media/image24.jp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4.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24.jpg"/><Relationship Id="rId5" Type="http://schemas.openxmlformats.org/officeDocument/2006/relationships/oleObject" Target="../embeddings/oleObject2.bin"/><Relationship Id="rId6" Type="http://schemas.openxmlformats.org/officeDocument/2006/relationships/image" Target="../media/image25.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image" Target="../media/image2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30.wmf"/></Relationships>
</file>

<file path=ppt/slides/_rels/slide61.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9.xml"/><Relationship Id="rId3" Type="http://schemas.openxmlformats.org/officeDocument/2006/relationships/image" Target="../media/image3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0.xml"/><Relationship Id="rId3" Type="http://schemas.openxmlformats.org/officeDocument/2006/relationships/image" Target="../media/image3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3.bin"/><Relationship Id="rId5" Type="http://schemas.openxmlformats.org/officeDocument/2006/relationships/image" Target="../media/image32.emf"/><Relationship Id="rId1" Type="http://schemas.openxmlformats.org/officeDocument/2006/relationships/vmlDrawing" Target="../drawings/vmlDrawing3.vml"/><Relationship Id="rId2"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4.bin"/><Relationship Id="rId5" Type="http://schemas.openxmlformats.org/officeDocument/2006/relationships/image" Target="../media/image33.emf"/><Relationship Id="rId6" Type="http://schemas.openxmlformats.org/officeDocument/2006/relationships/oleObject" Target="../embeddings/oleObject5.bin"/><Relationship Id="rId7" Type="http://schemas.openxmlformats.org/officeDocument/2006/relationships/image" Target="../media/image34.emf"/><Relationship Id="rId8" Type="http://schemas.openxmlformats.org/officeDocument/2006/relationships/oleObject" Target="../embeddings/oleObject6.bin"/><Relationship Id="rId9" Type="http://schemas.openxmlformats.org/officeDocument/2006/relationships/image" Target="../media/image35.emf"/><Relationship Id="rId1" Type="http://schemas.openxmlformats.org/officeDocument/2006/relationships/vmlDrawing" Target="../drawings/vmlDrawing4.vml"/><Relationship Id="rId2"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4.xml"/><Relationship Id="rId3" Type="http://schemas.openxmlformats.org/officeDocument/2006/relationships/image" Target="../media/image36.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6.xml"/><Relationship Id="rId3" Type="http://schemas.openxmlformats.org/officeDocument/2006/relationships/image" Target="../media/image37.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7.xml"/><Relationship Id="rId3" Type="http://schemas.openxmlformats.org/officeDocument/2006/relationships/image" Target="../media/image37.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8.xml"/><Relationship Id="rId3" Type="http://schemas.openxmlformats.org/officeDocument/2006/relationships/image" Target="../media/image37.jp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7.bin"/><Relationship Id="rId5" Type="http://schemas.openxmlformats.org/officeDocument/2006/relationships/image" Target="../media/image38.emf"/><Relationship Id="rId1" Type="http://schemas.openxmlformats.org/officeDocument/2006/relationships/vmlDrawing" Target="../drawings/vmlDrawing5.vml"/><Relationship Id="rId2"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8.bin"/><Relationship Id="rId5" Type="http://schemas.openxmlformats.org/officeDocument/2006/relationships/image" Target="../media/image39.emf"/><Relationship Id="rId1" Type="http://schemas.openxmlformats.org/officeDocument/2006/relationships/vmlDrawing" Target="../drawings/vmlDrawing6.vml"/><Relationship Id="rId2"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9.bin"/><Relationship Id="rId5" Type="http://schemas.openxmlformats.org/officeDocument/2006/relationships/image" Target="../media/image40.emf"/><Relationship Id="rId1" Type="http://schemas.openxmlformats.org/officeDocument/2006/relationships/vmlDrawing" Target="../drawings/vmlDrawing7.vml"/><Relationship Id="rId2"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oleObject10.bin"/><Relationship Id="rId5" Type="http://schemas.openxmlformats.org/officeDocument/2006/relationships/image" Target="../media/image41.emf"/><Relationship Id="rId6" Type="http://schemas.openxmlformats.org/officeDocument/2006/relationships/oleObject" Target="../embeddings/oleObject11.bin"/><Relationship Id="rId7" Type="http://schemas.openxmlformats.org/officeDocument/2006/relationships/image" Target="../media/image42.emf"/><Relationship Id="rId1" Type="http://schemas.openxmlformats.org/officeDocument/2006/relationships/vmlDrawing" Target="../drawings/vmlDrawing8.vml"/><Relationship Id="rId2"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19.xml"/><Relationship Id="rId2" Type="http://schemas.openxmlformats.org/officeDocument/2006/relationships/image" Target="../media/image4.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4.xml"/><Relationship Id="rId3" Type="http://schemas.openxmlformats.org/officeDocument/2006/relationships/image" Target="../media/image43.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4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4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4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4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47.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48.emf"/><Relationship Id="rId3" Type="http://schemas.openxmlformats.org/officeDocument/2006/relationships/image" Target="../media/image49.tif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0.tiff"/><Relationship Id="rId3" Type="http://schemas.openxmlformats.org/officeDocument/2006/relationships/image" Target="../media/image51.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2.emf"/><Relationship Id="rId3" Type="http://schemas.openxmlformats.org/officeDocument/2006/relationships/image" Target="../media/image53.emf"/></Relationships>
</file>

<file path=ppt/slides/_rels/slide89.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1" Type="http://schemas.openxmlformats.org/officeDocument/2006/relationships/slideLayout" Target="../slideLayouts/slideLayout27.xml"/><Relationship Id="rId2" Type="http://schemas.openxmlformats.org/officeDocument/2006/relationships/image" Target="../media/image5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tif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9.emf"/><Relationship Id="rId3" Type="http://schemas.openxmlformats.org/officeDocument/2006/relationships/image" Target="../media/image60.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61.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62.png"/><Relationship Id="rId3" Type="http://schemas.openxmlformats.org/officeDocument/2006/relationships/image" Target="../media/image6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hyperlink" Target="http://faculty.mint.ua.edu/~pleclair/ph125/python/"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6.xml"/><Relationship Id="rId3" Type="http://schemas.openxmlformats.org/officeDocument/2006/relationships/image" Target="../media/image1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3392503" cy="1077218"/>
          </a:xfrm>
        </p:spPr>
        <p:txBody>
          <a:bodyPr/>
          <a:lstStyle/>
          <a:p>
            <a:r>
              <a:rPr lang="en-US" dirty="0" smtClean="0"/>
              <a:t>Chapter 9 </a:t>
            </a:r>
            <a:br>
              <a:rPr lang="en-US" dirty="0" smtClean="0"/>
            </a:br>
            <a:r>
              <a:rPr lang="en-US" dirty="0" smtClean="0"/>
              <a:t>Work</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8.45</a:t>
            </a:r>
            <a:endParaRPr lang="en-US" dirty="0"/>
          </a:p>
        </p:txBody>
      </p:sp>
      <p:sp>
        <p:nvSpPr>
          <p:cNvPr id="3" name="Content Placeholder 2"/>
          <p:cNvSpPr>
            <a:spLocks noGrp="1"/>
          </p:cNvSpPr>
          <p:nvPr>
            <p:ph idx="1"/>
          </p:nvPr>
        </p:nvSpPr>
        <p:spPr>
          <a:xfrm>
            <a:off x="365125" y="1769590"/>
            <a:ext cx="8464082" cy="4718304"/>
          </a:xfrm>
        </p:spPr>
        <p:txBody>
          <a:bodyPr/>
          <a:lstStyle/>
          <a:p>
            <a:r>
              <a:rPr lang="en-US" dirty="0" smtClean="0"/>
              <a:t>Acceleration after removing hand?</a:t>
            </a:r>
          </a:p>
          <a:p>
            <a:r>
              <a:rPr lang="en-US" dirty="0" smtClean="0"/>
              <a:t>Start with two free body diagrams:</a:t>
            </a:r>
          </a:p>
          <a:p>
            <a:endParaRPr lang="en-US" dirty="0"/>
          </a:p>
          <a:p>
            <a:endParaRPr lang="en-US" dirty="0" smtClean="0"/>
          </a:p>
          <a:p>
            <a:endParaRPr lang="en-US" dirty="0"/>
          </a:p>
          <a:p>
            <a:endParaRPr lang="en-US" dirty="0" smtClean="0"/>
          </a:p>
          <a:p>
            <a:r>
              <a:rPr lang="en-US" dirty="0" smtClean="0"/>
              <a:t>This generates math </a:t>
            </a:r>
            <a:r>
              <a:rPr lang="mr-IN" dirty="0" smtClean="0"/>
              <a:t>–</a:t>
            </a:r>
            <a:r>
              <a:rPr lang="en-US" dirty="0" smtClean="0"/>
              <a:t> combine &amp; solve for a.</a:t>
            </a:r>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grpSp>
        <p:nvGrpSpPr>
          <p:cNvPr id="29" name="Group 28"/>
          <p:cNvGrpSpPr/>
          <p:nvPr/>
        </p:nvGrpSpPr>
        <p:grpSpPr>
          <a:xfrm>
            <a:off x="900224" y="3192501"/>
            <a:ext cx="1886632" cy="1509161"/>
            <a:chOff x="1301459" y="2912937"/>
            <a:chExt cx="1886632" cy="1509161"/>
          </a:xfrm>
        </p:grpSpPr>
        <p:sp>
          <p:nvSpPr>
            <p:cNvPr id="26" name="Oval 25"/>
            <p:cNvSpPr/>
            <p:nvPr/>
          </p:nvSpPr>
          <p:spPr bwMode="auto">
            <a:xfrm>
              <a:off x="2006742" y="3381750"/>
              <a:ext cx="329784" cy="329784"/>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27" name="Straight Arrow Connector 26"/>
            <p:cNvCxnSpPr/>
            <p:nvPr/>
          </p:nvCxnSpPr>
          <p:spPr bwMode="auto">
            <a:xfrm flipV="1">
              <a:off x="2171634" y="2912937"/>
              <a:ext cx="0" cy="618715"/>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p:cNvCxnSpPr/>
            <p:nvPr/>
          </p:nvCxnSpPr>
          <p:spPr bwMode="auto">
            <a:xfrm>
              <a:off x="2171634" y="3531652"/>
              <a:ext cx="0" cy="890446"/>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3" name="Picture 22"/>
            <p:cNvPicPr>
              <a:picLocks noChangeAspect="1"/>
            </p:cNvPicPr>
            <p:nvPr/>
          </p:nvPicPr>
          <p:blipFill>
            <a:blip r:embed="rId2"/>
            <a:stretch>
              <a:fillRect/>
            </a:stretch>
          </p:blipFill>
          <p:spPr>
            <a:xfrm>
              <a:off x="1301459" y="3874116"/>
              <a:ext cx="705283" cy="359556"/>
            </a:xfrm>
            <a:prstGeom prst="rect">
              <a:avLst/>
            </a:prstGeom>
          </p:spPr>
        </p:pic>
        <p:pic>
          <p:nvPicPr>
            <p:cNvPr id="24" name="Picture 23"/>
            <p:cNvPicPr>
              <a:picLocks noChangeAspect="1"/>
            </p:cNvPicPr>
            <p:nvPr/>
          </p:nvPicPr>
          <p:blipFill>
            <a:blip r:embed="rId3"/>
            <a:stretch>
              <a:fillRect/>
            </a:stretch>
          </p:blipFill>
          <p:spPr>
            <a:xfrm>
              <a:off x="2709174" y="2999500"/>
              <a:ext cx="290561" cy="275268"/>
            </a:xfrm>
            <a:prstGeom prst="rect">
              <a:avLst/>
            </a:prstGeom>
          </p:spPr>
        </p:pic>
        <p:cxnSp>
          <p:nvCxnSpPr>
            <p:cNvPr id="25" name="Straight Arrow Connector 24"/>
            <p:cNvCxnSpPr/>
            <p:nvPr/>
          </p:nvCxnSpPr>
          <p:spPr bwMode="auto">
            <a:xfrm>
              <a:off x="3188091" y="2912937"/>
              <a:ext cx="0" cy="468813"/>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4" name="Picture 13"/>
            <p:cNvPicPr>
              <a:picLocks noChangeAspect="1"/>
            </p:cNvPicPr>
            <p:nvPr/>
          </p:nvPicPr>
          <p:blipFill>
            <a:blip r:embed="rId4"/>
            <a:stretch>
              <a:fillRect/>
            </a:stretch>
          </p:blipFill>
          <p:spPr>
            <a:xfrm>
              <a:off x="1459503" y="2927812"/>
              <a:ext cx="349183" cy="453938"/>
            </a:xfrm>
            <a:prstGeom prst="rect">
              <a:avLst/>
            </a:prstGeom>
          </p:spPr>
        </p:pic>
      </p:grpSp>
      <p:grpSp>
        <p:nvGrpSpPr>
          <p:cNvPr id="11" name="Group 10"/>
          <p:cNvGrpSpPr/>
          <p:nvPr/>
        </p:nvGrpSpPr>
        <p:grpSpPr>
          <a:xfrm>
            <a:off x="4408703" y="2917233"/>
            <a:ext cx="1698276" cy="1686517"/>
            <a:chOff x="4408703" y="2917233"/>
            <a:chExt cx="1698276" cy="1686517"/>
          </a:xfrm>
        </p:grpSpPr>
        <p:sp>
          <p:nvSpPr>
            <p:cNvPr id="16" name="Oval 15"/>
            <p:cNvSpPr/>
            <p:nvPr/>
          </p:nvSpPr>
          <p:spPr bwMode="auto">
            <a:xfrm>
              <a:off x="5113986" y="3747877"/>
              <a:ext cx="329784" cy="329784"/>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17" name="Straight Arrow Connector 16"/>
            <p:cNvCxnSpPr/>
            <p:nvPr/>
          </p:nvCxnSpPr>
          <p:spPr bwMode="auto">
            <a:xfrm flipV="1">
              <a:off x="5278878" y="3897779"/>
              <a:ext cx="828101" cy="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flipH="1">
              <a:off x="4408703" y="3897779"/>
              <a:ext cx="870175" cy="1499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0" name="Picture 19"/>
            <p:cNvPicPr>
              <a:picLocks noChangeAspect="1"/>
            </p:cNvPicPr>
            <p:nvPr/>
          </p:nvPicPr>
          <p:blipFill>
            <a:blip r:embed="rId3"/>
            <a:stretch>
              <a:fillRect/>
            </a:stretch>
          </p:blipFill>
          <p:spPr>
            <a:xfrm>
              <a:off x="5372190" y="2917233"/>
              <a:ext cx="290561" cy="275268"/>
            </a:xfrm>
            <a:prstGeom prst="rect">
              <a:avLst/>
            </a:prstGeom>
          </p:spPr>
        </p:pic>
        <p:cxnSp>
          <p:nvCxnSpPr>
            <p:cNvPr id="21" name="Straight Arrow Connector 20"/>
            <p:cNvCxnSpPr/>
            <p:nvPr/>
          </p:nvCxnSpPr>
          <p:spPr bwMode="auto">
            <a:xfrm>
              <a:off x="5239889" y="3294275"/>
              <a:ext cx="6024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2" name="Picture 21"/>
            <p:cNvPicPr>
              <a:picLocks noChangeAspect="1"/>
            </p:cNvPicPr>
            <p:nvPr/>
          </p:nvPicPr>
          <p:blipFill>
            <a:blip r:embed="rId4"/>
            <a:stretch>
              <a:fillRect/>
            </a:stretch>
          </p:blipFill>
          <p:spPr>
            <a:xfrm>
              <a:off x="5662751" y="3977771"/>
              <a:ext cx="349183" cy="453938"/>
            </a:xfrm>
            <a:prstGeom prst="rect">
              <a:avLst/>
            </a:prstGeom>
          </p:spPr>
        </p:pic>
        <p:pic>
          <p:nvPicPr>
            <p:cNvPr id="9" name="Picture 8"/>
            <p:cNvPicPr>
              <a:picLocks noChangeAspect="1"/>
            </p:cNvPicPr>
            <p:nvPr/>
          </p:nvPicPr>
          <p:blipFill>
            <a:blip r:embed="rId5"/>
            <a:stretch>
              <a:fillRect/>
            </a:stretch>
          </p:blipFill>
          <p:spPr>
            <a:xfrm>
              <a:off x="4472228" y="3991098"/>
              <a:ext cx="513303" cy="612652"/>
            </a:xfrm>
            <a:prstGeom prst="rect">
              <a:avLst/>
            </a:prstGeom>
          </p:spPr>
        </p:pic>
      </p:grpSp>
      <p:pic>
        <p:nvPicPr>
          <p:cNvPr id="10" name="Picture 9"/>
          <p:cNvPicPr>
            <a:picLocks noChangeAspect="1"/>
          </p:cNvPicPr>
          <p:nvPr/>
        </p:nvPicPr>
        <p:blipFill>
          <a:blip r:embed="rId6"/>
          <a:stretch>
            <a:fillRect/>
          </a:stretch>
        </p:blipFill>
        <p:spPr>
          <a:xfrm>
            <a:off x="2100675" y="5439793"/>
            <a:ext cx="3736667" cy="1431712"/>
          </a:xfrm>
          <a:prstGeom prst="rect">
            <a:avLst/>
          </a:prstGeom>
        </p:spPr>
      </p:pic>
    </p:spTree>
    <p:extLst>
      <p:ext uri="{BB962C8B-B14F-4D97-AF65-F5344CB8AC3E}">
        <p14:creationId xmlns:p14="http://schemas.microsoft.com/office/powerpoint/2010/main" val="15858884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a:t>➊ </a:t>
            </a:r>
            <a:r>
              <a:rPr lang="en-US" smtClean="0"/>
              <a:t>GETTING STARTED I </a:t>
            </a:r>
            <a:r>
              <a:rPr lang="en-US"/>
              <a:t>begin by making a sketch of the </a:t>
            </a:r>
            <a:r>
              <a:rPr lang="en-US" smtClean="0"/>
              <a:t>initial and </a:t>
            </a:r>
            <a:r>
              <a:rPr lang="en-US"/>
              <a:t>final conditions, choosing my person as the system </a:t>
            </a:r>
            <a:r>
              <a:rPr lang="en-US" smtClean="0"/>
              <a:t>and assuming </a:t>
            </a:r>
            <a:r>
              <a:rPr lang="en-US"/>
              <a:t>the motion to be entirely vertical (Figure 9.21).</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pic>
        <p:nvPicPr>
          <p:cNvPr id="12" name="Picture 11" descr="09_21_Figure.jpg"/>
          <p:cNvPicPr>
            <a:picLocks noChangeAspect="1"/>
          </p:cNvPicPr>
          <p:nvPr/>
        </p:nvPicPr>
        <p:blipFill rotWithShape="1">
          <a:blip r:embed="rId3">
            <a:extLst>
              <a:ext uri="{28A0092B-C50C-407E-A947-70E740481C1C}">
                <a14:useLocalDpi xmlns:a14="http://schemas.microsoft.com/office/drawing/2010/main" val="0"/>
              </a:ext>
            </a:extLst>
          </a:blip>
          <a:srcRect b="4129"/>
          <a:stretch/>
        </p:blipFill>
        <p:spPr>
          <a:xfrm>
            <a:off x="1620257" y="3740560"/>
            <a:ext cx="5903488" cy="2807812"/>
          </a:xfrm>
          <a:prstGeom prst="rect">
            <a:avLst/>
          </a:prstGeom>
        </p:spPr>
      </p:pic>
    </p:spTree>
    <p:extLst>
      <p:ext uri="{BB962C8B-B14F-4D97-AF65-F5344CB8AC3E}">
        <p14:creationId xmlns:p14="http://schemas.microsoft.com/office/powerpoint/2010/main" val="5665386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sz="2400"/>
              <a:t>➊ </a:t>
            </a:r>
            <a:r>
              <a:rPr lang="en-US" sz="2400" smtClean="0"/>
              <a:t>GETTING </a:t>
            </a:r>
            <a:r>
              <a:rPr lang="en-US" sz="2400"/>
              <a:t>STARTED I </a:t>
            </a:r>
            <a:r>
              <a:rPr lang="en-US" sz="2400" smtClean="0"/>
              <a:t>point the </a:t>
            </a:r>
            <a:r>
              <a:rPr lang="en-US" sz="2400" i="1"/>
              <a:t>x</a:t>
            </a:r>
            <a:r>
              <a:rPr lang="en-US" sz="2400"/>
              <a:t> axis downward in the direction of motion, which </a:t>
            </a:r>
            <a:r>
              <a:rPr lang="en-US" sz="2400" smtClean="0"/>
              <a:t>means that </a:t>
            </a:r>
            <a:r>
              <a:rPr lang="en-US" sz="2400"/>
              <a:t>the </a:t>
            </a:r>
            <a:r>
              <a:rPr lang="en-US" sz="2400" smtClean="0"/>
              <a:t>x components </a:t>
            </a:r>
            <a:r>
              <a:rPr lang="en-US" sz="2400"/>
              <a:t>of both the displacement and the </a:t>
            </a:r>
            <a:r>
              <a:rPr lang="en-US" sz="2400" smtClean="0"/>
              <a:t>velocity of </a:t>
            </a:r>
            <a:r>
              <a:rPr lang="en-US" sz="2400"/>
              <a:t>the center of mass are positive: </a:t>
            </a:r>
            <a:r>
              <a:rPr lang="en-US" sz="2400" smtClean="0"/>
              <a:t>Δ</a:t>
            </a:r>
            <a:r>
              <a:rPr lang="en-US" sz="2400" i="1" smtClean="0"/>
              <a:t>x</a:t>
            </a:r>
            <a:r>
              <a:rPr lang="en-US" sz="2400" baseline="-25000" smtClean="0"/>
              <a:t>cm</a:t>
            </a:r>
            <a:r>
              <a:rPr lang="en-US" sz="2400" smtClean="0"/>
              <a:t> = +0.25 </a:t>
            </a:r>
            <a:r>
              <a:rPr lang="en-US" sz="2400"/>
              <a:t>m </a:t>
            </a:r>
            <a:r>
              <a:rPr lang="en-US" sz="2400" smtClean="0"/>
              <a:t>and </a:t>
            </a:r>
            <a:r>
              <a:rPr lang="en-US" sz="2400" i="1" smtClean="0"/>
              <a:t>υ</a:t>
            </a:r>
            <a:r>
              <a:rPr lang="en-US" sz="2400" baseline="-25000" smtClean="0"/>
              <a:t>cm </a:t>
            </a:r>
            <a:r>
              <a:rPr lang="en-US" sz="2400" i="1" baseline="-25000" smtClean="0"/>
              <a:t>x </a:t>
            </a:r>
            <a:r>
              <a:rPr lang="en-US" sz="2400" i="1" smtClean="0"/>
              <a:t>= +</a:t>
            </a:r>
            <a:r>
              <a:rPr lang="en-US" sz="2400" smtClean="0"/>
              <a:t>1.2 m/s</a:t>
            </a:r>
            <a:r>
              <a:rPr lang="en-US" sz="2400"/>
              <a:t>.</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pic>
        <p:nvPicPr>
          <p:cNvPr id="8" name="Picture 7" descr="09_21_Figure.jpg"/>
          <p:cNvPicPr>
            <a:picLocks noChangeAspect="1"/>
          </p:cNvPicPr>
          <p:nvPr/>
        </p:nvPicPr>
        <p:blipFill rotWithShape="1">
          <a:blip r:embed="rId3">
            <a:extLst>
              <a:ext uri="{28A0092B-C50C-407E-A947-70E740481C1C}">
                <a14:useLocalDpi xmlns:a14="http://schemas.microsoft.com/office/drawing/2010/main" val="0"/>
              </a:ext>
            </a:extLst>
          </a:blip>
          <a:srcRect b="4129"/>
          <a:stretch/>
        </p:blipFill>
        <p:spPr>
          <a:xfrm>
            <a:off x="1477869" y="3569421"/>
            <a:ext cx="6188262" cy="2943256"/>
          </a:xfrm>
          <a:prstGeom prst="rect">
            <a:avLst/>
          </a:prstGeom>
        </p:spPr>
      </p:pic>
    </p:spTree>
    <p:extLst>
      <p:ext uri="{BB962C8B-B14F-4D97-AF65-F5344CB8AC3E}">
        <p14:creationId xmlns:p14="http://schemas.microsoft.com/office/powerpoint/2010/main" val="1342642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sz="2400"/>
              <a:t>➊ </a:t>
            </a:r>
            <a:r>
              <a:rPr lang="en-US" sz="2400" smtClean="0"/>
              <a:t>GETTING </a:t>
            </a:r>
            <a:r>
              <a:rPr lang="en-US" sz="2400"/>
              <a:t>STARTED Two external forces are exerted on the </a:t>
            </a:r>
            <a:r>
              <a:rPr lang="en-US" sz="2400" smtClean="0"/>
              <a:t>person: a </a:t>
            </a:r>
            <a:r>
              <a:rPr lang="en-US" sz="2400"/>
              <a:t>downward force of </a:t>
            </a:r>
            <a:r>
              <a:rPr lang="en-US" sz="2400" smtClean="0"/>
              <a:t>gravity       exerted </a:t>
            </a:r>
            <a:r>
              <a:rPr lang="en-US" sz="2400"/>
              <a:t>by Earth and </a:t>
            </a:r>
            <a:r>
              <a:rPr lang="en-US" sz="2400" smtClean="0"/>
              <a:t>an upward </a:t>
            </a:r>
            <a:r>
              <a:rPr lang="en-US" sz="2400"/>
              <a:t>contact force </a:t>
            </a:r>
            <a:r>
              <a:rPr lang="en-US" sz="2400" smtClean="0"/>
              <a:t>     exerted </a:t>
            </a:r>
            <a:r>
              <a:rPr lang="en-US" sz="2400"/>
              <a:t>by the floor surface. Only </a:t>
            </a:r>
            <a:r>
              <a:rPr lang="en-US" sz="2400" smtClean="0"/>
              <a:t>the point </a:t>
            </a:r>
            <a:r>
              <a:rPr lang="en-US" sz="2400"/>
              <a:t>of application of the force of gravity undergoes a displacement</a:t>
            </a:r>
            <a:r>
              <a:rPr lang="en-US" sz="2400" smtClean="0"/>
              <a:t>, and </a:t>
            </a:r>
            <a:r>
              <a:rPr lang="en-US" sz="2400"/>
              <a:t>so I need to include only that force in my diagram.</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26039946"/>
              </p:ext>
            </p:extLst>
          </p:nvPr>
        </p:nvGraphicFramePr>
        <p:xfrm>
          <a:off x="4945063" y="2276475"/>
          <a:ext cx="393700" cy="444500"/>
        </p:xfrm>
        <a:graphic>
          <a:graphicData uri="http://schemas.openxmlformats.org/presentationml/2006/ole">
            <mc:AlternateContent xmlns:mc="http://schemas.openxmlformats.org/markup-compatibility/2006">
              <mc:Choice xmlns:v="urn:schemas-microsoft-com:vml" Requires="v">
                <p:oleObj spid="_x0000_s14851" name="Equation" r:id="rId4" imgW="393700" imgH="444500" progId="Equation.DSMT4">
                  <p:embed/>
                </p:oleObj>
              </mc:Choice>
              <mc:Fallback>
                <p:oleObj name="Equation" r:id="rId4" imgW="393700" imgH="444500" progId="Equation.DSMT4">
                  <p:embed/>
                  <p:pic>
                    <p:nvPicPr>
                      <p:cNvPr id="0" name=""/>
                      <p:cNvPicPr>
                        <a:picLocks noChangeAspect="1" noChangeArrowheads="1"/>
                      </p:cNvPicPr>
                      <p:nvPr/>
                    </p:nvPicPr>
                    <p:blipFill>
                      <a:blip r:embed="rId5"/>
                      <a:srcRect/>
                      <a:stretch>
                        <a:fillRect/>
                      </a:stretch>
                    </p:blipFill>
                    <p:spPr bwMode="auto">
                      <a:xfrm>
                        <a:off x="4945063" y="2276475"/>
                        <a:ext cx="393700" cy="444500"/>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52083152"/>
              </p:ext>
            </p:extLst>
          </p:nvPr>
        </p:nvGraphicFramePr>
        <p:xfrm>
          <a:off x="3082925" y="2622144"/>
          <a:ext cx="355600" cy="444500"/>
        </p:xfrm>
        <a:graphic>
          <a:graphicData uri="http://schemas.openxmlformats.org/presentationml/2006/ole">
            <mc:AlternateContent xmlns:mc="http://schemas.openxmlformats.org/markup-compatibility/2006">
              <mc:Choice xmlns:v="urn:schemas-microsoft-com:vml" Requires="v">
                <p:oleObj spid="_x0000_s14852" name="Equation" r:id="rId6" imgW="355600" imgH="444500" progId="Equation.DSMT4">
                  <p:embed/>
                </p:oleObj>
              </mc:Choice>
              <mc:Fallback>
                <p:oleObj name="Equation" r:id="rId6" imgW="355600" imgH="444500" progId="Equation.DSMT4">
                  <p:embed/>
                  <p:pic>
                    <p:nvPicPr>
                      <p:cNvPr id="0" name=""/>
                      <p:cNvPicPr>
                        <a:picLocks noChangeAspect="1" noChangeArrowheads="1"/>
                      </p:cNvPicPr>
                      <p:nvPr/>
                    </p:nvPicPr>
                    <p:blipFill>
                      <a:blip r:embed="rId7"/>
                      <a:srcRect/>
                      <a:stretch>
                        <a:fillRect/>
                      </a:stretch>
                    </p:blipFill>
                    <p:spPr bwMode="auto">
                      <a:xfrm>
                        <a:off x="3082925" y="2622144"/>
                        <a:ext cx="355600" cy="444500"/>
                      </a:xfrm>
                      <a:prstGeom prst="rect">
                        <a:avLst/>
                      </a:prstGeom>
                      <a:noFill/>
                      <a:ln>
                        <a:noFill/>
                      </a:ln>
                      <a:extLst/>
                    </p:spPr>
                  </p:pic>
                </p:oleObj>
              </mc:Fallback>
            </mc:AlternateContent>
          </a:graphicData>
        </a:graphic>
      </p:graphicFrame>
      <p:pic>
        <p:nvPicPr>
          <p:cNvPr id="12" name="Picture 11" descr="09_21_Figure.jpg"/>
          <p:cNvPicPr>
            <a:picLocks noChangeAspect="1"/>
          </p:cNvPicPr>
          <p:nvPr/>
        </p:nvPicPr>
        <p:blipFill rotWithShape="1">
          <a:blip r:embed="rId8">
            <a:extLst>
              <a:ext uri="{28A0092B-C50C-407E-A947-70E740481C1C}">
                <a14:useLocalDpi xmlns:a14="http://schemas.microsoft.com/office/drawing/2010/main" val="0"/>
              </a:ext>
            </a:extLst>
          </a:blip>
          <a:srcRect b="4129"/>
          <a:stretch/>
        </p:blipFill>
        <p:spPr>
          <a:xfrm>
            <a:off x="1895216" y="4011119"/>
            <a:ext cx="5353568" cy="2546260"/>
          </a:xfrm>
          <a:prstGeom prst="rect">
            <a:avLst/>
          </a:prstGeom>
        </p:spPr>
      </p:pic>
    </p:spTree>
    <p:extLst>
      <p:ext uri="{BB962C8B-B14F-4D97-AF65-F5344CB8AC3E}">
        <p14:creationId xmlns:p14="http://schemas.microsoft.com/office/powerpoint/2010/main" val="11523044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smtClean="0">
                <a:latin typeface="Wingdings" charset="2"/>
                <a:cs typeface="Wingdings" charset="2"/>
              </a:rPr>
              <a:t>➋</a:t>
            </a:r>
            <a:r>
              <a:rPr lang="en-US" smtClean="0"/>
              <a:t> DEVISE PLAN Knowing </a:t>
            </a:r>
            <a:r>
              <a:rPr lang="en-US"/>
              <a:t>the initial center-of-mass velocity, </a:t>
            </a:r>
            <a:r>
              <a:rPr lang="en-US" smtClean="0"/>
              <a:t>I can </a:t>
            </a:r>
            <a:r>
              <a:rPr lang="en-US"/>
              <a:t>use Eq. 9.13 to calculate the change in the person’s </a:t>
            </a:r>
            <a:r>
              <a:rPr lang="en-US" smtClean="0"/>
              <a:t>translational kinetic </a:t>
            </a:r>
            <a:r>
              <a:rPr lang="en-US"/>
              <a:t>energy </a:t>
            </a:r>
            <a:r>
              <a:rPr lang="en-US" smtClean="0"/>
              <a:t>Δ</a:t>
            </a:r>
            <a:r>
              <a:rPr lang="en-US" i="1" smtClean="0"/>
              <a:t>K</a:t>
            </a:r>
            <a:r>
              <a:rPr lang="en-US" baseline="-25000" smtClean="0"/>
              <a:t>cm</a:t>
            </a:r>
            <a:r>
              <a:rPr lang="en-US"/>
              <a:t>. </a:t>
            </a:r>
            <a:endParaRPr lang="en-US" smtClean="0"/>
          </a:p>
          <a:p>
            <a:pPr marL="0" indent="0">
              <a:buNone/>
            </a:pPr>
            <a:endParaRPr lang="en-US" smtClean="0"/>
          </a:p>
          <a:p>
            <a:pPr marL="0" indent="0">
              <a:buNone/>
            </a:pPr>
            <a:r>
              <a:rPr lang="en-US" smtClean="0"/>
              <a:t>This change in kinetic energy must equal the work done by the net external force.</a:t>
            </a:r>
          </a:p>
          <a:p>
            <a:pPr marL="0" indent="0">
              <a:buNone/>
            </a:pPr>
            <a:endParaRPr lang="en-US" smtClean="0"/>
          </a:p>
          <a:p>
            <a:pPr marL="0" indent="0">
              <a:buNone/>
            </a:pPr>
            <a:r>
              <a:rPr lang="en-US" smtClean="0"/>
              <a:t>From that and </a:t>
            </a:r>
            <a:r>
              <a:rPr lang="en-US"/>
              <a:t>the displacement </a:t>
            </a:r>
            <a:r>
              <a:rPr lang="en-US" smtClean="0"/>
              <a:t>Δ</a:t>
            </a:r>
            <a:r>
              <a:rPr lang="en-US" i="1" smtClean="0"/>
              <a:t>x</a:t>
            </a:r>
            <a:r>
              <a:rPr lang="en-US" baseline="-25000" smtClean="0"/>
              <a:t>cm</a:t>
            </a:r>
            <a:r>
              <a:rPr lang="en-US" smtClean="0"/>
              <a:t>= +0.25 </a:t>
            </a:r>
            <a:r>
              <a:rPr lang="en-US"/>
              <a:t>m </a:t>
            </a:r>
            <a:r>
              <a:rPr lang="en-US" smtClean="0"/>
              <a:t>we can find the </a:t>
            </a:r>
            <a:r>
              <a:rPr lang="en-US"/>
              <a:t>vector sum of the forces exerted on </a:t>
            </a:r>
            <a:r>
              <a:rPr lang="en-US" smtClean="0"/>
              <a:t>the person</a:t>
            </a:r>
            <a:r>
              <a:rPr lang="en-US"/>
              <a:t>.</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spTree>
    <p:extLst>
      <p:ext uri="{BB962C8B-B14F-4D97-AF65-F5344CB8AC3E}">
        <p14:creationId xmlns:p14="http://schemas.microsoft.com/office/powerpoint/2010/main" val="34328976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a:latin typeface="Wingdings" charset="2"/>
                <a:cs typeface="Wingdings" charset="2"/>
              </a:rPr>
              <a:t>➋</a:t>
            </a:r>
            <a:r>
              <a:rPr lang="en-US"/>
              <a:t> </a:t>
            </a:r>
            <a:r>
              <a:rPr lang="en-US" smtClean="0"/>
              <a:t>DEVISE PLAN If </a:t>
            </a:r>
            <a:r>
              <a:rPr lang="en-US"/>
              <a:t>I then subtract the force of gravity, I obtain the force exerted by the floor surface on the person. To determine </a:t>
            </a:r>
            <a:r>
              <a:rPr lang="en-US" smtClean="0"/>
              <a:t>the work </a:t>
            </a:r>
            <a:r>
              <a:rPr lang="en-US"/>
              <a:t>done by this force on the person, I need to multiply it </a:t>
            </a:r>
            <a:r>
              <a:rPr lang="en-US" smtClean="0"/>
              <a:t>by the </a:t>
            </a:r>
            <a:r>
              <a:rPr lang="en-US"/>
              <a:t>force displacement.</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spTree>
    <p:extLst>
      <p:ext uri="{BB962C8B-B14F-4D97-AF65-F5344CB8AC3E}">
        <p14:creationId xmlns:p14="http://schemas.microsoft.com/office/powerpoint/2010/main" val="30886516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a:latin typeface="Wingdings" charset="2"/>
                <a:cs typeface="Wingdings" charset="2"/>
              </a:rPr>
              <a:t>➋</a:t>
            </a:r>
            <a:r>
              <a:rPr lang="en-US"/>
              <a:t> </a:t>
            </a:r>
            <a:r>
              <a:rPr lang="en-US" smtClean="0"/>
              <a:t>DEVISE </a:t>
            </a:r>
            <a:r>
              <a:rPr lang="en-US"/>
              <a:t>PLAN Because the person slows down as </a:t>
            </a:r>
            <a:r>
              <a:rPr lang="en-US" smtClean="0"/>
              <a:t>he travels </a:t>
            </a:r>
            <a:r>
              <a:rPr lang="en-US"/>
              <a:t>downward, his acceleration is upward and so the </a:t>
            </a:r>
            <a:r>
              <a:rPr lang="en-US" smtClean="0"/>
              <a:t>vector sum </a:t>
            </a:r>
            <a:r>
              <a:rPr lang="en-US"/>
              <a:t>of the forces is upward too. To remind myself of this, I </a:t>
            </a:r>
            <a:r>
              <a:rPr lang="en-US" smtClean="0"/>
              <a:t>draw a </a:t>
            </a:r>
            <a:r>
              <a:rPr lang="en-US"/>
              <a:t>free-body diagram in which the arrow for the upward </a:t>
            </a:r>
            <a:r>
              <a:rPr lang="en-US" smtClean="0"/>
              <a:t>contact force </a:t>
            </a:r>
            <a:r>
              <a:rPr lang="en-US"/>
              <a:t>is longer than the arrow for the downward force of gravity.</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pic>
        <p:nvPicPr>
          <p:cNvPr id="6" name="Picture 5" descr="09_21_Figure.jpg"/>
          <p:cNvPicPr>
            <a:picLocks noChangeAspect="1"/>
          </p:cNvPicPr>
          <p:nvPr/>
        </p:nvPicPr>
        <p:blipFill rotWithShape="1">
          <a:blip r:embed="rId3">
            <a:extLst>
              <a:ext uri="{28A0092B-C50C-407E-A947-70E740481C1C}">
                <a14:useLocalDpi xmlns:a14="http://schemas.microsoft.com/office/drawing/2010/main" val="0"/>
              </a:ext>
            </a:extLst>
          </a:blip>
          <a:srcRect l="87007" b="4129"/>
          <a:stretch/>
        </p:blipFill>
        <p:spPr>
          <a:xfrm>
            <a:off x="6858000" y="4078852"/>
            <a:ext cx="695584" cy="2546260"/>
          </a:xfrm>
          <a:prstGeom prst="rect">
            <a:avLst/>
          </a:prstGeom>
        </p:spPr>
      </p:pic>
      <p:cxnSp>
        <p:nvCxnSpPr>
          <p:cNvPr id="3" name="Straight Arrow Connector 2"/>
          <p:cNvCxnSpPr/>
          <p:nvPr/>
        </p:nvCxnSpPr>
        <p:spPr bwMode="auto">
          <a:xfrm flipV="1">
            <a:off x="8348132" y="4944534"/>
            <a:ext cx="0" cy="8636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p:cNvSpPr txBox="1"/>
          <p:nvPr/>
        </p:nvSpPr>
        <p:spPr>
          <a:xfrm>
            <a:off x="8415870" y="5130800"/>
            <a:ext cx="535573" cy="461665"/>
          </a:xfrm>
          <a:prstGeom prst="rect">
            <a:avLst/>
          </a:prstGeom>
          <a:noFill/>
        </p:spPr>
        <p:txBody>
          <a:bodyPr wrap="none" rtlCol="0">
            <a:spAutoFit/>
          </a:bodyPr>
          <a:lstStyle/>
          <a:p>
            <a:r>
              <a:rPr lang="en-US" smtClean="0"/>
              <a:t>+a</a:t>
            </a:r>
            <a:endParaRPr lang="en-US"/>
          </a:p>
        </p:txBody>
      </p:sp>
    </p:spTree>
    <p:extLst>
      <p:ext uri="{BB962C8B-B14F-4D97-AF65-F5344CB8AC3E}">
        <p14:creationId xmlns:p14="http://schemas.microsoft.com/office/powerpoint/2010/main" val="38921135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a:t>❸ </a:t>
            </a:r>
            <a:r>
              <a:rPr lang="en-US" smtClean="0"/>
              <a:t>EXECUTE PLAN Because </a:t>
            </a:r>
            <a:r>
              <a:rPr lang="en-US"/>
              <a:t>the person ends at rest, his </a:t>
            </a:r>
            <a:r>
              <a:rPr lang="en-US" smtClean="0"/>
              <a:t>final translational </a:t>
            </a:r>
            <a:r>
              <a:rPr lang="en-US"/>
              <a:t>kinetic energy is </a:t>
            </a:r>
            <a:r>
              <a:rPr lang="en-US" smtClean="0"/>
              <a:t>zero</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85889860"/>
              </p:ext>
            </p:extLst>
          </p:nvPr>
        </p:nvGraphicFramePr>
        <p:xfrm>
          <a:off x="1136650" y="3414713"/>
          <a:ext cx="6870700" cy="520700"/>
        </p:xfrm>
        <a:graphic>
          <a:graphicData uri="http://schemas.openxmlformats.org/presentationml/2006/ole">
            <mc:AlternateContent xmlns:mc="http://schemas.openxmlformats.org/markup-compatibility/2006">
              <mc:Choice xmlns:v="urn:schemas-microsoft-com:vml" Requires="v">
                <p:oleObj spid="_x0000_s15615" name="Equation" r:id="rId4" imgW="6870700" imgH="520700" progId="Equation.DSMT4">
                  <p:embed/>
                </p:oleObj>
              </mc:Choice>
              <mc:Fallback>
                <p:oleObj name="Equation" r:id="rId4" imgW="6870700" imgH="520700" progId="Equation.DSMT4">
                  <p:embed/>
                  <p:pic>
                    <p:nvPicPr>
                      <p:cNvPr id="0" name=""/>
                      <p:cNvPicPr>
                        <a:picLocks noChangeAspect="1" noChangeArrowheads="1"/>
                      </p:cNvPicPr>
                      <p:nvPr/>
                    </p:nvPicPr>
                    <p:blipFill>
                      <a:blip r:embed="rId5"/>
                      <a:srcRect/>
                      <a:stretch>
                        <a:fillRect/>
                      </a:stretch>
                    </p:blipFill>
                    <p:spPr bwMode="auto">
                      <a:xfrm>
                        <a:off x="1136650" y="3414713"/>
                        <a:ext cx="6870700" cy="5207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1290502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a:t>❸ </a:t>
            </a:r>
            <a:r>
              <a:rPr lang="en-US" smtClean="0"/>
              <a:t>EXECUTE </a:t>
            </a:r>
            <a:r>
              <a:rPr lang="en-US"/>
              <a:t>PLAN Substituting this value and the displacement of the center </a:t>
            </a:r>
            <a:r>
              <a:rPr lang="en-US" smtClean="0"/>
              <a:t>of mass </a:t>
            </a:r>
            <a:r>
              <a:rPr lang="en-US"/>
              <a:t>into Eq. 9.14 </a:t>
            </a:r>
            <a:r>
              <a:rPr lang="en-US" smtClean="0"/>
              <a:t>yields</a:t>
            </a:r>
          </a:p>
          <a:p>
            <a:pPr marL="0" indent="0">
              <a:buNone/>
            </a:pPr>
            <a:endParaRPr lang="en-US"/>
          </a:p>
          <a:p>
            <a:pPr marL="0" indent="0">
              <a:buNone/>
            </a:pPr>
            <a:endParaRPr lang="en-US" smtClean="0"/>
          </a:p>
          <a:p>
            <a:pPr marL="0" indent="0">
              <a:buNone/>
            </a:pPr>
            <a:endParaRPr lang="en-US"/>
          </a:p>
          <a:p>
            <a:pPr marL="0" indent="0">
              <a:buNone/>
            </a:pPr>
            <a:endParaRPr lang="en-US" smtClean="0"/>
          </a:p>
          <a:p>
            <a:pPr marL="0" indent="0">
              <a:buNone/>
            </a:pPr>
            <a:r>
              <a:rPr lang="en-US" smtClean="0"/>
              <a:t>This is the </a:t>
            </a:r>
            <a:r>
              <a:rPr lang="en-US" i="1" smtClean="0"/>
              <a:t>net</a:t>
            </a:r>
            <a:r>
              <a:rPr lang="en-US" smtClean="0"/>
              <a:t> force. We need the free body diagram to disentangle the forces.</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870656831"/>
              </p:ext>
            </p:extLst>
          </p:nvPr>
        </p:nvGraphicFramePr>
        <p:xfrm>
          <a:off x="2095500" y="2976738"/>
          <a:ext cx="4953000" cy="927100"/>
        </p:xfrm>
        <a:graphic>
          <a:graphicData uri="http://schemas.openxmlformats.org/presentationml/2006/ole">
            <mc:AlternateContent xmlns:mc="http://schemas.openxmlformats.org/markup-compatibility/2006">
              <mc:Choice xmlns:v="urn:schemas-microsoft-com:vml" Requires="v">
                <p:oleObj spid="_x0000_s16634" name="Equation" r:id="rId4" imgW="4953000" imgH="927100" progId="Equation.DSMT4">
                  <p:embed/>
                </p:oleObj>
              </mc:Choice>
              <mc:Fallback>
                <p:oleObj name="Equation" r:id="rId4" imgW="4953000" imgH="927100" progId="Equation.DSMT4">
                  <p:embed/>
                  <p:pic>
                    <p:nvPicPr>
                      <p:cNvPr id="0" name=""/>
                      <p:cNvPicPr>
                        <a:picLocks noChangeAspect="1" noChangeArrowheads="1"/>
                      </p:cNvPicPr>
                      <p:nvPr/>
                    </p:nvPicPr>
                    <p:blipFill>
                      <a:blip r:embed="rId5"/>
                      <a:srcRect/>
                      <a:stretch>
                        <a:fillRect/>
                      </a:stretch>
                    </p:blipFill>
                    <p:spPr bwMode="auto">
                      <a:xfrm>
                        <a:off x="2095500" y="2976738"/>
                        <a:ext cx="4953000" cy="9271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1836188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a:t>❸ </a:t>
            </a:r>
            <a:r>
              <a:rPr lang="en-US" smtClean="0"/>
              <a:t>EXECUTE </a:t>
            </a:r>
            <a:r>
              <a:rPr lang="en-US"/>
              <a:t>PLAN To obtain the force exerted by the floor from this vector sum</a:t>
            </a:r>
            <a:r>
              <a:rPr lang="en-US" smtClean="0"/>
              <a:t>, look back to the free body diagram: just two forces.</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02504978"/>
              </p:ext>
            </p:extLst>
          </p:nvPr>
        </p:nvGraphicFramePr>
        <p:xfrm>
          <a:off x="3257550" y="3819696"/>
          <a:ext cx="2628900" cy="520700"/>
        </p:xfrm>
        <a:graphic>
          <a:graphicData uri="http://schemas.openxmlformats.org/presentationml/2006/ole">
            <mc:AlternateContent xmlns:mc="http://schemas.openxmlformats.org/markup-compatibility/2006">
              <mc:Choice xmlns:v="urn:schemas-microsoft-com:vml" Requires="v">
                <p:oleObj spid="_x0000_s17879" name="Equation" r:id="rId4" imgW="2628900" imgH="520700" progId="Equation.DSMT4">
                  <p:embed/>
                </p:oleObj>
              </mc:Choice>
              <mc:Fallback>
                <p:oleObj name="Equation" r:id="rId4" imgW="2628900" imgH="520700" progId="Equation.DSMT4">
                  <p:embed/>
                  <p:pic>
                    <p:nvPicPr>
                      <p:cNvPr id="0" name=""/>
                      <p:cNvPicPr>
                        <a:picLocks noChangeAspect="1" noChangeArrowheads="1"/>
                      </p:cNvPicPr>
                      <p:nvPr/>
                    </p:nvPicPr>
                    <p:blipFill>
                      <a:blip r:embed="rId5"/>
                      <a:srcRect/>
                      <a:stretch>
                        <a:fillRect/>
                      </a:stretch>
                    </p:blipFill>
                    <p:spPr bwMode="auto">
                      <a:xfrm>
                        <a:off x="3257550" y="3819696"/>
                        <a:ext cx="2628900" cy="520700"/>
                      </a:xfrm>
                      <a:prstGeom prst="rect">
                        <a:avLst/>
                      </a:prstGeom>
                      <a:noFill/>
                      <a:ln>
                        <a:noFill/>
                      </a:ln>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90498488"/>
              </p:ext>
            </p:extLst>
          </p:nvPr>
        </p:nvGraphicFramePr>
        <p:xfrm>
          <a:off x="463550" y="4455144"/>
          <a:ext cx="8216900" cy="1574800"/>
        </p:xfrm>
        <a:graphic>
          <a:graphicData uri="http://schemas.openxmlformats.org/presentationml/2006/ole">
            <mc:AlternateContent xmlns:mc="http://schemas.openxmlformats.org/markup-compatibility/2006">
              <mc:Choice xmlns:v="urn:schemas-microsoft-com:vml" Requires="v">
                <p:oleObj spid="_x0000_s17880" name="Equation" r:id="rId6" imgW="8216900" imgH="1574800" progId="Equation.3">
                  <p:embed/>
                </p:oleObj>
              </mc:Choice>
              <mc:Fallback>
                <p:oleObj name="Equation" r:id="rId6" imgW="8216900" imgH="1574800" progId="Equation.3">
                  <p:embed/>
                  <p:pic>
                    <p:nvPicPr>
                      <p:cNvPr id="0" name=""/>
                      <p:cNvPicPr>
                        <a:picLocks noChangeAspect="1" noChangeArrowheads="1"/>
                      </p:cNvPicPr>
                      <p:nvPr/>
                    </p:nvPicPr>
                    <p:blipFill>
                      <a:blip r:embed="rId7"/>
                      <a:srcRect/>
                      <a:stretch>
                        <a:fillRect/>
                      </a:stretch>
                    </p:blipFill>
                    <p:spPr bwMode="auto">
                      <a:xfrm>
                        <a:off x="463550" y="4455144"/>
                        <a:ext cx="8216900" cy="1574800"/>
                      </a:xfrm>
                      <a:prstGeom prst="rect">
                        <a:avLst/>
                      </a:prstGeom>
                      <a:noFill/>
                      <a:ln>
                        <a:noFill/>
                      </a:ln>
                      <a:extLst/>
                    </p:spPr>
                  </p:pic>
                </p:oleObj>
              </mc:Fallback>
            </mc:AlternateContent>
          </a:graphicData>
        </a:graphic>
      </p:graphicFrame>
      <p:sp>
        <p:nvSpPr>
          <p:cNvPr id="2" name="Rectangle 1"/>
          <p:cNvSpPr/>
          <p:nvPr/>
        </p:nvSpPr>
        <p:spPr>
          <a:xfrm>
            <a:off x="5577701" y="5450015"/>
            <a:ext cx="543739" cy="523220"/>
          </a:xfrm>
          <a:prstGeom prst="rect">
            <a:avLst/>
          </a:prstGeom>
        </p:spPr>
        <p:txBody>
          <a:bodyPr wrap="none">
            <a:spAutoFit/>
          </a:bodyPr>
          <a:lstStyle/>
          <a:p>
            <a:r>
              <a:rPr lang="en-US" sz="2800">
                <a:solidFill>
                  <a:srgbClr val="004A8F"/>
                </a:solidFill>
              </a:rPr>
              <a:t>✔</a:t>
            </a:r>
            <a:endParaRPr lang="en-US" sz="2800"/>
          </a:p>
        </p:txBody>
      </p:sp>
    </p:spTree>
    <p:extLst>
      <p:ext uri="{BB962C8B-B14F-4D97-AF65-F5344CB8AC3E}">
        <p14:creationId xmlns:p14="http://schemas.microsoft.com/office/powerpoint/2010/main" val="33629031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a:t>❸ </a:t>
            </a:r>
            <a:r>
              <a:rPr lang="en-US" smtClean="0"/>
              <a:t>EXECUTE </a:t>
            </a:r>
            <a:r>
              <a:rPr lang="en-US"/>
              <a:t>PLAN To determine the work done by this force on the person</a:t>
            </a:r>
            <a:r>
              <a:rPr lang="en-US" smtClean="0"/>
              <a:t>, I </a:t>
            </a:r>
            <a:r>
              <a:rPr lang="en-US"/>
              <a:t>must multiply the </a:t>
            </a:r>
            <a:r>
              <a:rPr lang="en-US" i="1"/>
              <a:t>x</a:t>
            </a:r>
            <a:r>
              <a:rPr lang="en-US"/>
              <a:t> component of the force by the </a:t>
            </a:r>
            <a:r>
              <a:rPr lang="en-US" smtClean="0"/>
              <a:t>force displacement</a:t>
            </a:r>
            <a:r>
              <a:rPr lang="en-US"/>
              <a:t>. </a:t>
            </a:r>
            <a:endParaRPr lang="en-US" smtClean="0"/>
          </a:p>
          <a:p>
            <a:pPr marL="0" indent="0">
              <a:buNone/>
            </a:pPr>
            <a:endParaRPr lang="en-US"/>
          </a:p>
          <a:p>
            <a:pPr marL="0" indent="0">
              <a:buNone/>
            </a:pPr>
            <a:r>
              <a:rPr lang="en-US" smtClean="0"/>
              <a:t>The </a:t>
            </a:r>
            <a:r>
              <a:rPr lang="en-US"/>
              <a:t>point of application is </a:t>
            </a:r>
            <a:r>
              <a:rPr lang="en-US" smtClean="0"/>
              <a:t>the </a:t>
            </a:r>
            <a:r>
              <a:rPr lang="en-US"/>
              <a:t>floor, </a:t>
            </a:r>
            <a:r>
              <a:rPr lang="en-US" smtClean="0"/>
              <a:t>which doesn’t </a:t>
            </a:r>
            <a:r>
              <a:rPr lang="en-US"/>
              <a:t>move. This means that the force displacement is zero</a:t>
            </a:r>
            <a:r>
              <a:rPr lang="en-US" smtClean="0"/>
              <a:t>, so </a:t>
            </a:r>
            <a:r>
              <a:rPr lang="en-US"/>
              <a:t>the work done on the </a:t>
            </a:r>
            <a:r>
              <a:rPr lang="en-US" smtClean="0"/>
              <a:t>person by the surface </a:t>
            </a:r>
            <a:r>
              <a:rPr lang="en-US"/>
              <a:t>is zero too: </a:t>
            </a:r>
            <a:r>
              <a:rPr lang="en-US" i="1" smtClean="0"/>
              <a:t>W</a:t>
            </a:r>
            <a:r>
              <a:rPr lang="en-US" smtClean="0"/>
              <a:t> = 0. </a:t>
            </a:r>
            <a:r>
              <a:rPr lang="en-US" smtClean="0">
                <a:solidFill>
                  <a:srgbClr val="004A8F"/>
                </a:solidFill>
              </a:rPr>
              <a:t>✔</a:t>
            </a:r>
            <a:endParaRPr lang="en-US">
              <a:solidFill>
                <a:srgbClr val="004A8F"/>
              </a:solidFill>
            </a:endParaRP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spTree>
    <p:extLst>
      <p:ext uri="{BB962C8B-B14F-4D97-AF65-F5344CB8AC3E}">
        <p14:creationId xmlns:p14="http://schemas.microsoft.com/office/powerpoint/2010/main" val="155930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8.45</a:t>
            </a:r>
            <a:endParaRPr lang="en-US" dirty="0"/>
          </a:p>
        </p:txBody>
      </p:sp>
      <p:sp>
        <p:nvSpPr>
          <p:cNvPr id="3" name="Content Placeholder 2"/>
          <p:cNvSpPr>
            <a:spLocks noGrp="1"/>
          </p:cNvSpPr>
          <p:nvPr>
            <p:ph idx="1"/>
          </p:nvPr>
        </p:nvSpPr>
        <p:spPr>
          <a:xfrm>
            <a:off x="365125" y="1769590"/>
            <a:ext cx="8464082" cy="4718304"/>
          </a:xfrm>
        </p:spPr>
        <p:txBody>
          <a:bodyPr/>
          <a:lstStyle/>
          <a:p>
            <a:r>
              <a:rPr lang="en-US" dirty="0" smtClean="0"/>
              <a:t>Second part  - now push the block to the left?</a:t>
            </a:r>
          </a:p>
          <a:p>
            <a:r>
              <a:rPr lang="en-US" dirty="0" smtClean="0"/>
              <a:t>The only thing that changes is that </a:t>
            </a:r>
            <a:r>
              <a:rPr lang="en-US" i="1" dirty="0" smtClean="0"/>
              <a:t>friction now acts to the right.</a:t>
            </a:r>
          </a:p>
          <a:p>
            <a:r>
              <a:rPr lang="en-US" dirty="0" smtClean="0"/>
              <a:t>Change the sign of the friction force and repeat</a:t>
            </a:r>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spTree>
    <p:extLst>
      <p:ext uri="{BB962C8B-B14F-4D97-AF65-F5344CB8AC3E}">
        <p14:creationId xmlns:p14="http://schemas.microsoft.com/office/powerpoint/2010/main" val="130793471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 (cont.)</a:t>
            </a:r>
            <a:endParaRPr lang="en-US"/>
          </a:p>
        </p:txBody>
      </p:sp>
      <p:sp>
        <p:nvSpPr>
          <p:cNvPr id="11" name="Content Placeholder 10"/>
          <p:cNvSpPr>
            <a:spLocks noGrp="1"/>
          </p:cNvSpPr>
          <p:nvPr>
            <p:ph idx="1"/>
          </p:nvPr>
        </p:nvSpPr>
        <p:spPr/>
        <p:txBody>
          <a:bodyPr/>
          <a:lstStyle/>
          <a:p>
            <a:pPr marL="0" indent="0">
              <a:buNone/>
            </a:pPr>
            <a:r>
              <a:rPr lang="en-US"/>
              <a:t>➍ </a:t>
            </a:r>
            <a:r>
              <a:rPr lang="en-US" smtClean="0"/>
              <a:t>EVALUATE RESULT </a:t>
            </a:r>
            <a:r>
              <a:rPr lang="en-US"/>
              <a:t>The contact force  </a:t>
            </a:r>
            <a:r>
              <a:rPr lang="en-US" smtClean="0"/>
              <a:t>      is </a:t>
            </a:r>
            <a:r>
              <a:rPr lang="en-US"/>
              <a:t>negative </a:t>
            </a:r>
            <a:r>
              <a:rPr lang="en-US" smtClean="0"/>
              <a:t>because it </a:t>
            </a:r>
            <a:r>
              <a:rPr lang="en-US"/>
              <a:t>is directed upward, as I expect. Its magnitude is </a:t>
            </a:r>
            <a:r>
              <a:rPr lang="en-US" smtClean="0"/>
              <a:t>larger than </a:t>
            </a:r>
            <a:r>
              <a:rPr lang="en-US"/>
              <a:t>that of the force of gravity, as it should be in order to </a:t>
            </a:r>
            <a:r>
              <a:rPr lang="en-US" smtClean="0"/>
              <a:t>slow the </a:t>
            </a:r>
            <a:r>
              <a:rPr lang="en-US"/>
              <a:t>person down.</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185393344"/>
              </p:ext>
            </p:extLst>
          </p:nvPr>
        </p:nvGraphicFramePr>
        <p:xfrm>
          <a:off x="6874851" y="1934323"/>
          <a:ext cx="546100" cy="508000"/>
        </p:xfrm>
        <a:graphic>
          <a:graphicData uri="http://schemas.openxmlformats.org/presentationml/2006/ole">
            <mc:AlternateContent xmlns:mc="http://schemas.openxmlformats.org/markup-compatibility/2006">
              <mc:Choice xmlns:v="urn:schemas-microsoft-com:vml" Requires="v">
                <p:oleObj spid="_x0000_s19697" name="Equation" r:id="rId4" imgW="546100" imgH="508000" progId="Equation.DSMT4">
                  <p:embed/>
                </p:oleObj>
              </mc:Choice>
              <mc:Fallback>
                <p:oleObj name="Equation" r:id="rId4" imgW="546100" imgH="508000" progId="Equation.DSMT4">
                  <p:embed/>
                  <p:pic>
                    <p:nvPicPr>
                      <p:cNvPr id="0" name=""/>
                      <p:cNvPicPr>
                        <a:picLocks noChangeAspect="1" noChangeArrowheads="1"/>
                      </p:cNvPicPr>
                      <p:nvPr/>
                    </p:nvPicPr>
                    <p:blipFill>
                      <a:blip r:embed="rId5"/>
                      <a:srcRect/>
                      <a:stretch>
                        <a:fillRect/>
                      </a:stretch>
                    </p:blipFill>
                    <p:spPr bwMode="auto">
                      <a:xfrm>
                        <a:off x="6874851" y="1934323"/>
                        <a:ext cx="546100" cy="508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238637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Section Goals</a:t>
            </a:r>
            <a:endParaRPr lang="en-US"/>
          </a:p>
        </p:txBody>
      </p:sp>
      <p:sp>
        <p:nvSpPr>
          <p:cNvPr id="2" name="Content Placeholder 1"/>
          <p:cNvSpPr>
            <a:spLocks noGrp="1"/>
          </p:cNvSpPr>
          <p:nvPr>
            <p:ph idx="1"/>
          </p:nvPr>
        </p:nvSpPr>
        <p:spPr/>
        <p:txBody>
          <a:bodyPr/>
          <a:lstStyle/>
          <a:p>
            <a:pPr marL="0" indent="0">
              <a:buNone/>
            </a:pPr>
            <a:r>
              <a:rPr lang="en-US"/>
              <a:t>You will learn to</a:t>
            </a:r>
          </a:p>
          <a:p>
            <a:r>
              <a:rPr lang="en-US"/>
              <a:t>Derive the relationship for the </a:t>
            </a:r>
            <a:r>
              <a:rPr lang="en-US" b="1"/>
              <a:t>work</a:t>
            </a:r>
            <a:r>
              <a:rPr lang="en-US"/>
              <a:t> done by a </a:t>
            </a:r>
            <a:r>
              <a:rPr lang="en-US" b="1"/>
              <a:t>variable force</a:t>
            </a:r>
            <a:r>
              <a:rPr lang="en-US"/>
              <a:t>.</a:t>
            </a:r>
          </a:p>
          <a:p>
            <a:r>
              <a:rPr lang="en-US"/>
              <a:t>Interpret the work done by a variable force </a:t>
            </a:r>
            <a:r>
              <a:rPr lang="en-US" b="1"/>
              <a:t>graphically</a:t>
            </a:r>
            <a:r>
              <a:rPr lang="en-US"/>
              <a:t>.</a:t>
            </a:r>
          </a:p>
          <a:p>
            <a:r>
              <a:rPr lang="en-US"/>
              <a:t>Understand that distributed forces, like friction, have </a:t>
            </a:r>
            <a:r>
              <a:rPr lang="en-US" b="1"/>
              <a:t>no single point of application </a:t>
            </a:r>
            <a:r>
              <a:rPr lang="en-US"/>
              <a:t>on an object.</a:t>
            </a:r>
          </a:p>
          <a:p>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z="3200"/>
              <a:t>Section 9.7: Variable and distributed </a:t>
            </a:r>
            <a:r>
              <a:rPr lang="en-US" sz="3200" smtClean="0"/>
              <a:t>forces</a:t>
            </a:r>
            <a:endParaRPr lang="en-US" sz="3200"/>
          </a:p>
        </p:txBody>
      </p:sp>
    </p:spTree>
    <p:extLst>
      <p:ext uri="{BB962C8B-B14F-4D97-AF65-F5344CB8AC3E}">
        <p14:creationId xmlns:p14="http://schemas.microsoft.com/office/powerpoint/2010/main" val="70279681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smtClean="0"/>
              <a:t>The acceleration of the center of mass of a system consisting of many interacting particles is given by</a:t>
            </a:r>
          </a:p>
          <a:p>
            <a:endParaRPr lang="en-US" sz="2200"/>
          </a:p>
          <a:p>
            <a:endParaRPr lang="en-US" sz="2200" smtClean="0"/>
          </a:p>
          <a:p>
            <a:r>
              <a:rPr lang="en-US" sz="2200" smtClean="0"/>
              <a:t>Following the same derivation as in the single-particle system, we can write</a:t>
            </a:r>
          </a:p>
          <a:p>
            <a:endParaRPr lang="en-US" sz="2200"/>
          </a:p>
          <a:p>
            <a:endParaRPr lang="en-US" sz="2200" smtClean="0"/>
          </a:p>
          <a:p>
            <a:r>
              <a:rPr lang="en-US" sz="2200" smtClean="0"/>
              <a:t>So? </a:t>
            </a:r>
            <a:endParaRPr lang="en-US" sz="2200"/>
          </a:p>
          <a:p>
            <a:pPr lvl="1"/>
            <a:r>
              <a:rPr lang="en-US" sz="2200" smtClean="0"/>
              <a:t>treat object as a point particle, concentrated at center of mass</a:t>
            </a:r>
          </a:p>
          <a:p>
            <a:pPr lvl="1"/>
            <a:r>
              <a:rPr lang="en-US" sz="2200" smtClean="0"/>
              <a:t>work done in moving the center of mass gives change in center of mass kinetic energy</a:t>
            </a:r>
          </a:p>
          <a:p>
            <a:pPr lvl="1"/>
            <a:r>
              <a:rPr lang="en-US" sz="2200" smtClean="0"/>
              <a:t>if you can calculate a ball, you can calculate a wrench</a:t>
            </a:r>
            <a:endParaRPr lang="en-US" sz="220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9.7: Variable and distributed forces</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14755543"/>
              </p:ext>
            </p:extLst>
          </p:nvPr>
        </p:nvGraphicFramePr>
        <p:xfrm>
          <a:off x="3622675" y="1999665"/>
          <a:ext cx="1270000" cy="698500"/>
        </p:xfrm>
        <a:graphic>
          <a:graphicData uri="http://schemas.openxmlformats.org/presentationml/2006/ole">
            <mc:AlternateContent xmlns:mc="http://schemas.openxmlformats.org/markup-compatibility/2006">
              <mc:Choice xmlns:v="urn:schemas-microsoft-com:vml" Requires="v">
                <p:oleObj spid="_x0000_s73839" name="Equation" r:id="rId4" imgW="1270000" imgH="698500" progId="Equation.DSMT4">
                  <p:embed/>
                </p:oleObj>
              </mc:Choice>
              <mc:Fallback>
                <p:oleObj name="Equation" r:id="rId4" imgW="1270000" imgH="698500" progId="Equation.DSMT4">
                  <p:embed/>
                  <p:pic>
                    <p:nvPicPr>
                      <p:cNvPr id="0" name=""/>
                      <p:cNvPicPr>
                        <a:picLocks noChangeAspect="1" noChangeArrowheads="1"/>
                      </p:cNvPicPr>
                      <p:nvPr/>
                    </p:nvPicPr>
                    <p:blipFill>
                      <a:blip r:embed="rId5"/>
                      <a:srcRect/>
                      <a:stretch>
                        <a:fillRect/>
                      </a:stretch>
                    </p:blipFill>
                    <p:spPr bwMode="auto">
                      <a:xfrm>
                        <a:off x="3622675" y="1999665"/>
                        <a:ext cx="1270000" cy="698500"/>
                      </a:xfrm>
                      <a:prstGeom prst="rect">
                        <a:avLst/>
                      </a:prstGeom>
                      <a:noFill/>
                      <a:ln>
                        <a:noFill/>
                      </a:ln>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87551316"/>
              </p:ext>
            </p:extLst>
          </p:nvPr>
        </p:nvGraphicFramePr>
        <p:xfrm>
          <a:off x="953309" y="3681662"/>
          <a:ext cx="7366000" cy="342900"/>
        </p:xfrm>
        <a:graphic>
          <a:graphicData uri="http://schemas.openxmlformats.org/presentationml/2006/ole">
            <mc:AlternateContent xmlns:mc="http://schemas.openxmlformats.org/markup-compatibility/2006">
              <mc:Choice xmlns:v="urn:schemas-microsoft-com:vml" Requires="v">
                <p:oleObj spid="_x0000_s73840" name="Equation" r:id="rId6" imgW="7366000" imgH="342900" progId="Equation.DSMT4">
                  <p:embed/>
                </p:oleObj>
              </mc:Choice>
              <mc:Fallback>
                <p:oleObj name="Equation" r:id="rId6" imgW="7366000" imgH="342900" progId="Equation.DSMT4">
                  <p:embed/>
                  <p:pic>
                    <p:nvPicPr>
                      <p:cNvPr id="0" name=""/>
                      <p:cNvPicPr>
                        <a:picLocks noChangeAspect="1" noChangeArrowheads="1"/>
                      </p:cNvPicPr>
                      <p:nvPr/>
                    </p:nvPicPr>
                    <p:blipFill>
                      <a:blip r:embed="rId7"/>
                      <a:srcRect/>
                      <a:stretch>
                        <a:fillRect/>
                      </a:stretch>
                    </p:blipFill>
                    <p:spPr bwMode="auto">
                      <a:xfrm>
                        <a:off x="953309" y="3681662"/>
                        <a:ext cx="7366000" cy="3429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4322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9.7: Variable and distributed forces</a:t>
            </a:r>
            <a:endParaRPr lang="en-US"/>
          </a:p>
        </p:txBody>
      </p:sp>
      <p:sp>
        <p:nvSpPr>
          <p:cNvPr id="3" name="Content Placeholder 2"/>
          <p:cNvSpPr>
            <a:spLocks noGrp="1"/>
          </p:cNvSpPr>
          <p:nvPr>
            <p:ph idx="1"/>
          </p:nvPr>
        </p:nvSpPr>
        <p:spPr>
          <a:xfrm>
            <a:off x="365124" y="1170432"/>
            <a:ext cx="4687606" cy="5422392"/>
          </a:xfrm>
        </p:spPr>
        <p:txBody>
          <a:bodyPr/>
          <a:lstStyle/>
          <a:p>
            <a:r>
              <a:rPr lang="en-US" sz="2400" smtClean="0"/>
              <a:t>For a system of many particles </a:t>
            </a:r>
            <a:br>
              <a:rPr lang="en-US" sz="2400" smtClean="0"/>
            </a:br>
            <a:r>
              <a:rPr lang="en-US" sz="2400" i="1" smtClean="0"/>
              <a:t>K</a:t>
            </a:r>
            <a:r>
              <a:rPr lang="en-US" sz="2400" smtClean="0"/>
              <a:t> = </a:t>
            </a:r>
            <a:r>
              <a:rPr lang="en-US" sz="2400" i="1" smtClean="0"/>
              <a:t>K</a:t>
            </a:r>
            <a:r>
              <a:rPr lang="en-US" sz="2400" baseline="-25000" smtClean="0"/>
              <a:t>cm</a:t>
            </a:r>
            <a:r>
              <a:rPr lang="en-US" sz="2400" smtClean="0"/>
              <a:t> + </a:t>
            </a:r>
            <a:r>
              <a:rPr lang="en-US" sz="2400" i="1" err="1" smtClean="0"/>
              <a:t>K</a:t>
            </a:r>
            <a:r>
              <a:rPr lang="en-US" sz="2400" baseline="-25000" err="1" smtClean="0"/>
              <a:t>conv</a:t>
            </a:r>
            <a:r>
              <a:rPr lang="en-US" sz="2400"/>
              <a:t> </a:t>
            </a:r>
            <a:r>
              <a:rPr lang="en-US" sz="2400" smtClean="0"/>
              <a:t>– there is some KE due to internal motion of constituents</a:t>
            </a:r>
          </a:p>
          <a:p>
            <a:r>
              <a:rPr lang="en-US" sz="2400" smtClean="0"/>
              <a:t>Therefore, </a:t>
            </a:r>
            <a:r>
              <a:rPr lang="en-US" sz="2400"/>
              <a:t>Δ</a:t>
            </a:r>
            <a:r>
              <a:rPr lang="en-US" sz="2400" i="1" smtClean="0"/>
              <a:t>K</a:t>
            </a:r>
            <a:r>
              <a:rPr lang="en-US" sz="2400" baseline="-25000" smtClean="0"/>
              <a:t>cm</a:t>
            </a:r>
            <a:r>
              <a:rPr lang="en-US" sz="2400" smtClean="0"/>
              <a:t> ≠ </a:t>
            </a:r>
            <a:r>
              <a:rPr lang="en-US" sz="2400"/>
              <a:t>Δ</a:t>
            </a:r>
            <a:r>
              <a:rPr lang="en-US" sz="2400" i="1" smtClean="0"/>
              <a:t>E</a:t>
            </a:r>
            <a:r>
              <a:rPr lang="en-US" sz="2400" smtClean="0"/>
              <a:t>, and since </a:t>
            </a:r>
            <a:r>
              <a:rPr lang="en-US" sz="2400"/>
              <a:t>Δ</a:t>
            </a:r>
            <a:r>
              <a:rPr lang="en-US" sz="2400" i="1" smtClean="0"/>
              <a:t>E</a:t>
            </a:r>
            <a:r>
              <a:rPr lang="en-US" sz="2400" smtClean="0"/>
              <a:t> = </a:t>
            </a:r>
            <a:r>
              <a:rPr lang="en-US" sz="2400" i="1" smtClean="0"/>
              <a:t>W</a:t>
            </a:r>
            <a:r>
              <a:rPr lang="en-US" sz="2400" smtClean="0"/>
              <a:t>, we can see that</a:t>
            </a:r>
          </a:p>
          <a:p>
            <a:pPr marL="344488" indent="0">
              <a:buNone/>
            </a:pPr>
            <a:r>
              <a:rPr lang="en-US" sz="2400" smtClean="0"/>
              <a:t>Δ</a:t>
            </a:r>
            <a:r>
              <a:rPr lang="en-US" sz="2400" i="1" smtClean="0"/>
              <a:t>K</a:t>
            </a:r>
            <a:r>
              <a:rPr lang="en-US" sz="2400" baseline="-25000" smtClean="0"/>
              <a:t>cm</a:t>
            </a:r>
            <a:r>
              <a:rPr lang="en-US" sz="2400" smtClean="0"/>
              <a:t> </a:t>
            </a:r>
            <a:r>
              <a:rPr lang="en-US" sz="2400"/>
              <a:t>≠ </a:t>
            </a:r>
            <a:r>
              <a:rPr lang="en-US" sz="2400" i="1" smtClean="0"/>
              <a:t>W </a:t>
            </a:r>
            <a:r>
              <a:rPr lang="en-US" sz="2400" smtClean="0"/>
              <a:t>(many-particle system)</a:t>
            </a:r>
          </a:p>
          <a:p>
            <a:r>
              <a:rPr lang="en-US" sz="2400" smtClean="0"/>
              <a:t>This is explicitly illustrated in the example shown in the figure. </a:t>
            </a:r>
          </a:p>
          <a:p>
            <a:r>
              <a:rPr lang="en-US" sz="2400" smtClean="0"/>
              <a:t>The external force on cart 1 increases the kinetic energy </a:t>
            </a:r>
            <a:r>
              <a:rPr lang="en-US" sz="2400" b="1" smtClean="0"/>
              <a:t>and</a:t>
            </a:r>
            <a:r>
              <a:rPr lang="en-US" sz="2400" smtClean="0"/>
              <a:t> the internal energy of the system. </a:t>
            </a:r>
            <a:endParaRPr lang="en-US" sz="2400"/>
          </a:p>
        </p:txBody>
      </p:sp>
      <p:pic>
        <p:nvPicPr>
          <p:cNvPr id="10" name="Picture 9" descr="09_19_Figure.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5057418" y="1731937"/>
            <a:ext cx="3886183" cy="4278108"/>
          </a:xfrm>
          <a:prstGeom prst="rect">
            <a:avLst/>
          </a:prstGeom>
        </p:spPr>
      </p:pic>
    </p:spTree>
    <p:extLst>
      <p:ext uri="{BB962C8B-B14F-4D97-AF65-F5344CB8AC3E}">
        <p14:creationId xmlns:p14="http://schemas.microsoft.com/office/powerpoint/2010/main" val="3103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_20_Figure.jpg"/>
          <p:cNvPicPr>
            <a:picLocks noChangeAspect="1"/>
          </p:cNvPicPr>
          <p:nvPr/>
        </p:nvPicPr>
        <p:blipFill rotWithShape="1">
          <a:blip r:embed="rId3">
            <a:extLst>
              <a:ext uri="{28A0092B-C50C-407E-A947-70E740481C1C}">
                <a14:useLocalDpi xmlns:a14="http://schemas.microsoft.com/office/drawing/2010/main" val="0"/>
              </a:ext>
            </a:extLst>
          </a:blip>
          <a:srcRect b="2718"/>
          <a:stretch/>
        </p:blipFill>
        <p:spPr>
          <a:xfrm>
            <a:off x="5872969" y="1376690"/>
            <a:ext cx="3241947" cy="3596845"/>
          </a:xfrm>
          <a:prstGeom prst="rect">
            <a:avLst/>
          </a:prstGeom>
        </p:spPr>
      </p:pic>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9.7: Variable and distributed forces</a:t>
            </a:r>
            <a:endParaRPr lang="en-US"/>
          </a:p>
        </p:txBody>
      </p:sp>
      <p:sp>
        <p:nvSpPr>
          <p:cNvPr id="3" name="Content Placeholder 2"/>
          <p:cNvSpPr>
            <a:spLocks noGrp="1"/>
          </p:cNvSpPr>
          <p:nvPr>
            <p:ph idx="1"/>
          </p:nvPr>
        </p:nvSpPr>
        <p:spPr>
          <a:xfrm>
            <a:off x="365124" y="1170432"/>
            <a:ext cx="5528915" cy="5422392"/>
          </a:xfrm>
        </p:spPr>
        <p:txBody>
          <a:bodyPr/>
          <a:lstStyle/>
          <a:p>
            <a:r>
              <a:rPr lang="en-US" sz="2200"/>
              <a:t>To determine the work done by external forces on a many particle system, we can use the fact </a:t>
            </a:r>
            <a:r>
              <a:rPr lang="en-US" sz="2200" smtClean="0"/>
              <a:t>that </a:t>
            </a:r>
            <a:r>
              <a:rPr lang="en-US" sz="2200" i="1" smtClean="0"/>
              <a:t>W</a:t>
            </a:r>
            <a:r>
              <a:rPr lang="en-US" sz="2200" baseline="-25000" smtClean="0"/>
              <a:t>env</a:t>
            </a:r>
            <a:r>
              <a:rPr lang="en-US" sz="2200" smtClean="0"/>
              <a:t>  = –</a:t>
            </a:r>
            <a:r>
              <a:rPr lang="en-US" sz="2200" i="1" err="1"/>
              <a:t>W</a:t>
            </a:r>
            <a:r>
              <a:rPr lang="en-US" sz="2200" baseline="-25000" err="1"/>
              <a:t>sys</a:t>
            </a:r>
            <a:r>
              <a:rPr lang="en-US" sz="2200" smtClean="0"/>
              <a:t>.</a:t>
            </a:r>
          </a:p>
          <a:p>
            <a:endParaRPr lang="en-US" sz="2200"/>
          </a:p>
          <a:p>
            <a:r>
              <a:rPr lang="en-US" sz="2200" smtClean="0"/>
              <a:t>This makes sense – work is what crosses the boundary, and a loss to the environment is the same as a gain to the system (&amp; vice versa)</a:t>
            </a:r>
          </a:p>
          <a:p>
            <a:r>
              <a:rPr lang="en-US" sz="2200"/>
              <a:t>We can see from the figure that the work done by the two-cart system on the </a:t>
            </a:r>
            <a:r>
              <a:rPr lang="en-US" sz="2200" smtClean="0"/>
              <a:t>hand</a:t>
            </a:r>
            <a:br>
              <a:rPr lang="en-US" sz="2200" smtClean="0"/>
            </a:br>
            <a:r>
              <a:rPr lang="en-US" sz="2200" smtClean="0"/>
              <a:t>is = –</a:t>
            </a:r>
            <a:r>
              <a:rPr lang="en-US" sz="2200" i="1" smtClean="0"/>
              <a:t>F</a:t>
            </a:r>
            <a:r>
              <a:rPr lang="en-US" sz="2200" baseline="-25000" smtClean="0"/>
              <a:t>h1</a:t>
            </a:r>
            <a:r>
              <a:rPr lang="en-US" sz="2200" i="1" baseline="-25000" smtClean="0"/>
              <a:t>x</a:t>
            </a:r>
            <a:r>
              <a:rPr lang="en-US" sz="2000"/>
              <a:t>Δ</a:t>
            </a:r>
            <a:r>
              <a:rPr lang="en-US" sz="2200" i="1" smtClean="0"/>
              <a:t>x</a:t>
            </a:r>
            <a:r>
              <a:rPr lang="en-US" sz="2200" i="1" baseline="-25000" smtClean="0"/>
              <a:t>F</a:t>
            </a:r>
            <a:r>
              <a:rPr lang="en-US" sz="2200"/>
              <a:t>. </a:t>
            </a:r>
          </a:p>
          <a:p>
            <a:r>
              <a:rPr lang="en-US" sz="2200"/>
              <a:t>Then the work done by the external force on the two-cart system </a:t>
            </a:r>
            <a:r>
              <a:rPr lang="en-US" sz="2200" smtClean="0"/>
              <a:t>is</a:t>
            </a:r>
          </a:p>
          <a:p>
            <a:pPr marL="341313" lvl="1" indent="-1588" algn="ctr">
              <a:buNone/>
            </a:pPr>
            <a:r>
              <a:rPr lang="en-US" sz="2200" i="1" smtClean="0"/>
              <a:t>W </a:t>
            </a:r>
            <a:r>
              <a:rPr lang="en-US" sz="2200" smtClean="0"/>
              <a:t>= </a:t>
            </a:r>
            <a:r>
              <a:rPr lang="en-US" sz="2200" i="1" smtClean="0"/>
              <a:t>F</a:t>
            </a:r>
            <a:r>
              <a:rPr lang="en-US" sz="2200" baseline="-25000" smtClean="0"/>
              <a:t>ext</a:t>
            </a:r>
            <a:r>
              <a:rPr lang="en-US" sz="2200" i="1" baseline="-25000" smtClean="0"/>
              <a:t> </a:t>
            </a:r>
            <a:r>
              <a:rPr lang="en-US" sz="2200" baseline="-25000" smtClean="0"/>
              <a:t>1</a:t>
            </a:r>
            <a:r>
              <a:rPr lang="en-US" sz="2200" i="1" baseline="-25000" smtClean="0"/>
              <a:t>x</a:t>
            </a:r>
            <a:r>
              <a:rPr lang="en-US" sz="2000"/>
              <a:t>Δ</a:t>
            </a:r>
            <a:r>
              <a:rPr lang="en-US" sz="2200" i="1" smtClean="0"/>
              <a:t>x</a:t>
            </a:r>
            <a:r>
              <a:rPr lang="en-US" sz="2200" i="1" baseline="-25000" smtClean="0"/>
              <a:t>F </a:t>
            </a:r>
            <a:r>
              <a:rPr lang="en-US" sz="2200" smtClean="0"/>
              <a:t>(constant nondissipative </a:t>
            </a:r>
            <a:r>
              <a:rPr lang="en-US" sz="2200"/>
              <a:t>force, </a:t>
            </a:r>
            <a:r>
              <a:rPr lang="en-US" sz="2200" smtClean="0"/>
              <a:t>one dimension)</a:t>
            </a:r>
            <a:r>
              <a:rPr lang="pl-PL" sz="2200" smtClean="0"/>
              <a:t> </a:t>
            </a:r>
            <a:endParaRPr lang="en-US" sz="2200"/>
          </a:p>
        </p:txBody>
      </p:sp>
    </p:spTree>
    <p:extLst>
      <p:ext uri="{BB962C8B-B14F-4D97-AF65-F5344CB8AC3E}">
        <p14:creationId xmlns:p14="http://schemas.microsoft.com/office/powerpoint/2010/main" val="262050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smtClean="0"/>
              <a:t>Generalizing </a:t>
            </a:r>
            <a:r>
              <a:rPr lang="en-US" sz="2200"/>
              <a:t>this work equation to many-particle systems subject to several constant forces, we </a:t>
            </a:r>
            <a:r>
              <a:rPr lang="en-US" sz="2200" smtClean="0"/>
              <a:t>get</a:t>
            </a:r>
          </a:p>
          <a:p>
            <a:endParaRPr lang="en-US" sz="2200" smtClean="0"/>
          </a:p>
          <a:p>
            <a:pPr marL="339725" indent="0">
              <a:lnSpc>
                <a:spcPct val="70000"/>
              </a:lnSpc>
              <a:buNone/>
            </a:pPr>
            <a:r>
              <a:rPr lang="en-US" sz="2200" smtClean="0"/>
              <a:t>or</a:t>
            </a:r>
          </a:p>
          <a:p>
            <a:pPr marL="339725" indent="0">
              <a:lnSpc>
                <a:spcPct val="70000"/>
              </a:lnSpc>
              <a:buNone/>
            </a:pPr>
            <a:endParaRPr lang="en-US" sz="2200"/>
          </a:p>
          <a:p>
            <a:pPr marL="339725" indent="0">
              <a:lnSpc>
                <a:spcPct val="70000"/>
              </a:lnSpc>
              <a:buNone/>
            </a:pPr>
            <a:endParaRPr lang="en-US" sz="2200" smtClean="0"/>
          </a:p>
          <a:p>
            <a:pPr marL="339725" indent="0">
              <a:lnSpc>
                <a:spcPct val="70000"/>
              </a:lnSpc>
              <a:buNone/>
            </a:pPr>
            <a:endParaRPr lang="en-US" sz="2200"/>
          </a:p>
          <a:p>
            <a:pPr marL="339725" indent="0">
              <a:buNone/>
            </a:pPr>
            <a:r>
              <a:rPr lang="en-US" sz="2200" smtClean="0"/>
              <a:t>If we consider a varying force </a:t>
            </a:r>
            <a:r>
              <a:rPr lang="en-US" sz="2200" i="1" smtClean="0"/>
              <a:t>F</a:t>
            </a:r>
            <a:r>
              <a:rPr lang="en-US" sz="2200" smtClean="0"/>
              <a:t>(</a:t>
            </a:r>
            <a:r>
              <a:rPr lang="en-US" sz="2200" i="1" smtClean="0"/>
              <a:t>x</a:t>
            </a:r>
            <a:r>
              <a:rPr lang="en-US" sz="2200" smtClean="0"/>
              <a:t>), we take infinitesimal displacements, and this becomes an integral</a:t>
            </a:r>
          </a:p>
          <a:p>
            <a:pPr marL="339725" indent="0">
              <a:buNone/>
            </a:pPr>
            <a:endParaRPr lang="en-US" sz="2200"/>
          </a:p>
          <a:p>
            <a:pPr marL="339725" indent="0">
              <a:buNone/>
            </a:pPr>
            <a:endParaRPr lang="en-US" sz="2200" smtClean="0"/>
          </a:p>
          <a:p>
            <a:pPr marL="339725" indent="0">
              <a:buNone/>
            </a:pPr>
            <a:endParaRPr lang="en-US" sz="2200"/>
          </a:p>
          <a:p>
            <a:pPr marL="339725" indent="0">
              <a:buNone/>
            </a:pPr>
            <a:r>
              <a:rPr lang="en-US" sz="2200" smtClean="0"/>
              <a:t>work is the area under the force-displacement curve!</a:t>
            </a:r>
          </a:p>
          <a:p>
            <a:pPr marL="0" indent="0" algn="ctr">
              <a:buNone/>
            </a:pPr>
            <a:r>
              <a:rPr lang="pl-PL" sz="2200"/>
              <a:t> </a:t>
            </a:r>
            <a:endParaRPr lang="en-US" sz="220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9.7: Variable and distributed forces</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511514615"/>
              </p:ext>
            </p:extLst>
          </p:nvPr>
        </p:nvGraphicFramePr>
        <p:xfrm>
          <a:off x="908050" y="2739736"/>
          <a:ext cx="7327900" cy="431800"/>
        </p:xfrm>
        <a:graphic>
          <a:graphicData uri="http://schemas.openxmlformats.org/presentationml/2006/ole">
            <mc:AlternateContent xmlns:mc="http://schemas.openxmlformats.org/markup-compatibility/2006">
              <mc:Choice xmlns:v="urn:schemas-microsoft-com:vml" Requires="v">
                <p:oleObj spid="_x0000_s22992" name="Equation" r:id="rId4" imgW="7327900" imgH="431800" progId="Equation.3">
                  <p:embed/>
                </p:oleObj>
              </mc:Choice>
              <mc:Fallback>
                <p:oleObj name="Equation" r:id="rId4" imgW="7327900" imgH="431800" progId="Equation.3">
                  <p:embed/>
                  <p:pic>
                    <p:nvPicPr>
                      <p:cNvPr id="0" name=""/>
                      <p:cNvPicPr>
                        <a:picLocks noChangeAspect="1" noChangeArrowheads="1"/>
                      </p:cNvPicPr>
                      <p:nvPr/>
                    </p:nvPicPr>
                    <p:blipFill>
                      <a:blip r:embed="rId5"/>
                      <a:srcRect/>
                      <a:stretch>
                        <a:fillRect/>
                      </a:stretch>
                    </p:blipFill>
                    <p:spPr bwMode="auto">
                      <a:xfrm>
                        <a:off x="908050" y="2739736"/>
                        <a:ext cx="7327900" cy="431800"/>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1677175"/>
              </p:ext>
            </p:extLst>
          </p:nvPr>
        </p:nvGraphicFramePr>
        <p:xfrm>
          <a:off x="2044700" y="1973911"/>
          <a:ext cx="5054600" cy="431800"/>
        </p:xfrm>
        <a:graphic>
          <a:graphicData uri="http://schemas.openxmlformats.org/presentationml/2006/ole">
            <mc:AlternateContent xmlns:mc="http://schemas.openxmlformats.org/markup-compatibility/2006">
              <mc:Choice xmlns:v="urn:schemas-microsoft-com:vml" Requires="v">
                <p:oleObj spid="_x0000_s22993" name="Equation" r:id="rId6" imgW="5054600" imgH="431800" progId="Equation.DSMT4">
                  <p:embed/>
                </p:oleObj>
              </mc:Choice>
              <mc:Fallback>
                <p:oleObj name="Equation" r:id="rId6" imgW="5054600" imgH="431800" progId="Equation.DSMT4">
                  <p:embed/>
                  <p:pic>
                    <p:nvPicPr>
                      <p:cNvPr id="0" name=""/>
                      <p:cNvPicPr>
                        <a:picLocks noChangeAspect="1" noChangeArrowheads="1"/>
                      </p:cNvPicPr>
                      <p:nvPr/>
                    </p:nvPicPr>
                    <p:blipFill>
                      <a:blip r:embed="rId7"/>
                      <a:srcRect/>
                      <a:stretch>
                        <a:fillRect/>
                      </a:stretch>
                    </p:blipFill>
                    <p:spPr bwMode="auto">
                      <a:xfrm>
                        <a:off x="2044700" y="1973911"/>
                        <a:ext cx="5054600" cy="431800"/>
                      </a:xfrm>
                      <a:prstGeom prst="rect">
                        <a:avLst/>
                      </a:prstGeom>
                      <a:noFill/>
                      <a:ln>
                        <a:noFill/>
                      </a:ln>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3734142"/>
              </p:ext>
            </p:extLst>
          </p:nvPr>
        </p:nvGraphicFramePr>
        <p:xfrm>
          <a:off x="1322805" y="4642269"/>
          <a:ext cx="6591300" cy="647700"/>
        </p:xfrm>
        <a:graphic>
          <a:graphicData uri="http://schemas.openxmlformats.org/presentationml/2006/ole">
            <mc:AlternateContent xmlns:mc="http://schemas.openxmlformats.org/markup-compatibility/2006">
              <mc:Choice xmlns:v="urn:schemas-microsoft-com:vml" Requires="v">
                <p:oleObj spid="_x0000_s22994" name="Equation" r:id="rId8" imgW="6591300" imgH="647700" progId="Equation.3">
                  <p:embed/>
                </p:oleObj>
              </mc:Choice>
              <mc:Fallback>
                <p:oleObj name="Equation" r:id="rId8" imgW="6591300" imgH="647700" progId="Equation.3">
                  <p:embed/>
                  <p:pic>
                    <p:nvPicPr>
                      <p:cNvPr id="0" name=""/>
                      <p:cNvPicPr>
                        <a:picLocks noChangeAspect="1" noChangeArrowheads="1"/>
                      </p:cNvPicPr>
                      <p:nvPr/>
                    </p:nvPicPr>
                    <p:blipFill>
                      <a:blip r:embed="rId9"/>
                      <a:srcRect/>
                      <a:stretch>
                        <a:fillRect/>
                      </a:stretch>
                    </p:blipFill>
                    <p:spPr bwMode="auto">
                      <a:xfrm>
                        <a:off x="1322805" y="4642269"/>
                        <a:ext cx="6591300" cy="6477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238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9.8 Spring work</a:t>
            </a:r>
            <a:endParaRPr lang="en-US"/>
          </a:p>
        </p:txBody>
      </p:sp>
      <p:sp>
        <p:nvSpPr>
          <p:cNvPr id="11" name="Content Placeholder 10"/>
          <p:cNvSpPr>
            <a:spLocks noGrp="1"/>
          </p:cNvSpPr>
          <p:nvPr>
            <p:ph idx="1"/>
          </p:nvPr>
        </p:nvSpPr>
        <p:spPr/>
        <p:txBody>
          <a:bodyPr/>
          <a:lstStyle/>
          <a:p>
            <a:pPr marL="0" indent="0">
              <a:buNone/>
            </a:pPr>
            <a:r>
              <a:rPr lang="en-US"/>
              <a:t>A brick of inertia </a:t>
            </a:r>
            <a:r>
              <a:rPr lang="en-US" i="1"/>
              <a:t>m</a:t>
            </a:r>
            <a:r>
              <a:rPr lang="en-US"/>
              <a:t> compresses a spring of spring constant </a:t>
            </a:r>
            <a:r>
              <a:rPr lang="en-US" i="1"/>
              <a:t>k</a:t>
            </a:r>
            <a:r>
              <a:rPr lang="en-US"/>
              <a:t> </a:t>
            </a:r>
            <a:r>
              <a:rPr lang="en-US" smtClean="0"/>
              <a:t>so that </a:t>
            </a:r>
            <a:r>
              <a:rPr lang="en-US"/>
              <a:t>the free end of the spring is displaced from its relaxed </a:t>
            </a:r>
            <a:r>
              <a:rPr lang="en-US" smtClean="0"/>
              <a:t>position. What </a:t>
            </a:r>
            <a:r>
              <a:rPr lang="en-US"/>
              <a:t>is the work done by the brick on the spring </a:t>
            </a:r>
            <a:r>
              <a:rPr lang="en-US" smtClean="0"/>
              <a:t>during the compression</a:t>
            </a:r>
            <a:r>
              <a:rPr lang="en-US"/>
              <a:t>?</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9.7: Variable and distributed forces</a:t>
            </a:r>
            <a:endParaRPr lang="en-US"/>
          </a:p>
        </p:txBody>
      </p:sp>
    </p:spTree>
    <p:extLst>
      <p:ext uri="{BB962C8B-B14F-4D97-AF65-F5344CB8AC3E}">
        <p14:creationId xmlns:p14="http://schemas.microsoft.com/office/powerpoint/2010/main" val="423807197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9_23_Figure.jpg"/>
          <p:cNvPicPr>
            <a:picLocks noChangeAspect="1"/>
          </p:cNvPicPr>
          <p:nvPr/>
        </p:nvPicPr>
        <p:blipFill rotWithShape="1">
          <a:blip r:embed="rId3">
            <a:extLst>
              <a:ext uri="{28A0092B-C50C-407E-A947-70E740481C1C}">
                <a14:useLocalDpi xmlns:a14="http://schemas.microsoft.com/office/drawing/2010/main" val="0"/>
              </a:ext>
            </a:extLst>
          </a:blip>
          <a:srcRect b="3350"/>
          <a:stretch/>
        </p:blipFill>
        <p:spPr>
          <a:xfrm>
            <a:off x="2181793" y="3788244"/>
            <a:ext cx="4780415" cy="2996114"/>
          </a:xfrm>
          <a:prstGeom prst="rect">
            <a:avLst/>
          </a:prstGeom>
        </p:spPr>
      </p:pic>
      <p:sp>
        <p:nvSpPr>
          <p:cNvPr id="5" name="Rectangle 5"/>
          <p:cNvSpPr>
            <a:spLocks noGrp="1" noChangeArrowheads="1"/>
          </p:cNvSpPr>
          <p:nvPr>
            <p:ph type="title"/>
          </p:nvPr>
        </p:nvSpPr>
        <p:spPr/>
        <p:txBody>
          <a:bodyPr/>
          <a:lstStyle/>
          <a:p>
            <a:r>
              <a:rPr lang="en-US" smtClean="0"/>
              <a:t>Example 9.8 Spring work (cont.)</a:t>
            </a:r>
            <a:endParaRPr lang="en-US"/>
          </a:p>
        </p:txBody>
      </p:sp>
      <p:sp>
        <p:nvSpPr>
          <p:cNvPr id="11" name="Content Placeholder 10"/>
          <p:cNvSpPr>
            <a:spLocks noGrp="1"/>
          </p:cNvSpPr>
          <p:nvPr>
            <p:ph idx="1"/>
          </p:nvPr>
        </p:nvSpPr>
        <p:spPr/>
        <p:txBody>
          <a:bodyPr/>
          <a:lstStyle/>
          <a:p>
            <a:pPr marL="0" indent="0">
              <a:buNone/>
            </a:pPr>
            <a:r>
              <a:rPr lang="en-US" sz="2400"/>
              <a:t>➊ </a:t>
            </a:r>
            <a:r>
              <a:rPr lang="en-US" sz="2400" smtClean="0"/>
              <a:t>GETTING STARTED </a:t>
            </a:r>
            <a:r>
              <a:rPr lang="en-US" sz="2400"/>
              <a:t>I begin by making a sketch of the </a:t>
            </a:r>
            <a:r>
              <a:rPr lang="en-US" sz="2400" smtClean="0"/>
              <a:t>situation as </a:t>
            </a:r>
            <a:r>
              <a:rPr lang="en-US" sz="2400"/>
              <a:t>the free end of the spring is compressed from its </a:t>
            </a:r>
            <a:r>
              <a:rPr lang="en-US" sz="2400" smtClean="0"/>
              <a:t>relaxed position </a:t>
            </a:r>
            <a:r>
              <a:rPr lang="en-US" sz="2400" i="1"/>
              <a:t>x</a:t>
            </a:r>
            <a:r>
              <a:rPr lang="en-US" sz="2400" baseline="-25000"/>
              <a:t>0</a:t>
            </a:r>
            <a:r>
              <a:rPr lang="en-US" sz="2400"/>
              <a:t> to a position </a:t>
            </a:r>
            <a:r>
              <a:rPr lang="en-US" sz="2400" i="1"/>
              <a:t>x</a:t>
            </a:r>
            <a:r>
              <a:rPr lang="en-US" sz="2400"/>
              <a:t> </a:t>
            </a:r>
            <a:r>
              <a:rPr lang="en-US" sz="2400" smtClean="0"/>
              <a:t>(Figure </a:t>
            </a:r>
            <a:r>
              <a:rPr lang="en-US" sz="2400"/>
              <a:t>9.23). Because I </a:t>
            </a:r>
            <a:r>
              <a:rPr lang="en-US" sz="2400" smtClean="0"/>
              <a:t>need to </a:t>
            </a:r>
            <a:r>
              <a:rPr lang="en-US" sz="2400"/>
              <a:t>calculate the work done by the brick on the spring, I </a:t>
            </a:r>
            <a:r>
              <a:rPr lang="en-US" sz="2400" smtClean="0"/>
              <a:t>choose the </a:t>
            </a:r>
            <a:r>
              <a:rPr lang="en-US" sz="2400"/>
              <a:t>spring as my system.</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9.7: Variable and distributed forces</a:t>
            </a:r>
            <a:endParaRPr lang="en-US"/>
          </a:p>
        </p:txBody>
      </p:sp>
    </p:spTree>
    <p:extLst>
      <p:ext uri="{BB962C8B-B14F-4D97-AF65-F5344CB8AC3E}">
        <p14:creationId xmlns:p14="http://schemas.microsoft.com/office/powerpoint/2010/main" val="41041343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9.8 Spring work (cont.)</a:t>
            </a:r>
            <a:endParaRPr lang="en-US"/>
          </a:p>
        </p:txBody>
      </p:sp>
      <p:sp>
        <p:nvSpPr>
          <p:cNvPr id="11" name="Content Placeholder 10"/>
          <p:cNvSpPr>
            <a:spLocks noGrp="1"/>
          </p:cNvSpPr>
          <p:nvPr>
            <p:ph idx="1"/>
          </p:nvPr>
        </p:nvSpPr>
        <p:spPr/>
        <p:txBody>
          <a:bodyPr/>
          <a:lstStyle/>
          <a:p>
            <a:pPr marL="0" indent="0">
              <a:buNone/>
            </a:pPr>
            <a:r>
              <a:rPr lang="en-US" sz="2400"/>
              <a:t>➊ </a:t>
            </a:r>
            <a:r>
              <a:rPr lang="en-US" sz="2400" smtClean="0"/>
              <a:t>GETTING </a:t>
            </a:r>
            <a:r>
              <a:rPr lang="en-US" sz="2400"/>
              <a:t>STARTED Three forces are exerted on the </a:t>
            </a:r>
            <a:r>
              <a:rPr lang="en-US" sz="2400" smtClean="0"/>
              <a:t>spring: contact </a:t>
            </a:r>
            <a:r>
              <a:rPr lang="en-US" sz="2400"/>
              <a:t>forces exerted by the brick and by the floor, and the </a:t>
            </a:r>
            <a:r>
              <a:rPr lang="en-US" sz="2400" smtClean="0"/>
              <a:t>force of </a:t>
            </a:r>
            <a:r>
              <a:rPr lang="en-US" sz="2400"/>
              <a:t>gravity. As usual when dealing with compressed springs, </a:t>
            </a:r>
            <a:r>
              <a:rPr lang="en-US" sz="2400" smtClean="0"/>
              <a:t>I ignore </a:t>
            </a:r>
            <a:r>
              <a:rPr lang="en-US" sz="2400"/>
              <a:t>the force of gravity exerted on the spring (see Section 8.6).</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9.7: Variable and distributed forces</a:t>
            </a:r>
            <a:endParaRPr lang="en-US"/>
          </a:p>
        </p:txBody>
      </p:sp>
      <p:pic>
        <p:nvPicPr>
          <p:cNvPr id="12" name="Picture 11" descr="09_23_Figure.jpg"/>
          <p:cNvPicPr>
            <a:picLocks noChangeAspect="1"/>
          </p:cNvPicPr>
          <p:nvPr/>
        </p:nvPicPr>
        <p:blipFill rotWithShape="1">
          <a:blip r:embed="rId3">
            <a:extLst>
              <a:ext uri="{28A0092B-C50C-407E-A947-70E740481C1C}">
                <a14:useLocalDpi xmlns:a14="http://schemas.microsoft.com/office/drawing/2010/main" val="0"/>
              </a:ext>
            </a:extLst>
          </a:blip>
          <a:srcRect b="3350"/>
          <a:stretch/>
        </p:blipFill>
        <p:spPr>
          <a:xfrm>
            <a:off x="2181793" y="3568629"/>
            <a:ext cx="4780415" cy="2996114"/>
          </a:xfrm>
          <a:prstGeom prst="rect">
            <a:avLst/>
          </a:prstGeom>
        </p:spPr>
      </p:pic>
    </p:spTree>
    <p:extLst>
      <p:ext uri="{BB962C8B-B14F-4D97-AF65-F5344CB8AC3E}">
        <p14:creationId xmlns:p14="http://schemas.microsoft.com/office/powerpoint/2010/main" val="13411431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9_23_Figure.jpg"/>
          <p:cNvPicPr>
            <a:picLocks noChangeAspect="1"/>
          </p:cNvPicPr>
          <p:nvPr/>
        </p:nvPicPr>
        <p:blipFill rotWithShape="1">
          <a:blip r:embed="rId4">
            <a:extLst>
              <a:ext uri="{28A0092B-C50C-407E-A947-70E740481C1C}">
                <a14:useLocalDpi xmlns:a14="http://schemas.microsoft.com/office/drawing/2010/main" val="0"/>
              </a:ext>
            </a:extLst>
          </a:blip>
          <a:srcRect b="3350"/>
          <a:stretch/>
        </p:blipFill>
        <p:spPr>
          <a:xfrm>
            <a:off x="2196469" y="3850280"/>
            <a:ext cx="4751063" cy="2977717"/>
          </a:xfrm>
          <a:prstGeom prst="rect">
            <a:avLst/>
          </a:prstGeom>
        </p:spPr>
      </p:pic>
      <p:sp>
        <p:nvSpPr>
          <p:cNvPr id="5" name="Rectangle 5"/>
          <p:cNvSpPr>
            <a:spLocks noGrp="1" noChangeArrowheads="1"/>
          </p:cNvSpPr>
          <p:nvPr>
            <p:ph type="title"/>
          </p:nvPr>
        </p:nvSpPr>
        <p:spPr/>
        <p:txBody>
          <a:bodyPr/>
          <a:lstStyle/>
          <a:p>
            <a:r>
              <a:rPr lang="en-US" smtClean="0"/>
              <a:t>Example 9.8 Spring work (cont.)</a:t>
            </a:r>
            <a:endParaRPr lang="en-US"/>
          </a:p>
        </p:txBody>
      </p:sp>
      <p:sp>
        <p:nvSpPr>
          <p:cNvPr id="11" name="Content Placeholder 10"/>
          <p:cNvSpPr>
            <a:spLocks noGrp="1"/>
          </p:cNvSpPr>
          <p:nvPr>
            <p:ph idx="1"/>
          </p:nvPr>
        </p:nvSpPr>
        <p:spPr/>
        <p:txBody>
          <a:bodyPr/>
          <a:lstStyle/>
          <a:p>
            <a:pPr marL="0" indent="0">
              <a:buNone/>
            </a:pPr>
            <a:r>
              <a:rPr lang="en-US" sz="2400"/>
              <a:t>➊ </a:t>
            </a:r>
            <a:r>
              <a:rPr lang="en-US" sz="2400" smtClean="0"/>
              <a:t>GETTING </a:t>
            </a:r>
            <a:r>
              <a:rPr lang="en-US" sz="2400"/>
              <a:t>STARTED Only the </a:t>
            </a:r>
            <a:r>
              <a:rPr lang="en-US" sz="2400" smtClean="0"/>
              <a:t>force      exerted </a:t>
            </a:r>
            <a:r>
              <a:rPr lang="en-US" sz="2400"/>
              <a:t>by the brick on the spring </a:t>
            </a:r>
            <a:r>
              <a:rPr lang="en-US" sz="2400" smtClean="0"/>
              <a:t>undergoes a </a:t>
            </a:r>
            <a:r>
              <a:rPr lang="en-US" sz="2400"/>
              <a:t>nonzero force displacement, so I need to show only that </a:t>
            </a:r>
            <a:r>
              <a:rPr lang="en-US" sz="2400" smtClean="0"/>
              <a:t>force in </a:t>
            </a:r>
            <a:r>
              <a:rPr lang="en-US" sz="2400"/>
              <a:t>my diagram. Because the brick and spring do not exert </a:t>
            </a:r>
            <a:r>
              <a:rPr lang="en-US" sz="2400" smtClean="0"/>
              <a:t>any forces </a:t>
            </a:r>
            <a:r>
              <a:rPr lang="en-US" sz="2400"/>
              <a:t>on each other when the spring is in the relaxed position, </a:t>
            </a:r>
            <a:r>
              <a:rPr lang="en-US" sz="2400" smtClean="0"/>
              <a:t>I do </a:t>
            </a:r>
            <a:r>
              <a:rPr lang="en-US" sz="2400"/>
              <a:t>not draw this force in the initial state.</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9.7: Variable and distributed forces</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22925461"/>
              </p:ext>
            </p:extLst>
          </p:nvPr>
        </p:nvGraphicFramePr>
        <p:xfrm>
          <a:off x="5498516" y="1914932"/>
          <a:ext cx="355600" cy="406400"/>
        </p:xfrm>
        <a:graphic>
          <a:graphicData uri="http://schemas.openxmlformats.org/presentationml/2006/ole">
            <mc:AlternateContent xmlns:mc="http://schemas.openxmlformats.org/markup-compatibility/2006">
              <mc:Choice xmlns:v="urn:schemas-microsoft-com:vml" Requires="v">
                <p:oleObj spid="_x0000_s23766" name="Equation" r:id="rId5" imgW="355600" imgH="406400" progId="Equation.DSMT4">
                  <p:embed/>
                </p:oleObj>
              </mc:Choice>
              <mc:Fallback>
                <p:oleObj name="Equation" r:id="rId5" imgW="355600" imgH="406400" progId="Equation.DSMT4">
                  <p:embed/>
                  <p:pic>
                    <p:nvPicPr>
                      <p:cNvPr id="0" name=""/>
                      <p:cNvPicPr>
                        <a:picLocks noChangeAspect="1" noChangeArrowheads="1"/>
                      </p:cNvPicPr>
                      <p:nvPr/>
                    </p:nvPicPr>
                    <p:blipFill>
                      <a:blip r:embed="rId6"/>
                      <a:srcRect/>
                      <a:stretch>
                        <a:fillRect/>
                      </a:stretch>
                    </p:blipFill>
                    <p:spPr bwMode="auto">
                      <a:xfrm>
                        <a:off x="5498516" y="1914932"/>
                        <a:ext cx="355600" cy="406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24241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8.55</a:t>
            </a:r>
            <a:endParaRPr lang="en-US" dirty="0"/>
          </a:p>
        </p:txBody>
      </p:sp>
      <p:sp>
        <p:nvSpPr>
          <p:cNvPr id="3" name="Content Placeholder 2"/>
          <p:cNvSpPr>
            <a:spLocks noGrp="1"/>
          </p:cNvSpPr>
          <p:nvPr>
            <p:ph idx="1"/>
          </p:nvPr>
        </p:nvSpPr>
        <p:spPr>
          <a:xfrm>
            <a:off x="365125" y="1769590"/>
            <a:ext cx="8464082" cy="4718304"/>
          </a:xfrm>
        </p:spPr>
        <p:txBody>
          <a:bodyPr/>
          <a:lstStyle/>
          <a:p>
            <a:r>
              <a:rPr lang="en-US" dirty="0"/>
              <a:t>When a 6.0-kg box is hung from a spring, the spring stretches to 57 mm beyond its relaxed length.</a:t>
            </a:r>
          </a:p>
          <a:p>
            <a:endParaRPr lang="en-US" dirty="0" smtClean="0"/>
          </a:p>
          <a:p>
            <a:r>
              <a:rPr lang="en-US" dirty="0" smtClean="0"/>
              <a:t>In </a:t>
            </a:r>
            <a:r>
              <a:rPr lang="en-US" dirty="0"/>
              <a:t>an elevator accelerating upward at 2.0 m/s</a:t>
            </a:r>
            <a:r>
              <a:rPr lang="en-US" baseline="30000" dirty="0"/>
              <a:t>2</a:t>
            </a:r>
            <a:r>
              <a:rPr lang="en-US" dirty="0"/>
              <a:t>, how far does the spring stretch with the same box attached?</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spTree>
    <p:extLst>
      <p:ext uri="{BB962C8B-B14F-4D97-AF65-F5344CB8AC3E}">
        <p14:creationId xmlns:p14="http://schemas.microsoft.com/office/powerpoint/2010/main" val="193354826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9.8 Spring work (cont.)</a:t>
            </a:r>
            <a:endParaRPr lang="en-US"/>
          </a:p>
        </p:txBody>
      </p:sp>
      <p:sp>
        <p:nvSpPr>
          <p:cNvPr id="11" name="Content Placeholder 10"/>
          <p:cNvSpPr>
            <a:spLocks noGrp="1"/>
          </p:cNvSpPr>
          <p:nvPr>
            <p:ph idx="1"/>
          </p:nvPr>
        </p:nvSpPr>
        <p:spPr/>
        <p:txBody>
          <a:bodyPr/>
          <a:lstStyle/>
          <a:p>
            <a:pPr marL="0" indent="0">
              <a:buNone/>
            </a:pPr>
            <a:r>
              <a:rPr lang="en-US"/>
              <a:t>➋ </a:t>
            </a:r>
            <a:r>
              <a:rPr lang="en-US" smtClean="0"/>
              <a:t>DEVISE PLAN I </a:t>
            </a:r>
            <a:r>
              <a:rPr lang="en-US"/>
              <a:t>need to calculate the work done by the </a:t>
            </a:r>
            <a:r>
              <a:rPr lang="en-US" smtClean="0"/>
              <a:t>brick on </a:t>
            </a:r>
            <a:r>
              <a:rPr lang="en-US"/>
              <a:t>the spring. I could use Eq. 9.22 if I knew the force the </a:t>
            </a:r>
            <a:r>
              <a:rPr lang="en-US" smtClean="0"/>
              <a:t>brick exerts </a:t>
            </a:r>
            <a:r>
              <a:rPr lang="en-US"/>
              <a:t>on the spring. </a:t>
            </a:r>
            <a:endParaRPr lang="en-US" smtClean="0"/>
          </a:p>
          <a:p>
            <a:pPr marL="0" indent="0">
              <a:buNone/>
            </a:pPr>
            <a:endParaRPr lang="en-US"/>
          </a:p>
          <a:p>
            <a:pPr marL="0" indent="0">
              <a:buNone/>
            </a:pPr>
            <a:r>
              <a:rPr lang="en-US" smtClean="0"/>
              <a:t>That </a:t>
            </a:r>
            <a:r>
              <a:rPr lang="en-US"/>
              <a:t>force is not given, but the </a:t>
            </a:r>
            <a:r>
              <a:rPr lang="en-US" b="1"/>
              <a:t>force </a:t>
            </a:r>
            <a:r>
              <a:rPr lang="en-US" b="1" smtClean="0"/>
              <a:t>exerted by </a:t>
            </a:r>
            <a:r>
              <a:rPr lang="en-US" b="1"/>
              <a:t>the brick on the spring and the force exerted by the </a:t>
            </a:r>
            <a:r>
              <a:rPr lang="en-US" b="1" smtClean="0"/>
              <a:t>spring on </a:t>
            </a:r>
            <a:r>
              <a:rPr lang="en-US" b="1"/>
              <a:t>the brick form an interaction pair:</a:t>
            </a:r>
            <a:r>
              <a:rPr lang="en-US"/>
              <a:t> </a:t>
            </a:r>
            <a:r>
              <a:rPr lang="en-US" smtClean="0"/>
              <a:t>                 I can use Eq</a:t>
            </a:r>
            <a:r>
              <a:rPr lang="en-US"/>
              <a:t>. 8.20 to determine </a:t>
            </a:r>
            <a:r>
              <a:rPr lang="en-US" smtClean="0"/>
              <a:t>     and </a:t>
            </a:r>
            <a:r>
              <a:rPr lang="en-US"/>
              <a:t>then use it in Eq. 9.22.</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9.7: Variable and distributed forces</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80577967"/>
              </p:ext>
            </p:extLst>
          </p:nvPr>
        </p:nvGraphicFramePr>
        <p:xfrm>
          <a:off x="7270088" y="4629686"/>
          <a:ext cx="1447800" cy="469900"/>
        </p:xfrm>
        <a:graphic>
          <a:graphicData uri="http://schemas.openxmlformats.org/presentationml/2006/ole">
            <mc:AlternateContent xmlns:mc="http://schemas.openxmlformats.org/markup-compatibility/2006">
              <mc:Choice xmlns:v="urn:schemas-microsoft-com:vml" Requires="v">
                <p:oleObj spid="_x0000_s24978" name="Equation" r:id="rId4" imgW="1447800" imgH="469900" progId="Equation.DSMT4">
                  <p:embed/>
                </p:oleObj>
              </mc:Choice>
              <mc:Fallback>
                <p:oleObj name="Equation" r:id="rId4" imgW="1447800" imgH="469900" progId="Equation.DSMT4">
                  <p:embed/>
                  <p:pic>
                    <p:nvPicPr>
                      <p:cNvPr id="0" name=""/>
                      <p:cNvPicPr>
                        <a:picLocks noChangeAspect="1" noChangeArrowheads="1"/>
                      </p:cNvPicPr>
                      <p:nvPr/>
                    </p:nvPicPr>
                    <p:blipFill>
                      <a:blip r:embed="rId5"/>
                      <a:srcRect/>
                      <a:stretch>
                        <a:fillRect/>
                      </a:stretch>
                    </p:blipFill>
                    <p:spPr bwMode="auto">
                      <a:xfrm>
                        <a:off x="7270088" y="4629686"/>
                        <a:ext cx="1447800" cy="469900"/>
                      </a:xfrm>
                      <a:prstGeom prst="rect">
                        <a:avLst/>
                      </a:prstGeom>
                      <a:noFill/>
                      <a:ln>
                        <a:noFill/>
                      </a:ln>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05016424"/>
              </p:ext>
            </p:extLst>
          </p:nvPr>
        </p:nvGraphicFramePr>
        <p:xfrm>
          <a:off x="4925213" y="5047990"/>
          <a:ext cx="406400" cy="469900"/>
        </p:xfrm>
        <a:graphic>
          <a:graphicData uri="http://schemas.openxmlformats.org/presentationml/2006/ole">
            <mc:AlternateContent xmlns:mc="http://schemas.openxmlformats.org/markup-compatibility/2006">
              <mc:Choice xmlns:v="urn:schemas-microsoft-com:vml" Requires="v">
                <p:oleObj spid="_x0000_s24979" name="Equation" r:id="rId6" imgW="406400" imgH="469900" progId="Equation.DSMT4">
                  <p:embed/>
                </p:oleObj>
              </mc:Choice>
              <mc:Fallback>
                <p:oleObj name="Equation" r:id="rId6" imgW="406400" imgH="469900" progId="Equation.DSMT4">
                  <p:embed/>
                  <p:pic>
                    <p:nvPicPr>
                      <p:cNvPr id="0" name=""/>
                      <p:cNvPicPr>
                        <a:picLocks noChangeAspect="1" noChangeArrowheads="1"/>
                      </p:cNvPicPr>
                      <p:nvPr/>
                    </p:nvPicPr>
                    <p:blipFill>
                      <a:blip r:embed="rId7"/>
                      <a:srcRect/>
                      <a:stretch>
                        <a:fillRect/>
                      </a:stretch>
                    </p:blipFill>
                    <p:spPr bwMode="auto">
                      <a:xfrm>
                        <a:off x="4925213" y="5047990"/>
                        <a:ext cx="406400" cy="4699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3502110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9.8 Spring work (cont.)</a:t>
            </a:r>
            <a:endParaRPr lang="en-US"/>
          </a:p>
        </p:txBody>
      </p:sp>
      <p:sp>
        <p:nvSpPr>
          <p:cNvPr id="11" name="Content Placeholder 10"/>
          <p:cNvSpPr>
            <a:spLocks noGrp="1"/>
          </p:cNvSpPr>
          <p:nvPr>
            <p:ph idx="1"/>
          </p:nvPr>
        </p:nvSpPr>
        <p:spPr/>
        <p:txBody>
          <a:bodyPr/>
          <a:lstStyle/>
          <a:p>
            <a:pPr marL="0" indent="0">
              <a:buNone/>
            </a:pPr>
            <a:r>
              <a:rPr lang="en-US"/>
              <a:t>❸ </a:t>
            </a:r>
            <a:r>
              <a:rPr lang="en-US" smtClean="0"/>
              <a:t>EXECUTE PLAN Equation </a:t>
            </a:r>
            <a:r>
              <a:rPr lang="en-US"/>
              <a:t>8.20 tells me that the </a:t>
            </a:r>
            <a:r>
              <a:rPr lang="en-US" i="1" smtClean="0"/>
              <a:t>x</a:t>
            </a:r>
            <a:r>
              <a:rPr lang="en-US" smtClean="0"/>
              <a:t> component of </a:t>
            </a:r>
            <a:r>
              <a:rPr lang="en-US"/>
              <a:t>the force exerted by the spring on </a:t>
            </a:r>
            <a:r>
              <a:rPr lang="en-US" smtClean="0"/>
              <a:t>the brick </a:t>
            </a:r>
            <a:r>
              <a:rPr lang="en-US"/>
              <a:t>varies </a:t>
            </a:r>
            <a:r>
              <a:rPr lang="en-US" smtClean="0"/>
              <a:t>depending on </a:t>
            </a:r>
            <a:r>
              <a:rPr lang="en-US"/>
              <a:t>how far the spring </a:t>
            </a:r>
            <a:r>
              <a:rPr lang="en-US" smtClean="0"/>
              <a:t>is compressed:</a:t>
            </a:r>
          </a:p>
          <a:p>
            <a:pPr marL="0" indent="0" algn="ctr">
              <a:buNone/>
            </a:pPr>
            <a:r>
              <a:rPr lang="en-US" i="1" smtClean="0"/>
              <a:t>F</a:t>
            </a:r>
            <a:r>
              <a:rPr lang="en-US" baseline="-25000" smtClean="0"/>
              <a:t>sb </a:t>
            </a:r>
            <a:r>
              <a:rPr lang="en-US" i="1" baseline="-25000" smtClean="0"/>
              <a:t>x</a:t>
            </a:r>
            <a:r>
              <a:rPr lang="en-US" smtClean="0"/>
              <a:t> = –</a:t>
            </a:r>
            <a:r>
              <a:rPr lang="en-US" i="1" smtClean="0"/>
              <a:t>k</a:t>
            </a:r>
            <a:r>
              <a:rPr lang="en-US" smtClean="0"/>
              <a:t>(</a:t>
            </a:r>
            <a:r>
              <a:rPr lang="en-US" i="1" smtClean="0"/>
              <a:t>x</a:t>
            </a:r>
            <a:r>
              <a:rPr lang="en-US" smtClean="0"/>
              <a:t> – </a:t>
            </a:r>
            <a:r>
              <a:rPr lang="en-US" i="1" smtClean="0"/>
              <a:t>x</a:t>
            </a:r>
            <a:r>
              <a:rPr lang="en-US" baseline="-25000" smtClean="0"/>
              <a:t>0</a:t>
            </a:r>
            <a:r>
              <a:rPr lang="en-US" smtClean="0"/>
              <a:t>),</a:t>
            </a:r>
          </a:p>
          <a:p>
            <a:pPr marL="0" indent="0">
              <a:buNone/>
            </a:pPr>
            <a:r>
              <a:rPr lang="en-US"/>
              <a:t>where </a:t>
            </a:r>
            <a:r>
              <a:rPr lang="en-US" i="1"/>
              <a:t>x</a:t>
            </a:r>
            <a:r>
              <a:rPr lang="en-US" baseline="-25000"/>
              <a:t>0</a:t>
            </a:r>
            <a:r>
              <a:rPr lang="en-US"/>
              <a:t> is the coordinate of the relaxed position of the free </a:t>
            </a:r>
            <a:r>
              <a:rPr lang="en-US" smtClean="0"/>
              <a:t>end of </a:t>
            </a:r>
            <a:r>
              <a:rPr lang="en-US"/>
              <a:t>the spring.</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9.7: Variable and distributed forces</a:t>
            </a:r>
            <a:endParaRPr lang="en-US"/>
          </a:p>
        </p:txBody>
      </p:sp>
    </p:spTree>
    <p:extLst>
      <p:ext uri="{BB962C8B-B14F-4D97-AF65-F5344CB8AC3E}">
        <p14:creationId xmlns:p14="http://schemas.microsoft.com/office/powerpoint/2010/main" val="26300512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9.8 Spring work (cont.)</a:t>
            </a:r>
            <a:endParaRPr lang="en-US"/>
          </a:p>
        </p:txBody>
      </p:sp>
      <p:sp>
        <p:nvSpPr>
          <p:cNvPr id="11" name="Content Placeholder 10"/>
          <p:cNvSpPr>
            <a:spLocks noGrp="1"/>
          </p:cNvSpPr>
          <p:nvPr>
            <p:ph idx="1"/>
          </p:nvPr>
        </p:nvSpPr>
        <p:spPr/>
        <p:txBody>
          <a:bodyPr/>
          <a:lstStyle/>
          <a:p>
            <a:pPr marL="0" indent="0">
              <a:buNone/>
            </a:pPr>
            <a:r>
              <a:rPr lang="en-US"/>
              <a:t>❸ </a:t>
            </a:r>
            <a:r>
              <a:rPr lang="en-US" smtClean="0"/>
              <a:t>EXECUTE </a:t>
            </a:r>
            <a:r>
              <a:rPr lang="en-US"/>
              <a:t>PLAN The </a:t>
            </a:r>
            <a:r>
              <a:rPr lang="en-US" i="1"/>
              <a:t>x</a:t>
            </a:r>
            <a:r>
              <a:rPr lang="en-US"/>
              <a:t> component of the force exerted by the </a:t>
            </a:r>
            <a:r>
              <a:rPr lang="en-US" smtClean="0"/>
              <a:t>brick on </a:t>
            </a:r>
            <a:r>
              <a:rPr lang="en-US"/>
              <a:t>the spring is </a:t>
            </a:r>
            <a:r>
              <a:rPr lang="en-US" smtClean="0"/>
              <a:t>thus</a:t>
            </a:r>
          </a:p>
          <a:p>
            <a:pPr marL="0" indent="0" algn="ctr">
              <a:buNone/>
            </a:pPr>
            <a:r>
              <a:rPr lang="en-US" i="1" smtClean="0"/>
              <a:t>F</a:t>
            </a:r>
            <a:r>
              <a:rPr lang="en-US" baseline="-25000" smtClean="0"/>
              <a:t>bs </a:t>
            </a:r>
            <a:r>
              <a:rPr lang="en-US" i="1" baseline="-25000"/>
              <a:t>x</a:t>
            </a:r>
            <a:r>
              <a:rPr lang="en-US"/>
              <a:t> = </a:t>
            </a:r>
            <a:r>
              <a:rPr lang="en-US" smtClean="0"/>
              <a:t>+</a:t>
            </a:r>
            <a:r>
              <a:rPr lang="en-US" i="1" smtClean="0"/>
              <a:t>k</a:t>
            </a:r>
            <a:r>
              <a:rPr lang="en-US"/>
              <a:t>(</a:t>
            </a:r>
            <a:r>
              <a:rPr lang="en-US" i="1"/>
              <a:t>x</a:t>
            </a:r>
            <a:r>
              <a:rPr lang="en-US"/>
              <a:t> – </a:t>
            </a:r>
            <a:r>
              <a:rPr lang="en-US" i="1"/>
              <a:t>x</a:t>
            </a:r>
            <a:r>
              <a:rPr lang="en-US" baseline="-25000"/>
              <a:t>0</a:t>
            </a:r>
            <a:r>
              <a:rPr lang="en-US" smtClean="0"/>
              <a:t>).</a:t>
            </a:r>
          </a:p>
          <a:p>
            <a:pPr marL="0" indent="0">
              <a:buNone/>
            </a:pPr>
            <a:r>
              <a:rPr lang="en-US"/>
              <a:t>Because </a:t>
            </a:r>
            <a:r>
              <a:rPr lang="en-US" i="1"/>
              <a:t>x</a:t>
            </a:r>
            <a:r>
              <a:rPr lang="en-US" baseline="-25000"/>
              <a:t>0</a:t>
            </a:r>
            <a:r>
              <a:rPr lang="en-US"/>
              <a:t> </a:t>
            </a:r>
            <a:r>
              <a:rPr lang="en-US" smtClean="0"/>
              <a:t>&gt; </a:t>
            </a:r>
            <a:r>
              <a:rPr lang="en-US" i="1"/>
              <a:t>x</a:t>
            </a:r>
            <a:r>
              <a:rPr lang="en-US"/>
              <a:t>, </a:t>
            </a:r>
            <a:r>
              <a:rPr lang="en-US" i="1" smtClean="0"/>
              <a:t>F</a:t>
            </a:r>
            <a:r>
              <a:rPr lang="en-US" baseline="-25000" smtClean="0"/>
              <a:t>bs </a:t>
            </a:r>
            <a:r>
              <a:rPr lang="en-US" i="1" baseline="-25000" smtClean="0"/>
              <a:t>x</a:t>
            </a:r>
            <a:r>
              <a:rPr lang="en-US" smtClean="0"/>
              <a:t> </a:t>
            </a:r>
            <a:r>
              <a:rPr lang="en-US"/>
              <a:t>is negative, which means </a:t>
            </a:r>
            <a:r>
              <a:rPr lang="en-US" smtClean="0"/>
              <a:t>that</a:t>
            </a:r>
            <a:br>
              <a:rPr lang="en-US" smtClean="0"/>
            </a:br>
            <a:r>
              <a:rPr lang="en-US" smtClean="0"/>
              <a:t>points in the </a:t>
            </a:r>
            <a:r>
              <a:rPr lang="en-US"/>
              <a:t>same direction as the </a:t>
            </a:r>
            <a:r>
              <a:rPr lang="en-US" smtClean="0"/>
              <a:t>force displacement</a:t>
            </a:r>
            <a:r>
              <a:rPr lang="en-US"/>
              <a:t>. Thus the work </a:t>
            </a:r>
            <a:r>
              <a:rPr lang="en-US" smtClean="0"/>
              <a:t>done by </a:t>
            </a:r>
            <a:r>
              <a:rPr lang="en-US"/>
              <a:t>the brick on the spring is positive.</a:t>
            </a:r>
          </a:p>
          <a:p>
            <a:pPr marL="0" indent="0" algn="ctr">
              <a:buNone/>
            </a:pP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9.7: Variable and distributed forces</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35798307"/>
              </p:ext>
            </p:extLst>
          </p:nvPr>
        </p:nvGraphicFramePr>
        <p:xfrm>
          <a:off x="7655679" y="3358516"/>
          <a:ext cx="406400" cy="469900"/>
        </p:xfrm>
        <a:graphic>
          <a:graphicData uri="http://schemas.openxmlformats.org/presentationml/2006/ole">
            <mc:AlternateContent xmlns:mc="http://schemas.openxmlformats.org/markup-compatibility/2006">
              <mc:Choice xmlns:v="urn:schemas-microsoft-com:vml" Requires="v">
                <p:oleObj spid="_x0000_s26833" name="Equation" r:id="rId4" imgW="406400" imgH="469900" progId="Equation.DSMT4">
                  <p:embed/>
                </p:oleObj>
              </mc:Choice>
              <mc:Fallback>
                <p:oleObj name="Equation" r:id="rId4" imgW="406400" imgH="469900" progId="Equation.DSMT4">
                  <p:embed/>
                  <p:pic>
                    <p:nvPicPr>
                      <p:cNvPr id="0" name=""/>
                      <p:cNvPicPr>
                        <a:picLocks noChangeAspect="1" noChangeArrowheads="1"/>
                      </p:cNvPicPr>
                      <p:nvPr/>
                    </p:nvPicPr>
                    <p:blipFill>
                      <a:blip r:embed="rId5"/>
                      <a:srcRect/>
                      <a:stretch>
                        <a:fillRect/>
                      </a:stretch>
                    </p:blipFill>
                    <p:spPr bwMode="auto">
                      <a:xfrm>
                        <a:off x="7655679" y="3358516"/>
                        <a:ext cx="406400" cy="469900"/>
                      </a:xfrm>
                      <a:prstGeom prst="rect">
                        <a:avLst/>
                      </a:prstGeom>
                      <a:noFill/>
                      <a:ln>
                        <a:noFill/>
                      </a:ln>
                      <a:extLst/>
                    </p:spPr>
                  </p:pic>
                </p:oleObj>
              </mc:Fallback>
            </mc:AlternateContent>
          </a:graphicData>
        </a:graphic>
      </p:graphicFrame>
      <p:sp>
        <p:nvSpPr>
          <p:cNvPr id="9" name="Rectangle 8"/>
          <p:cNvSpPr/>
          <p:nvPr/>
        </p:nvSpPr>
        <p:spPr>
          <a:xfrm>
            <a:off x="7519171" y="2813929"/>
            <a:ext cx="623513" cy="523220"/>
          </a:xfrm>
          <a:prstGeom prst="rect">
            <a:avLst/>
          </a:prstGeom>
        </p:spPr>
        <p:txBody>
          <a:bodyPr wrap="none">
            <a:spAutoFit/>
          </a:bodyPr>
          <a:lstStyle/>
          <a:p>
            <a:r>
              <a:rPr lang="en-US" sz="2800">
                <a:solidFill>
                  <a:srgbClr val="000000"/>
                </a:solidFill>
                <a:latin typeface="Times New Roman"/>
                <a:ea typeface="+mn-ea"/>
                <a:cs typeface="Times New Roman"/>
              </a:rPr>
              <a:t>(1)</a:t>
            </a:r>
          </a:p>
        </p:txBody>
      </p:sp>
    </p:spTree>
    <p:extLst>
      <p:ext uri="{BB962C8B-B14F-4D97-AF65-F5344CB8AC3E}">
        <p14:creationId xmlns:p14="http://schemas.microsoft.com/office/powerpoint/2010/main" val="10475814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9.8 Spring work (cont.)</a:t>
            </a:r>
            <a:endParaRPr lang="en-US"/>
          </a:p>
        </p:txBody>
      </p:sp>
      <p:sp>
        <p:nvSpPr>
          <p:cNvPr id="11" name="Content Placeholder 10"/>
          <p:cNvSpPr>
            <a:spLocks noGrp="1"/>
          </p:cNvSpPr>
          <p:nvPr>
            <p:ph idx="1"/>
          </p:nvPr>
        </p:nvSpPr>
        <p:spPr/>
        <p:txBody>
          <a:bodyPr/>
          <a:lstStyle/>
          <a:p>
            <a:pPr marL="0" indent="0">
              <a:buNone/>
            </a:pPr>
            <a:r>
              <a:rPr lang="en-US"/>
              <a:t>❸ </a:t>
            </a:r>
            <a:r>
              <a:rPr lang="en-US" smtClean="0"/>
              <a:t>EXECUTE </a:t>
            </a:r>
            <a:r>
              <a:rPr lang="en-US"/>
              <a:t>PLAN Now I substitute Eq. 1 </a:t>
            </a:r>
            <a:r>
              <a:rPr lang="en-US" smtClean="0"/>
              <a:t>into </a:t>
            </a:r>
            <a:br>
              <a:rPr lang="en-US" smtClean="0"/>
            </a:br>
            <a:r>
              <a:rPr lang="en-US" smtClean="0"/>
              <a:t>Eq</a:t>
            </a:r>
            <a:r>
              <a:rPr lang="en-US"/>
              <a:t>. 9.22 and work out the integral to determine the </a:t>
            </a:r>
            <a:r>
              <a:rPr lang="en-US" smtClean="0"/>
              <a:t>work done by </a:t>
            </a:r>
            <a:r>
              <a:rPr lang="en-US"/>
              <a:t>the brick on the spring</a:t>
            </a:r>
            <a:r>
              <a:rPr lang="en-US" smtClean="0"/>
              <a:t>:</a:t>
            </a:r>
          </a:p>
          <a:p>
            <a:pPr marL="0" indent="0">
              <a:buNone/>
            </a:pPr>
            <a:endParaRPr lang="en-US">
              <a:solidFill>
                <a:srgbClr val="004A8F"/>
              </a:solidFill>
            </a:endParaRPr>
          </a:p>
          <a:p>
            <a:pPr marL="0" indent="0">
              <a:buNone/>
            </a:pPr>
            <a:endParaRPr lang="en-US" smtClean="0">
              <a:solidFill>
                <a:srgbClr val="004A8F"/>
              </a:solidFill>
            </a:endParaRPr>
          </a:p>
          <a:p>
            <a:pPr marL="0" indent="0">
              <a:buNone/>
            </a:pPr>
            <a:endParaRPr lang="en-US">
              <a:solidFill>
                <a:srgbClr val="004A8F"/>
              </a:solidFill>
            </a:endParaRPr>
          </a:p>
          <a:p>
            <a:pPr marL="0" indent="0">
              <a:buNone/>
            </a:pPr>
            <a:endParaRPr lang="en-US" smtClean="0">
              <a:solidFill>
                <a:srgbClr val="004A8F"/>
              </a:solidFill>
            </a:endParaRPr>
          </a:p>
          <a:p>
            <a:pPr marL="0" indent="0">
              <a:buNone/>
            </a:pPr>
            <a:r>
              <a:rPr lang="en-US" smtClean="0">
                <a:solidFill>
                  <a:srgbClr val="004A8F"/>
                </a:solidFill>
              </a:rPr>
              <a:t>limits of integration? start &amp; end points of motion</a:t>
            </a:r>
            <a:endParaRPr lang="en-US">
              <a:solidFill>
                <a:srgbClr val="004A8F"/>
              </a:solidFill>
            </a:endParaRP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9.7: Variable and distributed forces</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116979802"/>
              </p:ext>
            </p:extLst>
          </p:nvPr>
        </p:nvGraphicFramePr>
        <p:xfrm>
          <a:off x="2051050" y="3409950"/>
          <a:ext cx="5041900" cy="1663700"/>
        </p:xfrm>
        <a:graphic>
          <a:graphicData uri="http://schemas.openxmlformats.org/presentationml/2006/ole">
            <mc:AlternateContent xmlns:mc="http://schemas.openxmlformats.org/markup-compatibility/2006">
              <mc:Choice xmlns:v="urn:schemas-microsoft-com:vml" Requires="v">
                <p:oleObj spid="_x0000_s27854" name="Equation" r:id="rId4" imgW="5041900" imgH="1663700" progId="Equation.DSMT4">
                  <p:embed/>
                </p:oleObj>
              </mc:Choice>
              <mc:Fallback>
                <p:oleObj name="Equation" r:id="rId4" imgW="5041900" imgH="1663700" progId="Equation.DSMT4">
                  <p:embed/>
                  <p:pic>
                    <p:nvPicPr>
                      <p:cNvPr id="0" name=""/>
                      <p:cNvPicPr>
                        <a:picLocks noChangeAspect="1" noChangeArrowheads="1"/>
                      </p:cNvPicPr>
                      <p:nvPr/>
                    </p:nvPicPr>
                    <p:blipFill>
                      <a:blip r:embed="rId5"/>
                      <a:srcRect/>
                      <a:stretch>
                        <a:fillRect/>
                      </a:stretch>
                    </p:blipFill>
                    <p:spPr bwMode="auto">
                      <a:xfrm>
                        <a:off x="2051050" y="3409950"/>
                        <a:ext cx="5041900" cy="1663700"/>
                      </a:xfrm>
                      <a:prstGeom prst="rect">
                        <a:avLst/>
                      </a:prstGeom>
                      <a:noFill/>
                      <a:ln>
                        <a:noFill/>
                      </a:ln>
                      <a:extLst/>
                    </p:spPr>
                  </p:pic>
                </p:oleObj>
              </mc:Fallback>
            </mc:AlternateContent>
          </a:graphicData>
        </a:graphic>
      </p:graphicFrame>
      <p:sp>
        <p:nvSpPr>
          <p:cNvPr id="2" name="Rectangle 1"/>
          <p:cNvSpPr/>
          <p:nvPr/>
        </p:nvSpPr>
        <p:spPr>
          <a:xfrm>
            <a:off x="7099824" y="4414165"/>
            <a:ext cx="543739" cy="523220"/>
          </a:xfrm>
          <a:prstGeom prst="rect">
            <a:avLst/>
          </a:prstGeom>
        </p:spPr>
        <p:txBody>
          <a:bodyPr wrap="none">
            <a:spAutoFit/>
          </a:bodyPr>
          <a:lstStyle/>
          <a:p>
            <a:r>
              <a:rPr lang="en-US" sz="2800" b="1" smtClean="0">
                <a:solidFill>
                  <a:srgbClr val="004A8F"/>
                </a:solidFill>
                <a:latin typeface="Times New Roman"/>
                <a:cs typeface="Times New Roman"/>
              </a:rPr>
              <a:t>✔</a:t>
            </a:r>
            <a:endParaRPr lang="en-US" sz="2800">
              <a:latin typeface="Times New Roman"/>
              <a:cs typeface="Times New Roman"/>
            </a:endParaRPr>
          </a:p>
        </p:txBody>
      </p:sp>
      <p:sp>
        <p:nvSpPr>
          <p:cNvPr id="8" name="Rectangle 7"/>
          <p:cNvSpPr/>
          <p:nvPr/>
        </p:nvSpPr>
        <p:spPr>
          <a:xfrm>
            <a:off x="7883460" y="4369376"/>
            <a:ext cx="623513" cy="523220"/>
          </a:xfrm>
          <a:prstGeom prst="rect">
            <a:avLst/>
          </a:prstGeom>
        </p:spPr>
        <p:txBody>
          <a:bodyPr wrap="none">
            <a:spAutoFit/>
          </a:bodyPr>
          <a:lstStyle/>
          <a:p>
            <a:r>
              <a:rPr lang="en-US" sz="2800" smtClean="0">
                <a:solidFill>
                  <a:srgbClr val="000000"/>
                </a:solidFill>
                <a:latin typeface="Times New Roman"/>
                <a:ea typeface="+mn-ea"/>
                <a:cs typeface="Times New Roman"/>
              </a:rPr>
              <a:t>(2)</a:t>
            </a:r>
            <a:endParaRPr lang="en-US" sz="2800">
              <a:solidFill>
                <a:srgbClr val="000000"/>
              </a:solidFill>
              <a:latin typeface="Times New Roman"/>
              <a:ea typeface="+mn-ea"/>
              <a:cs typeface="Times New Roman"/>
            </a:endParaRPr>
          </a:p>
        </p:txBody>
      </p:sp>
    </p:spTree>
    <p:extLst>
      <p:ext uri="{BB962C8B-B14F-4D97-AF65-F5344CB8AC3E}">
        <p14:creationId xmlns:p14="http://schemas.microsoft.com/office/powerpoint/2010/main" val="10162441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9.8 Spring work (cont.)</a:t>
            </a:r>
            <a:endParaRPr lang="en-US"/>
          </a:p>
        </p:txBody>
      </p:sp>
      <p:sp>
        <p:nvSpPr>
          <p:cNvPr id="11" name="Content Placeholder 10"/>
          <p:cNvSpPr>
            <a:spLocks noGrp="1"/>
          </p:cNvSpPr>
          <p:nvPr>
            <p:ph idx="1"/>
          </p:nvPr>
        </p:nvSpPr>
        <p:spPr/>
        <p:txBody>
          <a:bodyPr/>
          <a:lstStyle/>
          <a:p>
            <a:pPr marL="0" indent="0">
              <a:buNone/>
            </a:pPr>
            <a:r>
              <a:rPr lang="en-US"/>
              <a:t>➍ Evaluate result Because the spring constant </a:t>
            </a:r>
            <a:r>
              <a:rPr lang="en-US" i="1"/>
              <a:t>k</a:t>
            </a:r>
            <a:r>
              <a:rPr lang="en-US"/>
              <a:t> </a:t>
            </a:r>
            <a:r>
              <a:rPr lang="en-US" smtClean="0"/>
              <a:t>is always positive </a:t>
            </a:r>
            <a:r>
              <a:rPr lang="en-US"/>
              <a:t>(see Section 8.9 on Hooke’s law), the work done by </a:t>
            </a:r>
            <a:r>
              <a:rPr lang="en-US" smtClean="0"/>
              <a:t>the brick </a:t>
            </a:r>
            <a:r>
              <a:rPr lang="en-US"/>
              <a:t>on the spring is also positive. This is what I expect </a:t>
            </a:r>
            <a:r>
              <a:rPr lang="en-US" smtClean="0"/>
              <a:t>because the </a:t>
            </a:r>
            <a:r>
              <a:rPr lang="en-US"/>
              <a:t>work done </a:t>
            </a:r>
            <a:r>
              <a:rPr lang="en-US" smtClean="0"/>
              <a:t>in compressing </a:t>
            </a:r>
            <a:r>
              <a:rPr lang="en-US"/>
              <a:t>the spring is stored as </a:t>
            </a:r>
            <a:r>
              <a:rPr lang="en-US" smtClean="0"/>
              <a:t>potential energy </a:t>
            </a:r>
            <a:r>
              <a:rPr lang="en-US"/>
              <a:t>in the spring.</a:t>
            </a:r>
            <a:endParaRPr lang="en-US">
              <a:solidFill>
                <a:srgbClr val="004A8F"/>
              </a:solidFill>
            </a:endParaRP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9.7: Variable and distributed forces</a:t>
            </a:r>
            <a:endParaRPr lang="en-US"/>
          </a:p>
        </p:txBody>
      </p:sp>
    </p:spTree>
    <p:extLst>
      <p:ext uri="{BB962C8B-B14F-4D97-AF65-F5344CB8AC3E}">
        <p14:creationId xmlns:p14="http://schemas.microsoft.com/office/powerpoint/2010/main" val="309455508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When you plot the force exerted on a particle as a function of the particle’s position, what feature of the graph represents the work done on the particle</a:t>
            </a:r>
            <a:r>
              <a:rPr lang="en-US" smtClean="0"/>
              <a:t>?</a:t>
            </a:r>
          </a:p>
          <a:p>
            <a:endParaRPr lang="en-US"/>
          </a:p>
          <a:p>
            <a:pPr lvl="1"/>
            <a:r>
              <a:rPr lang="en-US"/>
              <a:t>The maximum numerical value of the force</a:t>
            </a:r>
          </a:p>
          <a:p>
            <a:pPr lvl="1"/>
            <a:r>
              <a:rPr lang="en-US"/>
              <a:t>The area under the curve</a:t>
            </a:r>
          </a:p>
          <a:p>
            <a:pPr lvl="1"/>
            <a:r>
              <a:rPr lang="en-US"/>
              <a:t>The value of the displacement</a:t>
            </a:r>
          </a:p>
          <a:p>
            <a:pPr lvl="1"/>
            <a:r>
              <a:rPr lang="en-US"/>
              <a:t>You need more information about the way the work was done</a:t>
            </a:r>
            <a:r>
              <a:rPr lang="en-US" smtClean="0"/>
              <a: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a:t>Section 9.7</a:t>
            </a:r>
          </a:p>
          <a:p>
            <a:r>
              <a:rPr lang="en-US" smtClean="0"/>
              <a:t>Question </a:t>
            </a:r>
            <a:r>
              <a:rPr lang="en-US"/>
              <a:t>7</a:t>
            </a:r>
          </a:p>
        </p:txBody>
      </p:sp>
    </p:spTree>
    <p:extLst>
      <p:ext uri="{BB962C8B-B14F-4D97-AF65-F5344CB8AC3E}">
        <p14:creationId xmlns:p14="http://schemas.microsoft.com/office/powerpoint/2010/main" val="31183659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When you plot the force exerted on a particle as a function of the particle’s position, what feature of the graph represents the work done on the particle</a:t>
            </a:r>
            <a:r>
              <a:rPr lang="en-US" smtClean="0"/>
              <a:t>?</a:t>
            </a:r>
          </a:p>
          <a:p>
            <a:endParaRPr lang="en-US"/>
          </a:p>
          <a:p>
            <a:pPr lvl="1"/>
            <a:r>
              <a:rPr lang="en-US"/>
              <a:t>The maximum numerical value of the force</a:t>
            </a:r>
          </a:p>
          <a:p>
            <a:pPr lvl="1"/>
            <a:r>
              <a:rPr lang="en-US">
                <a:solidFill>
                  <a:srgbClr val="FF0000"/>
                </a:solidFill>
              </a:rPr>
              <a:t>The area under the curve</a:t>
            </a:r>
          </a:p>
          <a:p>
            <a:pPr lvl="1"/>
            <a:r>
              <a:rPr lang="en-US"/>
              <a:t>The value of the displacement</a:t>
            </a:r>
          </a:p>
          <a:p>
            <a:pPr lvl="1"/>
            <a:r>
              <a:rPr lang="en-US"/>
              <a:t>You need more information about the way the work was done</a:t>
            </a:r>
            <a:r>
              <a:rPr lang="en-US" smtClean="0"/>
              <a: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a:t>Section 9.7</a:t>
            </a:r>
          </a:p>
          <a:p>
            <a:r>
              <a:rPr lang="en-US" smtClean="0"/>
              <a:t>Question </a:t>
            </a:r>
            <a:r>
              <a:rPr lang="en-US"/>
              <a:t>7</a:t>
            </a:r>
          </a:p>
        </p:txBody>
      </p:sp>
      <p:pic>
        <p:nvPicPr>
          <p:cNvPr id="5" name="Picture 4" descr="Red_Tick Mark_28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3432330"/>
            <a:ext cx="621751" cy="713184"/>
          </a:xfrm>
          <a:prstGeom prst="rect">
            <a:avLst/>
          </a:prstGeom>
        </p:spPr>
      </p:pic>
    </p:spTree>
    <p:extLst>
      <p:ext uri="{BB962C8B-B14F-4D97-AF65-F5344CB8AC3E}">
        <p14:creationId xmlns:p14="http://schemas.microsoft.com/office/powerpoint/2010/main" val="23278151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a:t>A sports car accelerates from zero to 30 mph in 1.5 s. How long does it take for it to accelerate to 60 mph, assuming that the power delivered by the engine is independent of velocity and neglecting friction</a:t>
            </a:r>
            <a:r>
              <a:rPr lang="en-US" smtClean="0"/>
              <a:t>?</a:t>
            </a:r>
          </a:p>
          <a:p>
            <a:endParaRPr lang="en-US"/>
          </a:p>
          <a:p>
            <a:pPr lvl="1"/>
            <a:r>
              <a:rPr lang="en-US"/>
              <a:t>2.0 s</a:t>
            </a:r>
          </a:p>
          <a:p>
            <a:pPr lvl="1"/>
            <a:r>
              <a:rPr lang="en-US"/>
              <a:t>3.0 s</a:t>
            </a:r>
          </a:p>
          <a:p>
            <a:pPr lvl="1"/>
            <a:r>
              <a:rPr lang="en-US"/>
              <a:t>4.5 s</a:t>
            </a:r>
          </a:p>
          <a:p>
            <a:pPr lvl="1"/>
            <a:r>
              <a:rPr lang="en-US"/>
              <a:t>6.0 s</a:t>
            </a:r>
          </a:p>
          <a:p>
            <a:pPr lvl="1"/>
            <a:r>
              <a:rPr lang="en-US"/>
              <a:t>9.0 s</a:t>
            </a:r>
          </a:p>
          <a:p>
            <a:pPr lvl="1"/>
            <a:r>
              <a:rPr lang="en-US"/>
              <a:t>12.0 </a:t>
            </a:r>
            <a:r>
              <a:rPr lang="en-US" smtClean="0"/>
              <a:t>s</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a:t>Section 9.8</a:t>
            </a:r>
          </a:p>
          <a:p>
            <a:r>
              <a:rPr lang="en-US" smtClean="0"/>
              <a:t>Question </a:t>
            </a:r>
            <a:r>
              <a:rPr lang="en-US"/>
              <a:t>8</a:t>
            </a:r>
          </a:p>
        </p:txBody>
      </p:sp>
    </p:spTree>
    <p:extLst>
      <p:ext uri="{BB962C8B-B14F-4D97-AF65-F5344CB8AC3E}">
        <p14:creationId xmlns:p14="http://schemas.microsoft.com/office/powerpoint/2010/main" val="203747079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a:t>A sports car accelerates from zero to 30 mph in 1.5 s. How long does it take for it to accelerate to 60 mph, assuming that the power delivered by the engine is independent of velocity and neglecting friction</a:t>
            </a:r>
            <a:r>
              <a:rPr lang="en-US" smtClean="0"/>
              <a:t>?</a:t>
            </a:r>
          </a:p>
          <a:p>
            <a:endParaRPr lang="en-US"/>
          </a:p>
          <a:p>
            <a:pPr lvl="1"/>
            <a:r>
              <a:rPr lang="en-US"/>
              <a:t>2.0 s</a:t>
            </a:r>
          </a:p>
          <a:p>
            <a:pPr lvl="1"/>
            <a:r>
              <a:rPr lang="en-US"/>
              <a:t>3.0 s</a:t>
            </a:r>
          </a:p>
          <a:p>
            <a:pPr lvl="1"/>
            <a:r>
              <a:rPr lang="en-US"/>
              <a:t>4.5 s</a:t>
            </a:r>
          </a:p>
          <a:p>
            <a:pPr lvl="1"/>
            <a:r>
              <a:rPr lang="en-US">
                <a:solidFill>
                  <a:srgbClr val="FF0000"/>
                </a:solidFill>
              </a:rPr>
              <a:t>6.0 </a:t>
            </a:r>
            <a:r>
              <a:rPr lang="en-US" smtClean="0">
                <a:solidFill>
                  <a:srgbClr val="FF0000"/>
                </a:solidFill>
              </a:rPr>
              <a:t>s    twice the speed, four times as long. </a:t>
            </a:r>
            <a:endParaRPr lang="en-US">
              <a:solidFill>
                <a:srgbClr val="FF0000"/>
              </a:solidFill>
            </a:endParaRPr>
          </a:p>
          <a:p>
            <a:pPr lvl="1"/>
            <a:r>
              <a:rPr lang="en-US"/>
              <a:t>9.0 s</a:t>
            </a:r>
          </a:p>
          <a:p>
            <a:pPr lvl="1"/>
            <a:r>
              <a:rPr lang="en-US"/>
              <a:t>12.0 </a:t>
            </a:r>
            <a:r>
              <a:rPr lang="en-US" smtClean="0"/>
              <a:t>s</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a:t>Section 9.8</a:t>
            </a:r>
          </a:p>
          <a:p>
            <a:r>
              <a:rPr lang="en-US"/>
              <a:t>Clicker Question 8</a:t>
            </a:r>
          </a:p>
        </p:txBody>
      </p:sp>
      <p:pic>
        <p:nvPicPr>
          <p:cNvPr id="5" name="Picture 4" descr="Red_Tick Mark_28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4907888"/>
            <a:ext cx="621751" cy="713184"/>
          </a:xfrm>
          <a:prstGeom prst="rect">
            <a:avLst/>
          </a:prstGeom>
        </p:spPr>
      </p:pic>
    </p:spTree>
    <p:extLst>
      <p:ext uri="{BB962C8B-B14F-4D97-AF65-F5344CB8AC3E}">
        <p14:creationId xmlns:p14="http://schemas.microsoft.com/office/powerpoint/2010/main" val="332090781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Concepts: Work done by a constant force</a:t>
            </a:r>
          </a:p>
        </p:txBody>
      </p:sp>
      <p:sp>
        <p:nvSpPr>
          <p:cNvPr id="10" name="Content Placeholder 9"/>
          <p:cNvSpPr>
            <a:spLocks noGrp="1"/>
          </p:cNvSpPr>
          <p:nvPr>
            <p:ph idx="1"/>
          </p:nvPr>
        </p:nvSpPr>
        <p:spPr/>
        <p:txBody>
          <a:bodyPr/>
          <a:lstStyle/>
          <a:p>
            <a:r>
              <a:rPr lang="en-US"/>
              <a:t>In order for a force to do work on an object, the point of application of the force must undergo a displacement. </a:t>
            </a:r>
          </a:p>
          <a:p>
            <a:r>
              <a:rPr lang="en-US"/>
              <a:t>The SI unit of work is the </a:t>
            </a:r>
            <a:r>
              <a:rPr lang="en-US" b="1"/>
              <a:t>joule</a:t>
            </a:r>
            <a:r>
              <a:rPr lang="en-US"/>
              <a:t> (J).</a:t>
            </a:r>
          </a:p>
          <a:p>
            <a:r>
              <a:rPr lang="en-US"/>
              <a:t>The work done by a force is positive when the force and the force displacement are in the same direction and negative when they are in opposite directions</a:t>
            </a:r>
            <a:r>
              <a:rPr lang="en-US" smtClean="0"/>
              <a:t>.</a:t>
            </a:r>
            <a:endParaRPr lang="en-US"/>
          </a:p>
        </p:txBody>
      </p:sp>
      <p:sp>
        <p:nvSpPr>
          <p:cNvPr id="2" name="Footer Placeholder 1"/>
          <p:cNvSpPr>
            <a:spLocks noGrp="1"/>
          </p:cNvSpPr>
          <p:nvPr>
            <p:ph type="ftr" sz="quarter" idx="10"/>
          </p:nvPr>
        </p:nvSpPr>
        <p:spPr/>
        <p:txBody>
          <a:bodyPr/>
          <a:lstStyle/>
          <a:p>
            <a:r>
              <a:rPr lang="en-GB" smtClean="0"/>
              <a:t>© 2015 Pearson Education, Inc.</a:t>
            </a:r>
            <a:endParaRPr lang="en-GB"/>
          </a:p>
        </p:txBody>
      </p:sp>
      <p:sp>
        <p:nvSpPr>
          <p:cNvPr id="11" name="Text Placeholder 10"/>
          <p:cNvSpPr>
            <a:spLocks noGrp="1"/>
          </p:cNvSpPr>
          <p:nvPr>
            <p:ph type="body" sz="quarter" idx="11"/>
          </p:nvPr>
        </p:nvSpPr>
        <p:spPr/>
        <p:txBody>
          <a:bodyPr/>
          <a:lstStyle/>
          <a:p>
            <a:r>
              <a:rPr lang="en-US"/>
              <a:t>Chapter 9: </a:t>
            </a:r>
            <a:r>
              <a:rPr lang="en-US" smtClean="0"/>
              <a:t>Summary</a:t>
            </a:r>
            <a:endParaRPr lang="en-US"/>
          </a:p>
        </p:txBody>
      </p:sp>
    </p:spTree>
    <p:extLst>
      <p:ext uri="{BB962C8B-B14F-4D97-AF65-F5344CB8AC3E}">
        <p14:creationId xmlns:p14="http://schemas.microsoft.com/office/powerpoint/2010/main" val="2024593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8.55</a:t>
            </a:r>
            <a:endParaRPr lang="en-US" dirty="0"/>
          </a:p>
        </p:txBody>
      </p:sp>
      <p:sp>
        <p:nvSpPr>
          <p:cNvPr id="3" name="Content Placeholder 2"/>
          <p:cNvSpPr>
            <a:spLocks noGrp="1"/>
          </p:cNvSpPr>
          <p:nvPr>
            <p:ph idx="1"/>
          </p:nvPr>
        </p:nvSpPr>
        <p:spPr>
          <a:xfrm>
            <a:off x="365125" y="1769590"/>
            <a:ext cx="8464082" cy="4718304"/>
          </a:xfrm>
        </p:spPr>
        <p:txBody>
          <a:bodyPr/>
          <a:lstStyle/>
          <a:p>
            <a:r>
              <a:rPr lang="en-US" dirty="0" smtClean="0"/>
              <a:t>Free body diagrams: at rest, in motion</a:t>
            </a:r>
          </a:p>
          <a:p>
            <a:endParaRPr lang="en-US" dirty="0">
              <a:sym typeface="Wingdings"/>
            </a:endParaRPr>
          </a:p>
          <a:p>
            <a:endParaRPr lang="en-US" dirty="0" smtClean="0">
              <a:sym typeface="Wingdings"/>
            </a:endParaRPr>
          </a:p>
          <a:p>
            <a:endParaRPr lang="en-US" dirty="0">
              <a:sym typeface="Wingdings"/>
            </a:endParaRPr>
          </a:p>
          <a:p>
            <a:endParaRPr lang="en-US" dirty="0" smtClean="0">
              <a:sym typeface="Wingdings"/>
            </a:endParaRPr>
          </a:p>
          <a:p>
            <a:endParaRPr lang="en-US" dirty="0" smtClean="0">
              <a:sym typeface="Wingdings"/>
            </a:endParaRPr>
          </a:p>
          <a:p>
            <a:r>
              <a:rPr lang="en-US" dirty="0" smtClean="0">
                <a:sym typeface="Wingdings"/>
              </a:rPr>
              <a:t>At rest (left) gives you spring constant</a:t>
            </a:r>
          </a:p>
          <a:p>
            <a:r>
              <a:rPr lang="en-US" dirty="0" smtClean="0">
                <a:sym typeface="Wingdings"/>
              </a:rPr>
              <a:t>Use that in the equation generated from the moving diagram</a:t>
            </a:r>
            <a:endParaRPr lang="en-US" dirty="0">
              <a:sym typeface="Wingdings"/>
            </a:endParaRP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grpSp>
        <p:nvGrpSpPr>
          <p:cNvPr id="26" name="Group 25"/>
          <p:cNvGrpSpPr/>
          <p:nvPr/>
        </p:nvGrpSpPr>
        <p:grpSpPr>
          <a:xfrm>
            <a:off x="899743" y="3192501"/>
            <a:ext cx="1698757" cy="1509161"/>
            <a:chOff x="899743" y="3192501"/>
            <a:chExt cx="1698757" cy="1509161"/>
          </a:xfrm>
        </p:grpSpPr>
        <p:sp>
          <p:nvSpPr>
            <p:cNvPr id="7" name="Oval 6"/>
            <p:cNvSpPr/>
            <p:nvPr/>
          </p:nvSpPr>
          <p:spPr bwMode="auto">
            <a:xfrm>
              <a:off x="1605507" y="3661314"/>
              <a:ext cx="329784" cy="329784"/>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8" name="Straight Arrow Connector 7"/>
            <p:cNvCxnSpPr/>
            <p:nvPr/>
          </p:nvCxnSpPr>
          <p:spPr bwMode="auto">
            <a:xfrm flipV="1">
              <a:off x="1770399" y="3192501"/>
              <a:ext cx="0" cy="618715"/>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a:off x="1770399" y="3811216"/>
              <a:ext cx="0" cy="890446"/>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0" name="Picture 9"/>
            <p:cNvPicPr>
              <a:picLocks noChangeAspect="1"/>
            </p:cNvPicPr>
            <p:nvPr/>
          </p:nvPicPr>
          <p:blipFill>
            <a:blip r:embed="rId2"/>
            <a:stretch>
              <a:fillRect/>
            </a:stretch>
          </p:blipFill>
          <p:spPr>
            <a:xfrm>
              <a:off x="900224" y="4153680"/>
              <a:ext cx="705283" cy="359556"/>
            </a:xfrm>
            <a:prstGeom prst="rect">
              <a:avLst/>
            </a:prstGeom>
          </p:spPr>
        </p:pic>
        <p:pic>
          <p:nvPicPr>
            <p:cNvPr id="11" name="Picture 10"/>
            <p:cNvPicPr>
              <a:picLocks noChangeAspect="1"/>
            </p:cNvPicPr>
            <p:nvPr/>
          </p:nvPicPr>
          <p:blipFill>
            <a:blip r:embed="rId3"/>
            <a:stretch>
              <a:fillRect/>
            </a:stretch>
          </p:blipFill>
          <p:spPr>
            <a:xfrm>
              <a:off x="2307939" y="3279064"/>
              <a:ext cx="290561" cy="275268"/>
            </a:xfrm>
            <a:prstGeom prst="rect">
              <a:avLst/>
            </a:prstGeom>
          </p:spPr>
        </p:pic>
        <p:pic>
          <p:nvPicPr>
            <p:cNvPr id="14" name="Picture 13"/>
            <p:cNvPicPr>
              <a:picLocks noChangeAspect="1"/>
            </p:cNvPicPr>
            <p:nvPr/>
          </p:nvPicPr>
          <p:blipFill>
            <a:blip r:embed="rId4"/>
            <a:stretch>
              <a:fillRect/>
            </a:stretch>
          </p:blipFill>
          <p:spPr>
            <a:xfrm>
              <a:off x="899743" y="3215831"/>
              <a:ext cx="735362" cy="422152"/>
            </a:xfrm>
            <a:prstGeom prst="rect">
              <a:avLst/>
            </a:prstGeom>
          </p:spPr>
        </p:pic>
      </p:grpSp>
      <p:grpSp>
        <p:nvGrpSpPr>
          <p:cNvPr id="25" name="Group 24"/>
          <p:cNvGrpSpPr/>
          <p:nvPr/>
        </p:nvGrpSpPr>
        <p:grpSpPr>
          <a:xfrm>
            <a:off x="4781117" y="3130818"/>
            <a:ext cx="1829545" cy="1570974"/>
            <a:chOff x="4781117" y="3130818"/>
            <a:chExt cx="1829545" cy="1570974"/>
          </a:xfrm>
        </p:grpSpPr>
        <p:sp>
          <p:nvSpPr>
            <p:cNvPr id="15" name="Oval 14"/>
            <p:cNvSpPr/>
            <p:nvPr/>
          </p:nvSpPr>
          <p:spPr bwMode="auto">
            <a:xfrm>
              <a:off x="5486400" y="3661444"/>
              <a:ext cx="329784" cy="329784"/>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16" name="Straight Arrow Connector 15"/>
            <p:cNvCxnSpPr/>
            <p:nvPr/>
          </p:nvCxnSpPr>
          <p:spPr bwMode="auto">
            <a:xfrm flipV="1">
              <a:off x="5651292" y="3192631"/>
              <a:ext cx="0" cy="618715"/>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5651292" y="3811346"/>
              <a:ext cx="0" cy="890446"/>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8" name="Picture 17"/>
            <p:cNvPicPr>
              <a:picLocks noChangeAspect="1"/>
            </p:cNvPicPr>
            <p:nvPr/>
          </p:nvPicPr>
          <p:blipFill>
            <a:blip r:embed="rId2"/>
            <a:stretch>
              <a:fillRect/>
            </a:stretch>
          </p:blipFill>
          <p:spPr>
            <a:xfrm>
              <a:off x="4781117" y="4153810"/>
              <a:ext cx="705283" cy="359556"/>
            </a:xfrm>
            <a:prstGeom prst="rect">
              <a:avLst/>
            </a:prstGeom>
          </p:spPr>
        </p:pic>
        <p:pic>
          <p:nvPicPr>
            <p:cNvPr id="19" name="Picture 18"/>
            <p:cNvPicPr>
              <a:picLocks noChangeAspect="1"/>
            </p:cNvPicPr>
            <p:nvPr/>
          </p:nvPicPr>
          <p:blipFill>
            <a:blip r:embed="rId3"/>
            <a:stretch>
              <a:fillRect/>
            </a:stretch>
          </p:blipFill>
          <p:spPr>
            <a:xfrm>
              <a:off x="6188832" y="3279194"/>
              <a:ext cx="290561" cy="275268"/>
            </a:xfrm>
            <a:prstGeom prst="rect">
              <a:avLst/>
            </a:prstGeom>
          </p:spPr>
        </p:pic>
        <p:pic>
          <p:nvPicPr>
            <p:cNvPr id="21" name="Picture 20"/>
            <p:cNvPicPr>
              <a:picLocks noChangeAspect="1"/>
            </p:cNvPicPr>
            <p:nvPr/>
          </p:nvPicPr>
          <p:blipFill>
            <a:blip r:embed="rId5"/>
            <a:stretch>
              <a:fillRect/>
            </a:stretch>
          </p:blipFill>
          <p:spPr>
            <a:xfrm>
              <a:off x="4781117" y="3202227"/>
              <a:ext cx="653634" cy="435756"/>
            </a:xfrm>
            <a:prstGeom prst="rect">
              <a:avLst/>
            </a:prstGeom>
          </p:spPr>
        </p:pic>
        <p:cxnSp>
          <p:nvCxnSpPr>
            <p:cNvPr id="23" name="Straight Arrow Connector 22"/>
            <p:cNvCxnSpPr/>
            <p:nvPr/>
          </p:nvCxnSpPr>
          <p:spPr bwMode="auto">
            <a:xfrm flipV="1">
              <a:off x="6610662" y="3130818"/>
              <a:ext cx="0" cy="710564"/>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55537597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170432"/>
            <a:ext cx="9144000" cy="1015663"/>
          </a:xfrm>
        </p:spPr>
        <p:txBody>
          <a:bodyPr/>
          <a:lstStyle/>
          <a:p>
            <a:r>
              <a:rPr lang="en-US">
                <a:solidFill>
                  <a:srgbClr val="AF2A42"/>
                </a:solidFill>
              </a:rPr>
              <a:t>Quantitative Tools: Work done by a constant force</a:t>
            </a:r>
          </a:p>
        </p:txBody>
      </p:sp>
      <p:sp>
        <p:nvSpPr>
          <p:cNvPr id="10" name="Content Placeholder 9"/>
          <p:cNvSpPr>
            <a:spLocks noGrp="1"/>
          </p:cNvSpPr>
          <p:nvPr>
            <p:ph idx="1"/>
          </p:nvPr>
        </p:nvSpPr>
        <p:spPr>
          <a:xfrm>
            <a:off x="365125" y="2184400"/>
            <a:ext cx="8229600" cy="4408424"/>
          </a:xfrm>
        </p:spPr>
        <p:txBody>
          <a:bodyPr/>
          <a:lstStyle/>
          <a:p>
            <a:pPr>
              <a:buClr>
                <a:srgbClr val="AF2A42"/>
              </a:buClr>
            </a:pPr>
            <a:r>
              <a:rPr lang="en-US" sz="2400" smtClean="0"/>
              <a:t>When </a:t>
            </a:r>
            <a:r>
              <a:rPr lang="en-US" sz="2400"/>
              <a:t>one or more constant forces cause a particle or a rigid object to undergo a displacement </a:t>
            </a:r>
            <a:r>
              <a:rPr lang="en-US" sz="2400" smtClean="0"/>
              <a:t>Δ</a:t>
            </a:r>
            <a:r>
              <a:rPr lang="en-US" sz="2400" i="1" smtClean="0"/>
              <a:t>x</a:t>
            </a:r>
            <a:r>
              <a:rPr lang="en-US" sz="2400" smtClean="0"/>
              <a:t> </a:t>
            </a:r>
            <a:r>
              <a:rPr lang="en-US" sz="2400"/>
              <a:t>in one dimension, the work done by the force or forces on the particle or object is given by the </a:t>
            </a:r>
            <a:r>
              <a:rPr lang="en-US" sz="2400" b="1"/>
              <a:t>work equation</a:t>
            </a:r>
            <a:r>
              <a:rPr lang="en-US" sz="2400" smtClean="0"/>
              <a:t>:</a:t>
            </a:r>
          </a:p>
          <a:p>
            <a:pPr marL="0" indent="0">
              <a:buNone/>
            </a:pPr>
            <a:endParaRPr lang="en-US" sz="2400" smtClean="0"/>
          </a:p>
          <a:p>
            <a:pPr marL="0" indent="0">
              <a:buNone/>
            </a:pPr>
            <a:endParaRPr lang="en-US" sz="2400"/>
          </a:p>
          <a:p>
            <a:r>
              <a:rPr lang="en-US" sz="2400" smtClean="0"/>
              <a:t>In </a:t>
            </a:r>
            <a:r>
              <a:rPr lang="en-US" sz="2400"/>
              <a:t>one dimension, the work done by a set of constant nondissipative forces on a system of particles or on a deformable object is</a:t>
            </a:r>
          </a:p>
        </p:txBody>
      </p:sp>
      <p:sp>
        <p:nvSpPr>
          <p:cNvPr id="2" name="Footer Placeholder 1"/>
          <p:cNvSpPr>
            <a:spLocks noGrp="1"/>
          </p:cNvSpPr>
          <p:nvPr>
            <p:ph type="ftr" sz="quarter" idx="10"/>
          </p:nvPr>
        </p:nvSpPr>
        <p:spPr/>
        <p:txBody>
          <a:bodyPr/>
          <a:lstStyle/>
          <a:p>
            <a:r>
              <a:rPr lang="en-GB" smtClean="0"/>
              <a:t>© 2015 Pearson Education, Inc.</a:t>
            </a:r>
            <a:endParaRPr lang="en-GB"/>
          </a:p>
        </p:txBody>
      </p:sp>
      <p:sp>
        <p:nvSpPr>
          <p:cNvPr id="11" name="Text Placeholder 10"/>
          <p:cNvSpPr>
            <a:spLocks noGrp="1"/>
          </p:cNvSpPr>
          <p:nvPr>
            <p:ph type="body" sz="quarter" idx="11"/>
          </p:nvPr>
        </p:nvSpPr>
        <p:spPr/>
        <p:txBody>
          <a:bodyPr/>
          <a:lstStyle/>
          <a:p>
            <a:r>
              <a:rPr lang="en-US"/>
              <a:t>Chapter 9: </a:t>
            </a:r>
            <a:r>
              <a:rPr lang="en-US" smtClean="0"/>
              <a:t>Summary</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38411942"/>
              </p:ext>
            </p:extLst>
          </p:nvPr>
        </p:nvGraphicFramePr>
        <p:xfrm>
          <a:off x="3625850" y="3944938"/>
          <a:ext cx="1892300" cy="469900"/>
        </p:xfrm>
        <a:graphic>
          <a:graphicData uri="http://schemas.openxmlformats.org/presentationml/2006/ole">
            <mc:AlternateContent xmlns:mc="http://schemas.openxmlformats.org/markup-compatibility/2006">
              <mc:Choice xmlns:v="urn:schemas-microsoft-com:vml" Requires="v">
                <p:oleObj spid="_x0000_s36137" name="Equation" r:id="rId3" imgW="1892300" imgH="469900" progId="Equation.DSMT4">
                  <p:embed/>
                </p:oleObj>
              </mc:Choice>
              <mc:Fallback>
                <p:oleObj name="Equation" r:id="rId3" imgW="1892300" imgH="469900" progId="Equation.DSMT4">
                  <p:embed/>
                  <p:pic>
                    <p:nvPicPr>
                      <p:cNvPr id="0" name=""/>
                      <p:cNvPicPr/>
                      <p:nvPr/>
                    </p:nvPicPr>
                    <p:blipFill>
                      <a:blip r:embed="rId4"/>
                      <a:stretch>
                        <a:fillRect/>
                      </a:stretch>
                    </p:blipFill>
                    <p:spPr>
                      <a:xfrm>
                        <a:off x="3625850" y="3944938"/>
                        <a:ext cx="1892300" cy="4699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71795116"/>
              </p:ext>
            </p:extLst>
          </p:nvPr>
        </p:nvGraphicFramePr>
        <p:xfrm>
          <a:off x="3448050" y="5805488"/>
          <a:ext cx="2247900" cy="533400"/>
        </p:xfrm>
        <a:graphic>
          <a:graphicData uri="http://schemas.openxmlformats.org/presentationml/2006/ole">
            <mc:AlternateContent xmlns:mc="http://schemas.openxmlformats.org/markup-compatibility/2006">
              <mc:Choice xmlns:v="urn:schemas-microsoft-com:vml" Requires="v">
                <p:oleObj spid="_x0000_s36138" name="Equation" r:id="rId5" imgW="2247900" imgH="533400" progId="Equation.DSMT4">
                  <p:embed/>
                </p:oleObj>
              </mc:Choice>
              <mc:Fallback>
                <p:oleObj name="Equation" r:id="rId5" imgW="2247900" imgH="533400" progId="Equation.DSMT4">
                  <p:embed/>
                  <p:pic>
                    <p:nvPicPr>
                      <p:cNvPr id="0" name=""/>
                      <p:cNvPicPr/>
                      <p:nvPr/>
                    </p:nvPicPr>
                    <p:blipFill>
                      <a:blip r:embed="rId6"/>
                      <a:stretch>
                        <a:fillRect/>
                      </a:stretch>
                    </p:blipFill>
                    <p:spPr>
                      <a:xfrm>
                        <a:off x="3448050" y="5805488"/>
                        <a:ext cx="2247900" cy="533400"/>
                      </a:xfrm>
                      <a:prstGeom prst="rect">
                        <a:avLst/>
                      </a:prstGeom>
                    </p:spPr>
                  </p:pic>
                </p:oleObj>
              </mc:Fallback>
            </mc:AlternateContent>
          </a:graphicData>
        </a:graphic>
      </p:graphicFrame>
    </p:spTree>
    <p:extLst>
      <p:ext uri="{BB962C8B-B14F-4D97-AF65-F5344CB8AC3E}">
        <p14:creationId xmlns:p14="http://schemas.microsoft.com/office/powerpoint/2010/main" val="26340669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170432"/>
            <a:ext cx="9144000" cy="1015663"/>
          </a:xfrm>
        </p:spPr>
        <p:txBody>
          <a:bodyPr/>
          <a:lstStyle/>
          <a:p>
            <a:r>
              <a:rPr lang="en-US">
                <a:solidFill>
                  <a:srgbClr val="AF2A42"/>
                </a:solidFill>
              </a:rPr>
              <a:t>Quantitative Tools: Work done by a constant force</a:t>
            </a:r>
          </a:p>
        </p:txBody>
      </p:sp>
      <p:sp>
        <p:nvSpPr>
          <p:cNvPr id="10" name="Content Placeholder 9"/>
          <p:cNvSpPr>
            <a:spLocks noGrp="1"/>
          </p:cNvSpPr>
          <p:nvPr>
            <p:ph idx="1"/>
          </p:nvPr>
        </p:nvSpPr>
        <p:spPr>
          <a:xfrm>
            <a:off x="365125" y="2184400"/>
            <a:ext cx="8229600" cy="4408424"/>
          </a:xfrm>
        </p:spPr>
        <p:txBody>
          <a:bodyPr/>
          <a:lstStyle/>
          <a:p>
            <a:pPr>
              <a:buClr>
                <a:srgbClr val="AF2A42"/>
              </a:buClr>
            </a:pPr>
            <a:r>
              <a:rPr lang="en-US" sz="2400"/>
              <a:t>If an external force does work </a:t>
            </a:r>
            <a:r>
              <a:rPr lang="en-US" sz="2400" i="1"/>
              <a:t>W</a:t>
            </a:r>
            <a:r>
              <a:rPr lang="en-US" sz="2400"/>
              <a:t> on a system, the </a:t>
            </a:r>
            <a:r>
              <a:rPr lang="en-US" sz="2400" b="1"/>
              <a:t>energy law </a:t>
            </a:r>
            <a:r>
              <a:rPr lang="en-US" sz="2400"/>
              <a:t>says that the energy of the system changes by an </a:t>
            </a:r>
            <a:r>
              <a:rPr lang="en-US" sz="2400" smtClean="0"/>
              <a:t>amount</a:t>
            </a:r>
          </a:p>
          <a:p>
            <a:pPr marL="0" indent="0" algn="ctr">
              <a:buClr>
                <a:srgbClr val="AF2A42"/>
              </a:buClr>
              <a:buNone/>
            </a:pPr>
            <a:r>
              <a:rPr lang="el-GR" sz="2400" smtClean="0"/>
              <a:t>Δ</a:t>
            </a:r>
            <a:r>
              <a:rPr lang="en-US" sz="2400" i="1" smtClean="0"/>
              <a:t>E</a:t>
            </a:r>
            <a:r>
              <a:rPr lang="en-US" sz="2400"/>
              <a:t> </a:t>
            </a:r>
            <a:r>
              <a:rPr lang="en-US" sz="2400" smtClean="0"/>
              <a:t>= </a:t>
            </a:r>
            <a:r>
              <a:rPr lang="en-US" sz="2400" i="1" smtClean="0"/>
              <a:t>W</a:t>
            </a:r>
          </a:p>
          <a:p>
            <a:pPr>
              <a:buClr>
                <a:srgbClr val="AF2A42"/>
              </a:buClr>
            </a:pPr>
            <a:r>
              <a:rPr lang="en-US" sz="2400"/>
              <a:t>For a closed system, </a:t>
            </a:r>
            <a:r>
              <a:rPr lang="en-US" sz="2400" i="1" smtClean="0"/>
              <a:t>W</a:t>
            </a:r>
            <a:r>
              <a:rPr lang="en-US" sz="2400" smtClean="0"/>
              <a:t> </a:t>
            </a:r>
            <a:r>
              <a:rPr lang="en-US" sz="2400"/>
              <a:t>= 0</a:t>
            </a:r>
            <a:r>
              <a:rPr lang="en-US" sz="2400" smtClean="0"/>
              <a:t> </a:t>
            </a:r>
            <a:r>
              <a:rPr lang="en-US" sz="2400"/>
              <a:t>and </a:t>
            </a:r>
            <a:r>
              <a:rPr lang="en-US" sz="2400" smtClean="0"/>
              <a:t>so </a:t>
            </a:r>
            <a:r>
              <a:rPr lang="el-GR" sz="2400"/>
              <a:t>Δ</a:t>
            </a:r>
            <a:r>
              <a:rPr lang="el-GR" sz="2400" i="1"/>
              <a:t>E</a:t>
            </a:r>
            <a:r>
              <a:rPr lang="el-GR" sz="2400"/>
              <a:t> = </a:t>
            </a:r>
            <a:r>
              <a:rPr lang="en-US" sz="2400" smtClean="0"/>
              <a:t>0.</a:t>
            </a:r>
          </a:p>
          <a:p>
            <a:pPr>
              <a:buClr>
                <a:srgbClr val="AF2A42"/>
              </a:buClr>
            </a:pPr>
            <a:r>
              <a:rPr lang="en-US" sz="2400"/>
              <a:t>For a particle or rigid object</a:t>
            </a:r>
            <a:r>
              <a:rPr lang="en-US" sz="2400" smtClean="0"/>
              <a:t>,</a:t>
            </a:r>
            <a:r>
              <a:rPr lang="en-US" sz="2400"/>
              <a:t> </a:t>
            </a:r>
            <a:r>
              <a:rPr lang="el-GR" sz="2400" smtClean="0"/>
              <a:t>Δ</a:t>
            </a:r>
            <a:r>
              <a:rPr lang="el-GR" sz="2400" i="1" smtClean="0"/>
              <a:t>E</a:t>
            </a:r>
            <a:r>
              <a:rPr lang="en-US" sz="2400" baseline="-25000" err="1" smtClean="0"/>
              <a:t>int</a:t>
            </a:r>
            <a:r>
              <a:rPr lang="el-GR" sz="2400" smtClean="0"/>
              <a:t> </a:t>
            </a:r>
            <a:r>
              <a:rPr lang="el-GR" sz="2400"/>
              <a:t>= </a:t>
            </a:r>
            <a:r>
              <a:rPr lang="el-GR" sz="2400" smtClean="0"/>
              <a:t>0</a:t>
            </a:r>
            <a:r>
              <a:rPr lang="en-US" sz="2400" smtClean="0"/>
              <a:t> and so</a:t>
            </a:r>
          </a:p>
          <a:p>
            <a:pPr marL="0" indent="0" algn="ctr">
              <a:buClr>
                <a:srgbClr val="AF2A42"/>
              </a:buClr>
              <a:buNone/>
            </a:pPr>
            <a:r>
              <a:rPr lang="el-GR" sz="2400"/>
              <a:t>Δ</a:t>
            </a:r>
            <a:r>
              <a:rPr lang="el-GR" sz="2400" i="1"/>
              <a:t>E</a:t>
            </a:r>
            <a:r>
              <a:rPr lang="el-GR" sz="2400"/>
              <a:t> = </a:t>
            </a:r>
            <a:r>
              <a:rPr lang="el-GR" sz="2400" smtClean="0"/>
              <a:t>Δ</a:t>
            </a:r>
            <a:r>
              <a:rPr lang="en-US" sz="2400" i="1" smtClean="0"/>
              <a:t>K</a:t>
            </a:r>
          </a:p>
          <a:p>
            <a:pPr>
              <a:buClr>
                <a:srgbClr val="AF2A42"/>
              </a:buClr>
            </a:pPr>
            <a:r>
              <a:rPr lang="en-US" sz="2400"/>
              <a:t>For a system of particles or a deformable object</a:t>
            </a:r>
            <a:r>
              <a:rPr lang="en-US" sz="2400" smtClean="0"/>
              <a:t>,</a:t>
            </a:r>
            <a:endParaRPr lang="el-GR" sz="2400"/>
          </a:p>
        </p:txBody>
      </p:sp>
      <p:sp>
        <p:nvSpPr>
          <p:cNvPr id="2" name="Footer Placeholder 1"/>
          <p:cNvSpPr>
            <a:spLocks noGrp="1"/>
          </p:cNvSpPr>
          <p:nvPr>
            <p:ph type="ftr" sz="quarter" idx="10"/>
          </p:nvPr>
        </p:nvSpPr>
        <p:spPr/>
        <p:txBody>
          <a:bodyPr/>
          <a:lstStyle/>
          <a:p>
            <a:r>
              <a:rPr lang="en-GB" smtClean="0"/>
              <a:t>© 2015 Pearson Education, Inc.</a:t>
            </a:r>
            <a:endParaRPr lang="en-GB"/>
          </a:p>
        </p:txBody>
      </p:sp>
      <p:sp>
        <p:nvSpPr>
          <p:cNvPr id="11" name="Text Placeholder 10"/>
          <p:cNvSpPr>
            <a:spLocks noGrp="1"/>
          </p:cNvSpPr>
          <p:nvPr>
            <p:ph type="body" sz="quarter" idx="11"/>
          </p:nvPr>
        </p:nvSpPr>
        <p:spPr/>
        <p:txBody>
          <a:bodyPr/>
          <a:lstStyle/>
          <a:p>
            <a:r>
              <a:rPr lang="en-US"/>
              <a:t>Chapter 9: </a:t>
            </a:r>
            <a:r>
              <a:rPr lang="en-US" smtClean="0"/>
              <a:t>Summary</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064161448"/>
              </p:ext>
            </p:extLst>
          </p:nvPr>
        </p:nvGraphicFramePr>
        <p:xfrm>
          <a:off x="3263900" y="5367338"/>
          <a:ext cx="2616200" cy="469900"/>
        </p:xfrm>
        <a:graphic>
          <a:graphicData uri="http://schemas.openxmlformats.org/presentationml/2006/ole">
            <mc:AlternateContent xmlns:mc="http://schemas.openxmlformats.org/markup-compatibility/2006">
              <mc:Choice xmlns:v="urn:schemas-microsoft-com:vml" Requires="v">
                <p:oleObj spid="_x0000_s37025" name="Equation" r:id="rId3" imgW="2616200" imgH="469900" progId="Equation.DSMT4">
                  <p:embed/>
                </p:oleObj>
              </mc:Choice>
              <mc:Fallback>
                <p:oleObj name="Equation" r:id="rId3" imgW="2616200" imgH="469900" progId="Equation.DSMT4">
                  <p:embed/>
                  <p:pic>
                    <p:nvPicPr>
                      <p:cNvPr id="0" name=""/>
                      <p:cNvPicPr/>
                      <p:nvPr/>
                    </p:nvPicPr>
                    <p:blipFill>
                      <a:blip r:embed="rId4"/>
                      <a:stretch>
                        <a:fillRect/>
                      </a:stretch>
                    </p:blipFill>
                    <p:spPr>
                      <a:xfrm>
                        <a:off x="3263900" y="5367338"/>
                        <a:ext cx="2616200" cy="469900"/>
                      </a:xfrm>
                      <a:prstGeom prst="rect">
                        <a:avLst/>
                      </a:prstGeom>
                    </p:spPr>
                  </p:pic>
                </p:oleObj>
              </mc:Fallback>
            </mc:AlternateContent>
          </a:graphicData>
        </a:graphic>
      </p:graphicFrame>
    </p:spTree>
    <p:extLst>
      <p:ext uri="{BB962C8B-B14F-4D97-AF65-F5344CB8AC3E}">
        <p14:creationId xmlns:p14="http://schemas.microsoft.com/office/powerpoint/2010/main" val="30166424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Concepts: Energy diagrams</a:t>
            </a:r>
          </a:p>
        </p:txBody>
      </p:sp>
      <p:sp>
        <p:nvSpPr>
          <p:cNvPr id="10" name="Content Placeholder 9"/>
          <p:cNvSpPr>
            <a:spLocks noGrp="1"/>
          </p:cNvSpPr>
          <p:nvPr>
            <p:ph idx="1"/>
          </p:nvPr>
        </p:nvSpPr>
        <p:spPr/>
        <p:txBody>
          <a:bodyPr/>
          <a:lstStyle/>
          <a:p>
            <a:r>
              <a:rPr lang="en-US"/>
              <a:t>An </a:t>
            </a:r>
            <a:r>
              <a:rPr lang="en-US" b="1"/>
              <a:t>energy diagram </a:t>
            </a:r>
            <a:r>
              <a:rPr lang="en-US"/>
              <a:t>shows how the various types of energy in a system change because of work done on the system.</a:t>
            </a:r>
          </a:p>
          <a:p>
            <a:r>
              <a:rPr lang="en-US"/>
              <a:t>In choosing a system for an energy diagram, avoid systems for which friction occurs at the boundary because then you cannot tell how much of the thermal energy generated by friction goes into the system</a:t>
            </a:r>
            <a:r>
              <a:rPr lang="en-US" smtClean="0"/>
              <a:t>.</a:t>
            </a:r>
            <a:endParaRPr lang="en-US"/>
          </a:p>
        </p:txBody>
      </p:sp>
      <p:sp>
        <p:nvSpPr>
          <p:cNvPr id="2" name="Footer Placeholder 1"/>
          <p:cNvSpPr>
            <a:spLocks noGrp="1"/>
          </p:cNvSpPr>
          <p:nvPr>
            <p:ph type="ftr" sz="quarter" idx="10"/>
          </p:nvPr>
        </p:nvSpPr>
        <p:spPr/>
        <p:txBody>
          <a:bodyPr/>
          <a:lstStyle/>
          <a:p>
            <a:r>
              <a:rPr lang="en-GB" smtClean="0"/>
              <a:t>© 2015 Pearson Education, Inc.</a:t>
            </a:r>
            <a:endParaRPr lang="en-GB"/>
          </a:p>
        </p:txBody>
      </p:sp>
      <p:sp>
        <p:nvSpPr>
          <p:cNvPr id="11" name="Text Placeholder 10"/>
          <p:cNvSpPr>
            <a:spLocks noGrp="1"/>
          </p:cNvSpPr>
          <p:nvPr>
            <p:ph type="body" sz="quarter" idx="11"/>
          </p:nvPr>
        </p:nvSpPr>
        <p:spPr/>
        <p:txBody>
          <a:bodyPr/>
          <a:lstStyle/>
          <a:p>
            <a:r>
              <a:rPr lang="en-US"/>
              <a:t>Chapter 9: </a:t>
            </a:r>
            <a:r>
              <a:rPr lang="en-US" smtClean="0"/>
              <a:t>Summary</a:t>
            </a:r>
            <a:endParaRPr lang="en-US"/>
          </a:p>
        </p:txBody>
      </p:sp>
    </p:spTree>
    <p:extLst>
      <p:ext uri="{BB962C8B-B14F-4D97-AF65-F5344CB8AC3E}">
        <p14:creationId xmlns:p14="http://schemas.microsoft.com/office/powerpoint/2010/main" val="29789728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Concepts: Variable and distributed forces</a:t>
            </a:r>
          </a:p>
        </p:txBody>
      </p:sp>
      <p:sp>
        <p:nvSpPr>
          <p:cNvPr id="10" name="Content Placeholder 9"/>
          <p:cNvSpPr>
            <a:spLocks noGrp="1"/>
          </p:cNvSpPr>
          <p:nvPr>
            <p:ph idx="1"/>
          </p:nvPr>
        </p:nvSpPr>
        <p:spPr>
          <a:xfrm>
            <a:off x="365125" y="1874520"/>
            <a:ext cx="8476494" cy="4718304"/>
          </a:xfrm>
        </p:spPr>
        <p:txBody>
          <a:bodyPr/>
          <a:lstStyle/>
          <a:p>
            <a:r>
              <a:rPr lang="en-US"/>
              <a:t>The force exerted by a spring is variable </a:t>
            </a:r>
            <a:r>
              <a:rPr lang="en-US" smtClean="0"/>
              <a:t>(</a:t>
            </a:r>
            <a:r>
              <a:rPr lang="en-US"/>
              <a:t>its magnitude and/or direction changes) but nondissipative (no energy is converted to thermal energy).</a:t>
            </a:r>
          </a:p>
          <a:p>
            <a:r>
              <a:rPr lang="en-US"/>
              <a:t>The frictional force is dissipative and so causes a change in thermal energy. This force is also a distributed force because there is no single point of application.</a:t>
            </a:r>
          </a:p>
        </p:txBody>
      </p:sp>
      <p:sp>
        <p:nvSpPr>
          <p:cNvPr id="2" name="Footer Placeholder 1"/>
          <p:cNvSpPr>
            <a:spLocks noGrp="1"/>
          </p:cNvSpPr>
          <p:nvPr>
            <p:ph type="ftr" sz="quarter" idx="10"/>
          </p:nvPr>
        </p:nvSpPr>
        <p:spPr/>
        <p:txBody>
          <a:bodyPr/>
          <a:lstStyle/>
          <a:p>
            <a:r>
              <a:rPr lang="en-GB" smtClean="0"/>
              <a:t>© 2015 Pearson Education, Inc.</a:t>
            </a:r>
            <a:endParaRPr lang="en-GB"/>
          </a:p>
        </p:txBody>
      </p:sp>
      <p:sp>
        <p:nvSpPr>
          <p:cNvPr id="11" name="Text Placeholder 10"/>
          <p:cNvSpPr>
            <a:spLocks noGrp="1"/>
          </p:cNvSpPr>
          <p:nvPr>
            <p:ph type="body" sz="quarter" idx="11"/>
          </p:nvPr>
        </p:nvSpPr>
        <p:spPr/>
        <p:txBody>
          <a:bodyPr/>
          <a:lstStyle/>
          <a:p>
            <a:r>
              <a:rPr lang="en-US"/>
              <a:t>Chapter 9: </a:t>
            </a:r>
            <a:r>
              <a:rPr lang="en-US" smtClean="0"/>
              <a:t>Summary</a:t>
            </a:r>
            <a:endParaRPr lang="en-US"/>
          </a:p>
        </p:txBody>
      </p:sp>
    </p:spTree>
    <p:extLst>
      <p:ext uri="{BB962C8B-B14F-4D97-AF65-F5344CB8AC3E}">
        <p14:creationId xmlns:p14="http://schemas.microsoft.com/office/powerpoint/2010/main" val="23260807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170432"/>
            <a:ext cx="9144000" cy="1015663"/>
          </a:xfrm>
        </p:spPr>
        <p:txBody>
          <a:bodyPr/>
          <a:lstStyle/>
          <a:p>
            <a:r>
              <a:rPr lang="en-US">
                <a:solidFill>
                  <a:srgbClr val="AF2A42"/>
                </a:solidFill>
              </a:rPr>
              <a:t>Quantitative Tools: Variable and distributed forces</a:t>
            </a:r>
          </a:p>
        </p:txBody>
      </p:sp>
      <p:sp>
        <p:nvSpPr>
          <p:cNvPr id="10" name="Content Placeholder 9"/>
          <p:cNvSpPr>
            <a:spLocks noGrp="1"/>
          </p:cNvSpPr>
          <p:nvPr>
            <p:ph idx="1"/>
          </p:nvPr>
        </p:nvSpPr>
        <p:spPr>
          <a:xfrm>
            <a:off x="365125" y="2184400"/>
            <a:ext cx="8229600" cy="4408424"/>
          </a:xfrm>
        </p:spPr>
        <p:txBody>
          <a:bodyPr/>
          <a:lstStyle/>
          <a:p>
            <a:pPr>
              <a:buClr>
                <a:srgbClr val="AF2A42"/>
              </a:buClr>
            </a:pPr>
            <a:r>
              <a:rPr lang="en-US" sz="2400"/>
              <a:t>The work done by a variable nondissipative force on a particle or object </a:t>
            </a:r>
            <a:r>
              <a:rPr lang="en-US" sz="2400" smtClean="0"/>
              <a:t>is</a:t>
            </a:r>
          </a:p>
          <a:p>
            <a:pPr marL="0" indent="0">
              <a:buClr>
                <a:srgbClr val="AF2A42"/>
              </a:buClr>
              <a:buNone/>
            </a:pPr>
            <a:endParaRPr lang="en-US" sz="2400"/>
          </a:p>
          <a:p>
            <a:pPr>
              <a:buClr>
                <a:srgbClr val="AF2A42"/>
              </a:buClr>
            </a:pPr>
            <a:r>
              <a:rPr lang="en-US" sz="2400"/>
              <a:t>If the free end of a spring is displaced from its relaxed position </a:t>
            </a:r>
            <a:r>
              <a:rPr lang="en-US" sz="2400" i="1"/>
              <a:t>x</a:t>
            </a:r>
            <a:r>
              <a:rPr lang="en-US" sz="2400" baseline="-25000"/>
              <a:t>0</a:t>
            </a:r>
            <a:r>
              <a:rPr lang="en-US" sz="2400"/>
              <a:t> to position </a:t>
            </a:r>
            <a:r>
              <a:rPr lang="en-US" sz="2400" i="1"/>
              <a:t>x</a:t>
            </a:r>
            <a:r>
              <a:rPr lang="en-US" sz="2400"/>
              <a:t>, the change in its potential energy </a:t>
            </a:r>
            <a:r>
              <a:rPr lang="en-US" sz="2400" smtClean="0"/>
              <a:t>is</a:t>
            </a:r>
          </a:p>
          <a:p>
            <a:pPr marL="0" indent="0">
              <a:buClr>
                <a:srgbClr val="AF2A42"/>
              </a:buClr>
              <a:buNone/>
            </a:pPr>
            <a:endParaRPr lang="en-US" sz="2400" smtClean="0"/>
          </a:p>
          <a:p>
            <a:pPr>
              <a:buClr>
                <a:srgbClr val="AF2A42"/>
              </a:buClr>
            </a:pPr>
            <a:r>
              <a:rPr lang="en-US" sz="2400"/>
              <a:t>If a block travels a distance </a:t>
            </a:r>
            <a:r>
              <a:rPr lang="en-US" sz="2400" i="1"/>
              <a:t>d</a:t>
            </a:r>
            <a:r>
              <a:rPr lang="en-US" sz="2400" baseline="-25000"/>
              <a:t>path</a:t>
            </a:r>
            <a:r>
              <a:rPr lang="en-US" sz="2400"/>
              <a:t> over a surface for which the magnitude of the force of friction is a </a:t>
            </a:r>
            <a:r>
              <a:rPr lang="en-US" sz="2400" smtClean="0"/>
              <a:t>constant       the </a:t>
            </a:r>
            <a:r>
              <a:rPr lang="en-US" sz="2400"/>
              <a:t>energy dissipated by friction (the thermal energy) </a:t>
            </a:r>
            <a:r>
              <a:rPr lang="en-US" sz="2400" smtClean="0"/>
              <a:t>is</a:t>
            </a:r>
            <a:endParaRPr lang="el-GR" sz="2400"/>
          </a:p>
        </p:txBody>
      </p:sp>
      <p:sp>
        <p:nvSpPr>
          <p:cNvPr id="2" name="Footer Placeholder 1"/>
          <p:cNvSpPr>
            <a:spLocks noGrp="1"/>
          </p:cNvSpPr>
          <p:nvPr>
            <p:ph type="ftr" sz="quarter" idx="10"/>
          </p:nvPr>
        </p:nvSpPr>
        <p:spPr/>
        <p:txBody>
          <a:bodyPr/>
          <a:lstStyle/>
          <a:p>
            <a:r>
              <a:rPr lang="en-GB" smtClean="0"/>
              <a:t>© 2015 Pearson Education, Inc.</a:t>
            </a:r>
            <a:endParaRPr lang="en-GB"/>
          </a:p>
        </p:txBody>
      </p:sp>
      <p:sp>
        <p:nvSpPr>
          <p:cNvPr id="11" name="Text Placeholder 10"/>
          <p:cNvSpPr>
            <a:spLocks noGrp="1"/>
          </p:cNvSpPr>
          <p:nvPr>
            <p:ph type="body" sz="quarter" idx="11"/>
          </p:nvPr>
        </p:nvSpPr>
        <p:spPr/>
        <p:txBody>
          <a:bodyPr/>
          <a:lstStyle/>
          <a:p>
            <a:r>
              <a:rPr lang="en-US"/>
              <a:t>Chapter 9: </a:t>
            </a:r>
            <a:r>
              <a:rPr lang="en-US" smtClean="0"/>
              <a:t>Summary</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781619084"/>
              </p:ext>
            </p:extLst>
          </p:nvPr>
        </p:nvGraphicFramePr>
        <p:xfrm>
          <a:off x="3702050" y="5945793"/>
          <a:ext cx="1739900" cy="482600"/>
        </p:xfrm>
        <a:graphic>
          <a:graphicData uri="http://schemas.openxmlformats.org/presentationml/2006/ole">
            <mc:AlternateContent xmlns:mc="http://schemas.openxmlformats.org/markup-compatibility/2006">
              <mc:Choice xmlns:v="urn:schemas-microsoft-com:vml" Requires="v">
                <p:oleObj spid="_x0000_s38457" name="Equation" r:id="rId3" imgW="1739900" imgH="482600" progId="Equation.DSMT4">
                  <p:embed/>
                </p:oleObj>
              </mc:Choice>
              <mc:Fallback>
                <p:oleObj name="Equation" r:id="rId3" imgW="1739900" imgH="482600" progId="Equation.DSMT4">
                  <p:embed/>
                  <p:pic>
                    <p:nvPicPr>
                      <p:cNvPr id="0" name=""/>
                      <p:cNvPicPr/>
                      <p:nvPr/>
                    </p:nvPicPr>
                    <p:blipFill>
                      <a:blip r:embed="rId4"/>
                      <a:stretch>
                        <a:fillRect/>
                      </a:stretch>
                    </p:blipFill>
                    <p:spPr>
                      <a:xfrm>
                        <a:off x="3702050" y="5945793"/>
                        <a:ext cx="1739900" cy="482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97561781"/>
              </p:ext>
            </p:extLst>
          </p:nvPr>
        </p:nvGraphicFramePr>
        <p:xfrm>
          <a:off x="3270250" y="4256088"/>
          <a:ext cx="2603500" cy="482600"/>
        </p:xfrm>
        <a:graphic>
          <a:graphicData uri="http://schemas.openxmlformats.org/presentationml/2006/ole">
            <mc:AlternateContent xmlns:mc="http://schemas.openxmlformats.org/markup-compatibility/2006">
              <mc:Choice xmlns:v="urn:schemas-microsoft-com:vml" Requires="v">
                <p:oleObj spid="_x0000_s38458" name="Equation" r:id="rId5" imgW="2603500" imgH="482600" progId="Equation.DSMT4">
                  <p:embed/>
                </p:oleObj>
              </mc:Choice>
              <mc:Fallback>
                <p:oleObj name="Equation" r:id="rId5" imgW="2603500" imgH="482600" progId="Equation.DSMT4">
                  <p:embed/>
                  <p:pic>
                    <p:nvPicPr>
                      <p:cNvPr id="0" name=""/>
                      <p:cNvPicPr/>
                      <p:nvPr/>
                    </p:nvPicPr>
                    <p:blipFill>
                      <a:blip r:embed="rId6"/>
                      <a:stretch>
                        <a:fillRect/>
                      </a:stretch>
                    </p:blipFill>
                    <p:spPr>
                      <a:xfrm>
                        <a:off x="3270250" y="4256088"/>
                        <a:ext cx="2603500" cy="4826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53055082"/>
              </p:ext>
            </p:extLst>
          </p:nvPr>
        </p:nvGraphicFramePr>
        <p:xfrm>
          <a:off x="6477000" y="5056188"/>
          <a:ext cx="457200" cy="457200"/>
        </p:xfrm>
        <a:graphic>
          <a:graphicData uri="http://schemas.openxmlformats.org/presentationml/2006/ole">
            <mc:AlternateContent xmlns:mc="http://schemas.openxmlformats.org/markup-compatibility/2006">
              <mc:Choice xmlns:v="urn:schemas-microsoft-com:vml" Requires="v">
                <p:oleObj spid="_x0000_s38459" name="Equation" r:id="rId7" imgW="457200" imgH="457200" progId="Equation.DSMT4">
                  <p:embed/>
                </p:oleObj>
              </mc:Choice>
              <mc:Fallback>
                <p:oleObj name="Equation" r:id="rId7" imgW="457200" imgH="457200" progId="Equation.DSMT4">
                  <p:embed/>
                  <p:pic>
                    <p:nvPicPr>
                      <p:cNvPr id="0" name=""/>
                      <p:cNvPicPr/>
                      <p:nvPr/>
                    </p:nvPicPr>
                    <p:blipFill>
                      <a:blip r:embed="rId8"/>
                      <a:stretch>
                        <a:fillRect/>
                      </a:stretch>
                    </p:blipFill>
                    <p:spPr>
                      <a:xfrm>
                        <a:off x="6477000" y="5056188"/>
                        <a:ext cx="4572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37186689"/>
              </p:ext>
            </p:extLst>
          </p:nvPr>
        </p:nvGraphicFramePr>
        <p:xfrm>
          <a:off x="3581400" y="2753558"/>
          <a:ext cx="1981200" cy="673100"/>
        </p:xfrm>
        <a:graphic>
          <a:graphicData uri="http://schemas.openxmlformats.org/presentationml/2006/ole">
            <mc:AlternateContent xmlns:mc="http://schemas.openxmlformats.org/markup-compatibility/2006">
              <mc:Choice xmlns:v="urn:schemas-microsoft-com:vml" Requires="v">
                <p:oleObj spid="_x0000_s38460" name="Equation" r:id="rId9" imgW="1981200" imgH="673100" progId="Equation.DSMT4">
                  <p:embed/>
                </p:oleObj>
              </mc:Choice>
              <mc:Fallback>
                <p:oleObj name="Equation" r:id="rId9" imgW="1981200" imgH="673100" progId="Equation.DSMT4">
                  <p:embed/>
                  <p:pic>
                    <p:nvPicPr>
                      <p:cNvPr id="0" name=""/>
                      <p:cNvPicPr/>
                      <p:nvPr/>
                    </p:nvPicPr>
                    <p:blipFill>
                      <a:blip r:embed="rId10"/>
                      <a:stretch>
                        <a:fillRect/>
                      </a:stretch>
                    </p:blipFill>
                    <p:spPr>
                      <a:xfrm>
                        <a:off x="3581400" y="2753558"/>
                        <a:ext cx="1981200" cy="673100"/>
                      </a:xfrm>
                      <a:prstGeom prst="rect">
                        <a:avLst/>
                      </a:prstGeom>
                    </p:spPr>
                  </p:pic>
                </p:oleObj>
              </mc:Fallback>
            </mc:AlternateContent>
          </a:graphicData>
        </a:graphic>
      </p:graphicFrame>
    </p:spTree>
    <p:extLst>
      <p:ext uri="{BB962C8B-B14F-4D97-AF65-F5344CB8AC3E}">
        <p14:creationId xmlns:p14="http://schemas.microsoft.com/office/powerpoint/2010/main" val="29771385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Concepts: Power</a:t>
            </a:r>
          </a:p>
        </p:txBody>
      </p:sp>
      <p:sp>
        <p:nvSpPr>
          <p:cNvPr id="10" name="Content Placeholder 9"/>
          <p:cNvSpPr>
            <a:spLocks noGrp="1"/>
          </p:cNvSpPr>
          <p:nvPr>
            <p:ph idx="1"/>
          </p:nvPr>
        </p:nvSpPr>
        <p:spPr/>
        <p:txBody>
          <a:bodyPr/>
          <a:lstStyle/>
          <a:p>
            <a:r>
              <a:rPr lang="en-US" b="1"/>
              <a:t>Power</a:t>
            </a:r>
            <a:r>
              <a:rPr lang="en-US"/>
              <a:t> is the </a:t>
            </a:r>
            <a:r>
              <a:rPr lang="en-US" i="1"/>
              <a:t>rate</a:t>
            </a:r>
            <a:r>
              <a:rPr lang="en-US"/>
              <a:t> at which energy is either converted from one form to another or transferred from one object to another.</a:t>
            </a:r>
          </a:p>
          <a:p>
            <a:pPr marL="0" indent="0">
              <a:buNone/>
            </a:pPr>
            <a:endParaRPr lang="en-US"/>
          </a:p>
          <a:p>
            <a:r>
              <a:rPr lang="en-US"/>
              <a:t>The SI unit of power is the </a:t>
            </a:r>
            <a:r>
              <a:rPr lang="en-US" b="1"/>
              <a:t>watt</a:t>
            </a:r>
            <a:r>
              <a:rPr lang="en-US"/>
              <a:t> (W), </a:t>
            </a:r>
            <a:r>
              <a:rPr lang="en-US" smtClean="0"/>
              <a:t>where </a:t>
            </a:r>
            <a:br>
              <a:rPr lang="en-US" smtClean="0"/>
            </a:br>
            <a:r>
              <a:rPr lang="en-US" smtClean="0"/>
              <a:t>1 </a:t>
            </a:r>
            <a:r>
              <a:rPr lang="en-US"/>
              <a:t>W = 1 J/s.</a:t>
            </a:r>
          </a:p>
        </p:txBody>
      </p:sp>
      <p:sp>
        <p:nvSpPr>
          <p:cNvPr id="2" name="Footer Placeholder 1"/>
          <p:cNvSpPr>
            <a:spLocks noGrp="1"/>
          </p:cNvSpPr>
          <p:nvPr>
            <p:ph type="ftr" sz="quarter" idx="10"/>
          </p:nvPr>
        </p:nvSpPr>
        <p:spPr/>
        <p:txBody>
          <a:bodyPr/>
          <a:lstStyle/>
          <a:p>
            <a:r>
              <a:rPr lang="en-GB" smtClean="0"/>
              <a:t>© 2015 Pearson Education, Inc.</a:t>
            </a:r>
            <a:endParaRPr lang="en-GB"/>
          </a:p>
        </p:txBody>
      </p:sp>
      <p:sp>
        <p:nvSpPr>
          <p:cNvPr id="11" name="Text Placeholder 10"/>
          <p:cNvSpPr>
            <a:spLocks noGrp="1"/>
          </p:cNvSpPr>
          <p:nvPr>
            <p:ph type="body" sz="quarter" idx="11"/>
          </p:nvPr>
        </p:nvSpPr>
        <p:spPr/>
        <p:txBody>
          <a:bodyPr/>
          <a:lstStyle/>
          <a:p>
            <a:r>
              <a:rPr lang="en-US"/>
              <a:t>Chapter 9: </a:t>
            </a:r>
            <a:r>
              <a:rPr lang="en-US" smtClean="0"/>
              <a:t>Summary</a:t>
            </a:r>
            <a:endParaRPr lang="en-US"/>
          </a:p>
        </p:txBody>
      </p:sp>
    </p:spTree>
    <p:extLst>
      <p:ext uri="{BB962C8B-B14F-4D97-AF65-F5344CB8AC3E}">
        <p14:creationId xmlns:p14="http://schemas.microsoft.com/office/powerpoint/2010/main" val="4859838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solidFill>
                  <a:srgbClr val="AF2A42"/>
                </a:solidFill>
              </a:rPr>
              <a:t>Quantitative Tools: Power</a:t>
            </a:r>
            <a:endParaRPr lang="en-US">
              <a:solidFill>
                <a:srgbClr val="AF2A42"/>
              </a:solidFill>
            </a:endParaRPr>
          </a:p>
        </p:txBody>
      </p:sp>
      <p:sp>
        <p:nvSpPr>
          <p:cNvPr id="10" name="Content Placeholder 9"/>
          <p:cNvSpPr>
            <a:spLocks noGrp="1"/>
          </p:cNvSpPr>
          <p:nvPr>
            <p:ph idx="1"/>
          </p:nvPr>
        </p:nvSpPr>
        <p:spPr/>
        <p:txBody>
          <a:bodyPr/>
          <a:lstStyle/>
          <a:p>
            <a:pPr>
              <a:buClr>
                <a:srgbClr val="AF2A42"/>
              </a:buClr>
            </a:pPr>
            <a:r>
              <a:rPr lang="en-US"/>
              <a:t>The </a:t>
            </a:r>
            <a:r>
              <a:rPr lang="en-US" b="1"/>
              <a:t>instantaneous power </a:t>
            </a:r>
            <a:r>
              <a:rPr lang="en-US" smtClean="0"/>
              <a:t>is</a:t>
            </a:r>
          </a:p>
          <a:p>
            <a:pPr marL="0" indent="0">
              <a:buClr>
                <a:srgbClr val="AF2A42"/>
              </a:buClr>
              <a:buNone/>
            </a:pPr>
            <a:endParaRPr lang="en-US"/>
          </a:p>
          <a:p>
            <a:pPr marL="0" indent="0">
              <a:buClr>
                <a:srgbClr val="AF2A42"/>
              </a:buClr>
              <a:buNone/>
            </a:pPr>
            <a:endParaRPr lang="en-US" smtClean="0"/>
          </a:p>
          <a:p>
            <a:pPr>
              <a:buClr>
                <a:srgbClr val="AF2A42"/>
              </a:buClr>
            </a:pPr>
            <a:r>
              <a:rPr lang="en-US"/>
              <a:t>If </a:t>
            </a:r>
            <a:r>
              <a:rPr lang="en-US" smtClean="0"/>
              <a:t>a constant </a:t>
            </a:r>
            <a:r>
              <a:rPr lang="en-US"/>
              <a:t>external force </a:t>
            </a:r>
            <a:r>
              <a:rPr lang="en-US" i="1"/>
              <a:t>F</a:t>
            </a:r>
            <a:r>
              <a:rPr lang="en-US" baseline="-25000"/>
              <a:t>ext </a:t>
            </a:r>
            <a:r>
              <a:rPr lang="en-US" i="1" baseline="-25000"/>
              <a:t>x</a:t>
            </a:r>
            <a:r>
              <a:rPr lang="en-US"/>
              <a:t> is exerted on an object and the </a:t>
            </a:r>
            <a:r>
              <a:rPr lang="en-US" i="1"/>
              <a:t>x</a:t>
            </a:r>
            <a:r>
              <a:rPr lang="en-US"/>
              <a:t> component of the velocity at the point where the force is applied </a:t>
            </a:r>
            <a:r>
              <a:rPr lang="en-US" smtClean="0"/>
              <a:t>is </a:t>
            </a:r>
            <a:r>
              <a:rPr lang="el-GR" i="1" smtClean="0"/>
              <a:t>υ</a:t>
            </a:r>
            <a:r>
              <a:rPr lang="en-US" i="1" baseline="-25000" smtClean="0"/>
              <a:t>x</a:t>
            </a:r>
            <a:r>
              <a:rPr lang="en-US" smtClean="0"/>
              <a:t>, the </a:t>
            </a:r>
            <a:r>
              <a:rPr lang="en-US"/>
              <a:t>power this force delivers to the object is</a:t>
            </a:r>
            <a:endParaRPr lang="el-GR"/>
          </a:p>
        </p:txBody>
      </p:sp>
      <p:sp>
        <p:nvSpPr>
          <p:cNvPr id="2" name="Footer Placeholder 1"/>
          <p:cNvSpPr>
            <a:spLocks noGrp="1"/>
          </p:cNvSpPr>
          <p:nvPr>
            <p:ph type="ftr" sz="quarter" idx="10"/>
          </p:nvPr>
        </p:nvSpPr>
        <p:spPr/>
        <p:txBody>
          <a:bodyPr/>
          <a:lstStyle/>
          <a:p>
            <a:r>
              <a:rPr lang="en-GB" smtClean="0"/>
              <a:t>© 2015 Pearson Education, Inc.</a:t>
            </a:r>
            <a:endParaRPr lang="en-GB"/>
          </a:p>
        </p:txBody>
      </p:sp>
      <p:sp>
        <p:nvSpPr>
          <p:cNvPr id="11" name="Text Placeholder 10"/>
          <p:cNvSpPr>
            <a:spLocks noGrp="1"/>
          </p:cNvSpPr>
          <p:nvPr>
            <p:ph type="body" sz="quarter" idx="11"/>
          </p:nvPr>
        </p:nvSpPr>
        <p:spPr/>
        <p:txBody>
          <a:bodyPr/>
          <a:lstStyle/>
          <a:p>
            <a:r>
              <a:rPr lang="en-US" smtClean="0"/>
              <a:t>Chapter 9: Summary</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538886272"/>
              </p:ext>
            </p:extLst>
          </p:nvPr>
        </p:nvGraphicFramePr>
        <p:xfrm>
          <a:off x="4089400" y="2490788"/>
          <a:ext cx="965200" cy="762000"/>
        </p:xfrm>
        <a:graphic>
          <a:graphicData uri="http://schemas.openxmlformats.org/presentationml/2006/ole">
            <mc:AlternateContent xmlns:mc="http://schemas.openxmlformats.org/markup-compatibility/2006">
              <mc:Choice xmlns:v="urn:schemas-microsoft-com:vml" Requires="v">
                <p:oleObj spid="_x0000_s39209" name="Equation" r:id="rId3" imgW="965200" imgH="762000" progId="Equation.DSMT4">
                  <p:embed/>
                </p:oleObj>
              </mc:Choice>
              <mc:Fallback>
                <p:oleObj name="Equation" r:id="rId3" imgW="965200" imgH="762000" progId="Equation.DSMT4">
                  <p:embed/>
                  <p:pic>
                    <p:nvPicPr>
                      <p:cNvPr id="0" name=""/>
                      <p:cNvPicPr/>
                      <p:nvPr/>
                    </p:nvPicPr>
                    <p:blipFill>
                      <a:blip r:embed="rId4"/>
                      <a:stretch>
                        <a:fillRect/>
                      </a:stretch>
                    </p:blipFill>
                    <p:spPr>
                      <a:xfrm>
                        <a:off x="4089400" y="2490788"/>
                        <a:ext cx="965200" cy="7620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46462356"/>
              </p:ext>
            </p:extLst>
          </p:nvPr>
        </p:nvGraphicFramePr>
        <p:xfrm>
          <a:off x="3905250" y="5412998"/>
          <a:ext cx="1333500" cy="431800"/>
        </p:xfrm>
        <a:graphic>
          <a:graphicData uri="http://schemas.openxmlformats.org/presentationml/2006/ole">
            <mc:AlternateContent xmlns:mc="http://schemas.openxmlformats.org/markup-compatibility/2006">
              <mc:Choice xmlns:v="urn:schemas-microsoft-com:vml" Requires="v">
                <p:oleObj spid="_x0000_s39210" name="Equation" r:id="rId5" imgW="1333500" imgH="431800" progId="Equation.DSMT4">
                  <p:embed/>
                </p:oleObj>
              </mc:Choice>
              <mc:Fallback>
                <p:oleObj name="Equation" r:id="rId5" imgW="1333500" imgH="431800" progId="Equation.DSMT4">
                  <p:embed/>
                  <p:pic>
                    <p:nvPicPr>
                      <p:cNvPr id="0" name=""/>
                      <p:cNvPicPr/>
                      <p:nvPr/>
                    </p:nvPicPr>
                    <p:blipFill>
                      <a:blip r:embed="rId6"/>
                      <a:stretch>
                        <a:fillRect/>
                      </a:stretch>
                    </p:blipFill>
                    <p:spPr>
                      <a:xfrm>
                        <a:off x="3905250" y="5412998"/>
                        <a:ext cx="1333500" cy="431800"/>
                      </a:xfrm>
                      <a:prstGeom prst="rect">
                        <a:avLst/>
                      </a:prstGeom>
                    </p:spPr>
                  </p:pic>
                </p:oleObj>
              </mc:Fallback>
            </mc:AlternateContent>
          </a:graphicData>
        </a:graphic>
      </p:graphicFrame>
    </p:spTree>
    <p:extLst>
      <p:ext uri="{BB962C8B-B14F-4D97-AF65-F5344CB8AC3E}">
        <p14:creationId xmlns:p14="http://schemas.microsoft.com/office/powerpoint/2010/main" val="147172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8.55</a:t>
            </a:r>
            <a:endParaRPr lang="en-US" dirty="0"/>
          </a:p>
        </p:txBody>
      </p:sp>
      <p:sp>
        <p:nvSpPr>
          <p:cNvPr id="3" name="Content Placeholder 2"/>
          <p:cNvSpPr>
            <a:spLocks noGrp="1"/>
          </p:cNvSpPr>
          <p:nvPr>
            <p:ph idx="1"/>
          </p:nvPr>
        </p:nvSpPr>
        <p:spPr>
          <a:xfrm>
            <a:off x="365125" y="1769590"/>
            <a:ext cx="8673944" cy="4718304"/>
          </a:xfrm>
        </p:spPr>
        <p:txBody>
          <a:bodyPr/>
          <a:lstStyle/>
          <a:p>
            <a:r>
              <a:rPr lang="en-US" dirty="0"/>
              <a:t>A horizontal force </a:t>
            </a:r>
            <a:r>
              <a:rPr lang="en-US" i="1" dirty="0" err="1"/>
              <a:t>F</a:t>
            </a:r>
            <a:r>
              <a:rPr lang="en-US" baseline="-25000" dirty="0" err="1"/>
              <a:t>slide</a:t>
            </a:r>
            <a:r>
              <a:rPr lang="en-US" dirty="0"/>
              <a:t> is exerted on a </a:t>
            </a:r>
            <a:r>
              <a:rPr lang="en-US" dirty="0"/>
              <a:t>9.0-</a:t>
            </a:r>
            <a:r>
              <a:rPr lang="en-US" dirty="0"/>
              <a:t>kg</a:t>
            </a:r>
            <a:r>
              <a:rPr lang="en-US" dirty="0"/>
              <a:t> </a:t>
            </a:r>
            <a:r>
              <a:rPr lang="en-US" dirty="0"/>
              <a:t>box sliding on a polished floor. As the box moves, the magnitude of </a:t>
            </a:r>
            <a:r>
              <a:rPr lang="en-US" i="1" dirty="0" err="1"/>
              <a:t>F</a:t>
            </a:r>
            <a:r>
              <a:rPr lang="en-US" baseline="-25000" dirty="0" err="1"/>
              <a:t>slide</a:t>
            </a:r>
            <a:r>
              <a:rPr lang="en-US" dirty="0"/>
              <a:t> increases smoothly from 0 to </a:t>
            </a:r>
            <a:r>
              <a:rPr lang="en-US" dirty="0"/>
              <a:t>5.0 </a:t>
            </a:r>
            <a:r>
              <a:rPr lang="en-US" dirty="0"/>
              <a:t>N</a:t>
            </a:r>
            <a:r>
              <a:rPr lang="en-US" dirty="0"/>
              <a:t> </a:t>
            </a:r>
            <a:r>
              <a:rPr lang="en-US" dirty="0"/>
              <a:t>in </a:t>
            </a:r>
            <a:r>
              <a:rPr lang="en-US" dirty="0"/>
              <a:t>5.0 </a:t>
            </a:r>
            <a:r>
              <a:rPr lang="en-US" dirty="0"/>
              <a:t>s</a:t>
            </a:r>
            <a:r>
              <a:rPr lang="en-US" dirty="0" smtClean="0"/>
              <a:t>.</a:t>
            </a:r>
            <a:endParaRPr lang="en-US" dirty="0">
              <a:sym typeface="Wingdings"/>
            </a:endParaRPr>
          </a:p>
          <a:p>
            <a:r>
              <a:rPr lang="en-US" dirty="0"/>
              <a:t>What is the box's speed at  </a:t>
            </a:r>
            <a:r>
              <a:rPr lang="en-US" i="1" dirty="0"/>
              <a:t>t</a:t>
            </a:r>
            <a:r>
              <a:rPr lang="en-US" dirty="0"/>
              <a:t> = 5.0 </a:t>
            </a:r>
            <a:r>
              <a:rPr lang="en-US" dirty="0"/>
              <a:t>s</a:t>
            </a:r>
            <a:r>
              <a:rPr lang="en-US" dirty="0"/>
              <a:t> </a:t>
            </a:r>
            <a:r>
              <a:rPr lang="en-US" dirty="0"/>
              <a:t>if it starts from rest? Ignore any friction between the box and the floor</a:t>
            </a:r>
            <a:r>
              <a:rPr lang="en-US" dirty="0" smtClean="0"/>
              <a:t>.</a:t>
            </a:r>
          </a:p>
          <a:p>
            <a:r>
              <a:rPr lang="en-US" dirty="0"/>
              <a:t>What is the box's speed at  </a:t>
            </a:r>
            <a:r>
              <a:rPr lang="en-US" i="1" dirty="0"/>
              <a:t>t</a:t>
            </a:r>
            <a:r>
              <a:rPr lang="en-US" dirty="0"/>
              <a:t> = 5.0 </a:t>
            </a:r>
            <a:r>
              <a:rPr lang="en-US" dirty="0"/>
              <a:t>s</a:t>
            </a:r>
            <a:r>
              <a:rPr lang="en-US" dirty="0"/>
              <a:t> </a:t>
            </a:r>
            <a:r>
              <a:rPr lang="en-US" dirty="0"/>
              <a:t>if at </a:t>
            </a:r>
            <a:r>
              <a:rPr lang="en-US" i="1" dirty="0"/>
              <a:t>t</a:t>
            </a:r>
            <a:r>
              <a:rPr lang="en-US" dirty="0"/>
              <a:t> = 0 it has a velocity of </a:t>
            </a:r>
            <a:r>
              <a:rPr lang="en-US" dirty="0"/>
              <a:t>3.5 </a:t>
            </a:r>
            <a:r>
              <a:rPr lang="en-US" dirty="0"/>
              <a:t>m/s</a:t>
            </a:r>
            <a:r>
              <a:rPr lang="en-US" dirty="0"/>
              <a:t> </a:t>
            </a:r>
            <a:r>
              <a:rPr lang="en-US" dirty="0"/>
              <a:t>in the direction opposite the direction of </a:t>
            </a:r>
            <a:r>
              <a:rPr lang="en-US" i="1" dirty="0" err="1"/>
              <a:t>F</a:t>
            </a:r>
            <a:r>
              <a:rPr lang="en-US" baseline="-25000" dirty="0" err="1"/>
              <a:t>slide</a:t>
            </a:r>
            <a:r>
              <a:rPr lang="en-US" dirty="0"/>
              <a:t>? Ignore any friction between the box and the floor.</a:t>
            </a:r>
            <a:endParaRPr lang="en-US" dirty="0">
              <a:sym typeface="Wingdings"/>
            </a:endParaRP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spTree>
    <p:extLst>
      <p:ext uri="{BB962C8B-B14F-4D97-AF65-F5344CB8AC3E}">
        <p14:creationId xmlns:p14="http://schemas.microsoft.com/office/powerpoint/2010/main" val="2054679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8.55</a:t>
            </a:r>
            <a:endParaRPr lang="en-US" dirty="0"/>
          </a:p>
        </p:txBody>
      </p:sp>
      <p:sp>
        <p:nvSpPr>
          <p:cNvPr id="3" name="Content Placeholder 2"/>
          <p:cNvSpPr>
            <a:spLocks noGrp="1"/>
          </p:cNvSpPr>
          <p:nvPr>
            <p:ph idx="1"/>
          </p:nvPr>
        </p:nvSpPr>
        <p:spPr>
          <a:xfrm>
            <a:off x="365125" y="1769590"/>
            <a:ext cx="8673944" cy="4718304"/>
          </a:xfrm>
        </p:spPr>
        <p:txBody>
          <a:bodyPr/>
          <a:lstStyle/>
          <a:p>
            <a:r>
              <a:rPr lang="en-US" dirty="0" smtClean="0"/>
              <a:t>Need an equation for force. </a:t>
            </a:r>
            <a:r>
              <a:rPr lang="en-US" i="1" dirty="0" smtClean="0"/>
              <a:t>Increases smoothly</a:t>
            </a:r>
            <a:r>
              <a:rPr lang="en-US" dirty="0" smtClean="0"/>
              <a:t> means linear:</a:t>
            </a:r>
            <a:r>
              <a:rPr lang="en-US" i="1" dirty="0" smtClean="0"/>
              <a:t>	F</a:t>
            </a:r>
            <a:r>
              <a:rPr lang="en-US" dirty="0" smtClean="0"/>
              <a:t>(</a:t>
            </a:r>
            <a:r>
              <a:rPr lang="en-US" i="1" dirty="0" smtClean="0"/>
              <a:t>t</a:t>
            </a:r>
            <a:r>
              <a:rPr lang="en-US" dirty="0" smtClean="0"/>
              <a:t>) = </a:t>
            </a:r>
            <a:r>
              <a:rPr lang="en-US" i="1" dirty="0" smtClean="0"/>
              <a:t>at</a:t>
            </a:r>
            <a:r>
              <a:rPr lang="en-US" dirty="0" smtClean="0"/>
              <a:t>   (in this case </a:t>
            </a:r>
            <a:r>
              <a:rPr lang="en-US" i="1" dirty="0" smtClean="0"/>
              <a:t>a = 1</a:t>
            </a:r>
            <a:r>
              <a:rPr lang="en-US" dirty="0" smtClean="0"/>
              <a:t>)</a:t>
            </a:r>
          </a:p>
          <a:p>
            <a:endParaRPr lang="en-US" dirty="0" smtClean="0">
              <a:sym typeface="Wingdings"/>
            </a:endParaRPr>
          </a:p>
          <a:p>
            <a:r>
              <a:rPr lang="en-US" dirty="0" smtClean="0">
                <a:sym typeface="Wingdings"/>
              </a:rPr>
              <a:t>Then: impulse can be found:</a:t>
            </a:r>
          </a:p>
          <a:p>
            <a:endParaRPr lang="en-US" dirty="0">
              <a:sym typeface="Wingdings"/>
            </a:endParaRPr>
          </a:p>
          <a:p>
            <a:endParaRPr lang="en-US" dirty="0" smtClean="0">
              <a:sym typeface="Wingdings"/>
            </a:endParaRPr>
          </a:p>
          <a:p>
            <a:endParaRPr lang="en-US" dirty="0">
              <a:sym typeface="Wingdings"/>
            </a:endParaRPr>
          </a:p>
          <a:p>
            <a:endParaRPr lang="en-US" dirty="0" smtClean="0">
              <a:sym typeface="Wingdings"/>
            </a:endParaRPr>
          </a:p>
          <a:p>
            <a:r>
              <a:rPr lang="en-US" dirty="0" smtClean="0">
                <a:sym typeface="Wingdings"/>
              </a:rPr>
              <a:t>Difference in A, B? only initial velocity, force is </a:t>
            </a:r>
            <a:r>
              <a:rPr lang="en-US" i="1" dirty="0" smtClean="0">
                <a:sym typeface="Wingdings"/>
              </a:rPr>
              <a:t>negative </a:t>
            </a:r>
            <a:r>
              <a:rPr lang="en-US" dirty="0" smtClean="0">
                <a:sym typeface="Wingdings"/>
              </a:rPr>
              <a:t>in part B</a:t>
            </a:r>
          </a:p>
          <a:p>
            <a:endParaRPr lang="en-US" dirty="0">
              <a:sym typeface="Wingdings"/>
            </a:endParaRPr>
          </a:p>
          <a:p>
            <a:endParaRPr lang="en-US" dirty="0">
              <a:sym typeface="Wingdings"/>
            </a:endParaRP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pic>
        <p:nvPicPr>
          <p:cNvPr id="6" name="Picture 5"/>
          <p:cNvPicPr>
            <a:picLocks noChangeAspect="1"/>
          </p:cNvPicPr>
          <p:nvPr/>
        </p:nvPicPr>
        <p:blipFill>
          <a:blip r:embed="rId2"/>
          <a:stretch>
            <a:fillRect/>
          </a:stretch>
        </p:blipFill>
        <p:spPr>
          <a:xfrm>
            <a:off x="1896255" y="4336825"/>
            <a:ext cx="5351489" cy="1343203"/>
          </a:xfrm>
          <a:prstGeom prst="rect">
            <a:avLst/>
          </a:prstGeom>
        </p:spPr>
      </p:pic>
    </p:spTree>
    <p:extLst>
      <p:ext uri="{BB962C8B-B14F-4D97-AF65-F5344CB8AC3E}">
        <p14:creationId xmlns:p14="http://schemas.microsoft.com/office/powerpoint/2010/main" val="1447373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order for a force to do </a:t>
            </a:r>
            <a:r>
              <a:rPr lang="en-US" b="1" dirty="0"/>
              <a:t>work</a:t>
            </a:r>
            <a:r>
              <a:rPr lang="en-US" dirty="0"/>
              <a:t> on an object, the point of application of the force must undergo a </a:t>
            </a:r>
            <a:r>
              <a:rPr lang="en-US" b="1" dirty="0"/>
              <a:t>displacement</a:t>
            </a:r>
            <a:r>
              <a:rPr lang="en-US" dirty="0" smtClean="0"/>
              <a:t>.</a:t>
            </a:r>
          </a:p>
          <a:p>
            <a:r>
              <a:rPr lang="en-US" dirty="0" smtClean="0"/>
              <a:t>Work is the ‘useful’ application of a force</a:t>
            </a:r>
            <a:endParaRPr lang="en-US" dirty="0"/>
          </a:p>
          <a:p>
            <a:r>
              <a:rPr lang="en-US" dirty="0"/>
              <a:t>The SI unit of work is the </a:t>
            </a:r>
            <a:r>
              <a:rPr lang="en-US" b="1" dirty="0"/>
              <a:t>joule</a:t>
            </a:r>
            <a:r>
              <a:rPr lang="en-US" dirty="0"/>
              <a:t> (J).</a:t>
            </a:r>
          </a:p>
          <a:p>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6" name="Text Placeholder 5"/>
          <p:cNvSpPr>
            <a:spLocks noGrp="1"/>
          </p:cNvSpPr>
          <p:nvPr>
            <p:ph type="body" sz="quarter" idx="11"/>
          </p:nvPr>
        </p:nvSpPr>
        <p:spPr/>
        <p:txBody>
          <a:bodyPr/>
          <a:lstStyle/>
          <a:p>
            <a:r>
              <a:rPr lang="en-US" dirty="0"/>
              <a:t>Chapter 9 </a:t>
            </a:r>
            <a:r>
              <a:rPr lang="en-US" dirty="0" smtClean="0"/>
              <a:t>Preview</a:t>
            </a:r>
          </a:p>
          <a:p>
            <a:r>
              <a:rPr lang="en-US" dirty="0">
                <a:solidFill>
                  <a:schemeClr val="bg1"/>
                </a:solidFill>
              </a:rPr>
              <a:t>Looking Ahead: Work done by a constant </a:t>
            </a:r>
            <a:r>
              <a:rPr lang="en-US" dirty="0" smtClean="0">
                <a:solidFill>
                  <a:schemeClr val="bg1"/>
                </a:solidFill>
              </a:rPr>
              <a:t>force</a:t>
            </a:r>
            <a:endParaRPr lang="en-US" dirty="0">
              <a:solidFill>
                <a:schemeClr val="bg1"/>
              </a:solidFill>
            </a:endParaRPr>
          </a:p>
        </p:txBody>
      </p:sp>
    </p:spTree>
    <p:extLst>
      <p:ext uri="{BB962C8B-B14F-4D97-AF65-F5344CB8AC3E}">
        <p14:creationId xmlns:p14="http://schemas.microsoft.com/office/powerpoint/2010/main" val="3399288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Forces </a:t>
            </a:r>
            <a:r>
              <a:rPr lang="en-US" dirty="0"/>
              <a:t>can change the physical state of an object (internal energy) as well as its state of motion (kinetic energy). </a:t>
            </a:r>
          </a:p>
          <a:p>
            <a:r>
              <a:rPr lang="en-US" dirty="0"/>
              <a:t>To describe these changes in energy, physicists use the concept of </a:t>
            </a:r>
            <a:r>
              <a:rPr lang="en-US" b="1" dirty="0"/>
              <a:t>work:</a:t>
            </a:r>
            <a:r>
              <a:rPr lang="en-US" dirty="0"/>
              <a:t> </a:t>
            </a:r>
          </a:p>
          <a:p>
            <a:pPr lvl="1"/>
            <a:r>
              <a:rPr lang="en-US" b="1" dirty="0"/>
              <a:t>Work is the change in the energy of a system due to external forces. </a:t>
            </a:r>
          </a:p>
          <a:p>
            <a:r>
              <a:rPr lang="en-US" dirty="0"/>
              <a:t>The SI unit of work is the joule (J). </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a:t>Chapter 9: </a:t>
            </a:r>
            <a:r>
              <a:rPr lang="en-US" dirty="0" smtClean="0"/>
              <a:t>Work</a:t>
            </a:r>
            <a:endParaRPr lang="en-US" dirty="0"/>
          </a:p>
        </p:txBody>
      </p:sp>
    </p:spTree>
    <p:extLst>
      <p:ext uri="{BB962C8B-B14F-4D97-AF65-F5344CB8AC3E}">
        <p14:creationId xmlns:p14="http://schemas.microsoft.com/office/powerpoint/2010/main" val="3503903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Work</a:t>
            </a:r>
            <a:r>
              <a:rPr lang="en-US" dirty="0" smtClean="0"/>
              <a:t> amounts to a </a:t>
            </a:r>
            <a:r>
              <a:rPr lang="en-US" b="1" dirty="0" smtClean="0"/>
              <a:t>mechanical transfer of energy</a:t>
            </a:r>
            <a:r>
              <a:rPr lang="en-US" dirty="0" smtClean="0"/>
              <a:t>, either from a system to the environment or from the environment to a system. </a:t>
            </a:r>
          </a:p>
          <a:p>
            <a:r>
              <a:rPr lang="en-US" dirty="0" smtClean="0"/>
              <a:t>Do external force </a:t>
            </a:r>
            <a:r>
              <a:rPr lang="en-US" i="1" dirty="0" smtClean="0"/>
              <a:t>always</a:t>
            </a:r>
            <a:r>
              <a:rPr lang="en-US" dirty="0" smtClean="0"/>
              <a:t> cause a change in energy on a system?</a:t>
            </a:r>
          </a:p>
          <a:p>
            <a:pPr lvl="1"/>
            <a:r>
              <a:rPr lang="en-US" dirty="0" smtClean="0"/>
              <a:t>To answer this question, it is helpful to consider an example</a:t>
            </a:r>
          </a:p>
          <a:p>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5" name="Text Placeholder 4"/>
          <p:cNvSpPr>
            <a:spLocks noGrp="1"/>
          </p:cNvSpPr>
          <p:nvPr>
            <p:ph type="body" sz="quarter" idx="11"/>
          </p:nvPr>
        </p:nvSpPr>
        <p:spPr/>
        <p:txBody>
          <a:bodyPr/>
          <a:lstStyle/>
          <a:p>
            <a:r>
              <a:rPr lang="en-US" sz="3200" dirty="0"/>
              <a:t>Section 9.1: Force displacement</a:t>
            </a:r>
          </a:p>
        </p:txBody>
      </p:sp>
    </p:spTree>
    <p:extLst>
      <p:ext uri="{BB962C8B-B14F-4D97-AF65-F5344CB8AC3E}">
        <p14:creationId xmlns:p14="http://schemas.microsoft.com/office/powerpoint/2010/main" val="2927273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tabLst>
                <a:tab pos="801688" algn="l"/>
              </a:tabLst>
            </a:pPr>
            <a:r>
              <a:rPr lang="en-US" dirty="0" smtClean="0"/>
              <a:t>	Imagine </a:t>
            </a:r>
            <a:r>
              <a:rPr lang="en-US" dirty="0"/>
              <a:t>pushing against a brick wall as shown </a:t>
            </a:r>
            <a:r>
              <a:rPr lang="en-US" dirty="0" smtClean="0"/>
              <a:t>in Figure </a:t>
            </a:r>
            <a:r>
              <a:rPr lang="en-US" dirty="0"/>
              <a:t>9.1</a:t>
            </a:r>
            <a:r>
              <a:rPr lang="en-US" i="1" dirty="0"/>
              <a:t>a</a:t>
            </a:r>
            <a:r>
              <a:rPr lang="en-US" dirty="0"/>
              <a:t>. (</a:t>
            </a:r>
            <a:r>
              <a:rPr lang="en-US" i="1" dirty="0"/>
              <a:t>a</a:t>
            </a:r>
            <a:r>
              <a:rPr lang="en-US" dirty="0"/>
              <a:t>) Considering </a:t>
            </a:r>
            <a:r>
              <a:rPr lang="en-US" b="1" dirty="0"/>
              <a:t>the wall as the system</a:t>
            </a:r>
            <a:r>
              <a:rPr lang="en-US" dirty="0"/>
              <a:t>, is the </a:t>
            </a:r>
            <a:r>
              <a:rPr lang="en-US" dirty="0" smtClean="0"/>
              <a:t>force you </a:t>
            </a:r>
            <a:r>
              <a:rPr lang="en-US" dirty="0"/>
              <a:t>exert on it internal or external? (</a:t>
            </a:r>
            <a:r>
              <a:rPr lang="en-US" i="1" dirty="0"/>
              <a:t>b</a:t>
            </a:r>
            <a:r>
              <a:rPr lang="en-US" dirty="0"/>
              <a:t>) Does this force </a:t>
            </a:r>
            <a:r>
              <a:rPr lang="en-US" dirty="0" smtClean="0"/>
              <a:t>accelerate the </a:t>
            </a:r>
            <a:r>
              <a:rPr lang="en-US" dirty="0"/>
              <a:t>wall? Change its shape? Raise its temperature? (</a:t>
            </a:r>
            <a:r>
              <a:rPr lang="en-US" i="1" dirty="0"/>
              <a:t>c</a:t>
            </a:r>
            <a:r>
              <a:rPr lang="en-US" dirty="0"/>
              <a:t>) </a:t>
            </a:r>
            <a:r>
              <a:rPr lang="en-US" dirty="0" smtClean="0"/>
              <a:t>Does the </a:t>
            </a:r>
            <a:r>
              <a:rPr lang="en-US" dirty="0"/>
              <a:t>energy of the wall change as a result of the force you exert </a:t>
            </a:r>
            <a:r>
              <a:rPr lang="en-US" dirty="0" smtClean="0"/>
              <a:t>on it</a:t>
            </a:r>
            <a:r>
              <a:rPr lang="en-US" dirty="0"/>
              <a:t>? (</a:t>
            </a:r>
            <a:r>
              <a:rPr lang="en-US" i="1" dirty="0"/>
              <a:t>d</a:t>
            </a:r>
            <a:r>
              <a:rPr lang="en-US" dirty="0"/>
              <a:t>) Does the force you exert on the wall do work on the wall?</a:t>
            </a:r>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5" name="Text Placeholder 4"/>
          <p:cNvSpPr>
            <a:spLocks noGrp="1"/>
          </p:cNvSpPr>
          <p:nvPr>
            <p:ph type="body" sz="quarter" idx="11"/>
          </p:nvPr>
        </p:nvSpPr>
        <p:spPr/>
        <p:txBody>
          <a:bodyPr/>
          <a:lstStyle/>
          <a:p>
            <a:r>
              <a:rPr lang="en-US" dirty="0"/>
              <a:t>Checkpoint </a:t>
            </a:r>
            <a:r>
              <a:rPr lang="en-US" dirty="0" smtClean="0"/>
              <a:t>9.1</a:t>
            </a:r>
            <a:endParaRPr lang="en-US" dirty="0"/>
          </a:p>
        </p:txBody>
      </p:sp>
      <p:sp>
        <p:nvSpPr>
          <p:cNvPr id="8" name="Text Placeholder 7"/>
          <p:cNvSpPr>
            <a:spLocks noGrp="1"/>
          </p:cNvSpPr>
          <p:nvPr>
            <p:ph type="body" sz="quarter" idx="12"/>
          </p:nvPr>
        </p:nvSpPr>
        <p:spPr/>
        <p:txBody>
          <a:bodyPr/>
          <a:lstStyle/>
          <a:p>
            <a:r>
              <a:rPr lang="en-US" dirty="0" smtClean="0"/>
              <a:t>9.1</a:t>
            </a:r>
            <a:endParaRPr lang="en-US" dirty="0"/>
          </a:p>
        </p:txBody>
      </p:sp>
      <p:pic>
        <p:nvPicPr>
          <p:cNvPr id="9" name="Picture 8" descr="09_01_FigureA.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3104505" y="3596458"/>
            <a:ext cx="2934990" cy="3132062"/>
          </a:xfrm>
          <a:prstGeom prst="rect">
            <a:avLst/>
          </a:prstGeom>
        </p:spPr>
      </p:pic>
    </p:spTree>
    <p:extLst>
      <p:ext uri="{BB962C8B-B14F-4D97-AF65-F5344CB8AC3E}">
        <p14:creationId xmlns:p14="http://schemas.microsoft.com/office/powerpoint/2010/main" val="352189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3102964"/>
            <a:ext cx="8229600" cy="3489860"/>
          </a:xfrm>
        </p:spPr>
        <p:txBody>
          <a:bodyPr/>
          <a:lstStyle/>
          <a:p>
            <a:pPr marL="0" indent="0" algn="ctr">
              <a:buNone/>
            </a:pPr>
            <a:r>
              <a:rPr lang="en-US" dirty="0" smtClean="0"/>
              <a:t>Let’s go over a few homework problems </a:t>
            </a:r>
            <a:endParaRPr lang="en-US" i="1"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spTree>
    <p:extLst>
      <p:ext uri="{BB962C8B-B14F-4D97-AF65-F5344CB8AC3E}">
        <p14:creationId xmlns:p14="http://schemas.microsoft.com/office/powerpoint/2010/main" val="275381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tabLst>
                <a:tab pos="801688" algn="l"/>
              </a:tabLst>
            </a:pPr>
            <a:r>
              <a:rPr lang="en-US" dirty="0" smtClean="0"/>
              <a:t>	Imagine </a:t>
            </a:r>
            <a:r>
              <a:rPr lang="en-US" dirty="0"/>
              <a:t>pushing against a brick </a:t>
            </a:r>
            <a:r>
              <a:rPr lang="en-US" dirty="0" smtClean="0"/>
              <a:t>wall. </a:t>
            </a:r>
          </a:p>
          <a:p>
            <a:pPr marL="457200" indent="-457200">
              <a:buAutoNum type="alphaLcParenBoth"/>
              <a:tabLst>
                <a:tab pos="801688" algn="l"/>
              </a:tabLst>
            </a:pPr>
            <a:r>
              <a:rPr lang="en-US" dirty="0" smtClean="0"/>
              <a:t>Considering </a:t>
            </a:r>
            <a:r>
              <a:rPr lang="en-US" dirty="0"/>
              <a:t>the wall as the system, is the </a:t>
            </a:r>
            <a:r>
              <a:rPr lang="en-US" dirty="0" smtClean="0"/>
              <a:t>force you </a:t>
            </a:r>
            <a:r>
              <a:rPr lang="en-US" dirty="0"/>
              <a:t>exert on it internal or external? </a:t>
            </a:r>
            <a:r>
              <a:rPr lang="en-US" b="1" dirty="0" smtClean="0"/>
              <a:t>external</a:t>
            </a:r>
            <a:endParaRPr lang="en-US" dirty="0" smtClean="0"/>
          </a:p>
          <a:p>
            <a:pPr marL="457200" indent="-457200">
              <a:buAutoNum type="alphaLcParenBoth"/>
              <a:tabLst>
                <a:tab pos="801688" algn="l"/>
              </a:tabLst>
            </a:pPr>
            <a:endParaRPr lang="en-US" dirty="0"/>
          </a:p>
          <a:p>
            <a:pPr marL="457200" indent="-457200">
              <a:buAutoNum type="alphaLcParenBoth"/>
              <a:tabLst>
                <a:tab pos="801688" algn="l"/>
              </a:tabLst>
            </a:pPr>
            <a:r>
              <a:rPr lang="en-US" dirty="0" smtClean="0"/>
              <a:t>Does </a:t>
            </a:r>
            <a:r>
              <a:rPr lang="en-US" dirty="0"/>
              <a:t>this force </a:t>
            </a:r>
            <a:r>
              <a:rPr lang="en-US" dirty="0" smtClean="0"/>
              <a:t>accelerate the </a:t>
            </a:r>
            <a:r>
              <a:rPr lang="en-US" dirty="0"/>
              <a:t>wall? Change its shape? Raise its temperature? </a:t>
            </a:r>
            <a:r>
              <a:rPr lang="en-US" b="1" dirty="0" smtClean="0"/>
              <a:t>no, no, no</a:t>
            </a:r>
            <a:endParaRPr lang="en-US" dirty="0"/>
          </a:p>
          <a:p>
            <a:pPr marL="457200" indent="-457200">
              <a:buAutoNum type="alphaLcParenBoth"/>
              <a:tabLst>
                <a:tab pos="801688" algn="l"/>
              </a:tabLst>
            </a:pPr>
            <a:endParaRPr lang="en-US" dirty="0" smtClean="0"/>
          </a:p>
          <a:p>
            <a:pPr marL="457200" indent="-457200">
              <a:buAutoNum type="alphaLcParenBoth"/>
              <a:tabLst>
                <a:tab pos="801688" algn="l"/>
              </a:tabLst>
            </a:pPr>
            <a:r>
              <a:rPr lang="en-US" dirty="0" smtClean="0"/>
              <a:t>Does the </a:t>
            </a:r>
            <a:r>
              <a:rPr lang="en-US" dirty="0"/>
              <a:t>energy of the wall change as a result of the force you exert </a:t>
            </a:r>
            <a:r>
              <a:rPr lang="en-US" dirty="0" smtClean="0"/>
              <a:t>on it</a:t>
            </a:r>
            <a:r>
              <a:rPr lang="en-US" dirty="0"/>
              <a:t>? </a:t>
            </a:r>
            <a:r>
              <a:rPr lang="en-US" b="1" dirty="0" smtClean="0"/>
              <a:t>no</a:t>
            </a:r>
            <a:endParaRPr lang="en-US" dirty="0"/>
          </a:p>
          <a:p>
            <a:pPr marL="457200" indent="-457200">
              <a:buAutoNum type="alphaLcParenBoth"/>
              <a:tabLst>
                <a:tab pos="801688" algn="l"/>
              </a:tabLst>
            </a:pPr>
            <a:endParaRPr lang="en-US" dirty="0" smtClean="0"/>
          </a:p>
          <a:p>
            <a:pPr marL="457200" indent="-457200">
              <a:buAutoNum type="alphaLcParenBoth"/>
              <a:tabLst>
                <a:tab pos="801688" algn="l"/>
              </a:tabLst>
            </a:pPr>
            <a:r>
              <a:rPr lang="en-US" dirty="0" smtClean="0"/>
              <a:t>Does </a:t>
            </a:r>
            <a:r>
              <a:rPr lang="en-US" dirty="0"/>
              <a:t>the force you exert on the wall do work on the wall</a:t>
            </a:r>
            <a:r>
              <a:rPr lang="en-US" dirty="0" smtClean="0"/>
              <a:t>?</a:t>
            </a:r>
          </a:p>
          <a:p>
            <a:pPr lvl="1" indent="0">
              <a:buNone/>
              <a:tabLst>
                <a:tab pos="801688" algn="l"/>
              </a:tabLst>
            </a:pPr>
            <a:r>
              <a:rPr lang="en-US" b="1" dirty="0" smtClean="0"/>
              <a:t>no</a:t>
            </a:r>
            <a:endParaRPr lang="en-US" b="1" dirty="0"/>
          </a:p>
        </p:txBody>
      </p:sp>
      <p:sp>
        <p:nvSpPr>
          <p:cNvPr id="4" name="Footer Placeholder 3"/>
          <p:cNvSpPr>
            <a:spLocks noGrp="1"/>
          </p:cNvSpPr>
          <p:nvPr>
            <p:ph type="ftr" sz="quarter" idx="10"/>
          </p:nvPr>
        </p:nvSpPr>
        <p:spPr/>
        <p:txBody>
          <a:bodyPr/>
          <a:lstStyle/>
          <a:p>
            <a:r>
              <a:rPr lang="en-GB" dirty="0" smtClean="0">
                <a:solidFill>
                  <a:srgbClr val="000000"/>
                </a:solidFill>
              </a:rPr>
              <a:t>© 2015 Pearson Education, Inc.</a:t>
            </a:r>
            <a:endParaRPr lang="en-GB" dirty="0">
              <a:solidFill>
                <a:srgbClr val="000000"/>
              </a:solidFill>
            </a:endParaRPr>
          </a:p>
        </p:txBody>
      </p:sp>
      <p:sp>
        <p:nvSpPr>
          <p:cNvPr id="5" name="Text Placeholder 4"/>
          <p:cNvSpPr>
            <a:spLocks noGrp="1"/>
          </p:cNvSpPr>
          <p:nvPr>
            <p:ph type="body" sz="quarter" idx="11"/>
          </p:nvPr>
        </p:nvSpPr>
        <p:spPr/>
        <p:txBody>
          <a:bodyPr/>
          <a:lstStyle/>
          <a:p>
            <a:r>
              <a:rPr lang="en-US" dirty="0"/>
              <a:t>Checkpoint </a:t>
            </a:r>
            <a:r>
              <a:rPr lang="en-US" dirty="0" smtClean="0"/>
              <a:t>9.1</a:t>
            </a:r>
            <a:endParaRPr lang="en-US" dirty="0"/>
          </a:p>
        </p:txBody>
      </p:sp>
      <p:sp>
        <p:nvSpPr>
          <p:cNvPr id="8" name="Text Placeholder 7"/>
          <p:cNvSpPr>
            <a:spLocks noGrp="1"/>
          </p:cNvSpPr>
          <p:nvPr>
            <p:ph type="body" sz="quarter" idx="12"/>
          </p:nvPr>
        </p:nvSpPr>
        <p:spPr/>
        <p:txBody>
          <a:bodyPr/>
          <a:lstStyle/>
          <a:p>
            <a:r>
              <a:rPr lang="en-US" dirty="0" smtClean="0"/>
              <a:t>9.1</a:t>
            </a:r>
            <a:endParaRPr lang="en-US" dirty="0"/>
          </a:p>
        </p:txBody>
      </p:sp>
    </p:spTree>
    <p:extLst>
      <p:ext uri="{BB962C8B-B14F-4D97-AF65-F5344CB8AC3E}">
        <p14:creationId xmlns:p14="http://schemas.microsoft.com/office/powerpoint/2010/main" val="1468022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4" y="3910969"/>
            <a:ext cx="8318599" cy="2681856"/>
          </a:xfrm>
        </p:spPr>
        <p:txBody>
          <a:bodyPr/>
          <a:lstStyle/>
          <a:p>
            <a:r>
              <a:rPr lang="en-US" sz="2400" dirty="0" smtClean="0"/>
              <a:t>Even though the work is zero in (</a:t>
            </a:r>
            <a:r>
              <a:rPr lang="en-US" sz="2400" i="1" dirty="0" smtClean="0"/>
              <a:t>a</a:t>
            </a:r>
            <a:r>
              <a:rPr lang="en-US" sz="2400" dirty="0" smtClean="0"/>
              <a:t>), it is nonzero in (</a:t>
            </a:r>
            <a:r>
              <a:rPr lang="en-US" sz="2400" i="1" dirty="0" smtClean="0"/>
              <a:t>b</a:t>
            </a:r>
            <a:r>
              <a:rPr lang="en-US" sz="2400" dirty="0" smtClean="0"/>
              <a:t>) and (</a:t>
            </a:r>
            <a:r>
              <a:rPr lang="en-US" sz="2400" i="1" dirty="0" smtClean="0"/>
              <a:t>c</a:t>
            </a:r>
            <a:r>
              <a:rPr lang="en-US" sz="2400" dirty="0" smtClean="0"/>
              <a:t>). </a:t>
            </a:r>
          </a:p>
          <a:p>
            <a:r>
              <a:rPr lang="en-US" sz="2400" b="1" dirty="0" smtClean="0"/>
              <a:t>In order for a force to do work, the point of application of the force must undergo a displacement. </a:t>
            </a:r>
          </a:p>
          <a:p>
            <a:r>
              <a:rPr lang="en-US" sz="2400" dirty="0" smtClean="0"/>
              <a:t>The displacement of the point of application of the force is called the </a:t>
            </a:r>
            <a:r>
              <a:rPr lang="en-US" sz="2400" b="1" dirty="0" smtClean="0"/>
              <a:t>force displacement</a:t>
            </a:r>
            <a:r>
              <a:rPr lang="en-US" sz="2400" dirty="0" smtClean="0"/>
              <a:t>. </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030" name="Rectangle 6"/>
          <p:cNvSpPr>
            <a:spLocks noGrp="1" noChangeArrowheads="1"/>
          </p:cNvSpPr>
          <p:nvPr>
            <p:ph type="body" sz="quarter" idx="11"/>
          </p:nvPr>
        </p:nvSpPr>
        <p:spPr/>
        <p:txBody>
          <a:bodyPr/>
          <a:lstStyle/>
          <a:p>
            <a:r>
              <a:rPr lang="en-US" dirty="0" smtClean="0"/>
              <a:t>Section 9.1: Force displacement</a:t>
            </a:r>
            <a:endParaRPr lang="en-US" dirty="0"/>
          </a:p>
        </p:txBody>
      </p:sp>
      <p:pic>
        <p:nvPicPr>
          <p:cNvPr id="8" name="Picture 7" descr="09_01_Figure.jpg"/>
          <p:cNvPicPr>
            <a:picLocks noChangeAspect="1"/>
          </p:cNvPicPr>
          <p:nvPr/>
        </p:nvPicPr>
        <p:blipFill rotWithShape="1">
          <a:blip r:embed="rId3">
            <a:extLst>
              <a:ext uri="{28A0092B-C50C-407E-A947-70E740481C1C}">
                <a14:useLocalDpi xmlns:a14="http://schemas.microsoft.com/office/drawing/2010/main" val="0"/>
              </a:ext>
            </a:extLst>
          </a:blip>
          <a:srcRect b="7263"/>
          <a:stretch/>
        </p:blipFill>
        <p:spPr>
          <a:xfrm>
            <a:off x="306546" y="1342854"/>
            <a:ext cx="8530908" cy="2338058"/>
          </a:xfrm>
          <a:prstGeom prst="rect">
            <a:avLst/>
          </a:prstGeom>
        </p:spPr>
      </p:pic>
    </p:spTree>
    <p:extLst>
      <p:ext uri="{BB962C8B-B14F-4D97-AF65-F5344CB8AC3E}">
        <p14:creationId xmlns:p14="http://schemas.microsoft.com/office/powerpoint/2010/main" val="2391513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dirty="0" smtClean="0"/>
              <a:t>Exercise 9.1 Displaced forces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7" name="Text Placeholder 6"/>
          <p:cNvSpPr>
            <a:spLocks noGrp="1"/>
          </p:cNvSpPr>
          <p:nvPr>
            <p:ph type="body" sz="quarter" idx="11"/>
          </p:nvPr>
        </p:nvSpPr>
        <p:spPr/>
        <p:txBody>
          <a:bodyPr/>
          <a:lstStyle/>
          <a:p>
            <a:r>
              <a:rPr lang="en-US" dirty="0" smtClean="0"/>
              <a:t>Section 9.1: Force displacement</a:t>
            </a:r>
            <a:endParaRPr lang="en-US" dirty="0"/>
          </a:p>
        </p:txBody>
      </p:sp>
      <p:sp>
        <p:nvSpPr>
          <p:cNvPr id="11" name="Content Placeholder 10"/>
          <p:cNvSpPr>
            <a:spLocks noGrp="1"/>
          </p:cNvSpPr>
          <p:nvPr>
            <p:ph idx="1"/>
          </p:nvPr>
        </p:nvSpPr>
        <p:spPr/>
        <p:txBody>
          <a:bodyPr/>
          <a:lstStyle/>
          <a:p>
            <a:pPr marL="0" indent="0">
              <a:buNone/>
            </a:pPr>
            <a:r>
              <a:rPr lang="en-US" dirty="0"/>
              <a:t>For which of the following forces is the force </a:t>
            </a:r>
            <a:r>
              <a:rPr lang="en-US" dirty="0" smtClean="0"/>
              <a:t>displacement nonzero</a:t>
            </a:r>
            <a:r>
              <a:rPr lang="en-US" dirty="0"/>
              <a:t>: </a:t>
            </a:r>
            <a:endParaRPr lang="en-US" dirty="0" smtClean="0"/>
          </a:p>
          <a:p>
            <a:pPr marL="514350" indent="-514350">
              <a:buAutoNum type="alphaLcParenBoth"/>
            </a:pPr>
            <a:r>
              <a:rPr lang="en-US" dirty="0" smtClean="0"/>
              <a:t>the </a:t>
            </a:r>
            <a:r>
              <a:rPr lang="en-US" dirty="0"/>
              <a:t>force exerted by a hand compressing a </a:t>
            </a:r>
            <a:r>
              <a:rPr lang="en-US" dirty="0" smtClean="0"/>
              <a:t>spring</a:t>
            </a:r>
          </a:p>
          <a:p>
            <a:pPr marL="514350" indent="-514350">
              <a:buAutoNum type="alphaLcParenBoth"/>
            </a:pPr>
            <a:r>
              <a:rPr lang="en-US" dirty="0" smtClean="0"/>
              <a:t>the </a:t>
            </a:r>
            <a:r>
              <a:rPr lang="en-US" dirty="0"/>
              <a:t>force exerted by Earth on a ball thrown upward, </a:t>
            </a:r>
            <a:endParaRPr lang="en-US" dirty="0" smtClean="0"/>
          </a:p>
          <a:p>
            <a:pPr marL="514350" indent="-514350">
              <a:buAutoNum type="alphaLcParenBoth"/>
            </a:pPr>
            <a:r>
              <a:rPr lang="en-US" dirty="0" smtClean="0"/>
              <a:t>the force </a:t>
            </a:r>
            <a:r>
              <a:rPr lang="en-US" dirty="0"/>
              <a:t>exerted by the ground on you at the instant you jump upward</a:t>
            </a:r>
            <a:r>
              <a:rPr lang="en-US" dirty="0" smtClean="0"/>
              <a:t>, </a:t>
            </a:r>
          </a:p>
          <a:p>
            <a:pPr marL="514350" indent="-514350">
              <a:buAutoNum type="alphaLcParenBoth"/>
            </a:pPr>
            <a:r>
              <a:rPr lang="en-US" dirty="0" smtClean="0"/>
              <a:t>the </a:t>
            </a:r>
            <a:r>
              <a:rPr lang="en-US" dirty="0"/>
              <a:t>force exerted by the floor of an elevator on you </a:t>
            </a:r>
            <a:r>
              <a:rPr lang="en-US" dirty="0" smtClean="0"/>
              <a:t>as the </a:t>
            </a:r>
            <a:r>
              <a:rPr lang="en-US" dirty="0"/>
              <a:t>elevator moves downward at constant speed?</a:t>
            </a:r>
          </a:p>
        </p:txBody>
      </p:sp>
    </p:spTree>
    <p:extLst>
      <p:ext uri="{BB962C8B-B14F-4D97-AF65-F5344CB8AC3E}">
        <p14:creationId xmlns:p14="http://schemas.microsoft.com/office/powerpoint/2010/main" val="2725012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dirty="0" smtClean="0"/>
              <a:t>Exercise 9.1 Displaced forces (cont.)</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7" name="Text Placeholder 6"/>
          <p:cNvSpPr>
            <a:spLocks noGrp="1"/>
          </p:cNvSpPr>
          <p:nvPr>
            <p:ph type="body" sz="quarter" idx="11"/>
          </p:nvPr>
        </p:nvSpPr>
        <p:spPr/>
        <p:txBody>
          <a:bodyPr/>
          <a:lstStyle/>
          <a:p>
            <a:r>
              <a:rPr lang="en-US" dirty="0" smtClean="0"/>
              <a:t>Section 9.1: Force displacement</a:t>
            </a:r>
            <a:endParaRPr lang="en-US" dirty="0"/>
          </a:p>
        </p:txBody>
      </p:sp>
      <p:sp>
        <p:nvSpPr>
          <p:cNvPr id="11" name="Content Placeholder 10"/>
          <p:cNvSpPr>
            <a:spLocks noGrp="1"/>
          </p:cNvSpPr>
          <p:nvPr>
            <p:ph idx="1"/>
          </p:nvPr>
        </p:nvSpPr>
        <p:spPr/>
        <p:txBody>
          <a:bodyPr/>
          <a:lstStyle/>
          <a:p>
            <a:pPr marL="0" indent="0">
              <a:buNone/>
            </a:pPr>
            <a:r>
              <a:rPr lang="en-US" b="1" dirty="0" smtClean="0">
                <a:solidFill>
                  <a:srgbClr val="004A8F"/>
                </a:solidFill>
              </a:rPr>
              <a:t>SOLUTION</a:t>
            </a:r>
            <a:r>
              <a:rPr lang="en-US" dirty="0" smtClean="0">
                <a:solidFill>
                  <a:srgbClr val="004A8F"/>
                </a:solidFill>
              </a:rPr>
              <a:t> </a:t>
            </a:r>
            <a:r>
              <a:rPr lang="en-US" dirty="0" smtClean="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a:t>
            </a:r>
            <a:r>
              <a:rPr lang="en-US" i="1" dirty="0">
                <a:solidFill>
                  <a:schemeClr val="tx1"/>
                </a:solidFill>
              </a:rPr>
              <a:t>d</a:t>
            </a:r>
            <a:r>
              <a:rPr lang="en-US" dirty="0">
                <a:solidFill>
                  <a:schemeClr val="tx1"/>
                </a:solidFill>
              </a:rPr>
              <a:t>).</a:t>
            </a:r>
          </a:p>
          <a:p>
            <a:pPr marL="0" indent="0">
              <a:buNone/>
            </a:pPr>
            <a:r>
              <a:rPr lang="en-US" b="1" dirty="0">
                <a:solidFill>
                  <a:schemeClr val="tx1"/>
                </a:solidFill>
              </a:rPr>
              <a:t>(</a:t>
            </a:r>
            <a:r>
              <a:rPr lang="en-US" b="1" i="1" dirty="0">
                <a:solidFill>
                  <a:schemeClr val="tx1"/>
                </a:solidFill>
              </a:rPr>
              <a:t>a</a:t>
            </a:r>
            <a:r>
              <a:rPr lang="en-US" b="1" dirty="0">
                <a:solidFill>
                  <a:schemeClr val="tx1"/>
                </a:solidFill>
              </a:rPr>
              <a:t>) The point of application of the force is at the hand, </a:t>
            </a:r>
            <a:r>
              <a:rPr lang="en-US" b="1" dirty="0" smtClean="0">
                <a:solidFill>
                  <a:schemeClr val="tx1"/>
                </a:solidFill>
              </a:rPr>
              <a:t>which moves </a:t>
            </a:r>
            <a:r>
              <a:rPr lang="en-US" b="1" dirty="0">
                <a:solidFill>
                  <a:schemeClr val="tx1"/>
                </a:solidFill>
              </a:rPr>
              <a:t>to compress the spring.</a:t>
            </a:r>
          </a:p>
          <a:p>
            <a:pPr marL="0" indent="0">
              <a:buNone/>
            </a:pPr>
            <a:r>
              <a:rPr lang="en-US" b="1" dirty="0">
                <a:solidFill>
                  <a:schemeClr val="tx1"/>
                </a:solidFill>
              </a:rPr>
              <a:t>(</a:t>
            </a:r>
            <a:r>
              <a:rPr lang="en-US" b="1" i="1" dirty="0">
                <a:solidFill>
                  <a:schemeClr val="tx1"/>
                </a:solidFill>
              </a:rPr>
              <a:t>b</a:t>
            </a:r>
            <a:r>
              <a:rPr lang="en-US" b="1" dirty="0">
                <a:solidFill>
                  <a:schemeClr val="tx1"/>
                </a:solidFill>
              </a:rPr>
              <a:t>) The point of application of the force of gravity exerted </a:t>
            </a:r>
            <a:r>
              <a:rPr lang="en-US" b="1" dirty="0" smtClean="0">
                <a:solidFill>
                  <a:schemeClr val="tx1"/>
                </a:solidFill>
              </a:rPr>
              <a:t>by Earth </a:t>
            </a:r>
            <a:r>
              <a:rPr lang="en-US" b="1" dirty="0">
                <a:solidFill>
                  <a:schemeClr val="tx1"/>
                </a:solidFill>
              </a:rPr>
              <a:t>on the ball is at the ball, which moves.</a:t>
            </a:r>
          </a:p>
          <a:p>
            <a:pPr marL="0" indent="0">
              <a:buNone/>
            </a:pPr>
            <a:r>
              <a:rPr lang="en-US" dirty="0">
                <a:solidFill>
                  <a:schemeClr val="tx1"/>
                </a:solidFill>
              </a:rPr>
              <a:t>(</a:t>
            </a:r>
            <a:r>
              <a:rPr lang="en-US" i="1" dirty="0">
                <a:solidFill>
                  <a:schemeClr val="tx1"/>
                </a:solidFill>
              </a:rPr>
              <a:t>c</a:t>
            </a:r>
            <a:r>
              <a:rPr lang="en-US" dirty="0">
                <a:solidFill>
                  <a:schemeClr val="tx1"/>
                </a:solidFill>
              </a:rPr>
              <a:t>) The point of application is on the ground, which doesn’t move.</a:t>
            </a:r>
          </a:p>
          <a:p>
            <a:pPr marL="0" indent="0">
              <a:buNone/>
            </a:pPr>
            <a:r>
              <a:rPr lang="en-US" b="1" dirty="0">
                <a:solidFill>
                  <a:schemeClr val="tx1"/>
                </a:solidFill>
              </a:rPr>
              <a:t>(</a:t>
            </a:r>
            <a:r>
              <a:rPr lang="en-US" b="1" i="1" dirty="0">
                <a:solidFill>
                  <a:schemeClr val="tx1"/>
                </a:solidFill>
              </a:rPr>
              <a:t>d</a:t>
            </a:r>
            <a:r>
              <a:rPr lang="en-US" b="1" dirty="0">
                <a:solidFill>
                  <a:schemeClr val="tx1"/>
                </a:solidFill>
              </a:rPr>
              <a:t>) The point of application is on the floor of the elevator, </a:t>
            </a:r>
            <a:r>
              <a:rPr lang="en-US" b="1" dirty="0" smtClean="0">
                <a:solidFill>
                  <a:schemeClr val="tx1"/>
                </a:solidFill>
              </a:rPr>
              <a:t>which moves</a:t>
            </a:r>
            <a:r>
              <a:rPr lang="en-US" b="1" dirty="0">
                <a:solidFill>
                  <a:schemeClr val="tx1"/>
                </a:solidFill>
              </a:rPr>
              <a:t>. </a:t>
            </a:r>
            <a:r>
              <a:rPr lang="en-US" dirty="0">
                <a:solidFill>
                  <a:srgbClr val="004A8F"/>
                </a:solidFill>
              </a:rPr>
              <a:t>✔</a:t>
            </a:r>
          </a:p>
        </p:txBody>
      </p:sp>
    </p:spTree>
    <p:extLst>
      <p:ext uri="{BB962C8B-B14F-4D97-AF65-F5344CB8AC3E}">
        <p14:creationId xmlns:p14="http://schemas.microsoft.com/office/powerpoint/2010/main" val="3487432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tabLst>
                <a:tab pos="801688" algn="l"/>
              </a:tabLst>
            </a:pPr>
            <a:r>
              <a:rPr lang="en-US" dirty="0" smtClean="0"/>
              <a:t>	You </a:t>
            </a:r>
            <a:r>
              <a:rPr lang="en-US" dirty="0"/>
              <a:t>throw a ball straight up in the air. Which of </a:t>
            </a:r>
            <a:r>
              <a:rPr lang="en-US" dirty="0" smtClean="0"/>
              <a:t>the following </a:t>
            </a:r>
            <a:r>
              <a:rPr lang="en-US" dirty="0"/>
              <a:t>forces do work on the ball while you throw it? </a:t>
            </a:r>
            <a:r>
              <a:rPr lang="en-US" dirty="0" smtClean="0"/>
              <a:t>Consider the </a:t>
            </a:r>
            <a:r>
              <a:rPr lang="en-US" dirty="0"/>
              <a:t>interval from the instant the ball is at rest in your </a:t>
            </a:r>
            <a:r>
              <a:rPr lang="en-US" dirty="0" smtClean="0"/>
              <a:t>hand to </a:t>
            </a:r>
            <a:r>
              <a:rPr lang="en-US" dirty="0"/>
              <a:t>the instant it leaves your hand at speed </a:t>
            </a:r>
            <a:r>
              <a:rPr lang="en-US" i="1" dirty="0" err="1" smtClean="0"/>
              <a:t>υ</a:t>
            </a:r>
            <a:r>
              <a:rPr lang="en-US" smtClean="0"/>
              <a:t>. </a:t>
            </a:r>
          </a:p>
          <a:p>
            <a:pPr>
              <a:tabLst>
                <a:tab pos="801688" algn="l"/>
              </a:tabLst>
            </a:pPr>
            <a:endParaRPr lang="en-US"/>
          </a:p>
          <a:p>
            <a:pPr marL="457200" indent="-457200">
              <a:buAutoNum type="alphaLcParenBoth"/>
              <a:tabLst>
                <a:tab pos="801688" algn="l"/>
              </a:tabLst>
            </a:pPr>
            <a:r>
              <a:rPr lang="en-US" smtClean="0"/>
              <a:t>The </a:t>
            </a:r>
            <a:r>
              <a:rPr lang="en-US"/>
              <a:t>force </a:t>
            </a:r>
            <a:r>
              <a:rPr lang="en-US" smtClean="0"/>
              <a:t>of gravity </a:t>
            </a:r>
            <a:r>
              <a:rPr lang="en-US"/>
              <a:t>exerted by Earth on the ball. </a:t>
            </a:r>
          </a:p>
          <a:p>
            <a:pPr marL="457200" indent="-457200">
              <a:buAutoNum type="alphaLcParenBoth"/>
              <a:tabLst>
                <a:tab pos="801688" algn="l"/>
              </a:tabLst>
            </a:pPr>
            <a:r>
              <a:rPr lang="en-US" smtClean="0"/>
              <a:t>The </a:t>
            </a:r>
            <a:r>
              <a:rPr lang="en-US"/>
              <a:t>contact force </a:t>
            </a:r>
            <a:r>
              <a:rPr lang="en-US" smtClean="0"/>
              <a:t>exerted by </a:t>
            </a:r>
            <a:r>
              <a:rPr lang="en-US"/>
              <a:t>your hand on the ball.</a:t>
            </a:r>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3" name="Text Placeholder 2"/>
          <p:cNvSpPr>
            <a:spLocks noGrp="1"/>
          </p:cNvSpPr>
          <p:nvPr>
            <p:ph type="body" sz="quarter" idx="11"/>
          </p:nvPr>
        </p:nvSpPr>
        <p:spPr/>
        <p:txBody>
          <a:bodyPr/>
          <a:lstStyle/>
          <a:p>
            <a:r>
              <a:rPr lang="en-US"/>
              <a:t>Checkpoint </a:t>
            </a:r>
            <a:r>
              <a:rPr lang="en-US" smtClean="0"/>
              <a:t>9.2</a:t>
            </a:r>
            <a:endParaRPr lang="en-US"/>
          </a:p>
        </p:txBody>
      </p:sp>
      <p:sp>
        <p:nvSpPr>
          <p:cNvPr id="5" name="Text Placeholder 4"/>
          <p:cNvSpPr>
            <a:spLocks noGrp="1"/>
          </p:cNvSpPr>
          <p:nvPr>
            <p:ph type="body" sz="quarter" idx="12"/>
          </p:nvPr>
        </p:nvSpPr>
        <p:spPr/>
        <p:txBody>
          <a:bodyPr/>
          <a:lstStyle/>
          <a:p>
            <a:r>
              <a:rPr lang="en-US" smtClean="0"/>
              <a:t>9.2</a:t>
            </a:r>
            <a:endParaRPr lang="en-US"/>
          </a:p>
        </p:txBody>
      </p:sp>
    </p:spTree>
    <p:extLst>
      <p:ext uri="{BB962C8B-B14F-4D97-AF65-F5344CB8AC3E}">
        <p14:creationId xmlns:p14="http://schemas.microsoft.com/office/powerpoint/2010/main" val="3812681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tabLst>
                <a:tab pos="801688" algn="l"/>
              </a:tabLst>
            </a:pPr>
            <a:r>
              <a:rPr lang="en-US" smtClean="0"/>
              <a:t>	You </a:t>
            </a:r>
            <a:r>
              <a:rPr lang="en-US"/>
              <a:t>throw a ball straight up in the air. Which of </a:t>
            </a:r>
            <a:r>
              <a:rPr lang="en-US" smtClean="0"/>
              <a:t>the following </a:t>
            </a:r>
            <a:r>
              <a:rPr lang="en-US"/>
              <a:t>forces do work on the ball while you throw it? </a:t>
            </a:r>
            <a:r>
              <a:rPr lang="en-US" smtClean="0"/>
              <a:t>Consider the </a:t>
            </a:r>
            <a:r>
              <a:rPr lang="en-US"/>
              <a:t>interval from the instant the ball is at rest in your </a:t>
            </a:r>
            <a:r>
              <a:rPr lang="en-US" smtClean="0"/>
              <a:t>hand to </a:t>
            </a:r>
            <a:r>
              <a:rPr lang="en-US"/>
              <a:t>the instant it leaves your hand at speed </a:t>
            </a:r>
            <a:r>
              <a:rPr lang="en-US" i="1" smtClean="0"/>
              <a:t>υ</a:t>
            </a:r>
            <a:r>
              <a:rPr lang="en-US" smtClean="0"/>
              <a:t>. </a:t>
            </a:r>
            <a:r>
              <a:rPr lang="en-US"/>
              <a:t>(</a:t>
            </a:r>
            <a:r>
              <a:rPr lang="en-US" i="1"/>
              <a:t>a</a:t>
            </a:r>
            <a:r>
              <a:rPr lang="en-US"/>
              <a:t>) The force </a:t>
            </a:r>
            <a:r>
              <a:rPr lang="en-US" smtClean="0"/>
              <a:t>of gravity </a:t>
            </a:r>
            <a:r>
              <a:rPr lang="en-US"/>
              <a:t>exerted by Earth on the ball. (</a:t>
            </a:r>
            <a:r>
              <a:rPr lang="en-US" i="1"/>
              <a:t>b</a:t>
            </a:r>
            <a:r>
              <a:rPr lang="en-US"/>
              <a:t>) The contact force </a:t>
            </a:r>
            <a:r>
              <a:rPr lang="en-US" smtClean="0"/>
              <a:t>exerted by </a:t>
            </a:r>
            <a:r>
              <a:rPr lang="en-US"/>
              <a:t>your hand on the ball</a:t>
            </a:r>
            <a:r>
              <a:rPr lang="en-US" smtClean="0"/>
              <a:t>.</a:t>
            </a:r>
          </a:p>
          <a:p>
            <a:pPr>
              <a:tabLst>
                <a:tab pos="801688" algn="l"/>
              </a:tabLst>
            </a:pPr>
            <a:endParaRPr lang="en-US" b="1"/>
          </a:p>
          <a:p>
            <a:pPr>
              <a:tabLst>
                <a:tab pos="801688" algn="l"/>
              </a:tabLst>
            </a:pPr>
            <a:r>
              <a:rPr lang="en-US" b="1" smtClean="0"/>
              <a:t>both do work – for both, the point of application is the ball, and this point moves as you launch the ball</a:t>
            </a:r>
          </a:p>
          <a:p>
            <a:pPr>
              <a:tabLst>
                <a:tab pos="801688" algn="l"/>
              </a:tabLst>
            </a:pPr>
            <a:endParaRPr lang="en-US" b="1"/>
          </a:p>
          <a:p>
            <a:pPr>
              <a:tabLst>
                <a:tab pos="801688" algn="l"/>
              </a:tabLst>
            </a:pPr>
            <a:r>
              <a:rPr lang="en-US" b="1" smtClean="0"/>
              <a:t>(your hand has to move to launch the ball)</a:t>
            </a:r>
            <a:endParaRPr lang="en-US" b="1"/>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3" name="Text Placeholder 2"/>
          <p:cNvSpPr>
            <a:spLocks noGrp="1"/>
          </p:cNvSpPr>
          <p:nvPr>
            <p:ph type="body" sz="quarter" idx="11"/>
          </p:nvPr>
        </p:nvSpPr>
        <p:spPr/>
        <p:txBody>
          <a:bodyPr/>
          <a:lstStyle/>
          <a:p>
            <a:r>
              <a:rPr lang="en-US"/>
              <a:t>Checkpoint </a:t>
            </a:r>
            <a:r>
              <a:rPr lang="en-US" smtClean="0"/>
              <a:t>9.2</a:t>
            </a:r>
            <a:endParaRPr lang="en-US"/>
          </a:p>
        </p:txBody>
      </p:sp>
      <p:sp>
        <p:nvSpPr>
          <p:cNvPr id="5" name="Text Placeholder 4"/>
          <p:cNvSpPr>
            <a:spLocks noGrp="1"/>
          </p:cNvSpPr>
          <p:nvPr>
            <p:ph type="body" sz="quarter" idx="12"/>
          </p:nvPr>
        </p:nvSpPr>
        <p:spPr/>
        <p:txBody>
          <a:bodyPr/>
          <a:lstStyle/>
          <a:p>
            <a:r>
              <a:rPr lang="en-US" smtClean="0"/>
              <a:t>9.2</a:t>
            </a:r>
            <a:endParaRPr lang="en-US"/>
          </a:p>
        </p:txBody>
      </p:sp>
    </p:spTree>
    <p:extLst>
      <p:ext uri="{BB962C8B-B14F-4D97-AF65-F5344CB8AC3E}">
        <p14:creationId xmlns:p14="http://schemas.microsoft.com/office/powerpoint/2010/main" val="972781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A woman holds a bowling ball in a fixed position. The work she does on the </a:t>
            </a:r>
            <a:r>
              <a:rPr lang="en-US" smtClean="0"/>
              <a:t>ball</a:t>
            </a:r>
          </a:p>
          <a:p>
            <a:endParaRPr lang="en-US"/>
          </a:p>
          <a:p>
            <a:pPr lvl="1"/>
            <a:r>
              <a:rPr lang="tr-TR"/>
              <a:t>depends on the weight of the ball.</a:t>
            </a:r>
          </a:p>
          <a:p>
            <a:pPr lvl="1"/>
            <a:r>
              <a:rPr lang="tr-TR"/>
              <a:t>cannot be calculated without more information.</a:t>
            </a:r>
          </a:p>
          <a:p>
            <a:pPr lvl="1"/>
            <a:r>
              <a:rPr lang="tr-TR"/>
              <a:t>is equal to zero</a:t>
            </a:r>
            <a:r>
              <a:rPr lang="tr-TR" smtClean="0"/>
              <a:t>.</a:t>
            </a:r>
            <a:endParaRPr lang="tr-T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a:t>Section 9.1</a:t>
            </a:r>
          </a:p>
          <a:p>
            <a:r>
              <a:rPr lang="en-US" smtClean="0"/>
              <a:t>Question </a:t>
            </a:r>
            <a:r>
              <a:rPr lang="en-US"/>
              <a:t>1</a:t>
            </a:r>
          </a:p>
        </p:txBody>
      </p:sp>
    </p:spTree>
    <p:extLst>
      <p:ext uri="{BB962C8B-B14F-4D97-AF65-F5344CB8AC3E}">
        <p14:creationId xmlns:p14="http://schemas.microsoft.com/office/powerpoint/2010/main" val="1343599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A woman holds a bowling ball in a fixed position. The work she does on the </a:t>
            </a:r>
            <a:r>
              <a:rPr lang="en-US" smtClean="0"/>
              <a:t>ball</a:t>
            </a:r>
          </a:p>
          <a:p>
            <a:endParaRPr lang="en-US"/>
          </a:p>
          <a:p>
            <a:pPr lvl="1"/>
            <a:r>
              <a:rPr lang="tr-TR"/>
              <a:t>depends on the weight of the ball.</a:t>
            </a:r>
          </a:p>
          <a:p>
            <a:pPr lvl="1"/>
            <a:r>
              <a:rPr lang="tr-TR"/>
              <a:t>cannot be calculated without more information.</a:t>
            </a:r>
          </a:p>
          <a:p>
            <a:pPr lvl="1"/>
            <a:r>
              <a:rPr lang="tr-TR">
                <a:solidFill>
                  <a:srgbClr val="FF0000"/>
                </a:solidFill>
              </a:rPr>
              <a:t>is equal to zero</a:t>
            </a:r>
            <a:r>
              <a:rPr lang="tr-TR" smtClean="0">
                <a:solidFill>
                  <a:srgbClr val="FF0000"/>
                </a:solidFill>
              </a:rPr>
              <a:t>.</a:t>
            </a:r>
            <a:endParaRPr lang="tr-TR">
              <a:solidFill>
                <a:srgbClr val="FF0000"/>
              </a:solidFill>
            </a:endParaRP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a:t>Section 9.1</a:t>
            </a:r>
          </a:p>
          <a:p>
            <a:r>
              <a:rPr lang="en-US" smtClean="0"/>
              <a:t>Question </a:t>
            </a:r>
            <a:r>
              <a:rPr lang="en-US"/>
              <a:t>1</a:t>
            </a:r>
          </a:p>
        </p:txBody>
      </p:sp>
      <p:pic>
        <p:nvPicPr>
          <p:cNvPr id="5" name="Picture 4" descr="Red_Tick Mark_28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3506324"/>
            <a:ext cx="621751" cy="713184"/>
          </a:xfrm>
          <a:prstGeom prst="rect">
            <a:avLst/>
          </a:prstGeom>
        </p:spPr>
      </p:pic>
    </p:spTree>
    <p:extLst>
      <p:ext uri="{BB962C8B-B14F-4D97-AF65-F5344CB8AC3E}">
        <p14:creationId xmlns:p14="http://schemas.microsoft.com/office/powerpoint/2010/main" val="1170871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A man pushes a very heavy load across a horizontal floor. The work done by gravity on the </a:t>
            </a:r>
            <a:r>
              <a:rPr lang="en-US" smtClean="0"/>
              <a:t>load</a:t>
            </a:r>
          </a:p>
          <a:p>
            <a:endParaRPr lang="en-US"/>
          </a:p>
          <a:p>
            <a:pPr lvl="1"/>
            <a:r>
              <a:rPr lang="tr-TR"/>
              <a:t>depends on the weight of the load.</a:t>
            </a:r>
          </a:p>
          <a:p>
            <a:pPr lvl="1"/>
            <a:r>
              <a:rPr lang="tr-TR"/>
              <a:t>cannot be calculated without more information.</a:t>
            </a:r>
          </a:p>
          <a:p>
            <a:pPr lvl="1"/>
            <a:r>
              <a:rPr lang="tr-TR"/>
              <a:t>is equal to zero</a:t>
            </a:r>
            <a:r>
              <a:rPr lang="tr-TR" smtClean="0"/>
              <a:t>.</a:t>
            </a:r>
            <a:endParaRPr lang="tr-T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a:t>Section 9.1</a:t>
            </a:r>
          </a:p>
          <a:p>
            <a:r>
              <a:rPr lang="en-US" smtClean="0"/>
              <a:t>Question </a:t>
            </a:r>
            <a:r>
              <a:rPr lang="en-US"/>
              <a:t>2</a:t>
            </a:r>
          </a:p>
        </p:txBody>
      </p:sp>
    </p:spTree>
    <p:extLst>
      <p:ext uri="{BB962C8B-B14F-4D97-AF65-F5344CB8AC3E}">
        <p14:creationId xmlns:p14="http://schemas.microsoft.com/office/powerpoint/2010/main" val="478965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man pushes a very heavy load across a horizontal floor. The work done by gravity on the load</a:t>
            </a:r>
          </a:p>
          <a:p>
            <a:endParaRPr lang="en-US" dirty="0" smtClean="0"/>
          </a:p>
          <a:p>
            <a:pPr lvl="1"/>
            <a:r>
              <a:rPr lang="en-US" dirty="0" smtClean="0"/>
              <a:t>depends on the weight of the load.</a:t>
            </a:r>
          </a:p>
          <a:p>
            <a:pPr lvl="1"/>
            <a:r>
              <a:rPr lang="en-US" dirty="0" smtClean="0"/>
              <a:t>cannot be calculated without more information.</a:t>
            </a:r>
          </a:p>
          <a:p>
            <a:pPr lvl="1"/>
            <a:r>
              <a:rPr lang="en-US" dirty="0" smtClean="0">
                <a:solidFill>
                  <a:srgbClr val="FF0000"/>
                </a:solidFill>
              </a:rPr>
              <a:t>is equal to zero.</a:t>
            </a:r>
          </a:p>
          <a:p>
            <a:pPr lvl="1"/>
            <a:endParaRPr lang="en-US" dirty="0" smtClean="0">
              <a:solidFill>
                <a:srgbClr val="FF0000"/>
              </a:solidFill>
            </a:endParaRPr>
          </a:p>
          <a:p>
            <a:pPr marL="215900" lvl="1" indent="0">
              <a:buNone/>
            </a:pPr>
            <a:r>
              <a:rPr lang="en-US" dirty="0" smtClean="0">
                <a:solidFill>
                  <a:srgbClr val="FF0000"/>
                </a:solidFill>
              </a:rPr>
              <a:t>gravity acts vertically, the displacement is horizontal. the work is against the frictional force</a:t>
            </a:r>
            <a:endParaRPr lang="en-US" dirty="0">
              <a:solidFill>
                <a:srgbClr val="FF0000"/>
              </a:solidFill>
            </a:endParaRP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a:t>Section 9.1</a:t>
            </a:r>
          </a:p>
          <a:p>
            <a:r>
              <a:rPr lang="en-US" smtClean="0"/>
              <a:t>Question </a:t>
            </a:r>
            <a:r>
              <a:rPr lang="en-US"/>
              <a:t>2</a:t>
            </a:r>
          </a:p>
        </p:txBody>
      </p:sp>
      <p:pic>
        <p:nvPicPr>
          <p:cNvPr id="5" name="Picture 4" descr="Red_Tick Mark_28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3499791"/>
            <a:ext cx="621751" cy="713184"/>
          </a:xfrm>
          <a:prstGeom prst="rect">
            <a:avLst/>
          </a:prstGeom>
        </p:spPr>
      </p:pic>
    </p:spTree>
    <p:extLst>
      <p:ext uri="{BB962C8B-B14F-4D97-AF65-F5344CB8AC3E}">
        <p14:creationId xmlns:p14="http://schemas.microsoft.com/office/powerpoint/2010/main" val="3323663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8.35</a:t>
            </a:r>
            <a:endParaRPr lang="en-US" dirty="0"/>
          </a:p>
        </p:txBody>
      </p:sp>
      <p:sp>
        <p:nvSpPr>
          <p:cNvPr id="3" name="Content Placeholder 2"/>
          <p:cNvSpPr>
            <a:spLocks noGrp="1"/>
          </p:cNvSpPr>
          <p:nvPr>
            <p:ph idx="1"/>
          </p:nvPr>
        </p:nvSpPr>
        <p:spPr/>
        <p:txBody>
          <a:bodyPr/>
          <a:lstStyle/>
          <a:p>
            <a:r>
              <a:rPr lang="en-US" dirty="0" smtClean="0"/>
              <a:t>A </a:t>
            </a:r>
            <a:r>
              <a:rPr lang="en-US" dirty="0"/>
              <a:t>50-kg skier heads down a slope, reaching a speed of </a:t>
            </a:r>
            <a:r>
              <a:rPr lang="en-US" dirty="0"/>
              <a:t>21 </a:t>
            </a:r>
            <a:r>
              <a:rPr lang="en-US" dirty="0" smtClean="0"/>
              <a:t>km/h.</a:t>
            </a:r>
            <a:r>
              <a:rPr lang="en-US" dirty="0"/>
              <a:t> She then slides across a horizontal snow field but hits a rough area. Assume the snow before the rough area is so slippery that you can ignore any </a:t>
            </a:r>
            <a:r>
              <a:rPr lang="en-US" dirty="0" smtClean="0"/>
              <a:t>friction </a:t>
            </a:r>
            <a:r>
              <a:rPr lang="en-US" dirty="0"/>
              <a:t>between the skis and the snow</a:t>
            </a:r>
            <a:r>
              <a:rPr lang="en-US" dirty="0" smtClean="0"/>
              <a:t>.</a:t>
            </a:r>
          </a:p>
          <a:p>
            <a:endParaRPr lang="en-US" dirty="0"/>
          </a:p>
          <a:p>
            <a:r>
              <a:rPr lang="en-US" dirty="0"/>
              <a:t>If the frictional force exerted by the snow in the rough area is </a:t>
            </a:r>
            <a:r>
              <a:rPr lang="en-US" dirty="0"/>
              <a:t>40 </a:t>
            </a:r>
            <a:r>
              <a:rPr lang="en-US" dirty="0"/>
              <a:t>N</a:t>
            </a:r>
            <a:r>
              <a:rPr lang="en-US" dirty="0"/>
              <a:t>,</a:t>
            </a:r>
            <a:r>
              <a:rPr lang="en-US" dirty="0"/>
              <a:t> how far across the rough area does the skier travel before stopping</a:t>
            </a:r>
            <a:r>
              <a:rPr lang="en-US" dirty="0" smtClean="0"/>
              <a:t>?</a:t>
            </a:r>
            <a:endParaRPr lang="en-US" i="1"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spTree>
    <p:extLst>
      <p:ext uri="{BB962C8B-B14F-4D97-AF65-F5344CB8AC3E}">
        <p14:creationId xmlns:p14="http://schemas.microsoft.com/office/powerpoint/2010/main" val="1010312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Section Goal</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z="3200"/>
              <a:t>Section 9.2: Positive and negative </a:t>
            </a:r>
            <a:r>
              <a:rPr lang="en-US" sz="3200" smtClean="0"/>
              <a:t>work</a:t>
            </a:r>
            <a:endParaRPr lang="en-US" sz="3200"/>
          </a:p>
        </p:txBody>
      </p:sp>
      <p:sp>
        <p:nvSpPr>
          <p:cNvPr id="2" name="Content Placeholder 1"/>
          <p:cNvSpPr>
            <a:spLocks noGrp="1"/>
          </p:cNvSpPr>
          <p:nvPr>
            <p:ph idx="1"/>
          </p:nvPr>
        </p:nvSpPr>
        <p:spPr/>
        <p:txBody>
          <a:bodyPr/>
          <a:lstStyle/>
          <a:p>
            <a:pPr marL="0" indent="0">
              <a:buNone/>
            </a:pPr>
            <a:r>
              <a:rPr lang="en-US"/>
              <a:t>You will learn to</a:t>
            </a:r>
          </a:p>
          <a:p>
            <a:r>
              <a:rPr lang="en-US"/>
              <a:t>Determine how the </a:t>
            </a:r>
            <a:r>
              <a:rPr lang="en-US" b="1"/>
              <a:t>sign</a:t>
            </a:r>
            <a:r>
              <a:rPr lang="en-US"/>
              <a:t> of the work done depends on the vector relationship between the force and the displacement.</a:t>
            </a:r>
          </a:p>
          <a:p>
            <a:endParaRPr lang="en-US"/>
          </a:p>
        </p:txBody>
      </p:sp>
    </p:spTree>
    <p:extLst>
      <p:ext uri="{BB962C8B-B14F-4D97-AF65-F5344CB8AC3E}">
        <p14:creationId xmlns:p14="http://schemas.microsoft.com/office/powerpoint/2010/main" val="1638835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9_02_Figure.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5090121" y="3082893"/>
            <a:ext cx="4034190" cy="3762188"/>
          </a:xfrm>
          <a:prstGeom prst="rect">
            <a:avLst/>
          </a:prstGeom>
        </p:spPr>
      </p:pic>
      <p:sp>
        <p:nvSpPr>
          <p:cNvPr id="2" name="Content Placeholder 1"/>
          <p:cNvSpPr>
            <a:spLocks noGrp="1"/>
          </p:cNvSpPr>
          <p:nvPr>
            <p:ph idx="1"/>
          </p:nvPr>
        </p:nvSpPr>
        <p:spPr/>
        <p:txBody>
          <a:bodyPr/>
          <a:lstStyle/>
          <a:p>
            <a:r>
              <a:rPr lang="en-US" sz="2200" smtClean="0"/>
              <a:t>When the work done by an external force on a system is positive, the change in energy is positive, and when work is negative, the energy change is negative. </a:t>
            </a:r>
          </a:p>
          <a:p>
            <a:r>
              <a:rPr lang="en-US" sz="2200" i="1" smtClean="0"/>
              <a:t>External force adds or subtracts energy from system</a:t>
            </a:r>
          </a:p>
          <a:p>
            <a:r>
              <a:rPr lang="en-US" sz="2200" smtClean="0"/>
              <a:t>Examples of negative and positive work are illustrated in the figure</a:t>
            </a:r>
          </a:p>
          <a:p>
            <a:r>
              <a:rPr lang="en-US" sz="2200" b="1" smtClean="0"/>
              <a:t>The work done by a force on a</a:t>
            </a:r>
            <a:br>
              <a:rPr lang="en-US" sz="2200" b="1" smtClean="0"/>
            </a:br>
            <a:r>
              <a:rPr lang="en-US" sz="2200" b="1" smtClean="0"/>
              <a:t>system is </a:t>
            </a:r>
            <a:r>
              <a:rPr lang="en-US" sz="2200" b="1" smtClean="0">
                <a:solidFill>
                  <a:srgbClr val="FF0000"/>
                </a:solidFill>
              </a:rPr>
              <a:t>positive when the force</a:t>
            </a:r>
            <a:br>
              <a:rPr lang="en-US" sz="2200" b="1" smtClean="0">
                <a:solidFill>
                  <a:srgbClr val="FF0000"/>
                </a:solidFill>
              </a:rPr>
            </a:br>
            <a:r>
              <a:rPr lang="en-US" sz="2200" b="1" smtClean="0">
                <a:solidFill>
                  <a:srgbClr val="FF0000"/>
                </a:solidFill>
              </a:rPr>
              <a:t>and the force displacement point</a:t>
            </a:r>
            <a:br>
              <a:rPr lang="en-US" sz="2200" b="1" smtClean="0">
                <a:solidFill>
                  <a:srgbClr val="FF0000"/>
                </a:solidFill>
              </a:rPr>
            </a:br>
            <a:r>
              <a:rPr lang="en-US" sz="2200" b="1" smtClean="0">
                <a:solidFill>
                  <a:srgbClr val="FF0000"/>
                </a:solidFill>
              </a:rPr>
              <a:t>in the same direction</a:t>
            </a:r>
            <a:r>
              <a:rPr lang="en-US" sz="2200" b="1" smtClean="0"/>
              <a:t> </a:t>
            </a:r>
            <a:r>
              <a:rPr lang="en-US" sz="2200" b="1" smtClean="0">
                <a:solidFill>
                  <a:schemeClr val="accent2"/>
                </a:solidFill>
              </a:rPr>
              <a:t>and negative</a:t>
            </a:r>
            <a:br>
              <a:rPr lang="en-US" sz="2200" b="1" smtClean="0">
                <a:solidFill>
                  <a:schemeClr val="accent2"/>
                </a:solidFill>
              </a:rPr>
            </a:br>
            <a:r>
              <a:rPr lang="en-US" sz="2200" b="1" smtClean="0">
                <a:solidFill>
                  <a:schemeClr val="accent2"/>
                </a:solidFill>
              </a:rPr>
              <a:t>when they point in opposite</a:t>
            </a:r>
            <a:br>
              <a:rPr lang="en-US" sz="2200" b="1" smtClean="0">
                <a:solidFill>
                  <a:schemeClr val="accent2"/>
                </a:solidFill>
              </a:rPr>
            </a:br>
            <a:r>
              <a:rPr lang="en-US" sz="2200" b="1" smtClean="0">
                <a:solidFill>
                  <a:schemeClr val="accent2"/>
                </a:solidFill>
              </a:rPr>
              <a:t>directions. </a:t>
            </a:r>
            <a:endParaRPr lang="en-US" sz="2200" b="1">
              <a:solidFill>
                <a:schemeClr val="accent2"/>
              </a:solidFill>
            </a:endParaRP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9.2: Positive and negative work</a:t>
            </a:r>
            <a:endParaRPr lang="en-US"/>
          </a:p>
        </p:txBody>
      </p:sp>
    </p:spTree>
    <p:extLst>
      <p:ext uri="{BB962C8B-B14F-4D97-AF65-F5344CB8AC3E}">
        <p14:creationId xmlns:p14="http://schemas.microsoft.com/office/powerpoint/2010/main" val="2252031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9.2: Positive and negative work</a:t>
            </a:r>
            <a:endParaRPr lang="en-US"/>
          </a:p>
        </p:txBody>
      </p:sp>
      <p:sp>
        <p:nvSpPr>
          <p:cNvPr id="2" name="Content Placeholder 1"/>
          <p:cNvSpPr>
            <a:spLocks noGrp="1"/>
          </p:cNvSpPr>
          <p:nvPr>
            <p:ph idx="1"/>
          </p:nvPr>
        </p:nvSpPr>
        <p:spPr>
          <a:xfrm>
            <a:off x="365124" y="1170432"/>
            <a:ext cx="8387518" cy="5422392"/>
          </a:xfrm>
        </p:spPr>
        <p:txBody>
          <a:bodyPr/>
          <a:lstStyle/>
          <a:p>
            <a:r>
              <a:rPr lang="en-US" sz="2200" smtClean="0"/>
              <a:t>Let us now consider a situation involving potential energy. </a:t>
            </a:r>
          </a:p>
          <a:p>
            <a:r>
              <a:rPr lang="en-US" sz="2200" smtClean="0"/>
              <a:t>First, we consider the </a:t>
            </a:r>
            <a:r>
              <a:rPr lang="en-US" sz="2200" b="1" smtClean="0"/>
              <a:t>spring + blocks to be a closed system. </a:t>
            </a:r>
          </a:p>
          <a:p>
            <a:r>
              <a:rPr lang="en-US" sz="2200" smtClean="0"/>
              <a:t>In this case the change in potential energy will manifest as a change in the kinetic energy of the blocks, keeping the total energy constant. </a:t>
            </a:r>
          </a:p>
          <a:p>
            <a:r>
              <a:rPr lang="en-US" sz="2200" smtClean="0"/>
              <a:t>Because no external forces are exerted on the system, no work is involved. </a:t>
            </a:r>
            <a:endParaRPr lang="en-US" sz="2200"/>
          </a:p>
        </p:txBody>
      </p:sp>
      <p:pic>
        <p:nvPicPr>
          <p:cNvPr id="9" name="Picture 8" descr="09_03_Figure.jpg"/>
          <p:cNvPicPr>
            <a:picLocks noChangeAspect="1"/>
          </p:cNvPicPr>
          <p:nvPr/>
        </p:nvPicPr>
        <p:blipFill rotWithShape="1">
          <a:blip r:embed="rId3">
            <a:extLst>
              <a:ext uri="{28A0092B-C50C-407E-A947-70E740481C1C}">
                <a14:useLocalDpi xmlns:a14="http://schemas.microsoft.com/office/drawing/2010/main" val="0"/>
              </a:ext>
            </a:extLst>
          </a:blip>
          <a:srcRect r="49200" b="4260"/>
          <a:stretch/>
        </p:blipFill>
        <p:spPr>
          <a:xfrm>
            <a:off x="2786856" y="3501073"/>
            <a:ext cx="3390042" cy="3291840"/>
          </a:xfrm>
          <a:prstGeom prst="rect">
            <a:avLst/>
          </a:prstGeom>
        </p:spPr>
      </p:pic>
    </p:spTree>
    <p:extLst>
      <p:ext uri="{BB962C8B-B14F-4D97-AF65-F5344CB8AC3E}">
        <p14:creationId xmlns:p14="http://schemas.microsoft.com/office/powerpoint/2010/main" val="3769778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164" y="1170432"/>
            <a:ext cx="8545045" cy="5422392"/>
          </a:xfrm>
        </p:spPr>
        <p:txBody>
          <a:bodyPr/>
          <a:lstStyle/>
          <a:p>
            <a:r>
              <a:rPr lang="en-US" sz="2200" smtClean="0"/>
              <a:t>Next, consider the </a:t>
            </a:r>
            <a:r>
              <a:rPr lang="en-US" sz="2200" b="1" smtClean="0"/>
              <a:t>spring by itself as the system. </a:t>
            </a:r>
          </a:p>
          <a:p>
            <a:r>
              <a:rPr lang="en-US" sz="2200" smtClean="0"/>
              <a:t>When the compressed spring is released, the decrease in the energy of the spring implies the work done by the block on the spring is negative. </a:t>
            </a:r>
          </a:p>
          <a:p>
            <a:r>
              <a:rPr lang="en-US" sz="2200" smtClean="0"/>
              <a:t>The force exerted on the spring by the block and the force displacement are in opposite directions, which confirms that the work is negative.</a:t>
            </a:r>
          </a:p>
          <a:p>
            <a:endParaRPr lang="en-US" sz="2200"/>
          </a:p>
        </p:txBody>
      </p:sp>
      <p:sp>
        <p:nvSpPr>
          <p:cNvPr id="1030" name="Rectangle 6"/>
          <p:cNvSpPr>
            <a:spLocks noGrp="1" noChangeArrowheads="1"/>
          </p:cNvSpPr>
          <p:nvPr>
            <p:ph type="body" sz="quarter" idx="11"/>
          </p:nvPr>
        </p:nvSpPr>
        <p:spPr/>
        <p:txBody>
          <a:bodyPr/>
          <a:lstStyle/>
          <a:p>
            <a:r>
              <a:rPr lang="en-US" smtClean="0"/>
              <a:t>Section 9.2: Positive and negative work</a:t>
            </a:r>
            <a:endParaRPr lang="en-US"/>
          </a:p>
        </p:txBody>
      </p:sp>
      <p:pic>
        <p:nvPicPr>
          <p:cNvPr id="8" name="Picture 7" descr="09_03_Figure.jpg"/>
          <p:cNvPicPr>
            <a:picLocks noChangeAspect="1"/>
          </p:cNvPicPr>
          <p:nvPr/>
        </p:nvPicPr>
        <p:blipFill rotWithShape="1">
          <a:blip r:embed="rId3">
            <a:extLst>
              <a:ext uri="{28A0092B-C50C-407E-A947-70E740481C1C}">
                <a14:useLocalDpi xmlns:a14="http://schemas.microsoft.com/office/drawing/2010/main" val="0"/>
              </a:ext>
            </a:extLst>
          </a:blip>
          <a:srcRect l="51732" b="4260"/>
          <a:stretch/>
        </p:blipFill>
        <p:spPr>
          <a:xfrm>
            <a:off x="2872003" y="3383280"/>
            <a:ext cx="3399994" cy="3474720"/>
          </a:xfrm>
          <a:prstGeom prst="rect">
            <a:avLst/>
          </a:prstGeom>
        </p:spPr>
      </p:pic>
      <p:sp>
        <p:nvSpPr>
          <p:cNvPr id="9" name="Footer Placeholder 3"/>
          <p:cNvSpPr>
            <a:spLocks noGrp="1"/>
          </p:cNvSpPr>
          <p:nvPr>
            <p:ph type="ftr" sz="quarter" idx="10"/>
          </p:nvPr>
        </p:nvSpPr>
        <p:spPr>
          <a:xfrm>
            <a:off x="87313" y="6613525"/>
            <a:ext cx="5399087" cy="179388"/>
          </a:xfrm>
        </p:spPr>
        <p:txBody>
          <a:bodyPr/>
          <a:lstStyle/>
          <a:p>
            <a:r>
              <a:rPr lang="en-GB" smtClean="0"/>
              <a:t>© 2015 Pearson Education, Inc.</a:t>
            </a:r>
            <a:endParaRPr lang="en-GB"/>
          </a:p>
        </p:txBody>
      </p:sp>
    </p:spTree>
    <p:extLst>
      <p:ext uri="{BB962C8B-B14F-4D97-AF65-F5344CB8AC3E}">
        <p14:creationId xmlns:p14="http://schemas.microsoft.com/office/powerpoint/2010/main" val="3072974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tabLst>
                <a:tab pos="801688" algn="l"/>
              </a:tabLst>
            </a:pPr>
            <a:r>
              <a:rPr lang="en-US" smtClean="0"/>
              <a:t>	A </a:t>
            </a:r>
            <a:r>
              <a:rPr lang="en-US"/>
              <a:t>ball is thrown vertically upward. </a:t>
            </a:r>
            <a:endParaRPr lang="en-US" smtClean="0"/>
          </a:p>
          <a:p>
            <a:pPr>
              <a:tabLst>
                <a:tab pos="801688" algn="l"/>
              </a:tabLst>
            </a:pPr>
            <a:endParaRPr lang="en-US"/>
          </a:p>
          <a:p>
            <a:pPr marL="457200" indent="-457200">
              <a:buAutoNum type="alphaLcParenBoth"/>
              <a:tabLst>
                <a:tab pos="801688" algn="l"/>
              </a:tabLst>
            </a:pPr>
            <a:r>
              <a:rPr lang="en-US" smtClean="0"/>
              <a:t>As </a:t>
            </a:r>
            <a:r>
              <a:rPr lang="en-US"/>
              <a:t>it moves upward</a:t>
            </a:r>
            <a:r>
              <a:rPr lang="en-US" smtClean="0"/>
              <a:t>, it </a:t>
            </a:r>
            <a:r>
              <a:rPr lang="en-US"/>
              <a:t>slows down under the influence of gravity. </a:t>
            </a:r>
            <a:r>
              <a:rPr lang="en-US" smtClean="0"/>
              <a:t>Considering the </a:t>
            </a:r>
            <a:r>
              <a:rPr lang="en-US"/>
              <a:t>changes in energy of the ball, is the work done by </a:t>
            </a:r>
            <a:r>
              <a:rPr lang="en-US" smtClean="0"/>
              <a:t>Earth on </a:t>
            </a:r>
            <a:r>
              <a:rPr lang="en-US"/>
              <a:t>the ball positive or negative? </a:t>
            </a:r>
            <a:endParaRPr lang="en-US" smtClean="0"/>
          </a:p>
          <a:p>
            <a:pPr marL="457200" indent="-457200">
              <a:buAutoNum type="alphaLcParenBoth"/>
              <a:tabLst>
                <a:tab pos="801688" algn="l"/>
              </a:tabLst>
            </a:pPr>
            <a:endParaRPr lang="en-US"/>
          </a:p>
          <a:p>
            <a:pPr marL="457200" indent="-457200">
              <a:buAutoNum type="alphaLcParenBoth"/>
              <a:tabLst>
                <a:tab pos="801688" algn="l"/>
              </a:tabLst>
            </a:pPr>
            <a:r>
              <a:rPr lang="en-US" smtClean="0"/>
              <a:t>After </a:t>
            </a:r>
            <a:r>
              <a:rPr lang="en-US"/>
              <a:t>reaching its </a:t>
            </a:r>
            <a:r>
              <a:rPr lang="en-US" smtClean="0"/>
              <a:t>highest position</a:t>
            </a:r>
            <a:r>
              <a:rPr lang="en-US"/>
              <a:t>, the ball moves downward, gaining speed. Is the </a:t>
            </a:r>
            <a:r>
              <a:rPr lang="en-US" smtClean="0"/>
              <a:t>work done </a:t>
            </a:r>
            <a:r>
              <a:rPr lang="en-US"/>
              <a:t>by the gravitational force exerted on the ball during </a:t>
            </a:r>
            <a:r>
              <a:rPr lang="en-US" smtClean="0"/>
              <a:t>this motion </a:t>
            </a:r>
            <a:r>
              <a:rPr lang="en-US"/>
              <a:t>positive or negative?</a:t>
            </a:r>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3" name="Text Placeholder 2"/>
          <p:cNvSpPr>
            <a:spLocks noGrp="1"/>
          </p:cNvSpPr>
          <p:nvPr>
            <p:ph type="body" sz="quarter" idx="11"/>
          </p:nvPr>
        </p:nvSpPr>
        <p:spPr/>
        <p:txBody>
          <a:bodyPr/>
          <a:lstStyle/>
          <a:p>
            <a:r>
              <a:rPr lang="en-US"/>
              <a:t>Checkpoint </a:t>
            </a:r>
            <a:r>
              <a:rPr lang="en-US" smtClean="0"/>
              <a:t>9.3</a:t>
            </a:r>
            <a:endParaRPr lang="en-US"/>
          </a:p>
        </p:txBody>
      </p:sp>
      <p:sp>
        <p:nvSpPr>
          <p:cNvPr id="6" name="Text Placeholder 5"/>
          <p:cNvSpPr>
            <a:spLocks noGrp="1"/>
          </p:cNvSpPr>
          <p:nvPr>
            <p:ph type="body" sz="quarter" idx="12"/>
          </p:nvPr>
        </p:nvSpPr>
        <p:spPr/>
        <p:txBody>
          <a:bodyPr/>
          <a:lstStyle/>
          <a:p>
            <a:r>
              <a:rPr lang="en-US" smtClean="0"/>
              <a:t>9.3</a:t>
            </a:r>
            <a:endParaRPr lang="en-US"/>
          </a:p>
        </p:txBody>
      </p:sp>
    </p:spTree>
    <p:extLst>
      <p:ext uri="{BB962C8B-B14F-4D97-AF65-F5344CB8AC3E}">
        <p14:creationId xmlns:p14="http://schemas.microsoft.com/office/powerpoint/2010/main" val="4205393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tabLst>
                <a:tab pos="801688" algn="l"/>
              </a:tabLst>
            </a:pPr>
            <a:r>
              <a:rPr lang="en-US" smtClean="0"/>
              <a:t>	A </a:t>
            </a:r>
            <a:r>
              <a:rPr lang="en-US"/>
              <a:t>ball is thrown vertically upward. </a:t>
            </a:r>
          </a:p>
          <a:p>
            <a:pPr>
              <a:tabLst>
                <a:tab pos="801688" algn="l"/>
              </a:tabLst>
            </a:pPr>
            <a:r>
              <a:rPr lang="en-US" smtClean="0"/>
              <a:t>(a) As </a:t>
            </a:r>
            <a:r>
              <a:rPr lang="en-US"/>
              <a:t>it moves upward</a:t>
            </a:r>
            <a:r>
              <a:rPr lang="en-US" smtClean="0"/>
              <a:t>, it </a:t>
            </a:r>
            <a:r>
              <a:rPr lang="en-US"/>
              <a:t>slows down under the influence of gravity. </a:t>
            </a:r>
            <a:r>
              <a:rPr lang="en-US" smtClean="0"/>
              <a:t>Considering the </a:t>
            </a:r>
            <a:r>
              <a:rPr lang="en-US"/>
              <a:t>changes in energy of the ball, is the work done by </a:t>
            </a:r>
            <a:r>
              <a:rPr lang="en-US" smtClean="0"/>
              <a:t>Earth on </a:t>
            </a:r>
            <a:r>
              <a:rPr lang="en-US"/>
              <a:t>the ball positive or negative? </a:t>
            </a:r>
          </a:p>
          <a:p>
            <a:pPr lvl="1">
              <a:tabLst>
                <a:tab pos="801688" algn="l"/>
              </a:tabLst>
            </a:pPr>
            <a:r>
              <a:rPr lang="en-US">
                <a:solidFill>
                  <a:srgbClr val="FF0000"/>
                </a:solidFill>
              </a:rPr>
              <a:t>As it moves upward, KE decreases, </a:t>
            </a:r>
            <a:r>
              <a:rPr lang="en-US" err="1">
                <a:solidFill>
                  <a:srgbClr val="FF0000"/>
                </a:solidFill>
              </a:rPr>
              <a:t>E</a:t>
            </a:r>
            <a:r>
              <a:rPr lang="en-US" baseline="-25000" err="1">
                <a:solidFill>
                  <a:srgbClr val="FF0000"/>
                </a:solidFill>
              </a:rPr>
              <a:t>int</a:t>
            </a:r>
            <a:r>
              <a:rPr lang="en-US">
                <a:solidFill>
                  <a:srgbClr val="FF0000"/>
                </a:solidFill>
              </a:rPr>
              <a:t> is constant. The ball’s energy (K + </a:t>
            </a:r>
            <a:r>
              <a:rPr lang="en-US" err="1">
                <a:solidFill>
                  <a:srgbClr val="FF0000"/>
                </a:solidFill>
              </a:rPr>
              <a:t>E</a:t>
            </a:r>
            <a:r>
              <a:rPr lang="en-US" baseline="-25000" err="1">
                <a:solidFill>
                  <a:srgbClr val="FF0000"/>
                </a:solidFill>
              </a:rPr>
              <a:t>int</a:t>
            </a:r>
            <a:r>
              <a:rPr lang="en-US">
                <a:solidFill>
                  <a:srgbClr val="FF0000"/>
                </a:solidFill>
              </a:rPr>
              <a:t>) decreases, so work is negative (force &amp; displacement opposite</a:t>
            </a:r>
            <a:r>
              <a:rPr lang="en-US" smtClean="0">
                <a:solidFill>
                  <a:srgbClr val="FF0000"/>
                </a:solidFill>
              </a:rPr>
              <a:t>)</a:t>
            </a:r>
          </a:p>
          <a:p>
            <a:pPr>
              <a:tabLst>
                <a:tab pos="801688" algn="l"/>
              </a:tabLst>
            </a:pPr>
            <a:endParaRPr lang="en-US" smtClean="0"/>
          </a:p>
          <a:p>
            <a:pPr>
              <a:tabLst>
                <a:tab pos="801688" algn="l"/>
              </a:tabLst>
            </a:pPr>
            <a:r>
              <a:rPr lang="en-US" smtClean="0"/>
              <a:t>(b) After </a:t>
            </a:r>
            <a:r>
              <a:rPr lang="en-US"/>
              <a:t>reaching its </a:t>
            </a:r>
            <a:r>
              <a:rPr lang="en-US" smtClean="0"/>
              <a:t>highest position</a:t>
            </a:r>
            <a:r>
              <a:rPr lang="en-US"/>
              <a:t>, the ball moves downward</a:t>
            </a:r>
            <a:r>
              <a:rPr lang="en-US" smtClean="0"/>
              <a:t>, gaining </a:t>
            </a:r>
            <a:r>
              <a:rPr lang="en-US"/>
              <a:t>speed. Is the </a:t>
            </a:r>
            <a:r>
              <a:rPr lang="en-US" smtClean="0"/>
              <a:t>work done </a:t>
            </a:r>
            <a:r>
              <a:rPr lang="en-US"/>
              <a:t>by the gravitational force exerted on the ball during </a:t>
            </a:r>
            <a:r>
              <a:rPr lang="en-US" smtClean="0"/>
              <a:t>this motion </a:t>
            </a:r>
            <a:r>
              <a:rPr lang="en-US"/>
              <a:t>positive or negative</a:t>
            </a:r>
            <a:r>
              <a:rPr lang="en-US" smtClean="0"/>
              <a:t>?</a:t>
            </a:r>
          </a:p>
          <a:p>
            <a:pPr lvl="1">
              <a:tabLst>
                <a:tab pos="801688" algn="l"/>
              </a:tabLst>
            </a:pPr>
            <a:r>
              <a:rPr lang="en-US" smtClean="0">
                <a:solidFill>
                  <a:srgbClr val="FF0000"/>
                </a:solidFill>
              </a:rPr>
              <a:t>Ball’s energy now increases, so work is positive (force &amp; displacement in same direction)</a:t>
            </a:r>
            <a:endParaRPr lang="en-US">
              <a:solidFill>
                <a:srgbClr val="FF0000"/>
              </a:solidFill>
            </a:endParaRPr>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3" name="Text Placeholder 2"/>
          <p:cNvSpPr>
            <a:spLocks noGrp="1"/>
          </p:cNvSpPr>
          <p:nvPr>
            <p:ph type="body" sz="quarter" idx="11"/>
          </p:nvPr>
        </p:nvSpPr>
        <p:spPr/>
        <p:txBody>
          <a:bodyPr/>
          <a:lstStyle/>
          <a:p>
            <a:r>
              <a:rPr lang="en-US"/>
              <a:t>Checkpoint </a:t>
            </a:r>
            <a:r>
              <a:rPr lang="en-US" smtClean="0"/>
              <a:t>9.3</a:t>
            </a:r>
            <a:endParaRPr lang="en-US"/>
          </a:p>
        </p:txBody>
      </p:sp>
      <p:sp>
        <p:nvSpPr>
          <p:cNvPr id="6" name="Text Placeholder 5"/>
          <p:cNvSpPr>
            <a:spLocks noGrp="1"/>
          </p:cNvSpPr>
          <p:nvPr>
            <p:ph type="body" sz="quarter" idx="12"/>
          </p:nvPr>
        </p:nvSpPr>
        <p:spPr/>
        <p:txBody>
          <a:bodyPr/>
          <a:lstStyle/>
          <a:p>
            <a:r>
              <a:rPr lang="en-US" smtClean="0"/>
              <a:t>9.3</a:t>
            </a:r>
            <a:endParaRPr lang="en-US"/>
          </a:p>
        </p:txBody>
      </p:sp>
    </p:spTree>
    <p:extLst>
      <p:ext uri="{BB962C8B-B14F-4D97-AF65-F5344CB8AC3E}">
        <p14:creationId xmlns:p14="http://schemas.microsoft.com/office/powerpoint/2010/main" val="2447790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9.2 Positive and negative work</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 name="Text Placeholder 9"/>
          <p:cNvSpPr>
            <a:spLocks noGrp="1"/>
          </p:cNvSpPr>
          <p:nvPr>
            <p:ph type="body" sz="quarter" idx="11"/>
          </p:nvPr>
        </p:nvSpPr>
        <p:spPr/>
        <p:txBody>
          <a:bodyPr/>
          <a:lstStyle/>
          <a:p>
            <a:r>
              <a:rPr lang="en-US"/>
              <a:t>Section 9.2: Positive and negative </a:t>
            </a:r>
            <a:r>
              <a:rPr lang="en-US" smtClean="0"/>
              <a:t>work</a:t>
            </a:r>
            <a:endParaRPr lang="en-US"/>
          </a:p>
        </p:txBody>
      </p:sp>
      <p:sp>
        <p:nvSpPr>
          <p:cNvPr id="9" name="Content Placeholder 8"/>
          <p:cNvSpPr>
            <a:spLocks noGrp="1"/>
          </p:cNvSpPr>
          <p:nvPr>
            <p:ph idx="1"/>
          </p:nvPr>
        </p:nvSpPr>
        <p:spPr/>
        <p:txBody>
          <a:bodyPr/>
          <a:lstStyle/>
          <a:p>
            <a:pPr marL="0" indent="0">
              <a:buNone/>
            </a:pPr>
            <a:r>
              <a:rPr lang="en-US"/>
              <a:t>Is the work done by the following forces </a:t>
            </a:r>
            <a:r>
              <a:rPr lang="en-US" smtClean="0"/>
              <a:t>positive</a:t>
            </a:r>
            <a:r>
              <a:rPr lang="en-US"/>
              <a:t>, negative, or zero? In each case the </a:t>
            </a:r>
            <a:r>
              <a:rPr lang="en-US" b="1"/>
              <a:t>system is the </a:t>
            </a:r>
            <a:r>
              <a:rPr lang="en-US" b="1" smtClean="0"/>
              <a:t>object on </a:t>
            </a:r>
            <a:r>
              <a:rPr lang="en-US" b="1"/>
              <a:t>which the force is exerted. </a:t>
            </a:r>
            <a:endParaRPr lang="en-US" b="1" smtClean="0"/>
          </a:p>
          <a:p>
            <a:pPr marL="0" indent="0">
              <a:buNone/>
            </a:pPr>
            <a:r>
              <a:rPr lang="en-US" smtClean="0"/>
              <a:t/>
            </a:r>
            <a:br>
              <a:rPr lang="en-US" smtClean="0"/>
            </a:br>
            <a:r>
              <a:rPr lang="en-US" smtClean="0"/>
              <a:t>(</a:t>
            </a:r>
            <a:r>
              <a:rPr lang="en-US" i="1"/>
              <a:t>a</a:t>
            </a:r>
            <a:r>
              <a:rPr lang="en-US"/>
              <a:t>) t</a:t>
            </a:r>
            <a:r>
              <a:rPr lang="en-US" smtClean="0"/>
              <a:t>he </a:t>
            </a:r>
            <a:r>
              <a:rPr lang="en-US"/>
              <a:t>force exerted by a </a:t>
            </a:r>
            <a:r>
              <a:rPr lang="en-US" smtClean="0"/>
              <a:t>hand compressing </a:t>
            </a:r>
            <a:r>
              <a:rPr lang="en-US"/>
              <a:t>a spring, (</a:t>
            </a:r>
            <a:r>
              <a:rPr lang="en-US" i="1"/>
              <a:t>b</a:t>
            </a:r>
            <a:r>
              <a:rPr lang="en-US"/>
              <a:t>) the force exerted by Earth on a </a:t>
            </a:r>
            <a:r>
              <a:rPr lang="en-US" smtClean="0"/>
              <a:t>ball thrown </a:t>
            </a:r>
            <a:r>
              <a:rPr lang="en-US"/>
              <a:t>upward, (</a:t>
            </a:r>
            <a:r>
              <a:rPr lang="en-US" i="1"/>
              <a:t>c</a:t>
            </a:r>
            <a:r>
              <a:rPr lang="en-US"/>
              <a:t>) the force exerted by the ground on you </a:t>
            </a:r>
            <a:r>
              <a:rPr lang="en-US" smtClean="0"/>
              <a:t>at the </a:t>
            </a:r>
            <a:r>
              <a:rPr lang="en-US"/>
              <a:t>instant you jump </a:t>
            </a:r>
            <a:r>
              <a:rPr lang="en-US" smtClean="0"/>
              <a:t>upward</a:t>
            </a:r>
          </a:p>
          <a:p>
            <a:pPr marL="0" indent="0">
              <a:buNone/>
            </a:pPr>
            <a:r>
              <a:rPr lang="en-US" smtClean="0"/>
              <a:t>(</a:t>
            </a:r>
            <a:r>
              <a:rPr lang="en-US" i="1"/>
              <a:t>d</a:t>
            </a:r>
            <a:r>
              <a:rPr lang="en-US"/>
              <a:t>) the force exerted by the </a:t>
            </a:r>
            <a:r>
              <a:rPr lang="en-US" smtClean="0"/>
              <a:t>floor of </a:t>
            </a:r>
            <a:r>
              <a:rPr lang="en-US"/>
              <a:t>an elevator on you as the elevator moves downward </a:t>
            </a:r>
            <a:r>
              <a:rPr lang="en-US" smtClean="0"/>
              <a:t>at constant speed</a:t>
            </a:r>
            <a:r>
              <a:rPr lang="en-US"/>
              <a:t>.</a:t>
            </a:r>
          </a:p>
        </p:txBody>
      </p:sp>
    </p:spTree>
    <p:extLst>
      <p:ext uri="{BB962C8B-B14F-4D97-AF65-F5344CB8AC3E}">
        <p14:creationId xmlns:p14="http://schemas.microsoft.com/office/powerpoint/2010/main" val="89174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9.2 Positive and negative work (cont.)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9.2: Positive and negative work</a:t>
            </a:r>
            <a:endParaRPr lang="en-US"/>
          </a:p>
        </p:txBody>
      </p:sp>
      <p:sp>
        <p:nvSpPr>
          <p:cNvPr id="11" name="Content Placeholder 10"/>
          <p:cNvSpPr>
            <a:spLocks noGrp="1"/>
          </p:cNvSpPr>
          <p:nvPr>
            <p:ph idx="1"/>
          </p:nvPr>
        </p:nvSpPr>
        <p:spPr/>
        <p:txBody>
          <a:bodyPr/>
          <a:lstStyle/>
          <a:p>
            <a:pPr marL="0" indent="0">
              <a:buNone/>
            </a:pPr>
            <a:r>
              <a:rPr lang="en-US" b="1" smtClean="0">
                <a:solidFill>
                  <a:srgbClr val="004A8F"/>
                </a:solidFill>
              </a:rPr>
              <a:t>SOLUTION</a:t>
            </a:r>
            <a:r>
              <a:rPr lang="en-US" smtClean="0"/>
              <a:t> </a:t>
            </a:r>
          </a:p>
          <a:p>
            <a:pPr marL="0" indent="0">
              <a:buNone/>
            </a:pPr>
            <a:r>
              <a:rPr lang="en-US" smtClean="0"/>
              <a:t>(</a:t>
            </a:r>
            <a:r>
              <a:rPr lang="en-US" i="1"/>
              <a:t>a</a:t>
            </a:r>
            <a:r>
              <a:rPr lang="en-US"/>
              <a:t>) Positive. To compress a spring, I must move </a:t>
            </a:r>
            <a:r>
              <a:rPr lang="en-US" smtClean="0"/>
              <a:t>my hand </a:t>
            </a:r>
            <a:r>
              <a:rPr lang="en-US"/>
              <a:t>in the same direction as I push. </a:t>
            </a:r>
            <a:r>
              <a:rPr lang="en-US">
                <a:solidFill>
                  <a:srgbClr val="004A8F"/>
                </a:solidFill>
              </a:rPr>
              <a:t>✔</a:t>
            </a:r>
          </a:p>
          <a:p>
            <a:pPr marL="0" indent="0">
              <a:buNone/>
            </a:pPr>
            <a:r>
              <a:rPr lang="en-US"/>
              <a:t>(</a:t>
            </a:r>
            <a:r>
              <a:rPr lang="en-US" i="1"/>
              <a:t>b</a:t>
            </a:r>
            <a:r>
              <a:rPr lang="en-US"/>
              <a:t>) Negative. The force exerted by Earth points downward; </a:t>
            </a:r>
            <a:r>
              <a:rPr lang="en-US" smtClean="0"/>
              <a:t>the point </a:t>
            </a:r>
            <a:r>
              <a:rPr lang="en-US"/>
              <a:t>of application moves upward. </a:t>
            </a:r>
            <a:r>
              <a:rPr lang="en-US">
                <a:solidFill>
                  <a:srgbClr val="004A8F"/>
                </a:solidFill>
              </a:rPr>
              <a:t>✔</a:t>
            </a:r>
            <a:endParaRPr lang="en-US"/>
          </a:p>
          <a:p>
            <a:pPr marL="0" indent="0">
              <a:buNone/>
            </a:pPr>
            <a:r>
              <a:rPr lang="en-US"/>
              <a:t>(</a:t>
            </a:r>
            <a:r>
              <a:rPr lang="en-US" i="1"/>
              <a:t>c</a:t>
            </a:r>
            <a:r>
              <a:rPr lang="en-US"/>
              <a:t>) Zero, because the point of application is on the ground</a:t>
            </a:r>
            <a:r>
              <a:rPr lang="en-US" smtClean="0"/>
              <a:t>, which </a:t>
            </a:r>
            <a:r>
              <a:rPr lang="en-US"/>
              <a:t>doesn’t move. </a:t>
            </a:r>
            <a:r>
              <a:rPr lang="en-US">
                <a:solidFill>
                  <a:srgbClr val="004A8F"/>
                </a:solidFill>
              </a:rPr>
              <a:t>✔</a:t>
            </a:r>
            <a:endParaRPr lang="en-US"/>
          </a:p>
          <a:p>
            <a:pPr marL="0" indent="0">
              <a:buNone/>
            </a:pPr>
            <a:r>
              <a:rPr lang="en-US"/>
              <a:t>(</a:t>
            </a:r>
            <a:r>
              <a:rPr lang="en-US" i="1"/>
              <a:t>d</a:t>
            </a:r>
            <a:r>
              <a:rPr lang="en-US"/>
              <a:t>) Negative. The force exerted by the elevator floor points upward</a:t>
            </a:r>
            <a:r>
              <a:rPr lang="en-US" smtClean="0"/>
              <a:t>; the </a:t>
            </a:r>
            <a:r>
              <a:rPr lang="en-US"/>
              <a:t>point of application </a:t>
            </a:r>
            <a:r>
              <a:rPr lang="en-US" smtClean="0"/>
              <a:t>moves downward</a:t>
            </a:r>
            <a:r>
              <a:rPr lang="en-US"/>
              <a:t>. </a:t>
            </a:r>
            <a:r>
              <a:rPr lang="en-US">
                <a:solidFill>
                  <a:srgbClr val="004A8F"/>
                </a:solidFill>
              </a:rPr>
              <a:t>✔</a:t>
            </a:r>
            <a:endParaRPr lang="en-US"/>
          </a:p>
        </p:txBody>
      </p:sp>
    </p:spTree>
    <p:extLst>
      <p:ext uri="{BB962C8B-B14F-4D97-AF65-F5344CB8AC3E}">
        <p14:creationId xmlns:p14="http://schemas.microsoft.com/office/powerpoint/2010/main" val="2298736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You throw a ball up into the air and then catch it. How much work is done by gravity on the ball while it is in the air</a:t>
            </a:r>
            <a:r>
              <a:rPr lang="en-US" smtClean="0"/>
              <a:t>?</a:t>
            </a:r>
          </a:p>
          <a:p>
            <a:endParaRPr lang="en-US">
              <a:solidFill>
                <a:srgbClr val="FF0000"/>
              </a:solidFill>
            </a:endParaRPr>
          </a:p>
          <a:p>
            <a:pPr lvl="1"/>
            <a:r>
              <a:rPr lang="tr-TR"/>
              <a:t>A positive amount</a:t>
            </a:r>
          </a:p>
          <a:p>
            <a:pPr lvl="1"/>
            <a:r>
              <a:rPr lang="tr-TR"/>
              <a:t>A negative amount</a:t>
            </a:r>
          </a:p>
          <a:p>
            <a:pPr lvl="1"/>
            <a:r>
              <a:rPr lang="tr-TR"/>
              <a:t>Cannot be determined from the given information</a:t>
            </a:r>
          </a:p>
          <a:p>
            <a:pPr lvl="1"/>
            <a:r>
              <a:rPr lang="tr-TR" smtClean="0"/>
              <a:t>Zero</a:t>
            </a:r>
            <a:endParaRPr lang="tr-T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a:t>Section 9.2</a:t>
            </a:r>
          </a:p>
          <a:p>
            <a:r>
              <a:rPr lang="en-US" smtClean="0"/>
              <a:t>Question </a:t>
            </a:r>
            <a:r>
              <a:rPr lang="en-US"/>
              <a:t>3</a:t>
            </a:r>
          </a:p>
        </p:txBody>
      </p:sp>
    </p:spTree>
    <p:extLst>
      <p:ext uri="{BB962C8B-B14F-4D97-AF65-F5344CB8AC3E}">
        <p14:creationId xmlns:p14="http://schemas.microsoft.com/office/powerpoint/2010/main" val="2247332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You throw a ball up into the air and then catch it. How much work is done by gravity on the ball while it is in the air</a:t>
            </a:r>
            <a:r>
              <a:rPr lang="en-US" smtClean="0"/>
              <a:t>?</a:t>
            </a:r>
          </a:p>
          <a:p>
            <a:endParaRPr lang="en-US">
              <a:solidFill>
                <a:srgbClr val="FF0000"/>
              </a:solidFill>
            </a:endParaRPr>
          </a:p>
          <a:p>
            <a:pPr lvl="1"/>
            <a:r>
              <a:rPr lang="tr-TR"/>
              <a:t>A positive amount</a:t>
            </a:r>
          </a:p>
          <a:p>
            <a:pPr lvl="1"/>
            <a:r>
              <a:rPr lang="tr-TR"/>
              <a:t>A negative amount</a:t>
            </a:r>
          </a:p>
          <a:p>
            <a:pPr lvl="1"/>
            <a:r>
              <a:rPr lang="tr-TR"/>
              <a:t>Cannot be determined from the given information</a:t>
            </a:r>
          </a:p>
          <a:p>
            <a:pPr lvl="1"/>
            <a:r>
              <a:rPr lang="tr-TR" smtClean="0">
                <a:solidFill>
                  <a:srgbClr val="FF0000"/>
                </a:solidFill>
              </a:rPr>
              <a:t>Zero – </a:t>
            </a:r>
            <a:r>
              <a:rPr lang="tr-TR" err="1" smtClean="0">
                <a:solidFill>
                  <a:srgbClr val="FF0000"/>
                </a:solidFill>
              </a:rPr>
              <a:t>comes</a:t>
            </a:r>
            <a:r>
              <a:rPr lang="tr-TR" smtClean="0">
                <a:solidFill>
                  <a:srgbClr val="FF0000"/>
                </a:solidFill>
              </a:rPr>
              <a:t> </a:t>
            </a:r>
            <a:r>
              <a:rPr lang="tr-TR" err="1" smtClean="0">
                <a:solidFill>
                  <a:srgbClr val="FF0000"/>
                </a:solidFill>
              </a:rPr>
              <a:t>back</a:t>
            </a:r>
            <a:r>
              <a:rPr lang="tr-TR" smtClean="0">
                <a:solidFill>
                  <a:srgbClr val="FF0000"/>
                </a:solidFill>
              </a:rPr>
              <a:t> </a:t>
            </a:r>
            <a:r>
              <a:rPr lang="tr-TR" err="1" smtClean="0">
                <a:solidFill>
                  <a:srgbClr val="FF0000"/>
                </a:solidFill>
              </a:rPr>
              <a:t>to</a:t>
            </a:r>
            <a:r>
              <a:rPr lang="tr-TR" smtClean="0">
                <a:solidFill>
                  <a:srgbClr val="FF0000"/>
                </a:solidFill>
              </a:rPr>
              <a:t> </a:t>
            </a:r>
            <a:r>
              <a:rPr lang="tr-TR" err="1" smtClean="0">
                <a:solidFill>
                  <a:srgbClr val="FF0000"/>
                </a:solidFill>
              </a:rPr>
              <a:t>where</a:t>
            </a:r>
            <a:r>
              <a:rPr lang="tr-TR" smtClean="0">
                <a:solidFill>
                  <a:srgbClr val="FF0000"/>
                </a:solidFill>
              </a:rPr>
              <a:t> it </a:t>
            </a:r>
            <a:r>
              <a:rPr lang="tr-TR" err="1" smtClean="0">
                <a:solidFill>
                  <a:srgbClr val="FF0000"/>
                </a:solidFill>
              </a:rPr>
              <a:t>started</a:t>
            </a:r>
            <a:endParaRPr lang="tr-TR">
              <a:solidFill>
                <a:srgbClr val="FF0000"/>
              </a:solidFill>
            </a:endParaRP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a:t>Section 9.2</a:t>
            </a:r>
          </a:p>
          <a:p>
            <a:r>
              <a:rPr lang="en-US" smtClean="0"/>
              <a:t>Question </a:t>
            </a:r>
            <a:r>
              <a:rPr lang="en-US"/>
              <a:t>3</a:t>
            </a:r>
          </a:p>
        </p:txBody>
      </p:sp>
      <p:pic>
        <p:nvPicPr>
          <p:cNvPr id="5" name="Picture 4" descr="Red_Tick Mark_28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4422157"/>
            <a:ext cx="621751" cy="713184"/>
          </a:xfrm>
          <a:prstGeom prst="rect">
            <a:avLst/>
          </a:prstGeom>
        </p:spPr>
      </p:pic>
    </p:spTree>
    <p:extLst>
      <p:ext uri="{BB962C8B-B14F-4D97-AF65-F5344CB8AC3E}">
        <p14:creationId xmlns:p14="http://schemas.microsoft.com/office/powerpoint/2010/main" val="727496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8.35</a:t>
            </a:r>
            <a:endParaRPr lang="en-US" dirty="0"/>
          </a:p>
        </p:txBody>
      </p:sp>
      <p:sp>
        <p:nvSpPr>
          <p:cNvPr id="3" name="Content Placeholder 2"/>
          <p:cNvSpPr>
            <a:spLocks noGrp="1"/>
          </p:cNvSpPr>
          <p:nvPr>
            <p:ph idx="1"/>
          </p:nvPr>
        </p:nvSpPr>
        <p:spPr/>
        <p:txBody>
          <a:bodyPr/>
          <a:lstStyle/>
          <a:p>
            <a:r>
              <a:rPr lang="en-US" dirty="0" smtClean="0"/>
              <a:t>Watch </a:t>
            </a:r>
            <a:r>
              <a:rPr lang="en-US" dirty="0"/>
              <a:t>units</a:t>
            </a:r>
          </a:p>
          <a:p>
            <a:r>
              <a:rPr lang="en-US" dirty="0"/>
              <a:t>You know the acceleration is </a:t>
            </a:r>
            <a:r>
              <a:rPr lang="en-US" i="1" dirty="0"/>
              <a:t>a</a:t>
            </a:r>
            <a:r>
              <a:rPr lang="en-US" baseline="-25000" dirty="0"/>
              <a:t>x</a:t>
            </a:r>
            <a:r>
              <a:rPr lang="en-US" dirty="0"/>
              <a:t> = </a:t>
            </a:r>
            <a:r>
              <a:rPr lang="mr-IN" dirty="0"/>
              <a:t>–</a:t>
            </a:r>
            <a:r>
              <a:rPr lang="en-US" i="1" dirty="0" smtClean="0"/>
              <a:t>F</a:t>
            </a:r>
            <a:r>
              <a:rPr lang="en-US" dirty="0" smtClean="0"/>
              <a:t>/</a:t>
            </a:r>
            <a:r>
              <a:rPr lang="en-US" i="1" dirty="0" smtClean="0"/>
              <a:t>m</a:t>
            </a:r>
          </a:p>
          <a:p>
            <a:r>
              <a:rPr lang="en-US" dirty="0" smtClean="0"/>
              <a:t>Know initial, final velocities and acceleration</a:t>
            </a:r>
          </a:p>
          <a:p>
            <a:r>
              <a:rPr lang="en-US" dirty="0" smtClean="0"/>
              <a:t>Don’t know time</a:t>
            </a:r>
          </a:p>
          <a:p>
            <a:r>
              <a:rPr lang="en-US" dirty="0" smtClean="0"/>
              <a:t>Want displacement </a:t>
            </a:r>
            <a:r>
              <a:rPr lang="mr-IN" dirty="0" smtClean="0"/>
              <a:t>…</a:t>
            </a:r>
            <a:r>
              <a:rPr lang="en-US" dirty="0" smtClean="0"/>
              <a:t> </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spTree>
    <p:extLst>
      <p:ext uri="{BB962C8B-B14F-4D97-AF65-F5344CB8AC3E}">
        <p14:creationId xmlns:p14="http://schemas.microsoft.com/office/powerpoint/2010/main" val="975766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267865"/>
            <a:ext cx="8229600" cy="5279718"/>
          </a:xfrm>
        </p:spPr>
        <p:txBody>
          <a:bodyPr/>
          <a:lstStyle/>
          <a:p>
            <a:pPr>
              <a:tabLst>
                <a:tab pos="801688" algn="l"/>
              </a:tabLst>
            </a:pPr>
            <a:r>
              <a:rPr lang="en-US" smtClean="0"/>
              <a:t>	Suppose </a:t>
            </a:r>
            <a:r>
              <a:rPr lang="en-US"/>
              <a:t>that instead of the two moving blocks </a:t>
            </a:r>
            <a:r>
              <a:rPr lang="en-US" smtClean="0"/>
              <a:t>in Figure </a:t>
            </a:r>
            <a:r>
              <a:rPr lang="en-US"/>
              <a:t>9.3</a:t>
            </a:r>
            <a:r>
              <a:rPr lang="en-US" i="1"/>
              <a:t>a</a:t>
            </a:r>
            <a:r>
              <a:rPr lang="en-US"/>
              <a:t>, just one block is used to compress the spring </a:t>
            </a:r>
            <a:r>
              <a:rPr lang="en-US" smtClean="0"/>
              <a:t>while the </a:t>
            </a:r>
            <a:r>
              <a:rPr lang="en-US"/>
              <a:t>other end of the spring is held against a wall. </a:t>
            </a:r>
            <a:endParaRPr lang="en-US" smtClean="0"/>
          </a:p>
          <a:p>
            <a:pPr>
              <a:tabLst>
                <a:tab pos="801688" algn="l"/>
              </a:tabLst>
            </a:pPr>
            <a:endParaRPr lang="en-US"/>
          </a:p>
          <a:p>
            <a:pPr marL="457200" indent="-457200">
              <a:buAutoNum type="alphaLcParenBoth"/>
              <a:tabLst>
                <a:tab pos="801688" algn="l"/>
              </a:tabLst>
            </a:pPr>
            <a:r>
              <a:rPr lang="en-US" smtClean="0"/>
              <a:t>Is </a:t>
            </a:r>
            <a:r>
              <a:rPr lang="en-US"/>
              <a:t>the </a:t>
            </a:r>
            <a:r>
              <a:rPr lang="en-US" smtClean="0"/>
              <a:t>system comprising </a:t>
            </a:r>
            <a:r>
              <a:rPr lang="en-US"/>
              <a:t>the block and the spring closed? </a:t>
            </a:r>
            <a:endParaRPr lang="en-US" smtClean="0"/>
          </a:p>
          <a:p>
            <a:pPr marL="457200" indent="-457200">
              <a:buAutoNum type="alphaLcParenBoth"/>
              <a:tabLst>
                <a:tab pos="801688" algn="l"/>
              </a:tabLst>
            </a:pPr>
            <a:r>
              <a:rPr lang="en-US" smtClean="0"/>
              <a:t>When </a:t>
            </a:r>
            <a:r>
              <a:rPr lang="en-US"/>
              <a:t>the </a:t>
            </a:r>
            <a:r>
              <a:rPr lang="en-US" smtClean="0"/>
              <a:t>system is </a:t>
            </a:r>
            <a:r>
              <a:rPr lang="en-US"/>
              <a:t>defined as being only the spring, is the work done by the </a:t>
            </a:r>
            <a:r>
              <a:rPr lang="en-US" smtClean="0"/>
              <a:t>block on </a:t>
            </a:r>
            <a:r>
              <a:rPr lang="en-US"/>
              <a:t>the spring positive, negative, or zero? How can you tell? </a:t>
            </a:r>
          </a:p>
          <a:p>
            <a:pPr marL="457200" indent="-457200">
              <a:buAutoNum type="alphaLcParenBoth"/>
              <a:tabLst>
                <a:tab pos="801688" algn="l"/>
              </a:tabLst>
            </a:pPr>
            <a:r>
              <a:rPr lang="en-US" smtClean="0"/>
              <a:t>Is the </a:t>
            </a:r>
            <a:r>
              <a:rPr lang="en-US"/>
              <a:t>work done by the wall on the spring positive, negative, or zero?</a:t>
            </a:r>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3" name="Text Placeholder 2"/>
          <p:cNvSpPr>
            <a:spLocks noGrp="1"/>
          </p:cNvSpPr>
          <p:nvPr>
            <p:ph type="body" sz="quarter" idx="11"/>
          </p:nvPr>
        </p:nvSpPr>
        <p:spPr/>
        <p:txBody>
          <a:bodyPr/>
          <a:lstStyle/>
          <a:p>
            <a:r>
              <a:rPr lang="en-US"/>
              <a:t>Checkpoint </a:t>
            </a:r>
            <a:r>
              <a:rPr lang="en-US" smtClean="0"/>
              <a:t>9.5</a:t>
            </a:r>
            <a:endParaRPr lang="en-US"/>
          </a:p>
        </p:txBody>
      </p:sp>
      <p:sp>
        <p:nvSpPr>
          <p:cNvPr id="6" name="Text Placeholder 5"/>
          <p:cNvSpPr>
            <a:spLocks noGrp="1"/>
          </p:cNvSpPr>
          <p:nvPr>
            <p:ph type="body" sz="quarter" idx="12"/>
          </p:nvPr>
        </p:nvSpPr>
        <p:spPr/>
        <p:txBody>
          <a:bodyPr/>
          <a:lstStyle/>
          <a:p>
            <a:r>
              <a:rPr lang="en-US" smtClean="0"/>
              <a:t>9.5</a:t>
            </a:r>
            <a:endParaRPr lang="en-US"/>
          </a:p>
        </p:txBody>
      </p:sp>
      <p:pic>
        <p:nvPicPr>
          <p:cNvPr id="7" name="Picture 6" descr="09_03_Figure.jpg"/>
          <p:cNvPicPr>
            <a:picLocks noChangeAspect="1"/>
          </p:cNvPicPr>
          <p:nvPr/>
        </p:nvPicPr>
        <p:blipFill rotWithShape="1">
          <a:blip r:embed="rId3">
            <a:extLst>
              <a:ext uri="{28A0092B-C50C-407E-A947-70E740481C1C}">
                <a14:useLocalDpi xmlns:a14="http://schemas.microsoft.com/office/drawing/2010/main" val="0"/>
              </a:ext>
            </a:extLst>
          </a:blip>
          <a:srcRect r="51158" b="49572"/>
          <a:stretch/>
        </p:blipFill>
        <p:spPr>
          <a:xfrm>
            <a:off x="5884587" y="5059056"/>
            <a:ext cx="3259413" cy="1733857"/>
          </a:xfrm>
          <a:prstGeom prst="rect">
            <a:avLst/>
          </a:prstGeom>
        </p:spPr>
      </p:pic>
    </p:spTree>
    <p:extLst>
      <p:ext uri="{BB962C8B-B14F-4D97-AF65-F5344CB8AC3E}">
        <p14:creationId xmlns:p14="http://schemas.microsoft.com/office/powerpoint/2010/main" val="87000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4" y="1176497"/>
            <a:ext cx="8778875" cy="5279718"/>
          </a:xfrm>
        </p:spPr>
        <p:txBody>
          <a:bodyPr/>
          <a:lstStyle/>
          <a:p>
            <a:pPr>
              <a:tabLst>
                <a:tab pos="801688" algn="l"/>
              </a:tabLst>
            </a:pPr>
            <a:r>
              <a:rPr lang="en-US" dirty="0" smtClean="0"/>
              <a:t>	Suppose </a:t>
            </a:r>
            <a:r>
              <a:rPr lang="en-US" dirty="0"/>
              <a:t>that instead of the two moving blocks </a:t>
            </a:r>
            <a:r>
              <a:rPr lang="en-US" dirty="0" smtClean="0"/>
              <a:t>in Figure </a:t>
            </a:r>
            <a:r>
              <a:rPr lang="en-US" dirty="0"/>
              <a:t>9.3</a:t>
            </a:r>
            <a:r>
              <a:rPr lang="en-US" i="1" dirty="0"/>
              <a:t>a</a:t>
            </a:r>
            <a:r>
              <a:rPr lang="en-US" dirty="0"/>
              <a:t>, just one block is used to compress the spring </a:t>
            </a:r>
            <a:r>
              <a:rPr lang="en-US" dirty="0" smtClean="0"/>
              <a:t>while the </a:t>
            </a:r>
            <a:r>
              <a:rPr lang="en-US" dirty="0"/>
              <a:t>other end of the spring is held against a wall. </a:t>
            </a:r>
            <a:endParaRPr lang="en-US" dirty="0" smtClean="0"/>
          </a:p>
          <a:p>
            <a:pPr>
              <a:tabLst>
                <a:tab pos="801688" algn="l"/>
              </a:tabLst>
            </a:pPr>
            <a:endParaRPr lang="en-US" dirty="0"/>
          </a:p>
          <a:p>
            <a:pPr marL="457200" indent="-457200">
              <a:buAutoNum type="alphaLcParenBoth"/>
              <a:tabLst>
                <a:tab pos="801688" algn="l"/>
              </a:tabLst>
            </a:pPr>
            <a:r>
              <a:rPr lang="en-US" dirty="0" smtClean="0"/>
              <a:t>Is </a:t>
            </a:r>
            <a:r>
              <a:rPr lang="en-US" dirty="0"/>
              <a:t>the </a:t>
            </a:r>
            <a:r>
              <a:rPr lang="en-US" dirty="0" smtClean="0"/>
              <a:t>system comprising </a:t>
            </a:r>
            <a:r>
              <a:rPr lang="en-US" dirty="0"/>
              <a:t>the block and the spring closed? </a:t>
            </a:r>
            <a:endParaRPr lang="en-US" dirty="0" smtClean="0"/>
          </a:p>
          <a:p>
            <a:pPr lvl="1" indent="0">
              <a:buNone/>
              <a:tabLst>
                <a:tab pos="801688" algn="l"/>
              </a:tabLst>
            </a:pPr>
            <a:r>
              <a:rPr lang="en-US" dirty="0" smtClean="0">
                <a:solidFill>
                  <a:srgbClr val="FF0000"/>
                </a:solidFill>
              </a:rPr>
              <a:t>yes – no changes in motion or state in environment</a:t>
            </a:r>
          </a:p>
          <a:p>
            <a:pPr marL="457200" indent="-457200">
              <a:buAutoNum type="alphaLcParenBoth"/>
              <a:tabLst>
                <a:tab pos="801688" algn="l"/>
              </a:tabLst>
            </a:pPr>
            <a:r>
              <a:rPr lang="en-US" dirty="0" smtClean="0"/>
              <a:t>When </a:t>
            </a:r>
            <a:r>
              <a:rPr lang="en-US" dirty="0"/>
              <a:t>the </a:t>
            </a:r>
            <a:r>
              <a:rPr lang="en-US" dirty="0" smtClean="0"/>
              <a:t>system is </a:t>
            </a:r>
            <a:r>
              <a:rPr lang="en-US" dirty="0"/>
              <a:t>defined as being only the spring, is the work done by the </a:t>
            </a:r>
            <a:r>
              <a:rPr lang="en-US" dirty="0" smtClean="0"/>
              <a:t>block on </a:t>
            </a:r>
            <a:r>
              <a:rPr lang="en-US" dirty="0"/>
              <a:t>the spring positive, negative, or zero? How can you tell? </a:t>
            </a:r>
            <a:endParaRPr lang="en-US" dirty="0" smtClean="0"/>
          </a:p>
          <a:p>
            <a:pPr>
              <a:tabLst>
                <a:tab pos="801688" algn="l"/>
              </a:tabLst>
            </a:pPr>
            <a:r>
              <a:rPr lang="en-US" dirty="0"/>
              <a:t>	</a:t>
            </a:r>
            <a:r>
              <a:rPr lang="en-US" dirty="0" smtClean="0">
                <a:solidFill>
                  <a:srgbClr val="FF0000"/>
                </a:solidFill>
              </a:rPr>
              <a:t>positive – force on spring is in direction point of contact moves</a:t>
            </a:r>
          </a:p>
          <a:p>
            <a:pPr>
              <a:tabLst>
                <a:tab pos="801688" algn="l"/>
              </a:tabLst>
            </a:pPr>
            <a:r>
              <a:rPr lang="en-US" dirty="0" smtClean="0"/>
              <a:t>(c)  Is </a:t>
            </a:r>
            <a:r>
              <a:rPr lang="en-US" dirty="0" smtClean="0"/>
              <a:t>the </a:t>
            </a:r>
            <a:r>
              <a:rPr lang="en-US" dirty="0"/>
              <a:t>work done by the wall on the spring positive, negative, or zero</a:t>
            </a:r>
            <a:r>
              <a:rPr lang="en-US" dirty="0" smtClean="0"/>
              <a:t>?</a:t>
            </a:r>
          </a:p>
          <a:p>
            <a:pPr lvl="1" indent="0">
              <a:buNone/>
              <a:tabLst>
                <a:tab pos="801688" algn="l"/>
              </a:tabLst>
            </a:pPr>
            <a:r>
              <a:rPr lang="en-US" dirty="0" smtClean="0">
                <a:solidFill>
                  <a:srgbClr val="FF0000"/>
                </a:solidFill>
              </a:rPr>
              <a:t>zero – point of contact doesn’t move</a:t>
            </a:r>
            <a:endParaRPr lang="en-US" dirty="0">
              <a:solidFill>
                <a:srgbClr val="FF0000"/>
              </a:solidFill>
            </a:endParaRPr>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3" name="Text Placeholder 2"/>
          <p:cNvSpPr>
            <a:spLocks noGrp="1"/>
          </p:cNvSpPr>
          <p:nvPr>
            <p:ph type="body" sz="quarter" idx="11"/>
          </p:nvPr>
        </p:nvSpPr>
        <p:spPr/>
        <p:txBody>
          <a:bodyPr/>
          <a:lstStyle/>
          <a:p>
            <a:r>
              <a:rPr lang="en-US"/>
              <a:t>Checkpoint </a:t>
            </a:r>
            <a:r>
              <a:rPr lang="en-US" smtClean="0"/>
              <a:t>9.5</a:t>
            </a:r>
            <a:endParaRPr lang="en-US"/>
          </a:p>
        </p:txBody>
      </p:sp>
      <p:sp>
        <p:nvSpPr>
          <p:cNvPr id="6" name="Text Placeholder 5"/>
          <p:cNvSpPr>
            <a:spLocks noGrp="1"/>
          </p:cNvSpPr>
          <p:nvPr>
            <p:ph type="body" sz="quarter" idx="12"/>
          </p:nvPr>
        </p:nvSpPr>
        <p:spPr/>
        <p:txBody>
          <a:bodyPr/>
          <a:lstStyle/>
          <a:p>
            <a:r>
              <a:rPr lang="en-US" smtClean="0"/>
              <a:t>9.5</a:t>
            </a:r>
            <a:endParaRPr lang="en-US"/>
          </a:p>
        </p:txBody>
      </p:sp>
    </p:spTree>
    <p:extLst>
      <p:ext uri="{BB962C8B-B14F-4D97-AF65-F5344CB8AC3E}">
        <p14:creationId xmlns:p14="http://schemas.microsoft.com/office/powerpoint/2010/main" val="54630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t>We can use energy bar charts to visually analyze situations involving work. </a:t>
            </a:r>
            <a:endParaRPr lang="en-US" smtClean="0"/>
          </a:p>
          <a:p>
            <a:r>
              <a:rPr lang="en-US" smtClean="0"/>
              <a:t>This is why the sign is important</a:t>
            </a:r>
          </a:p>
          <a:p>
            <a:pPr marL="0" indent="0">
              <a:buNone/>
            </a:pPr>
            <a:endParaRPr lang="en-US"/>
          </a:p>
          <a:p>
            <a:pPr marL="0" indent="0">
              <a:buNone/>
            </a:pP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pPr lvl="0">
              <a:spcBef>
                <a:spcPts val="1200"/>
              </a:spcBef>
            </a:pPr>
            <a:r>
              <a:rPr lang="en-US"/>
              <a:t>Section 9.3: Energy </a:t>
            </a:r>
            <a:r>
              <a:rPr lang="en-US" smtClean="0"/>
              <a:t>diagrams</a:t>
            </a:r>
            <a:endParaRPr lang="en-US"/>
          </a:p>
        </p:txBody>
      </p:sp>
      <p:pic>
        <p:nvPicPr>
          <p:cNvPr id="7" name="Picture 6" descr="09_04_Figure.jpg"/>
          <p:cNvPicPr>
            <a:picLocks noChangeAspect="1"/>
          </p:cNvPicPr>
          <p:nvPr/>
        </p:nvPicPr>
        <p:blipFill rotWithShape="1">
          <a:blip r:embed="rId3">
            <a:extLst>
              <a:ext uri="{28A0092B-C50C-407E-A947-70E740481C1C}">
                <a14:useLocalDpi xmlns:a14="http://schemas.microsoft.com/office/drawing/2010/main" val="0"/>
              </a:ext>
            </a:extLst>
          </a:blip>
          <a:srcRect b="3896"/>
          <a:stretch/>
        </p:blipFill>
        <p:spPr>
          <a:xfrm>
            <a:off x="1289851" y="2627319"/>
            <a:ext cx="6564298" cy="3567817"/>
          </a:xfrm>
          <a:prstGeom prst="rect">
            <a:avLst/>
          </a:prstGeom>
        </p:spPr>
      </p:pic>
    </p:spTree>
    <p:extLst>
      <p:ext uri="{BB962C8B-B14F-4D97-AF65-F5344CB8AC3E}">
        <p14:creationId xmlns:p14="http://schemas.microsoft.com/office/powerpoint/2010/main" val="2995685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pPr lvl="0"/>
            <a:r>
              <a:rPr lang="en-US" smtClean="0"/>
              <a:t>Section 9.3: Energy diagrams</a:t>
            </a:r>
            <a:endParaRPr lang="en-US"/>
          </a:p>
        </p:txBody>
      </p:sp>
      <p:sp>
        <p:nvSpPr>
          <p:cNvPr id="2" name="Content Placeholder 1"/>
          <p:cNvSpPr>
            <a:spLocks noGrp="1"/>
          </p:cNvSpPr>
          <p:nvPr>
            <p:ph idx="1"/>
          </p:nvPr>
        </p:nvSpPr>
        <p:spPr>
          <a:xfrm>
            <a:off x="365125" y="1170432"/>
            <a:ext cx="4696612" cy="5422392"/>
          </a:xfrm>
        </p:spPr>
        <p:txBody>
          <a:bodyPr/>
          <a:lstStyle/>
          <a:p>
            <a:r>
              <a:rPr lang="en-US" sz="2400" smtClean="0"/>
              <a:t>Because any of the four kinds of energy can change in a given situation, we need more details in our energy bar charts [part (</a:t>
            </a:r>
            <a:r>
              <a:rPr lang="en-US" sz="2400" i="1" smtClean="0"/>
              <a:t>b</a:t>
            </a:r>
            <a:r>
              <a:rPr lang="en-US" sz="2400" smtClean="0"/>
              <a:t>)]. </a:t>
            </a:r>
          </a:p>
          <a:p>
            <a:r>
              <a:rPr lang="en-US" sz="2400" smtClean="0"/>
              <a:t>As shown in part (</a:t>
            </a:r>
            <a:r>
              <a:rPr lang="en-US" sz="2400" i="1" smtClean="0"/>
              <a:t>c</a:t>
            </a:r>
            <a:r>
              <a:rPr lang="en-US" sz="2400" smtClean="0"/>
              <a:t>), we can also draw one set of bars for change in each category of energy, and a fifth bar to represent work done by external forces.</a:t>
            </a:r>
          </a:p>
          <a:p>
            <a:pPr lvl="1"/>
            <a:r>
              <a:rPr lang="en-US" sz="2400" smtClean="0"/>
              <a:t>These are called </a:t>
            </a:r>
            <a:r>
              <a:rPr lang="en-US" sz="2400" b="1" smtClean="0"/>
              <a:t>energy diagrams.</a:t>
            </a:r>
          </a:p>
          <a:p>
            <a:endParaRPr lang="en-US" sz="2400"/>
          </a:p>
        </p:txBody>
      </p:sp>
      <p:pic>
        <p:nvPicPr>
          <p:cNvPr id="11" name="Picture 10" descr="09_05_Figure.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5342818" y="1222486"/>
            <a:ext cx="3238726" cy="5325886"/>
          </a:xfrm>
          <a:prstGeom prst="rect">
            <a:avLst/>
          </a:prstGeom>
        </p:spPr>
      </p:pic>
    </p:spTree>
    <p:extLst>
      <p:ext uri="{BB962C8B-B14F-4D97-AF65-F5344CB8AC3E}">
        <p14:creationId xmlns:p14="http://schemas.microsoft.com/office/powerpoint/2010/main" val="1553922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tabLst>
                <a:tab pos="801688" algn="l"/>
              </a:tabLst>
            </a:pPr>
            <a:r>
              <a:rPr lang="en-US" smtClean="0"/>
              <a:t>	Draw </a:t>
            </a:r>
            <a:r>
              <a:rPr lang="en-US"/>
              <a:t>an energy diagram for the cart in Figure 9.2</a:t>
            </a:r>
            <a:r>
              <a:rPr lang="en-US" i="1"/>
              <a:t>b</a:t>
            </a:r>
            <a:r>
              <a:rPr lang="en-US"/>
              <a:t>.</a:t>
            </a:r>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3" name="Text Placeholder 2"/>
          <p:cNvSpPr>
            <a:spLocks noGrp="1"/>
          </p:cNvSpPr>
          <p:nvPr>
            <p:ph type="body" sz="quarter" idx="11"/>
          </p:nvPr>
        </p:nvSpPr>
        <p:spPr/>
        <p:txBody>
          <a:bodyPr/>
          <a:lstStyle/>
          <a:p>
            <a:r>
              <a:rPr lang="en-US"/>
              <a:t>Checkpoint </a:t>
            </a:r>
            <a:r>
              <a:rPr lang="en-US" smtClean="0"/>
              <a:t>9.6</a:t>
            </a:r>
            <a:endParaRPr lang="en-US"/>
          </a:p>
        </p:txBody>
      </p:sp>
      <p:sp>
        <p:nvSpPr>
          <p:cNvPr id="8" name="Text Placeholder 7"/>
          <p:cNvSpPr>
            <a:spLocks noGrp="1"/>
          </p:cNvSpPr>
          <p:nvPr>
            <p:ph type="body" sz="quarter" idx="12"/>
          </p:nvPr>
        </p:nvSpPr>
        <p:spPr/>
        <p:txBody>
          <a:bodyPr/>
          <a:lstStyle/>
          <a:p>
            <a:r>
              <a:rPr lang="en-US" smtClean="0"/>
              <a:t>9.6</a:t>
            </a:r>
            <a:endParaRPr lang="en-US"/>
          </a:p>
        </p:txBody>
      </p:sp>
      <p:pic>
        <p:nvPicPr>
          <p:cNvPr id="9" name="Picture 8" descr="09_02_FigureB.jpg"/>
          <p:cNvPicPr>
            <a:picLocks noChangeAspect="1"/>
          </p:cNvPicPr>
          <p:nvPr/>
        </p:nvPicPr>
        <p:blipFill rotWithShape="1">
          <a:blip r:embed="rId3">
            <a:extLst>
              <a:ext uri="{28A0092B-C50C-407E-A947-70E740481C1C}">
                <a14:useLocalDpi xmlns:a14="http://schemas.microsoft.com/office/drawing/2010/main" val="0"/>
              </a:ext>
            </a:extLst>
          </a:blip>
          <a:srcRect b="4939"/>
          <a:stretch/>
        </p:blipFill>
        <p:spPr>
          <a:xfrm>
            <a:off x="470460" y="2158973"/>
            <a:ext cx="8193936" cy="3439168"/>
          </a:xfrm>
          <a:prstGeom prst="rect">
            <a:avLst/>
          </a:prstGeom>
        </p:spPr>
      </p:pic>
    </p:spTree>
    <p:extLst>
      <p:ext uri="{BB962C8B-B14F-4D97-AF65-F5344CB8AC3E}">
        <p14:creationId xmlns:p14="http://schemas.microsoft.com/office/powerpoint/2010/main" val="4264050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Checkpoint 9.6</a:t>
            </a:r>
            <a:endParaRPr lang="en-US"/>
          </a:p>
        </p:txBody>
      </p:sp>
      <p:sp>
        <p:nvSpPr>
          <p:cNvPr id="5" name="Text Placeholder 4"/>
          <p:cNvSpPr>
            <a:spLocks noGrp="1"/>
          </p:cNvSpPr>
          <p:nvPr>
            <p:ph type="body" sz="quarter" idx="12"/>
          </p:nvPr>
        </p:nvSpPr>
        <p:spPr/>
        <p:txBody>
          <a:bodyPr/>
          <a:lstStyle/>
          <a:p>
            <a:r>
              <a:rPr lang="en-US" smtClean="0"/>
              <a:t>9.6</a:t>
            </a:r>
            <a:endParaRPr lang="en-US"/>
          </a:p>
        </p:txBody>
      </p:sp>
      <p:pic>
        <p:nvPicPr>
          <p:cNvPr id="6" name="Picture 5"/>
          <p:cNvPicPr>
            <a:picLocks noChangeAspect="1"/>
          </p:cNvPicPr>
          <p:nvPr/>
        </p:nvPicPr>
        <p:blipFill>
          <a:blip r:embed="rId2"/>
          <a:stretch>
            <a:fillRect/>
          </a:stretch>
        </p:blipFill>
        <p:spPr>
          <a:xfrm>
            <a:off x="2527300" y="4016375"/>
            <a:ext cx="3795346" cy="2222500"/>
          </a:xfrm>
          <a:prstGeom prst="rect">
            <a:avLst/>
          </a:prstGeom>
        </p:spPr>
      </p:pic>
      <p:sp>
        <p:nvSpPr>
          <p:cNvPr id="7" name="Content Placeholder 1"/>
          <p:cNvSpPr>
            <a:spLocks noGrp="1"/>
          </p:cNvSpPr>
          <p:nvPr>
            <p:ph idx="1"/>
          </p:nvPr>
        </p:nvSpPr>
        <p:spPr>
          <a:xfrm>
            <a:off x="365125" y="1311407"/>
            <a:ext cx="8604250" cy="5279718"/>
          </a:xfrm>
        </p:spPr>
        <p:txBody>
          <a:bodyPr/>
          <a:lstStyle/>
          <a:p>
            <a:pPr>
              <a:tabLst>
                <a:tab pos="801688" algn="l"/>
              </a:tabLst>
            </a:pPr>
            <a:r>
              <a:rPr lang="en-US" dirty="0" smtClean="0"/>
              <a:t>	</a:t>
            </a:r>
          </a:p>
          <a:p>
            <a:pPr marL="342900" indent="-342900">
              <a:buFont typeface="Arial"/>
              <a:buChar char="•"/>
              <a:tabLst>
                <a:tab pos="801688" algn="l"/>
              </a:tabLst>
            </a:pPr>
            <a:r>
              <a:rPr lang="en-US" dirty="0" smtClean="0"/>
              <a:t>The cart’s KE decreases to zero, no changes in other forms of energy. </a:t>
            </a:r>
          </a:p>
          <a:p>
            <a:pPr marL="342900" indent="-342900">
              <a:buFont typeface="Arial"/>
              <a:buChar char="•"/>
              <a:tabLst>
                <a:tab pos="801688" algn="l"/>
              </a:tabLst>
            </a:pPr>
            <a:r>
              <a:rPr lang="en-US" dirty="0" smtClean="0"/>
              <a:t>Person’s force is to the left, displacement to the right: work is negative.</a:t>
            </a:r>
          </a:p>
          <a:p>
            <a:pPr marL="342900" indent="-342900">
              <a:buFont typeface="Arial"/>
              <a:buChar char="•"/>
              <a:tabLst>
                <a:tab pos="801688" algn="l"/>
              </a:tabLst>
            </a:pPr>
            <a:r>
              <a:rPr lang="en-US" dirty="0" smtClean="0"/>
              <a:t>Change in KE should be same as </a:t>
            </a:r>
            <a:r>
              <a:rPr lang="en-US" dirty="0" smtClean="0"/>
              <a:t>work </a:t>
            </a:r>
            <a:r>
              <a:rPr lang="en-US" dirty="0" smtClean="0"/>
              <a:t>done in magnitude</a:t>
            </a:r>
            <a:endParaRPr lang="en-US" dirty="0"/>
          </a:p>
        </p:txBody>
      </p:sp>
    </p:spTree>
    <p:extLst>
      <p:ext uri="{BB962C8B-B14F-4D97-AF65-F5344CB8AC3E}">
        <p14:creationId xmlns:p14="http://schemas.microsoft.com/office/powerpoint/2010/main" val="4220249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9.4 Compressing a spring</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9.3: Energy diagrams</a:t>
            </a:r>
            <a:endParaRPr lang="en-US"/>
          </a:p>
        </p:txBody>
      </p:sp>
      <p:sp>
        <p:nvSpPr>
          <p:cNvPr id="11" name="Content Placeholder 10"/>
          <p:cNvSpPr>
            <a:spLocks noGrp="1"/>
          </p:cNvSpPr>
          <p:nvPr>
            <p:ph idx="1"/>
          </p:nvPr>
        </p:nvSpPr>
        <p:spPr/>
        <p:txBody>
          <a:bodyPr/>
          <a:lstStyle/>
          <a:p>
            <a:pPr marL="0" indent="0">
              <a:buNone/>
            </a:pPr>
            <a:r>
              <a:rPr lang="en-US"/>
              <a:t>A block initially at rest is released on an inclined surface. </a:t>
            </a:r>
            <a:r>
              <a:rPr lang="en-US" smtClean="0"/>
              <a:t>The block </a:t>
            </a:r>
            <a:r>
              <a:rPr lang="en-US"/>
              <a:t>slides down, compressing a spring at the bottom of the incline</a:t>
            </a:r>
            <a:r>
              <a:rPr lang="en-US" smtClean="0"/>
              <a:t>; there </a:t>
            </a:r>
            <a:r>
              <a:rPr lang="en-US"/>
              <a:t>is friction between the surface and the block. </a:t>
            </a:r>
            <a:endParaRPr lang="en-US" smtClean="0"/>
          </a:p>
          <a:p>
            <a:pPr marL="0" indent="0">
              <a:buNone/>
            </a:pPr>
            <a:r>
              <a:rPr lang="en-US" smtClean="0"/>
              <a:t>Consider the </a:t>
            </a:r>
            <a:r>
              <a:rPr lang="en-US"/>
              <a:t>time interval from a little after the release, when </a:t>
            </a:r>
            <a:r>
              <a:rPr lang="en-US" smtClean="0"/>
              <a:t>the block </a:t>
            </a:r>
            <a:r>
              <a:rPr lang="en-US"/>
              <a:t>is moving at some initial speed </a:t>
            </a:r>
            <a:r>
              <a:rPr lang="en-US" i="1" smtClean="0"/>
              <a:t>υ</a:t>
            </a:r>
            <a:r>
              <a:rPr lang="en-US" smtClean="0"/>
              <a:t>, </a:t>
            </a:r>
            <a:r>
              <a:rPr lang="en-US"/>
              <a:t>until it comes to </a:t>
            </a:r>
            <a:r>
              <a:rPr lang="en-US" smtClean="0"/>
              <a:t>rest against </a:t>
            </a:r>
            <a:r>
              <a:rPr lang="en-US"/>
              <a:t>the spring. Draw an energy diagram for the </a:t>
            </a:r>
            <a:r>
              <a:rPr lang="en-US" b="1"/>
              <a:t>system </a:t>
            </a:r>
            <a:r>
              <a:rPr lang="en-US" b="1" smtClean="0"/>
              <a:t>that comprises </a:t>
            </a:r>
            <a:r>
              <a:rPr lang="en-US" b="1"/>
              <a:t>the block, surface, and Earth.</a:t>
            </a:r>
          </a:p>
        </p:txBody>
      </p:sp>
    </p:spTree>
    <p:extLst>
      <p:ext uri="{BB962C8B-B14F-4D97-AF65-F5344CB8AC3E}">
        <p14:creationId xmlns:p14="http://schemas.microsoft.com/office/powerpoint/2010/main" val="423568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9.4 Compressing a spring (cont.)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9.3: Energy diagrams</a:t>
            </a:r>
            <a:endParaRPr lang="en-US"/>
          </a:p>
        </p:txBody>
      </p:sp>
      <p:sp>
        <p:nvSpPr>
          <p:cNvPr id="11" name="Content Placeholder 10"/>
          <p:cNvSpPr>
            <a:spLocks noGrp="1"/>
          </p:cNvSpPr>
          <p:nvPr>
            <p:ph idx="1"/>
          </p:nvPr>
        </p:nvSpPr>
        <p:spPr/>
        <p:txBody>
          <a:bodyPr/>
          <a:lstStyle/>
          <a:p>
            <a:pPr marL="0" indent="0">
              <a:buNone/>
            </a:pPr>
            <a:r>
              <a:rPr lang="en-US" b="1" smtClean="0">
                <a:solidFill>
                  <a:srgbClr val="004A8F"/>
                </a:solidFill>
              </a:rPr>
              <a:t>SOLUTION</a:t>
            </a:r>
            <a:r>
              <a:rPr lang="en-US" smtClean="0"/>
              <a:t> </a:t>
            </a:r>
            <a:r>
              <a:rPr lang="en-US"/>
              <a:t>I begin by listing the objects that make up the </a:t>
            </a:r>
            <a:r>
              <a:rPr lang="en-US" smtClean="0"/>
              <a:t>system: block</a:t>
            </a:r>
            <a:r>
              <a:rPr lang="en-US"/>
              <a:t>, surface, and Earth. Then I sketch the initial and </a:t>
            </a:r>
            <a:r>
              <a:rPr lang="en-US" smtClean="0"/>
              <a:t>final states </a:t>
            </a:r>
            <a:r>
              <a:rPr lang="en-US"/>
              <a:t>of the system (Figure 9.8). The spring exerts </a:t>
            </a:r>
            <a:r>
              <a:rPr lang="en-US" smtClean="0"/>
              <a:t>external forces </a:t>
            </a:r>
            <a:r>
              <a:rPr lang="en-US"/>
              <a:t>on the system.</a:t>
            </a:r>
          </a:p>
        </p:txBody>
      </p:sp>
      <p:pic>
        <p:nvPicPr>
          <p:cNvPr id="12" name="Picture 11" descr="09_08_Figure.jpg"/>
          <p:cNvPicPr>
            <a:picLocks noChangeAspect="1"/>
          </p:cNvPicPr>
          <p:nvPr/>
        </p:nvPicPr>
        <p:blipFill rotWithShape="1">
          <a:blip r:embed="rId3">
            <a:extLst>
              <a:ext uri="{28A0092B-C50C-407E-A947-70E740481C1C}">
                <a14:useLocalDpi xmlns:a14="http://schemas.microsoft.com/office/drawing/2010/main" val="0"/>
              </a:ext>
            </a:extLst>
          </a:blip>
          <a:srcRect b="5312"/>
          <a:stretch/>
        </p:blipFill>
        <p:spPr>
          <a:xfrm>
            <a:off x="862318" y="3691345"/>
            <a:ext cx="7419364" cy="2813078"/>
          </a:xfrm>
          <a:prstGeom prst="rect">
            <a:avLst/>
          </a:prstGeom>
        </p:spPr>
      </p:pic>
    </p:spTree>
    <p:extLst>
      <p:ext uri="{BB962C8B-B14F-4D97-AF65-F5344CB8AC3E}">
        <p14:creationId xmlns:p14="http://schemas.microsoft.com/office/powerpoint/2010/main" val="20472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9.4 Compressing a spring (cont.)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9.3: Energy diagrams</a:t>
            </a:r>
            <a:endParaRPr lang="en-US"/>
          </a:p>
        </p:txBody>
      </p:sp>
      <p:sp>
        <p:nvSpPr>
          <p:cNvPr id="11" name="Content Placeholder 10"/>
          <p:cNvSpPr>
            <a:spLocks noGrp="1"/>
          </p:cNvSpPr>
          <p:nvPr>
            <p:ph idx="1"/>
          </p:nvPr>
        </p:nvSpPr>
        <p:spPr/>
        <p:txBody>
          <a:bodyPr/>
          <a:lstStyle/>
          <a:p>
            <a:pPr marL="0" indent="0">
              <a:buNone/>
            </a:pPr>
            <a:r>
              <a:rPr lang="en-US" sz="2400" b="1" smtClean="0">
                <a:solidFill>
                  <a:srgbClr val="004A8F"/>
                </a:solidFill>
              </a:rPr>
              <a:t>SOLUTION</a:t>
            </a:r>
            <a:r>
              <a:rPr lang="en-US" sz="2400"/>
              <a:t> The bottom end of the spring exerts </a:t>
            </a:r>
            <a:r>
              <a:rPr lang="en-US" sz="2400" smtClean="0"/>
              <a:t>a force </a:t>
            </a:r>
            <a:r>
              <a:rPr lang="en-US" sz="2400"/>
              <a:t>on the surface edge, but this force has a force </a:t>
            </a:r>
            <a:r>
              <a:rPr lang="en-US" sz="2400" smtClean="0"/>
              <a:t>displacement of </a:t>
            </a:r>
            <a:r>
              <a:rPr lang="en-US" sz="2400"/>
              <a:t>zero. The top end of the spring exerts a force </a:t>
            </a:r>
            <a:r>
              <a:rPr lang="en-US" sz="2400" smtClean="0"/>
              <a:t>     on the block</a:t>
            </a:r>
            <a:r>
              <a:rPr lang="en-US" sz="2400"/>
              <a:t>. Because this force undergoes a nonzero force displacement</a:t>
            </a:r>
            <a:r>
              <a:rPr lang="en-US" sz="2400" smtClean="0"/>
              <a:t>, I </a:t>
            </a:r>
            <a:r>
              <a:rPr lang="en-US" sz="2400"/>
              <a:t>include it in my diagram and show a dot at its point </a:t>
            </a:r>
            <a:r>
              <a:rPr lang="en-US" sz="2400" smtClean="0"/>
              <a:t>of application</a:t>
            </a:r>
            <a:r>
              <a:rPr lang="en-US" sz="2400"/>
              <a:t>.</a:t>
            </a:r>
          </a:p>
        </p:txBody>
      </p:sp>
      <p:graphicFrame>
        <p:nvGraphicFramePr>
          <p:cNvPr id="8" name="Object 7"/>
          <p:cNvGraphicFramePr>
            <a:graphicFrameLocks noChangeAspect="1"/>
          </p:cNvGraphicFramePr>
          <p:nvPr>
            <p:extLst>
              <p:ext uri="{D42A27DB-BD31-4B8C-83A1-F6EECF244321}">
                <p14:modId xmlns:p14="http://schemas.microsoft.com/office/powerpoint/2010/main" val="537949391"/>
              </p:ext>
            </p:extLst>
          </p:nvPr>
        </p:nvGraphicFramePr>
        <p:xfrm>
          <a:off x="4752400" y="2639802"/>
          <a:ext cx="355600" cy="406400"/>
        </p:xfrm>
        <a:graphic>
          <a:graphicData uri="http://schemas.openxmlformats.org/presentationml/2006/ole">
            <mc:AlternateContent xmlns:mc="http://schemas.openxmlformats.org/markup-compatibility/2006">
              <mc:Choice xmlns:v="urn:schemas-microsoft-com:vml" Requires="v">
                <p:oleObj spid="_x0000_s1391" name="Equation" r:id="rId4" imgW="355600" imgH="406400" progId="Equation.DSMT4">
                  <p:embed/>
                </p:oleObj>
              </mc:Choice>
              <mc:Fallback>
                <p:oleObj name="Equation" r:id="rId4" imgW="355600" imgH="406400" progId="Equation.DSMT4">
                  <p:embed/>
                  <p:pic>
                    <p:nvPicPr>
                      <p:cNvPr id="0" name=""/>
                      <p:cNvPicPr>
                        <a:picLocks noChangeAspect="1" noChangeArrowheads="1"/>
                      </p:cNvPicPr>
                      <p:nvPr/>
                    </p:nvPicPr>
                    <p:blipFill>
                      <a:blip r:embed="rId5"/>
                      <a:srcRect/>
                      <a:stretch>
                        <a:fillRect/>
                      </a:stretch>
                    </p:blipFill>
                    <p:spPr bwMode="auto">
                      <a:xfrm>
                        <a:off x="4752400" y="2639802"/>
                        <a:ext cx="355600" cy="406400"/>
                      </a:xfrm>
                      <a:prstGeom prst="rect">
                        <a:avLst/>
                      </a:prstGeom>
                      <a:noFill/>
                      <a:ln>
                        <a:noFill/>
                      </a:ln>
                      <a:extLst/>
                    </p:spPr>
                  </p:pic>
                </p:oleObj>
              </mc:Fallback>
            </mc:AlternateContent>
          </a:graphicData>
        </a:graphic>
      </p:graphicFrame>
      <p:pic>
        <p:nvPicPr>
          <p:cNvPr id="9" name="Picture 8" descr="09_08_Figure.jpg"/>
          <p:cNvPicPr>
            <a:picLocks noChangeAspect="1"/>
          </p:cNvPicPr>
          <p:nvPr/>
        </p:nvPicPr>
        <p:blipFill rotWithShape="1">
          <a:blip r:embed="rId6">
            <a:extLst>
              <a:ext uri="{28A0092B-C50C-407E-A947-70E740481C1C}">
                <a14:useLocalDpi xmlns:a14="http://schemas.microsoft.com/office/drawing/2010/main" val="0"/>
              </a:ext>
            </a:extLst>
          </a:blip>
          <a:srcRect b="5312"/>
          <a:stretch/>
        </p:blipFill>
        <p:spPr>
          <a:xfrm>
            <a:off x="1110069" y="3875351"/>
            <a:ext cx="6923862" cy="2625206"/>
          </a:xfrm>
          <a:prstGeom prst="rect">
            <a:avLst/>
          </a:prstGeom>
        </p:spPr>
      </p:pic>
    </p:spTree>
    <p:extLst>
      <p:ext uri="{BB962C8B-B14F-4D97-AF65-F5344CB8AC3E}">
        <p14:creationId xmlns:p14="http://schemas.microsoft.com/office/powerpoint/2010/main" val="3123149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9.4 Compressing a spring (cont.)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9.3: Energy diagrams</a:t>
            </a:r>
            <a:endParaRPr lang="en-US"/>
          </a:p>
        </p:txBody>
      </p:sp>
      <p:sp>
        <p:nvSpPr>
          <p:cNvPr id="11" name="Content Placeholder 10"/>
          <p:cNvSpPr>
            <a:spLocks noGrp="1"/>
          </p:cNvSpPr>
          <p:nvPr>
            <p:ph idx="1"/>
          </p:nvPr>
        </p:nvSpPr>
        <p:spPr/>
        <p:txBody>
          <a:bodyPr/>
          <a:lstStyle/>
          <a:p>
            <a:pPr marL="0" indent="0">
              <a:buNone/>
            </a:pPr>
            <a:r>
              <a:rPr lang="en-US" sz="2400" b="1" smtClean="0">
                <a:solidFill>
                  <a:srgbClr val="004A8F"/>
                </a:solidFill>
              </a:rPr>
              <a:t>SOLUTION</a:t>
            </a:r>
            <a:r>
              <a:rPr lang="en-US" sz="2400"/>
              <a:t> Next I determine whether there are any energy </a:t>
            </a:r>
            <a:r>
              <a:rPr lang="en-US" sz="2400" smtClean="0"/>
              <a:t>changes. Kinetic </a:t>
            </a:r>
            <a:r>
              <a:rPr lang="en-US" sz="2400"/>
              <a:t>energy: The block’s kinetic energy goes to zero, </a:t>
            </a:r>
            <a:r>
              <a:rPr lang="en-US" sz="2400" smtClean="0"/>
              <a:t>and the </a:t>
            </a:r>
            <a:r>
              <a:rPr lang="en-US" sz="2400"/>
              <a:t>kinetic energies of the surface and Earth do not </a:t>
            </a:r>
            <a:r>
              <a:rPr lang="en-US" sz="2400" smtClean="0"/>
              <a:t>change. Thus </a:t>
            </a:r>
            <a:r>
              <a:rPr lang="en-US" sz="2400"/>
              <a:t>the kinetic energy of the system decreases, and </a:t>
            </a:r>
            <a:r>
              <a:rPr lang="en-US" sz="2400" smtClean="0"/>
              <a:t>Δ</a:t>
            </a:r>
            <a:r>
              <a:rPr lang="en-US" sz="2400" i="1" smtClean="0"/>
              <a:t>K</a:t>
            </a:r>
            <a:r>
              <a:rPr lang="en-US" sz="2400" smtClean="0"/>
              <a:t> </a:t>
            </a:r>
            <a:r>
              <a:rPr lang="en-US" sz="2400"/>
              <a:t>is</a:t>
            </a:r>
          </a:p>
          <a:p>
            <a:pPr marL="0" indent="0">
              <a:buNone/>
            </a:pPr>
            <a:r>
              <a:rPr lang="en-US" sz="2400" smtClean="0"/>
              <a:t>negative</a:t>
            </a:r>
            <a:r>
              <a:rPr lang="en-US" sz="2400"/>
              <a:t>.</a:t>
            </a:r>
          </a:p>
        </p:txBody>
      </p:sp>
      <p:pic>
        <p:nvPicPr>
          <p:cNvPr id="9" name="Picture 8" descr="09_08_Figure.jpg"/>
          <p:cNvPicPr>
            <a:picLocks noChangeAspect="1"/>
          </p:cNvPicPr>
          <p:nvPr/>
        </p:nvPicPr>
        <p:blipFill rotWithShape="1">
          <a:blip r:embed="rId3">
            <a:extLst>
              <a:ext uri="{28A0092B-C50C-407E-A947-70E740481C1C}">
                <a14:useLocalDpi xmlns:a14="http://schemas.microsoft.com/office/drawing/2010/main" val="0"/>
              </a:ext>
            </a:extLst>
          </a:blip>
          <a:srcRect b="5312"/>
          <a:stretch/>
        </p:blipFill>
        <p:spPr>
          <a:xfrm>
            <a:off x="1110069" y="3875351"/>
            <a:ext cx="6923862" cy="2625206"/>
          </a:xfrm>
          <a:prstGeom prst="rect">
            <a:avLst/>
          </a:prstGeom>
        </p:spPr>
      </p:pic>
    </p:spTree>
    <p:extLst>
      <p:ext uri="{BB962C8B-B14F-4D97-AF65-F5344CB8AC3E}">
        <p14:creationId xmlns:p14="http://schemas.microsoft.com/office/powerpoint/2010/main" val="4021873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8.36</a:t>
            </a:r>
            <a:endParaRPr lang="en-US" dirty="0"/>
          </a:p>
        </p:txBody>
      </p:sp>
      <p:sp>
        <p:nvSpPr>
          <p:cNvPr id="3" name="Content Placeholder 2"/>
          <p:cNvSpPr>
            <a:spLocks noGrp="1"/>
          </p:cNvSpPr>
          <p:nvPr>
            <p:ph idx="1"/>
          </p:nvPr>
        </p:nvSpPr>
        <p:spPr/>
        <p:txBody>
          <a:bodyPr/>
          <a:lstStyle/>
          <a:p>
            <a:r>
              <a:rPr lang="en-US" dirty="0"/>
              <a:t>A </a:t>
            </a:r>
            <a:r>
              <a:rPr lang="en-US" dirty="0"/>
              <a:t>2.19-</a:t>
            </a:r>
            <a:r>
              <a:rPr lang="en-US" dirty="0"/>
              <a:t>kg</a:t>
            </a:r>
            <a:r>
              <a:rPr lang="en-US" dirty="0"/>
              <a:t> </a:t>
            </a:r>
            <a:r>
              <a:rPr lang="en-US" dirty="0"/>
              <a:t>cart on a long, level, low-friction track is heading for a small electric fan at 0.25 m/s . The fan, which was initially off, is turned on. As the fan speeds up, the magnitude of the force it exerts on the cart is given by </a:t>
            </a:r>
            <a:r>
              <a:rPr lang="en-US" i="1" dirty="0"/>
              <a:t>at</a:t>
            </a:r>
            <a:r>
              <a:rPr lang="en-US" baseline="30000" dirty="0"/>
              <a:t>2</a:t>
            </a:r>
            <a:r>
              <a:rPr lang="en-US" dirty="0"/>
              <a:t>, where </a:t>
            </a:r>
            <a:r>
              <a:rPr lang="en-US" i="1" dirty="0"/>
              <a:t>a</a:t>
            </a:r>
            <a:r>
              <a:rPr lang="en-US" dirty="0"/>
              <a:t> = 0.0200 </a:t>
            </a:r>
            <a:r>
              <a:rPr lang="en-US" dirty="0" smtClean="0"/>
              <a:t>N/s</a:t>
            </a:r>
            <a:r>
              <a:rPr lang="en-US" baseline="30000" dirty="0" smtClean="0"/>
              <a:t>2</a:t>
            </a:r>
            <a:r>
              <a:rPr lang="en-US" dirty="0" smtClean="0"/>
              <a:t>.</a:t>
            </a:r>
          </a:p>
          <a:p>
            <a:endParaRPr lang="en-US" baseline="30000" dirty="0"/>
          </a:p>
          <a:p>
            <a:r>
              <a:rPr lang="en-US" dirty="0"/>
              <a:t>What is the speed of the cart </a:t>
            </a:r>
            <a:r>
              <a:rPr lang="en-US" dirty="0"/>
              <a:t>3.5 </a:t>
            </a:r>
            <a:r>
              <a:rPr lang="en-US" dirty="0"/>
              <a:t>s</a:t>
            </a:r>
            <a:r>
              <a:rPr lang="en-US" dirty="0"/>
              <a:t> </a:t>
            </a:r>
            <a:r>
              <a:rPr lang="en-US" dirty="0"/>
              <a:t>after the fan is turned on</a:t>
            </a:r>
            <a:r>
              <a:rPr lang="en-US" dirty="0" smtClean="0"/>
              <a:t>?</a:t>
            </a:r>
            <a:endParaRPr lang="en-US" dirty="0"/>
          </a:p>
          <a:p>
            <a:r>
              <a:rPr lang="en-US" dirty="0"/>
              <a:t>After how many seconds is the cart's velocity zero?</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spTree>
    <p:extLst>
      <p:ext uri="{BB962C8B-B14F-4D97-AF65-F5344CB8AC3E}">
        <p14:creationId xmlns:p14="http://schemas.microsoft.com/office/powerpoint/2010/main" val="1553574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9.4 Compressing a spring (cont.)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9.3: Energy diagrams</a:t>
            </a:r>
            <a:endParaRPr lang="en-US"/>
          </a:p>
        </p:txBody>
      </p:sp>
      <p:sp>
        <p:nvSpPr>
          <p:cNvPr id="11" name="Content Placeholder 10"/>
          <p:cNvSpPr>
            <a:spLocks noGrp="1"/>
          </p:cNvSpPr>
          <p:nvPr>
            <p:ph idx="1"/>
          </p:nvPr>
        </p:nvSpPr>
        <p:spPr/>
        <p:txBody>
          <a:bodyPr/>
          <a:lstStyle/>
          <a:p>
            <a:pPr marL="0" indent="0">
              <a:buNone/>
            </a:pPr>
            <a:r>
              <a:rPr lang="en-US" sz="2400" b="1" smtClean="0">
                <a:solidFill>
                  <a:srgbClr val="004A8F"/>
                </a:solidFill>
              </a:rPr>
              <a:t>SOLUTION</a:t>
            </a:r>
            <a:r>
              <a:rPr lang="en-US" sz="2400"/>
              <a:t> Potential energy: As the block moves downward</a:t>
            </a:r>
            <a:r>
              <a:rPr lang="en-US" sz="2400" smtClean="0"/>
              <a:t>, the </a:t>
            </a:r>
            <a:r>
              <a:rPr lang="en-US" sz="2400"/>
              <a:t>gravitational potential energy of the block-Earth </a:t>
            </a:r>
            <a:r>
              <a:rPr lang="en-US" sz="2400" smtClean="0"/>
              <a:t>system decreases</a:t>
            </a:r>
            <a:r>
              <a:rPr lang="en-US" sz="2400"/>
              <a:t>, and </a:t>
            </a:r>
            <a:r>
              <a:rPr lang="en-US" sz="2400" smtClean="0"/>
              <a:t>so Δ</a:t>
            </a:r>
            <a:r>
              <a:rPr lang="en-US" sz="2400" i="1" smtClean="0"/>
              <a:t>U</a:t>
            </a:r>
            <a:r>
              <a:rPr lang="en-US" sz="2400" smtClean="0"/>
              <a:t> </a:t>
            </a:r>
            <a:r>
              <a:rPr lang="en-US" sz="2400"/>
              <a:t>is negative. (Because the </a:t>
            </a:r>
            <a:r>
              <a:rPr lang="en-US" sz="2400" smtClean="0"/>
              <a:t>spring gets compressed</a:t>
            </a:r>
            <a:r>
              <a:rPr lang="en-US" sz="2400"/>
              <a:t>, its elastic potential energy changes, but </a:t>
            </a:r>
            <a:r>
              <a:rPr lang="en-US" sz="2400" smtClean="0"/>
              <a:t>the spring </a:t>
            </a:r>
            <a:r>
              <a:rPr lang="en-US" sz="2400"/>
              <a:t>is not part of the system.)</a:t>
            </a:r>
          </a:p>
        </p:txBody>
      </p:sp>
      <p:pic>
        <p:nvPicPr>
          <p:cNvPr id="8" name="Picture 7" descr="09_08_Figure.jpg"/>
          <p:cNvPicPr>
            <a:picLocks noChangeAspect="1"/>
          </p:cNvPicPr>
          <p:nvPr/>
        </p:nvPicPr>
        <p:blipFill rotWithShape="1">
          <a:blip r:embed="rId3">
            <a:extLst>
              <a:ext uri="{28A0092B-C50C-407E-A947-70E740481C1C}">
                <a14:useLocalDpi xmlns:a14="http://schemas.microsoft.com/office/drawing/2010/main" val="0"/>
              </a:ext>
            </a:extLst>
          </a:blip>
          <a:srcRect b="5312"/>
          <a:stretch/>
        </p:blipFill>
        <p:spPr>
          <a:xfrm>
            <a:off x="1110069" y="3875351"/>
            <a:ext cx="6923862" cy="2625206"/>
          </a:xfrm>
          <a:prstGeom prst="rect">
            <a:avLst/>
          </a:prstGeom>
        </p:spPr>
      </p:pic>
    </p:spTree>
    <p:extLst>
      <p:ext uri="{BB962C8B-B14F-4D97-AF65-F5344CB8AC3E}">
        <p14:creationId xmlns:p14="http://schemas.microsoft.com/office/powerpoint/2010/main" val="27344258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9.4 Compressing a spring (cont.)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9.3: Energy diagrams</a:t>
            </a:r>
            <a:endParaRPr lang="en-US"/>
          </a:p>
        </p:txBody>
      </p:sp>
      <p:sp>
        <p:nvSpPr>
          <p:cNvPr id="11" name="Content Placeholder 10"/>
          <p:cNvSpPr>
            <a:spLocks noGrp="1"/>
          </p:cNvSpPr>
          <p:nvPr>
            <p:ph idx="1"/>
          </p:nvPr>
        </p:nvSpPr>
        <p:spPr/>
        <p:txBody>
          <a:bodyPr/>
          <a:lstStyle/>
          <a:p>
            <a:pPr marL="0" indent="0">
              <a:buNone/>
            </a:pPr>
            <a:r>
              <a:rPr lang="en-US" sz="2400" b="1" smtClean="0">
                <a:solidFill>
                  <a:srgbClr val="004A8F"/>
                </a:solidFill>
              </a:rPr>
              <a:t>SOLUTION</a:t>
            </a:r>
            <a:r>
              <a:rPr lang="en-US" sz="2400"/>
              <a:t> Source energy: none (no fuel</a:t>
            </a:r>
            <a:r>
              <a:rPr lang="en-US" sz="2400" smtClean="0"/>
              <a:t>, food</a:t>
            </a:r>
            <a:r>
              <a:rPr lang="en-US" sz="2400"/>
              <a:t>, or other source of energy is converted in this problem)</a:t>
            </a:r>
            <a:r>
              <a:rPr lang="en-US" sz="2400" smtClean="0"/>
              <a:t>. Thermal </a:t>
            </a:r>
            <a:r>
              <a:rPr lang="en-US" sz="2400"/>
              <a:t>energy: As the block slides, energy is dissipated </a:t>
            </a:r>
            <a:r>
              <a:rPr lang="en-US" sz="2400" smtClean="0"/>
              <a:t>by the </a:t>
            </a:r>
            <a:r>
              <a:rPr lang="en-US" sz="2400"/>
              <a:t>friction between the surface and the block, </a:t>
            </a:r>
            <a:r>
              <a:rPr lang="en-US" sz="2400" smtClean="0"/>
              <a:t>so Δ</a:t>
            </a:r>
            <a:r>
              <a:rPr lang="en-US" sz="2400" i="1" smtClean="0"/>
              <a:t>E</a:t>
            </a:r>
            <a:r>
              <a:rPr lang="en-US" sz="2400" baseline="-25000" smtClean="0"/>
              <a:t>th</a:t>
            </a:r>
            <a:r>
              <a:rPr lang="en-US" sz="2400" smtClean="0"/>
              <a:t> is positive</a:t>
            </a:r>
            <a:r>
              <a:rPr lang="en-US" sz="2400"/>
              <a:t>.</a:t>
            </a:r>
          </a:p>
        </p:txBody>
      </p:sp>
      <p:pic>
        <p:nvPicPr>
          <p:cNvPr id="8" name="Picture 7" descr="09_08_Figure.jpg"/>
          <p:cNvPicPr>
            <a:picLocks noChangeAspect="1"/>
          </p:cNvPicPr>
          <p:nvPr/>
        </p:nvPicPr>
        <p:blipFill rotWithShape="1">
          <a:blip r:embed="rId3">
            <a:extLst>
              <a:ext uri="{28A0092B-C50C-407E-A947-70E740481C1C}">
                <a14:useLocalDpi xmlns:a14="http://schemas.microsoft.com/office/drawing/2010/main" val="0"/>
              </a:ext>
            </a:extLst>
          </a:blip>
          <a:srcRect b="5312"/>
          <a:stretch/>
        </p:blipFill>
        <p:spPr>
          <a:xfrm>
            <a:off x="762732" y="3611963"/>
            <a:ext cx="7618536" cy="2888594"/>
          </a:xfrm>
          <a:prstGeom prst="rect">
            <a:avLst/>
          </a:prstGeom>
        </p:spPr>
      </p:pic>
    </p:spTree>
    <p:extLst>
      <p:ext uri="{BB962C8B-B14F-4D97-AF65-F5344CB8AC3E}">
        <p14:creationId xmlns:p14="http://schemas.microsoft.com/office/powerpoint/2010/main" val="1497112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9.4 Compressing a spring (cont.)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9.3: Energy diagrams</a:t>
            </a:r>
            <a:endParaRPr lang="en-US"/>
          </a:p>
        </p:txBody>
      </p:sp>
      <p:sp>
        <p:nvSpPr>
          <p:cNvPr id="11" name="Content Placeholder 10"/>
          <p:cNvSpPr>
            <a:spLocks noGrp="1"/>
          </p:cNvSpPr>
          <p:nvPr>
            <p:ph idx="1"/>
          </p:nvPr>
        </p:nvSpPr>
        <p:spPr/>
        <p:txBody>
          <a:bodyPr/>
          <a:lstStyle/>
          <a:p>
            <a:pPr marL="0" indent="0">
              <a:buNone/>
            </a:pPr>
            <a:r>
              <a:rPr lang="en-US" sz="2400" b="1" smtClean="0">
                <a:solidFill>
                  <a:srgbClr val="004A8F"/>
                </a:solidFill>
              </a:rPr>
              <a:t>SOLUTION</a:t>
            </a:r>
            <a:r>
              <a:rPr lang="en-US" sz="2400"/>
              <a:t> To determine the work done on the system, I look at </a:t>
            </a:r>
            <a:r>
              <a:rPr lang="en-US" sz="2400" smtClean="0"/>
              <a:t>the external </a:t>
            </a:r>
            <a:r>
              <a:rPr lang="en-US" sz="2400"/>
              <a:t>forces exerted on it. The point of application of the </a:t>
            </a:r>
            <a:r>
              <a:rPr lang="en-US" sz="2400" smtClean="0"/>
              <a:t>external force      exerted </a:t>
            </a:r>
            <a:r>
              <a:rPr lang="en-US" sz="2400"/>
              <a:t>by the spring on the </a:t>
            </a:r>
            <a:r>
              <a:rPr lang="en-US" sz="2400" smtClean="0"/>
              <a:t>block undergoes a force </a:t>
            </a:r>
            <a:r>
              <a:rPr lang="en-US" sz="2400"/>
              <a:t>displacement opposite the direction of the force, so </a:t>
            </a:r>
            <a:r>
              <a:rPr lang="en-US" sz="2400" smtClean="0"/>
              <a:t>that force </a:t>
            </a:r>
            <a:r>
              <a:rPr lang="en-US" sz="2400"/>
              <a:t>does negative work on the system.</a:t>
            </a:r>
          </a:p>
        </p:txBody>
      </p:sp>
      <p:pic>
        <p:nvPicPr>
          <p:cNvPr id="9" name="Picture 8" descr="09_08_Figure.jpg"/>
          <p:cNvPicPr>
            <a:picLocks noChangeAspect="1"/>
          </p:cNvPicPr>
          <p:nvPr/>
        </p:nvPicPr>
        <p:blipFill rotWithShape="1">
          <a:blip r:embed="rId4">
            <a:extLst>
              <a:ext uri="{28A0092B-C50C-407E-A947-70E740481C1C}">
                <a14:useLocalDpi xmlns:a14="http://schemas.microsoft.com/office/drawing/2010/main" val="0"/>
              </a:ext>
            </a:extLst>
          </a:blip>
          <a:srcRect b="5312"/>
          <a:stretch/>
        </p:blipFill>
        <p:spPr>
          <a:xfrm>
            <a:off x="1110069" y="3875351"/>
            <a:ext cx="6923862" cy="2625206"/>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778752512"/>
              </p:ext>
            </p:extLst>
          </p:nvPr>
        </p:nvGraphicFramePr>
        <p:xfrm>
          <a:off x="2195548" y="2639802"/>
          <a:ext cx="355600" cy="406400"/>
        </p:xfrm>
        <a:graphic>
          <a:graphicData uri="http://schemas.openxmlformats.org/presentationml/2006/ole">
            <mc:AlternateContent xmlns:mc="http://schemas.openxmlformats.org/markup-compatibility/2006">
              <mc:Choice xmlns:v="urn:schemas-microsoft-com:vml" Requires="v">
                <p:oleObj spid="_x0000_s5484" name="Equation" r:id="rId5" imgW="355600" imgH="406400" progId="Equation.DSMT4">
                  <p:embed/>
                </p:oleObj>
              </mc:Choice>
              <mc:Fallback>
                <p:oleObj name="Equation" r:id="rId5" imgW="355600" imgH="406400" progId="Equation.DSMT4">
                  <p:embed/>
                  <p:pic>
                    <p:nvPicPr>
                      <p:cNvPr id="0" name=""/>
                      <p:cNvPicPr>
                        <a:picLocks noChangeAspect="1" noChangeArrowheads="1"/>
                      </p:cNvPicPr>
                      <p:nvPr/>
                    </p:nvPicPr>
                    <p:blipFill>
                      <a:blip r:embed="rId6"/>
                      <a:srcRect/>
                      <a:stretch>
                        <a:fillRect/>
                      </a:stretch>
                    </p:blipFill>
                    <p:spPr bwMode="auto">
                      <a:xfrm>
                        <a:off x="2195548" y="2639802"/>
                        <a:ext cx="355600" cy="406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2320108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9.4 Compressing a spring (cont.)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9.3: Energy diagrams</a:t>
            </a:r>
            <a:endParaRPr lang="en-US"/>
          </a:p>
        </p:txBody>
      </p:sp>
      <p:sp>
        <p:nvSpPr>
          <p:cNvPr id="11" name="Content Placeholder 10"/>
          <p:cNvSpPr>
            <a:spLocks noGrp="1"/>
          </p:cNvSpPr>
          <p:nvPr>
            <p:ph idx="1"/>
          </p:nvPr>
        </p:nvSpPr>
        <p:spPr/>
        <p:txBody>
          <a:bodyPr/>
          <a:lstStyle/>
          <a:p>
            <a:pPr marL="0" indent="0">
              <a:buNone/>
            </a:pPr>
            <a:r>
              <a:rPr lang="en-US" sz="2400" b="1" smtClean="0">
                <a:solidFill>
                  <a:srgbClr val="004A8F"/>
                </a:solidFill>
              </a:rPr>
              <a:t>SOLUTION</a:t>
            </a:r>
            <a:r>
              <a:rPr lang="en-US" sz="2400"/>
              <a:t> Thus the work </a:t>
            </a:r>
            <a:r>
              <a:rPr lang="en-US" sz="2400" smtClean="0"/>
              <a:t>done on </a:t>
            </a:r>
            <a:r>
              <a:rPr lang="en-US" sz="2400"/>
              <a:t>the system by the external forces is negative, and the </a:t>
            </a:r>
            <a:r>
              <a:rPr lang="en-US" sz="2400" i="1"/>
              <a:t>W</a:t>
            </a:r>
            <a:r>
              <a:rPr lang="en-US" sz="2400"/>
              <a:t> </a:t>
            </a:r>
            <a:r>
              <a:rPr lang="en-US" sz="2400" smtClean="0"/>
              <a:t>bar extends </a:t>
            </a:r>
            <a:r>
              <a:rPr lang="en-US" sz="2400"/>
              <a:t>below the baseline (Figure 9.9). I adjust the lengths </a:t>
            </a:r>
            <a:r>
              <a:rPr lang="en-US" sz="2400" smtClean="0"/>
              <a:t>of the </a:t>
            </a:r>
            <a:r>
              <a:rPr lang="en-US" sz="2400"/>
              <a:t>bars so that the length of the </a:t>
            </a:r>
            <a:r>
              <a:rPr lang="en-US" sz="2400" i="1"/>
              <a:t>W</a:t>
            </a:r>
            <a:r>
              <a:rPr lang="en-US" sz="2400"/>
              <a:t> bar is equal to the sum </a:t>
            </a:r>
            <a:r>
              <a:rPr lang="en-US" sz="2400" smtClean="0"/>
              <a:t>of the </a:t>
            </a:r>
            <a:r>
              <a:rPr lang="en-US" sz="2400"/>
              <a:t>lengths of the other three bars, yielding the energy </a:t>
            </a:r>
            <a:r>
              <a:rPr lang="en-US" sz="2400" smtClean="0"/>
              <a:t>diagram shown </a:t>
            </a:r>
            <a:r>
              <a:rPr lang="en-US" sz="2400"/>
              <a:t>in Figure 9.9. </a:t>
            </a:r>
            <a:r>
              <a:rPr lang="en-US" sz="2400">
                <a:solidFill>
                  <a:srgbClr val="004A8F"/>
                </a:solidFill>
              </a:rPr>
              <a:t>✔</a:t>
            </a:r>
          </a:p>
        </p:txBody>
      </p:sp>
      <p:pic>
        <p:nvPicPr>
          <p:cNvPr id="2" name="Picture 1" descr="09_09_Figure.jpg"/>
          <p:cNvPicPr>
            <a:picLocks noChangeAspect="1"/>
          </p:cNvPicPr>
          <p:nvPr/>
        </p:nvPicPr>
        <p:blipFill rotWithShape="1">
          <a:blip r:embed="rId3">
            <a:extLst>
              <a:ext uri="{28A0092B-C50C-407E-A947-70E740481C1C}">
                <a14:useLocalDpi xmlns:a14="http://schemas.microsoft.com/office/drawing/2010/main" val="0"/>
              </a:ext>
            </a:extLst>
          </a:blip>
          <a:srcRect b="3268"/>
          <a:stretch/>
        </p:blipFill>
        <p:spPr>
          <a:xfrm>
            <a:off x="2186295" y="3931567"/>
            <a:ext cx="4771410" cy="2760782"/>
          </a:xfrm>
          <a:prstGeom prst="rect">
            <a:avLst/>
          </a:prstGeom>
        </p:spPr>
      </p:pic>
    </p:spTree>
    <p:extLst>
      <p:ext uri="{BB962C8B-B14F-4D97-AF65-F5344CB8AC3E}">
        <p14:creationId xmlns:p14="http://schemas.microsoft.com/office/powerpoint/2010/main" val="1791093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Exercise 9.4 Compressing a spring (cont.)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9.3: Energy diagrams</a:t>
            </a:r>
            <a:endParaRPr lang="en-US"/>
          </a:p>
        </p:txBody>
      </p:sp>
      <p:sp>
        <p:nvSpPr>
          <p:cNvPr id="11" name="Content Placeholder 10"/>
          <p:cNvSpPr>
            <a:spLocks noGrp="1"/>
          </p:cNvSpPr>
          <p:nvPr>
            <p:ph idx="1"/>
          </p:nvPr>
        </p:nvSpPr>
        <p:spPr>
          <a:xfrm>
            <a:off x="365124" y="1874520"/>
            <a:ext cx="8778876" cy="4718304"/>
          </a:xfrm>
        </p:spPr>
        <p:txBody>
          <a:bodyPr/>
          <a:lstStyle/>
          <a:p>
            <a:pPr marL="0" indent="0">
              <a:buNone/>
            </a:pPr>
            <a:r>
              <a:rPr lang="en-US" sz="2400" b="1" dirty="0" smtClean="0">
                <a:solidFill>
                  <a:srgbClr val="004A8F"/>
                </a:solidFill>
              </a:rPr>
              <a:t>SOLUTION</a:t>
            </a:r>
            <a:r>
              <a:rPr lang="en-US" sz="2400" dirty="0"/>
              <a:t> </a:t>
            </a:r>
            <a:endParaRPr lang="en-US" sz="2400" dirty="0" smtClean="0"/>
          </a:p>
          <a:p>
            <a:pPr marL="0" indent="0">
              <a:buNone/>
            </a:pPr>
            <a:r>
              <a:rPr lang="en-US" sz="2400" dirty="0" smtClean="0"/>
              <a:t>The change in kinetic energy is equal to the work done</a:t>
            </a:r>
          </a:p>
          <a:p>
            <a:pPr marL="0" indent="0">
              <a:buNone/>
            </a:pPr>
            <a:r>
              <a:rPr lang="en-US" sz="2400" dirty="0" smtClean="0">
                <a:solidFill>
                  <a:schemeClr val="tx1"/>
                </a:solidFill>
              </a:rPr>
              <a:t>The change in potential energy shows up as thermal energy (friction)</a:t>
            </a:r>
          </a:p>
          <a:p>
            <a:pPr marL="0" indent="0">
              <a:buNone/>
            </a:pPr>
            <a:r>
              <a:rPr lang="en-US" sz="2400" dirty="0" smtClean="0">
                <a:solidFill>
                  <a:schemeClr val="tx1"/>
                </a:solidFill>
              </a:rPr>
              <a:t>Now we could do math </a:t>
            </a:r>
            <a:r>
              <a:rPr lang="mr-IN" sz="2400" dirty="0" smtClean="0">
                <a:solidFill>
                  <a:schemeClr val="tx1"/>
                </a:solidFill>
              </a:rPr>
              <a:t>–</a:t>
            </a:r>
            <a:r>
              <a:rPr lang="en-US" sz="2400" dirty="0" smtClean="0">
                <a:solidFill>
                  <a:schemeClr val="tx1"/>
                </a:solidFill>
              </a:rPr>
              <a:t> all energy changes plus work sum to zero</a:t>
            </a:r>
            <a:endParaRPr lang="en-US" sz="2400" dirty="0">
              <a:solidFill>
                <a:schemeClr val="tx1"/>
              </a:solidFill>
            </a:endParaRPr>
          </a:p>
        </p:txBody>
      </p:sp>
      <p:pic>
        <p:nvPicPr>
          <p:cNvPr id="2" name="Picture 1" descr="09_09_Figure.jpg"/>
          <p:cNvPicPr>
            <a:picLocks noChangeAspect="1"/>
          </p:cNvPicPr>
          <p:nvPr/>
        </p:nvPicPr>
        <p:blipFill rotWithShape="1">
          <a:blip r:embed="rId3">
            <a:extLst>
              <a:ext uri="{28A0092B-C50C-407E-A947-70E740481C1C}">
                <a14:useLocalDpi xmlns:a14="http://schemas.microsoft.com/office/drawing/2010/main" val="0"/>
              </a:ext>
            </a:extLst>
          </a:blip>
          <a:srcRect b="3268"/>
          <a:stretch/>
        </p:blipFill>
        <p:spPr>
          <a:xfrm>
            <a:off x="2186295" y="3931567"/>
            <a:ext cx="4771410" cy="2760782"/>
          </a:xfrm>
          <a:prstGeom prst="rect">
            <a:avLst/>
          </a:prstGeom>
        </p:spPr>
      </p:pic>
    </p:spTree>
    <p:extLst>
      <p:ext uri="{BB962C8B-B14F-4D97-AF65-F5344CB8AC3E}">
        <p14:creationId xmlns:p14="http://schemas.microsoft.com/office/powerpoint/2010/main" val="5516204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tabLst>
                <a:tab pos="801688" algn="l"/>
              </a:tabLst>
            </a:pPr>
            <a:r>
              <a:rPr lang="en-US" dirty="0" smtClean="0"/>
              <a:t>	Draw </a:t>
            </a:r>
            <a:r>
              <a:rPr lang="en-US" dirty="0"/>
              <a:t>an energy diagram for the situation </a:t>
            </a:r>
            <a:r>
              <a:rPr lang="en-US" dirty="0" smtClean="0"/>
              <a:t>presented in </a:t>
            </a:r>
            <a:r>
              <a:rPr lang="en-US" dirty="0"/>
              <a:t>Exercise 9.4, but choose the system that comprises </a:t>
            </a:r>
            <a:r>
              <a:rPr lang="en-US" b="1" dirty="0"/>
              <a:t>block</a:t>
            </a:r>
            <a:r>
              <a:rPr lang="en-US" b="1" dirty="0" smtClean="0"/>
              <a:t>, spring</a:t>
            </a:r>
            <a:r>
              <a:rPr lang="en-US" b="1" dirty="0"/>
              <a:t>, surface</a:t>
            </a:r>
            <a:r>
              <a:rPr lang="en-US" b="1" dirty="0" smtClean="0"/>
              <a:t>, and </a:t>
            </a:r>
            <a:r>
              <a:rPr lang="en-US" b="1" dirty="0"/>
              <a:t>Earth</a:t>
            </a:r>
            <a:r>
              <a:rPr lang="en-US" b="1" dirty="0" smtClean="0"/>
              <a:t>. (i.e., include the spring now)</a:t>
            </a:r>
          </a:p>
          <a:p>
            <a:pPr>
              <a:tabLst>
                <a:tab pos="801688" algn="l"/>
              </a:tabLst>
            </a:pPr>
            <a:r>
              <a:rPr lang="en-US" dirty="0" smtClean="0">
                <a:solidFill>
                  <a:srgbClr val="FF0000"/>
                </a:solidFill>
              </a:rPr>
              <a:t>Which changes should be equal? No external force now, no work.</a:t>
            </a:r>
            <a:endParaRPr lang="en-US" dirty="0">
              <a:solidFill>
                <a:srgbClr val="FF0000"/>
              </a:solidFill>
            </a:endParaRPr>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3" name="Text Placeholder 2"/>
          <p:cNvSpPr>
            <a:spLocks noGrp="1"/>
          </p:cNvSpPr>
          <p:nvPr>
            <p:ph type="body" sz="quarter" idx="11"/>
          </p:nvPr>
        </p:nvSpPr>
        <p:spPr/>
        <p:txBody>
          <a:bodyPr/>
          <a:lstStyle/>
          <a:p>
            <a:r>
              <a:rPr lang="en-US"/>
              <a:t>Checkpoint </a:t>
            </a:r>
            <a:r>
              <a:rPr lang="en-US" smtClean="0"/>
              <a:t>9.7</a:t>
            </a:r>
            <a:endParaRPr lang="en-US"/>
          </a:p>
        </p:txBody>
      </p:sp>
      <p:sp>
        <p:nvSpPr>
          <p:cNvPr id="6" name="Text Placeholder 5"/>
          <p:cNvSpPr>
            <a:spLocks noGrp="1"/>
          </p:cNvSpPr>
          <p:nvPr>
            <p:ph type="body" sz="quarter" idx="12"/>
          </p:nvPr>
        </p:nvSpPr>
        <p:spPr/>
        <p:txBody>
          <a:bodyPr/>
          <a:lstStyle/>
          <a:p>
            <a:r>
              <a:rPr lang="en-US" smtClean="0"/>
              <a:t>9.7</a:t>
            </a:r>
            <a:endParaRPr lang="en-US"/>
          </a:p>
        </p:txBody>
      </p:sp>
      <p:pic>
        <p:nvPicPr>
          <p:cNvPr id="5" name="Picture 4"/>
          <p:cNvPicPr>
            <a:picLocks noChangeAspect="1"/>
          </p:cNvPicPr>
          <p:nvPr/>
        </p:nvPicPr>
        <p:blipFill>
          <a:blip r:embed="rId3"/>
          <a:stretch>
            <a:fillRect/>
          </a:stretch>
        </p:blipFill>
        <p:spPr>
          <a:xfrm>
            <a:off x="630408" y="2939773"/>
            <a:ext cx="5108575" cy="3918227"/>
          </a:xfrm>
          <a:prstGeom prst="rect">
            <a:avLst/>
          </a:prstGeom>
        </p:spPr>
      </p:pic>
      <p:sp>
        <p:nvSpPr>
          <p:cNvPr id="7" name="TextBox 6"/>
          <p:cNvSpPr txBox="1"/>
          <p:nvPr/>
        </p:nvSpPr>
        <p:spPr>
          <a:xfrm>
            <a:off x="5981075" y="3357797"/>
            <a:ext cx="3043004" cy="1938992"/>
          </a:xfrm>
          <a:prstGeom prst="rect">
            <a:avLst/>
          </a:prstGeom>
          <a:noFill/>
        </p:spPr>
        <p:txBody>
          <a:bodyPr wrap="square" rtlCol="0">
            <a:spAutoFit/>
          </a:bodyPr>
          <a:lstStyle/>
          <a:p>
            <a:r>
              <a:rPr lang="en-US" dirty="0" smtClean="0">
                <a:latin typeface="Times New Roman" charset="0"/>
                <a:ea typeface="Times New Roman" charset="0"/>
                <a:cs typeface="Times New Roman" charset="0"/>
              </a:rPr>
              <a:t>What was work is now a change in PE</a:t>
            </a: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Distinction depends on choice of system!</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0783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Section Goals</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a:t>Section 9.4: Choice of </a:t>
            </a:r>
            <a:r>
              <a:rPr lang="en-US" smtClean="0"/>
              <a:t>system</a:t>
            </a:r>
            <a:endParaRPr lang="en-US"/>
          </a:p>
        </p:txBody>
      </p:sp>
      <p:sp>
        <p:nvSpPr>
          <p:cNvPr id="2" name="Content Placeholder 1"/>
          <p:cNvSpPr>
            <a:spLocks noGrp="1"/>
          </p:cNvSpPr>
          <p:nvPr>
            <p:ph idx="1"/>
          </p:nvPr>
        </p:nvSpPr>
        <p:spPr/>
        <p:txBody>
          <a:bodyPr/>
          <a:lstStyle/>
          <a:p>
            <a:pPr marL="0" indent="0">
              <a:buNone/>
            </a:pPr>
            <a:r>
              <a:rPr lang="en-US"/>
              <a:t>You will learn to</a:t>
            </a:r>
          </a:p>
          <a:p>
            <a:r>
              <a:rPr lang="en-US"/>
              <a:t>Choose an </a:t>
            </a:r>
            <a:r>
              <a:rPr lang="en-US" b="1"/>
              <a:t>appropriate system </a:t>
            </a:r>
            <a:r>
              <a:rPr lang="en-US"/>
              <a:t>for a physical problem of interest in order to systematically account for the various energy changes.</a:t>
            </a:r>
          </a:p>
          <a:p>
            <a:r>
              <a:rPr lang="en-US"/>
              <a:t>Recognize that a system chosen for which </a:t>
            </a:r>
            <a:r>
              <a:rPr lang="en-US" b="1"/>
              <a:t>friction</a:t>
            </a:r>
            <a:r>
              <a:rPr lang="en-US"/>
              <a:t> acts across the boundary is </a:t>
            </a:r>
            <a:r>
              <a:rPr lang="en-US" b="1"/>
              <a:t>difficult </a:t>
            </a:r>
            <a:r>
              <a:rPr lang="en-US"/>
              <a:t>to analyze. This is because in these situations thermal energy is generated in both the environment and the system, making energy accounting for the system problematic.</a:t>
            </a:r>
          </a:p>
          <a:p>
            <a:endParaRPr lang="en-US"/>
          </a:p>
        </p:txBody>
      </p:sp>
    </p:spTree>
    <p:extLst>
      <p:ext uri="{BB962C8B-B14F-4D97-AF65-F5344CB8AC3E}">
        <p14:creationId xmlns:p14="http://schemas.microsoft.com/office/powerpoint/2010/main" val="22204838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9_10_Figure.jpg"/>
          <p:cNvPicPr>
            <a:picLocks noChangeAspect="1"/>
          </p:cNvPicPr>
          <p:nvPr/>
        </p:nvPicPr>
        <p:blipFill rotWithShape="1">
          <a:blip r:embed="rId3">
            <a:extLst>
              <a:ext uri="{28A0092B-C50C-407E-A947-70E740481C1C}">
                <a14:useLocalDpi xmlns:a14="http://schemas.microsoft.com/office/drawing/2010/main" val="0"/>
              </a:ext>
            </a:extLst>
          </a:blip>
          <a:srcRect b="3567"/>
          <a:stretch/>
        </p:blipFill>
        <p:spPr>
          <a:xfrm>
            <a:off x="1004815" y="2421774"/>
            <a:ext cx="7134371" cy="4164024"/>
          </a:xfrm>
          <a:prstGeom prst="rect">
            <a:avLst/>
          </a:prstGeom>
        </p:spPr>
      </p:pic>
      <p:sp>
        <p:nvSpPr>
          <p:cNvPr id="2" name="Content Placeholder 1"/>
          <p:cNvSpPr>
            <a:spLocks noGrp="1"/>
          </p:cNvSpPr>
          <p:nvPr>
            <p:ph idx="1"/>
          </p:nvPr>
        </p:nvSpPr>
        <p:spPr/>
        <p:txBody>
          <a:bodyPr/>
          <a:lstStyle/>
          <a:p>
            <a:r>
              <a:rPr lang="en-US" sz="2400" smtClean="0"/>
              <a:t>Different </a:t>
            </a:r>
            <a:r>
              <a:rPr lang="en-US" sz="2400"/>
              <a:t>choices of systems lead to different energy diagrams</a:t>
            </a:r>
            <a:r>
              <a:rPr lang="en-US" sz="2400" smtClean="0"/>
              <a:t>.</a:t>
            </a:r>
          </a:p>
          <a:p>
            <a:r>
              <a:rPr lang="en-US" sz="2400" smtClean="0"/>
              <a:t>What is “work” in one context is energy conversion in another</a:t>
            </a:r>
          </a:p>
          <a:p>
            <a:r>
              <a:rPr lang="en-US" sz="2400" smtClean="0"/>
              <a:t>Work is involved when an </a:t>
            </a:r>
            <a:r>
              <a:rPr lang="en-US" sz="2400" i="1" smtClean="0"/>
              <a:t>external</a:t>
            </a:r>
            <a:r>
              <a:rPr lang="en-US" sz="2400" smtClean="0"/>
              <a:t> agent acts with a force</a:t>
            </a:r>
            <a:endParaRPr lang="en-US" sz="240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pPr lvl="0">
              <a:spcBef>
                <a:spcPts val="1200"/>
              </a:spcBef>
            </a:pPr>
            <a:r>
              <a:rPr lang="en-US"/>
              <a:t>Section 9.4: Choice of </a:t>
            </a:r>
            <a:r>
              <a:rPr lang="en-US" smtClean="0"/>
              <a:t>system</a:t>
            </a:r>
            <a:endParaRPr lang="en-US"/>
          </a:p>
        </p:txBody>
      </p:sp>
    </p:spTree>
    <p:extLst>
      <p:ext uri="{BB962C8B-B14F-4D97-AF65-F5344CB8AC3E}">
        <p14:creationId xmlns:p14="http://schemas.microsoft.com/office/powerpoint/2010/main" val="4220550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Need to be careful not to double count gravitational potential energy! </a:t>
            </a:r>
          </a:p>
          <a:p>
            <a:r>
              <a:rPr lang="en-US" sz="2400" dirty="0" smtClean="0"/>
              <a:t>It is important to remember the following point:</a:t>
            </a:r>
          </a:p>
          <a:p>
            <a:pPr lvl="1"/>
            <a:r>
              <a:rPr lang="en-US" sz="2400" b="1" dirty="0" smtClean="0"/>
              <a:t>Gravitational potential energy always refers to the relative position of various parts within a system, never to the relative positions of one component of the system and its environment.</a:t>
            </a:r>
          </a:p>
          <a:p>
            <a:r>
              <a:rPr lang="en-US" sz="2400" dirty="0" smtClean="0"/>
              <a:t>In other words, depending on the choice of system, the gravitational interaction with the system can appear in energy diagrams as either a </a:t>
            </a:r>
            <a:r>
              <a:rPr lang="en-US" sz="2400" dirty="0" smtClean="0">
                <a:solidFill>
                  <a:srgbClr val="FF0000"/>
                </a:solidFill>
              </a:rPr>
              <a:t>change in gravitational potential energy </a:t>
            </a:r>
            <a:r>
              <a:rPr lang="en-US" sz="2400" dirty="0" smtClean="0"/>
              <a:t>or </a:t>
            </a:r>
            <a:r>
              <a:rPr lang="en-US" sz="2400" dirty="0" smtClean="0">
                <a:solidFill>
                  <a:schemeClr val="accent2"/>
                </a:solidFill>
              </a:rPr>
              <a:t>work done by Earth</a:t>
            </a:r>
            <a:r>
              <a:rPr lang="en-US" sz="2400" dirty="0" smtClean="0"/>
              <a:t>, but not both. </a:t>
            </a:r>
          </a:p>
          <a:p>
            <a:r>
              <a:rPr lang="en-US" sz="2400" dirty="0" smtClean="0"/>
              <a:t>Earth outside system? Probably work (earth = external agent then</a:t>
            </a:r>
            <a:r>
              <a:rPr lang="en-US" sz="2400" dirty="0" smtClean="0"/>
              <a:t>) </a:t>
            </a:r>
            <a:r>
              <a:rPr lang="mr-IN" sz="2400" dirty="0" smtClean="0"/>
              <a:t>…</a:t>
            </a:r>
            <a:endParaRPr lang="en-US" sz="2400"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pPr lvl="0"/>
            <a:r>
              <a:rPr lang="en-US" smtClean="0"/>
              <a:t>Section 9.4: Choice of system</a:t>
            </a:r>
            <a:endParaRPr lang="en-US"/>
          </a:p>
        </p:txBody>
      </p:sp>
    </p:spTree>
    <p:extLst>
      <p:ext uri="{BB962C8B-B14F-4D97-AF65-F5344CB8AC3E}">
        <p14:creationId xmlns:p14="http://schemas.microsoft.com/office/powerpoint/2010/main" val="149205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smtClean="0"/>
              <a:t>As seen in the figure, the thermal energy generated (in this case due to friction) ends up on both surfaces. </a:t>
            </a:r>
          </a:p>
          <a:p>
            <a:r>
              <a:rPr lang="en-US" sz="2200" smtClean="0"/>
              <a:t>As seen in part (</a:t>
            </a:r>
            <a:r>
              <a:rPr lang="en-US" sz="2200" i="1" smtClean="0"/>
              <a:t>a</a:t>
            </a:r>
            <a:r>
              <a:rPr lang="en-US" sz="2200" smtClean="0"/>
              <a:t>), certain choices of systems lead to complications:</a:t>
            </a:r>
          </a:p>
          <a:p>
            <a:pPr lvl="1"/>
            <a:r>
              <a:rPr lang="en-US" sz="2200" b="1" smtClean="0"/>
              <a:t>When drawing an energy diagram, do not choose a system for which friction occurs at the boundary of the system. </a:t>
            </a:r>
            <a:endParaRPr lang="en-US" sz="2200" b="1"/>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pPr lvl="0"/>
            <a:r>
              <a:rPr lang="en-US" smtClean="0"/>
              <a:t>Section 9.4: Choice of system</a:t>
            </a:r>
            <a:endParaRPr lang="en-US"/>
          </a:p>
        </p:txBody>
      </p:sp>
      <p:pic>
        <p:nvPicPr>
          <p:cNvPr id="9" name="Picture 8" descr="09_11_Figure.jpg"/>
          <p:cNvPicPr>
            <a:picLocks noChangeAspect="1"/>
          </p:cNvPicPr>
          <p:nvPr/>
        </p:nvPicPr>
        <p:blipFill rotWithShape="1">
          <a:blip r:embed="rId3">
            <a:extLst>
              <a:ext uri="{28A0092B-C50C-407E-A947-70E740481C1C}">
                <a14:useLocalDpi xmlns:a14="http://schemas.microsoft.com/office/drawing/2010/main" val="0"/>
              </a:ext>
            </a:extLst>
          </a:blip>
          <a:srcRect b="4400"/>
          <a:stretch/>
        </p:blipFill>
        <p:spPr>
          <a:xfrm>
            <a:off x="932200" y="3155060"/>
            <a:ext cx="7279600" cy="3329221"/>
          </a:xfrm>
          <a:prstGeom prst="rect">
            <a:avLst/>
          </a:prstGeom>
        </p:spPr>
      </p:pic>
    </p:spTree>
    <p:extLst>
      <p:ext uri="{BB962C8B-B14F-4D97-AF65-F5344CB8AC3E}">
        <p14:creationId xmlns:p14="http://schemas.microsoft.com/office/powerpoint/2010/main" val="3610689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8.36</a:t>
            </a:r>
            <a:endParaRPr lang="en-US" dirty="0"/>
          </a:p>
        </p:txBody>
      </p:sp>
      <p:sp>
        <p:nvSpPr>
          <p:cNvPr id="3" name="Content Placeholder 2"/>
          <p:cNvSpPr>
            <a:spLocks noGrp="1"/>
          </p:cNvSpPr>
          <p:nvPr>
            <p:ph idx="1"/>
          </p:nvPr>
        </p:nvSpPr>
        <p:spPr>
          <a:xfrm>
            <a:off x="365125" y="1874520"/>
            <a:ext cx="8464082" cy="4718304"/>
          </a:xfrm>
        </p:spPr>
        <p:txBody>
          <a:bodyPr/>
          <a:lstStyle/>
          <a:p>
            <a:r>
              <a:rPr lang="en-US" dirty="0" smtClean="0"/>
              <a:t>You know the force, </a:t>
            </a:r>
            <a:r>
              <a:rPr lang="en-US" i="1" dirty="0" smtClean="0"/>
              <a:t>a</a:t>
            </a:r>
            <a:r>
              <a:rPr lang="en-US" baseline="-25000" dirty="0" smtClean="0"/>
              <a:t>x</a:t>
            </a:r>
            <a:r>
              <a:rPr lang="en-US" dirty="0" smtClean="0"/>
              <a:t> = -</a:t>
            </a:r>
            <a:r>
              <a:rPr lang="en-US" i="1" dirty="0" smtClean="0"/>
              <a:t>F</a:t>
            </a:r>
            <a:r>
              <a:rPr lang="en-US" dirty="0" smtClean="0"/>
              <a:t>/</a:t>
            </a:r>
            <a:r>
              <a:rPr lang="en-US" i="1" dirty="0" smtClean="0"/>
              <a:t>m. </a:t>
            </a:r>
            <a:r>
              <a:rPr lang="en-US" dirty="0" smtClean="0"/>
              <a:t>(- b/c opposes motion)</a:t>
            </a:r>
          </a:p>
          <a:p>
            <a:r>
              <a:rPr lang="en-US" i="1" dirty="0" smtClean="0"/>
              <a:t>Change </a:t>
            </a:r>
            <a:r>
              <a:rPr lang="en-US" dirty="0" smtClean="0"/>
              <a:t>in velocity is </a:t>
            </a:r>
          </a:p>
          <a:p>
            <a:endParaRPr lang="en-US" i="1" dirty="0"/>
          </a:p>
          <a:p>
            <a:endParaRPr lang="en-US" i="1" dirty="0" smtClean="0"/>
          </a:p>
          <a:p>
            <a:endParaRPr lang="en-US" i="1" dirty="0"/>
          </a:p>
          <a:p>
            <a:endParaRPr lang="en-US" dirty="0" smtClean="0"/>
          </a:p>
          <a:p>
            <a:r>
              <a:rPr lang="en-US" dirty="0" smtClean="0"/>
              <a:t>For the second part? You want </a:t>
            </a:r>
            <a:r>
              <a:rPr lang="en-US" i="1" dirty="0" err="1" smtClean="0"/>
              <a:t>v</a:t>
            </a:r>
            <a:r>
              <a:rPr lang="en-US" i="1" baseline="-25000" dirty="0" err="1" smtClean="0"/>
              <a:t>f</a:t>
            </a:r>
            <a:r>
              <a:rPr lang="en-US" dirty="0" smtClean="0"/>
              <a:t> = 0, solve for </a:t>
            </a:r>
            <a:r>
              <a:rPr lang="en-US" i="1" dirty="0" smtClean="0"/>
              <a:t>t</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pic>
        <p:nvPicPr>
          <p:cNvPr id="6" name="Picture 5"/>
          <p:cNvPicPr>
            <a:picLocks noChangeAspect="1"/>
          </p:cNvPicPr>
          <p:nvPr/>
        </p:nvPicPr>
        <p:blipFill>
          <a:blip r:embed="rId2"/>
          <a:stretch>
            <a:fillRect/>
          </a:stretch>
        </p:blipFill>
        <p:spPr>
          <a:xfrm>
            <a:off x="2484412" y="3162925"/>
            <a:ext cx="3541633" cy="1301008"/>
          </a:xfrm>
          <a:prstGeom prst="rect">
            <a:avLst/>
          </a:prstGeom>
        </p:spPr>
      </p:pic>
    </p:spTree>
    <p:extLst>
      <p:ext uri="{BB962C8B-B14F-4D97-AF65-F5344CB8AC3E}">
        <p14:creationId xmlns:p14="http://schemas.microsoft.com/office/powerpoint/2010/main" val="15520326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a:t>A person pulls a box along the ground at a constant speed. If we consider Earth and the box as our system, what can we say about the net external force on the system</a:t>
            </a:r>
            <a:r>
              <a:rPr lang="en-US" sz="2400" smtClean="0"/>
              <a:t>?</a:t>
            </a:r>
          </a:p>
          <a:p>
            <a:endParaRPr lang="en-US" sz="2400" smtClean="0"/>
          </a:p>
          <a:p>
            <a:endParaRPr lang="en-US" sz="2400"/>
          </a:p>
          <a:p>
            <a:endParaRPr lang="en-US" sz="2400" smtClean="0"/>
          </a:p>
          <a:p>
            <a:endParaRPr lang="en-US" sz="2400"/>
          </a:p>
          <a:p>
            <a:endParaRPr lang="en-US" sz="2400"/>
          </a:p>
          <a:p>
            <a:pPr lvl="1">
              <a:lnSpc>
                <a:spcPct val="90000"/>
              </a:lnSpc>
            </a:pPr>
            <a:r>
              <a:rPr lang="tr-TR" sz="2400"/>
              <a:t>It is zero because the system is isolated.</a:t>
            </a:r>
          </a:p>
          <a:p>
            <a:pPr lvl="1">
              <a:lnSpc>
                <a:spcPct val="90000"/>
              </a:lnSpc>
            </a:pPr>
            <a:r>
              <a:rPr lang="tr-TR" sz="2400"/>
              <a:t>It is nonzero because the system is not isolated.</a:t>
            </a:r>
          </a:p>
          <a:p>
            <a:pPr lvl="1">
              <a:lnSpc>
                <a:spcPct val="90000"/>
              </a:lnSpc>
            </a:pPr>
            <a:r>
              <a:rPr lang="tr-TR" sz="2400"/>
              <a:t>It is zero even though the system is not isolated.</a:t>
            </a:r>
          </a:p>
          <a:p>
            <a:pPr lvl="1">
              <a:lnSpc>
                <a:spcPct val="90000"/>
              </a:lnSpc>
            </a:pPr>
            <a:r>
              <a:rPr lang="tr-TR" sz="2400"/>
              <a:t>It is nonzero even though the system is isolated.</a:t>
            </a:r>
          </a:p>
          <a:p>
            <a:pPr lvl="1">
              <a:lnSpc>
                <a:spcPct val="90000"/>
              </a:lnSpc>
            </a:pPr>
            <a:r>
              <a:rPr lang="tr-TR" sz="2400"/>
              <a:t>None of the </a:t>
            </a:r>
            <a:r>
              <a:rPr lang="tr-TR" sz="2400" smtClean="0"/>
              <a:t>above</a:t>
            </a:r>
            <a:endParaRPr lang="tr-TR" sz="240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smtClean="0"/>
              <a:t>Section 9.4</a:t>
            </a:r>
          </a:p>
          <a:p>
            <a:r>
              <a:rPr lang="en-US" smtClean="0"/>
              <a:t>Question 5</a:t>
            </a:r>
            <a:endParaRPr 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898" y="2446560"/>
            <a:ext cx="3932205" cy="19165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2176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a:t>A person pulls a box along the ground at a </a:t>
            </a:r>
            <a:r>
              <a:rPr lang="en-US" sz="2400" b="1"/>
              <a:t>constant speed</a:t>
            </a:r>
            <a:r>
              <a:rPr lang="en-US" sz="2400"/>
              <a:t>. If we consider Earth and the box as our system, what can we say about the net external force on the system</a:t>
            </a:r>
            <a:r>
              <a:rPr lang="en-US" sz="2400" smtClean="0"/>
              <a:t>?</a:t>
            </a:r>
          </a:p>
          <a:p>
            <a:endParaRPr lang="en-US" sz="2400" smtClean="0"/>
          </a:p>
          <a:p>
            <a:endParaRPr lang="en-US" sz="2400"/>
          </a:p>
          <a:p>
            <a:endParaRPr lang="en-US" sz="2400" smtClean="0"/>
          </a:p>
          <a:p>
            <a:endParaRPr lang="en-US" sz="2400"/>
          </a:p>
          <a:p>
            <a:endParaRPr lang="en-US" sz="2400"/>
          </a:p>
          <a:p>
            <a:pPr lvl="1">
              <a:lnSpc>
                <a:spcPct val="90000"/>
              </a:lnSpc>
            </a:pPr>
            <a:r>
              <a:rPr lang="tr-TR" sz="2400"/>
              <a:t>It is zero because the system is isolated.</a:t>
            </a:r>
          </a:p>
          <a:p>
            <a:pPr lvl="1">
              <a:lnSpc>
                <a:spcPct val="90000"/>
              </a:lnSpc>
            </a:pPr>
            <a:r>
              <a:rPr lang="tr-TR" sz="2400"/>
              <a:t>It is nonzero because the system is not isolated.</a:t>
            </a:r>
          </a:p>
          <a:p>
            <a:pPr lvl="1">
              <a:lnSpc>
                <a:spcPct val="90000"/>
              </a:lnSpc>
            </a:pPr>
            <a:r>
              <a:rPr lang="tr-TR" sz="2400">
                <a:solidFill>
                  <a:srgbClr val="FF0000"/>
                </a:solidFill>
              </a:rPr>
              <a:t>It is zero even though the system is not isolated.</a:t>
            </a:r>
          </a:p>
          <a:p>
            <a:pPr lvl="1">
              <a:lnSpc>
                <a:spcPct val="90000"/>
              </a:lnSpc>
            </a:pPr>
            <a:r>
              <a:rPr lang="tr-TR" sz="2400"/>
              <a:t>It is nonzero even though the system is isolated.</a:t>
            </a:r>
          </a:p>
          <a:p>
            <a:pPr lvl="1">
              <a:lnSpc>
                <a:spcPct val="90000"/>
              </a:lnSpc>
            </a:pPr>
            <a:r>
              <a:rPr lang="tr-TR" sz="2400"/>
              <a:t>None of the </a:t>
            </a:r>
            <a:r>
              <a:rPr lang="tr-TR" sz="2400" smtClean="0"/>
              <a:t>above</a:t>
            </a:r>
            <a:endParaRPr lang="tr-TR" sz="240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smtClean="0"/>
              <a:t>Section 9.4</a:t>
            </a:r>
          </a:p>
          <a:p>
            <a:r>
              <a:rPr lang="en-US" smtClean="0"/>
              <a:t>Question 5</a:t>
            </a:r>
            <a:endParaRPr 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898" y="2446560"/>
            <a:ext cx="3932205" cy="19165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Red_Tick Mark_28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 y="5175211"/>
            <a:ext cx="621751" cy="713184"/>
          </a:xfrm>
          <a:prstGeom prst="rect">
            <a:avLst/>
          </a:prstGeom>
        </p:spPr>
      </p:pic>
    </p:spTree>
    <p:extLst>
      <p:ext uri="{BB962C8B-B14F-4D97-AF65-F5344CB8AC3E}">
        <p14:creationId xmlns:p14="http://schemas.microsoft.com/office/powerpoint/2010/main" val="18115583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a:t>Consider a weightlifter holding a barbell motionless above his head</a:t>
            </a:r>
            <a:r>
              <a:rPr lang="en-US" smtClean="0"/>
              <a:t>. </a:t>
            </a:r>
          </a:p>
          <a:p>
            <a:pPr marL="0" indent="0">
              <a:buNone/>
            </a:pPr>
            <a:r>
              <a:rPr lang="en-US" smtClean="0"/>
              <a:t>(</a:t>
            </a:r>
            <a:r>
              <a:rPr lang="en-US" i="1"/>
              <a:t>a</a:t>
            </a:r>
            <a:r>
              <a:rPr lang="en-US"/>
              <a:t>) Is the sum of the forces exerted on the barbell zero</a:t>
            </a:r>
            <a:r>
              <a:rPr lang="en-US" smtClean="0"/>
              <a:t>?</a:t>
            </a:r>
            <a:endParaRPr lang="en-US"/>
          </a:p>
          <a:p>
            <a:pPr marL="0" indent="0">
              <a:buNone/>
            </a:pPr>
            <a:r>
              <a:rPr lang="en-US"/>
              <a:t>(</a:t>
            </a:r>
            <a:r>
              <a:rPr lang="en-US" i="1"/>
              <a:t>b</a:t>
            </a:r>
            <a:r>
              <a:rPr lang="en-US"/>
              <a:t>) Is the weightlifter exerting a force on the barbell? </a:t>
            </a:r>
          </a:p>
          <a:p>
            <a:pPr marL="0" indent="0">
              <a:buNone/>
            </a:pPr>
            <a:r>
              <a:rPr lang="en-US"/>
              <a:t>(</a:t>
            </a:r>
            <a:r>
              <a:rPr lang="en-US" i="1"/>
              <a:t>c</a:t>
            </a:r>
            <a:r>
              <a:rPr lang="en-US"/>
              <a:t>) If the weightlifter exerts a force, does this force do any work on the barbell? </a:t>
            </a:r>
          </a:p>
          <a:p>
            <a:pPr marL="0" indent="0">
              <a:buNone/>
            </a:pPr>
            <a:r>
              <a:rPr lang="en-US"/>
              <a:t>(</a:t>
            </a:r>
            <a:r>
              <a:rPr lang="en-US" i="1"/>
              <a:t>d</a:t>
            </a:r>
            <a:r>
              <a:rPr lang="en-US"/>
              <a:t>) Does the energy of the barbell change?</a:t>
            </a:r>
          </a:p>
          <a:p>
            <a:pPr marL="0" indent="0">
              <a:buNone/>
            </a:pPr>
            <a:r>
              <a:rPr lang="en-US"/>
              <a:t>(</a:t>
            </a:r>
            <a:r>
              <a:rPr lang="en-US" i="1"/>
              <a:t>e</a:t>
            </a:r>
            <a:r>
              <a:rPr lang="en-US"/>
              <a:t>) Are your answers to parts (</a:t>
            </a:r>
            <a:r>
              <a:rPr lang="en-US" i="1"/>
              <a:t>c</a:t>
            </a:r>
            <a:r>
              <a:rPr lang="en-US"/>
              <a:t>) and (</a:t>
            </a:r>
            <a:r>
              <a:rPr lang="en-US" i="1"/>
              <a:t>d</a:t>
            </a:r>
            <a:r>
              <a:rPr lang="en-US"/>
              <a:t>) consistent in light of the relationship between work and energy?</a:t>
            </a:r>
          </a:p>
          <a:p>
            <a:endParaRPr lang="en-US"/>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3" name="Text Placeholder 2"/>
          <p:cNvSpPr>
            <a:spLocks noGrp="1"/>
          </p:cNvSpPr>
          <p:nvPr>
            <p:ph type="body" sz="quarter" idx="11"/>
          </p:nvPr>
        </p:nvSpPr>
        <p:spPr/>
        <p:txBody>
          <a:bodyPr/>
          <a:lstStyle/>
          <a:p>
            <a:r>
              <a:rPr lang="en-US"/>
              <a:t>Chapter 9: Self-Quiz #</a:t>
            </a:r>
            <a:r>
              <a:rPr lang="en-US" smtClean="0"/>
              <a:t>2</a:t>
            </a:r>
            <a:endParaRPr lang="en-US"/>
          </a:p>
        </p:txBody>
      </p:sp>
    </p:spTree>
    <p:extLst>
      <p:ext uri="{BB962C8B-B14F-4D97-AF65-F5344CB8AC3E}">
        <p14:creationId xmlns:p14="http://schemas.microsoft.com/office/powerpoint/2010/main" val="15285402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Answer</a:t>
            </a:r>
            <a:endParaRPr lang="en-US"/>
          </a:p>
        </p:txBody>
      </p:sp>
      <p:sp>
        <p:nvSpPr>
          <p:cNvPr id="3" name="Content Placeholder 2"/>
          <p:cNvSpPr>
            <a:spLocks noGrp="1"/>
          </p:cNvSpPr>
          <p:nvPr>
            <p:ph idx="1"/>
          </p:nvPr>
        </p:nvSpPr>
        <p:spPr/>
        <p:txBody>
          <a:bodyPr/>
          <a:lstStyle/>
          <a:p>
            <a:pPr marL="0" indent="0">
              <a:buNone/>
            </a:pPr>
            <a:r>
              <a:rPr lang="en-US"/>
              <a:t>(</a:t>
            </a:r>
            <a:r>
              <a:rPr lang="en-US" i="1"/>
              <a:t>a</a:t>
            </a:r>
            <a:r>
              <a:rPr lang="en-US"/>
              <a:t>) Yes, because the barbell remains motionless. </a:t>
            </a:r>
          </a:p>
          <a:p>
            <a:pPr marL="0" indent="0">
              <a:buNone/>
            </a:pPr>
            <a:r>
              <a:rPr lang="en-US"/>
              <a:t>(</a:t>
            </a:r>
            <a:r>
              <a:rPr lang="en-US" i="1"/>
              <a:t>b</a:t>
            </a:r>
            <a:r>
              <a:rPr lang="en-US"/>
              <a:t>) Yes. He exerts an upward force to counter the downward gravitational force.</a:t>
            </a:r>
          </a:p>
          <a:p>
            <a:pPr marL="0" indent="0">
              <a:buNone/>
            </a:pPr>
            <a:r>
              <a:rPr lang="en-US"/>
              <a:t>(</a:t>
            </a:r>
            <a:r>
              <a:rPr lang="en-US" i="1"/>
              <a:t>c</a:t>
            </a:r>
            <a:r>
              <a:rPr lang="en-US"/>
              <a:t>) No, because the point at which the lifter exerts a force on the barbell is not displaced.</a:t>
            </a:r>
          </a:p>
          <a:p>
            <a:pPr marL="0" indent="0">
              <a:buNone/>
            </a:pPr>
            <a:r>
              <a:rPr lang="en-US"/>
              <a:t>(</a:t>
            </a:r>
            <a:r>
              <a:rPr lang="en-US" i="1"/>
              <a:t>d</a:t>
            </a:r>
            <a:r>
              <a:rPr lang="en-US"/>
              <a:t>) </a:t>
            </a:r>
            <a:r>
              <a:rPr lang="en-US" smtClean="0"/>
              <a:t>No, it just sits there.</a:t>
            </a:r>
            <a:endParaRPr lang="en-US"/>
          </a:p>
          <a:p>
            <a:pPr marL="0" indent="0">
              <a:buNone/>
            </a:pPr>
            <a:r>
              <a:rPr lang="en-US"/>
              <a:t>(</a:t>
            </a:r>
            <a:r>
              <a:rPr lang="en-US" i="1"/>
              <a:t>e</a:t>
            </a:r>
            <a:r>
              <a:rPr lang="en-US"/>
              <a:t>) They are consistent. If no work is done on a system, the energy of the system does not change.</a:t>
            </a:r>
          </a:p>
          <a:p>
            <a:endParaRPr lang="en-US"/>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7" name="Text Placeholder 6"/>
          <p:cNvSpPr>
            <a:spLocks noGrp="1"/>
          </p:cNvSpPr>
          <p:nvPr>
            <p:ph type="body" sz="quarter" idx="11"/>
          </p:nvPr>
        </p:nvSpPr>
        <p:spPr/>
        <p:txBody>
          <a:bodyPr/>
          <a:lstStyle/>
          <a:p>
            <a:r>
              <a:rPr lang="en-US"/>
              <a:t>Chapter 9: Self-Quiz #</a:t>
            </a:r>
            <a:r>
              <a:rPr lang="en-US" smtClean="0"/>
              <a:t>2</a:t>
            </a:r>
            <a:endParaRPr lang="en-US"/>
          </a:p>
        </p:txBody>
      </p:sp>
    </p:spTree>
    <p:extLst>
      <p:ext uri="{BB962C8B-B14F-4D97-AF65-F5344CB8AC3E}">
        <p14:creationId xmlns:p14="http://schemas.microsoft.com/office/powerpoint/2010/main" val="40713579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a:t>Do any of the systems in the figure undergo a change in potential energy</a:t>
            </a:r>
            <a:r>
              <a:rPr lang="en-US" smtClean="0"/>
              <a:t>?</a:t>
            </a:r>
          </a:p>
          <a:p>
            <a:pPr marL="0" indent="0">
              <a:buNone/>
            </a:pPr>
            <a:endParaRPr lang="en-US"/>
          </a:p>
          <a:p>
            <a:pPr marL="0" indent="0">
              <a:buNone/>
            </a:pPr>
            <a:r>
              <a:rPr lang="en-US"/>
              <a:t>If yes, is the change positive or negative? Ignore any friction.</a:t>
            </a:r>
          </a:p>
          <a:p>
            <a:endParaRPr lang="en-US"/>
          </a:p>
        </p:txBody>
      </p:sp>
      <p:sp>
        <p:nvSpPr>
          <p:cNvPr id="4" name="Footer Placeholder 3"/>
          <p:cNvSpPr>
            <a:spLocks noGrp="1"/>
          </p:cNvSpPr>
          <p:nvPr>
            <p:ph type="ftr" sz="quarter" idx="10"/>
          </p:nvPr>
        </p:nvSpPr>
        <p:spPr/>
        <p:txBody>
          <a:bodyPr/>
          <a:lstStyle/>
          <a:p>
            <a:r>
              <a:rPr lang="en-GB" smtClean="0">
                <a:solidFill>
                  <a:srgbClr val="000000"/>
                </a:solidFill>
              </a:rPr>
              <a:t>© 2015 Pearson Education, Inc.</a:t>
            </a:r>
            <a:endParaRPr lang="en-GB">
              <a:solidFill>
                <a:srgbClr val="000000"/>
              </a:solidFill>
            </a:endParaRPr>
          </a:p>
        </p:txBody>
      </p:sp>
      <p:sp>
        <p:nvSpPr>
          <p:cNvPr id="3" name="Text Placeholder 2"/>
          <p:cNvSpPr>
            <a:spLocks noGrp="1"/>
          </p:cNvSpPr>
          <p:nvPr>
            <p:ph type="body" sz="quarter" idx="11"/>
          </p:nvPr>
        </p:nvSpPr>
        <p:spPr/>
        <p:txBody>
          <a:bodyPr/>
          <a:lstStyle/>
          <a:p>
            <a:r>
              <a:rPr lang="en-US"/>
              <a:t>Chapter 9: Self-Quiz #</a:t>
            </a:r>
            <a:r>
              <a:rPr lang="en-US" smtClean="0"/>
              <a:t>3</a:t>
            </a:r>
            <a:endParaRPr lang="en-US"/>
          </a:p>
        </p:txBody>
      </p:sp>
      <p:pic>
        <p:nvPicPr>
          <p:cNvPr id="8" name="Picture 7" descr="09_14_Figure.jpg"/>
          <p:cNvPicPr>
            <a:picLocks noChangeAspect="1"/>
          </p:cNvPicPr>
          <p:nvPr/>
        </p:nvPicPr>
        <p:blipFill rotWithShape="1">
          <a:blip r:embed="rId3">
            <a:extLst>
              <a:ext uri="{28A0092B-C50C-407E-A947-70E740481C1C}">
                <a14:useLocalDpi xmlns:a14="http://schemas.microsoft.com/office/drawing/2010/main" val="0"/>
              </a:ext>
            </a:extLst>
          </a:blip>
          <a:srcRect b="8136"/>
          <a:stretch/>
        </p:blipFill>
        <p:spPr>
          <a:xfrm>
            <a:off x="266700" y="3859496"/>
            <a:ext cx="8601456" cy="1887218"/>
          </a:xfrm>
          <a:prstGeom prst="rect">
            <a:avLst/>
          </a:prstGeom>
        </p:spPr>
      </p:pic>
    </p:spTree>
    <p:extLst>
      <p:ext uri="{BB962C8B-B14F-4D97-AF65-F5344CB8AC3E}">
        <p14:creationId xmlns:p14="http://schemas.microsoft.com/office/powerpoint/2010/main" val="21430449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a:t>Do any of the systems in the figure undergo a change in potential energy</a:t>
            </a:r>
            <a:r>
              <a:rPr lang="en-US" smtClean="0"/>
              <a:t>?</a:t>
            </a:r>
          </a:p>
          <a:p>
            <a:pPr marL="0" indent="0">
              <a:buNone/>
            </a:pPr>
            <a:endParaRPr lang="en-US"/>
          </a:p>
          <a:p>
            <a:pPr marL="0" indent="0">
              <a:buNone/>
            </a:pPr>
            <a:r>
              <a:rPr lang="en-US"/>
              <a:t>If yes, is the change positive or negative? Ignore any friction.</a:t>
            </a:r>
          </a:p>
          <a:p>
            <a:endParaRPr lang="en-US"/>
          </a:p>
        </p:txBody>
      </p:sp>
      <p:sp>
        <p:nvSpPr>
          <p:cNvPr id="4" name="Footer Placeholder 3"/>
          <p:cNvSpPr>
            <a:spLocks noGrp="1"/>
          </p:cNvSpPr>
          <p:nvPr>
            <p:ph type="ftr" sz="quarter" idx="10"/>
          </p:nvPr>
        </p:nvSpPr>
        <p:spPr/>
        <p:txBody>
          <a:bodyPr/>
          <a:lstStyle/>
          <a:p>
            <a:r>
              <a:rPr lang="en-GB" smtClean="0">
                <a:solidFill>
                  <a:srgbClr val="000000"/>
                </a:solidFill>
                <a:latin typeface="Times New Roman" charset="0"/>
                <a:ea typeface="Times New Roman" charset="0"/>
                <a:cs typeface="Times New Roman" charset="0"/>
              </a:rPr>
              <a:t>© 2015 Pearson Education, Inc.</a:t>
            </a:r>
            <a:endParaRPr lang="en-GB">
              <a:solidFill>
                <a:srgbClr val="000000"/>
              </a:solidFill>
              <a:latin typeface="Times New Roman" charset="0"/>
              <a:ea typeface="Times New Roman" charset="0"/>
              <a:cs typeface="Times New Roman" charset="0"/>
            </a:endParaRPr>
          </a:p>
        </p:txBody>
      </p:sp>
      <p:sp>
        <p:nvSpPr>
          <p:cNvPr id="3" name="Text Placeholder 2"/>
          <p:cNvSpPr>
            <a:spLocks noGrp="1"/>
          </p:cNvSpPr>
          <p:nvPr>
            <p:ph type="body" sz="quarter" idx="11"/>
          </p:nvPr>
        </p:nvSpPr>
        <p:spPr/>
        <p:txBody>
          <a:bodyPr/>
          <a:lstStyle/>
          <a:p>
            <a:r>
              <a:rPr lang="en-US"/>
              <a:t>Chapter 9: Self-Quiz #</a:t>
            </a:r>
            <a:r>
              <a:rPr lang="en-US" smtClean="0"/>
              <a:t>3</a:t>
            </a:r>
            <a:endParaRPr lang="en-US"/>
          </a:p>
        </p:txBody>
      </p:sp>
      <p:pic>
        <p:nvPicPr>
          <p:cNvPr id="8" name="Picture 7" descr="09_14_Figure.jpg"/>
          <p:cNvPicPr>
            <a:picLocks noChangeAspect="1"/>
          </p:cNvPicPr>
          <p:nvPr/>
        </p:nvPicPr>
        <p:blipFill rotWithShape="1">
          <a:blip r:embed="rId3">
            <a:extLst>
              <a:ext uri="{28A0092B-C50C-407E-A947-70E740481C1C}">
                <a14:useLocalDpi xmlns:a14="http://schemas.microsoft.com/office/drawing/2010/main" val="0"/>
              </a:ext>
            </a:extLst>
          </a:blip>
          <a:srcRect b="8136"/>
          <a:stretch/>
        </p:blipFill>
        <p:spPr>
          <a:xfrm>
            <a:off x="266700" y="3859496"/>
            <a:ext cx="8601456" cy="1887218"/>
          </a:xfrm>
          <a:prstGeom prst="rect">
            <a:avLst/>
          </a:prstGeom>
        </p:spPr>
      </p:pic>
      <p:sp>
        <p:nvSpPr>
          <p:cNvPr id="5" name="TextBox 4"/>
          <p:cNvSpPr txBox="1"/>
          <p:nvPr/>
        </p:nvSpPr>
        <p:spPr>
          <a:xfrm>
            <a:off x="365125" y="5779734"/>
            <a:ext cx="1436686" cy="830997"/>
          </a:xfrm>
          <a:prstGeom prst="rect">
            <a:avLst/>
          </a:prstGeom>
          <a:noFill/>
        </p:spPr>
        <p:txBody>
          <a:bodyPr wrap="square" rtlCol="0">
            <a:spAutoFit/>
          </a:bodyPr>
          <a:lstStyle/>
          <a:p>
            <a:r>
              <a:rPr lang="en-US" smtClean="0">
                <a:latin typeface="Times New Roman" charset="0"/>
                <a:ea typeface="Times New Roman" charset="0"/>
                <a:cs typeface="Times New Roman" charset="0"/>
              </a:rPr>
              <a:t>Yes: U</a:t>
            </a:r>
            <a:r>
              <a:rPr lang="en-US" baseline="30000" smtClean="0">
                <a:latin typeface="Times New Roman" charset="0"/>
                <a:ea typeface="Times New Roman" charset="0"/>
                <a:cs typeface="Times New Roman" charset="0"/>
              </a:rPr>
              <a:t>G</a:t>
            </a:r>
            <a:r>
              <a:rPr lang="en-US" smtClean="0">
                <a:latin typeface="Times New Roman" charset="0"/>
                <a:ea typeface="Times New Roman" charset="0"/>
                <a:cs typeface="Times New Roman" charset="0"/>
              </a:rPr>
              <a:t> changes</a:t>
            </a:r>
            <a:endParaRPr lang="en-US">
              <a:latin typeface="Times New Roman" charset="0"/>
              <a:ea typeface="Times New Roman" charset="0"/>
              <a:cs typeface="Times New Roman" charset="0"/>
            </a:endParaRPr>
          </a:p>
        </p:txBody>
      </p:sp>
      <p:sp>
        <p:nvSpPr>
          <p:cNvPr id="7" name="TextBox 6"/>
          <p:cNvSpPr txBox="1"/>
          <p:nvPr/>
        </p:nvSpPr>
        <p:spPr>
          <a:xfrm>
            <a:off x="2636609" y="5779734"/>
            <a:ext cx="1601561" cy="830997"/>
          </a:xfrm>
          <a:prstGeom prst="rect">
            <a:avLst/>
          </a:prstGeom>
          <a:noFill/>
        </p:spPr>
        <p:txBody>
          <a:bodyPr wrap="square" rtlCol="0">
            <a:spAutoFit/>
          </a:bodyPr>
          <a:lstStyle/>
          <a:p>
            <a:r>
              <a:rPr lang="en-US" smtClean="0">
                <a:latin typeface="Times New Roman" charset="0"/>
                <a:ea typeface="Times New Roman" charset="0"/>
                <a:cs typeface="Times New Roman" charset="0"/>
              </a:rPr>
              <a:t>No: F</a:t>
            </a:r>
            <a:r>
              <a:rPr lang="en-US" baseline="30000" smtClean="0">
                <a:latin typeface="Times New Roman" charset="0"/>
                <a:ea typeface="Times New Roman" charset="0"/>
                <a:cs typeface="Times New Roman" charset="0"/>
              </a:rPr>
              <a:t>G</a:t>
            </a:r>
            <a:r>
              <a:rPr lang="en-US" smtClean="0">
                <a:latin typeface="Times New Roman" charset="0"/>
                <a:ea typeface="Times New Roman" charset="0"/>
                <a:cs typeface="Times New Roman" charset="0"/>
              </a:rPr>
              <a:t> is external</a:t>
            </a:r>
            <a:endParaRPr lang="en-US">
              <a:latin typeface="Times New Roman" charset="0"/>
              <a:ea typeface="Times New Roman" charset="0"/>
              <a:cs typeface="Times New Roman" charset="0"/>
            </a:endParaRPr>
          </a:p>
        </p:txBody>
      </p:sp>
      <p:sp>
        <p:nvSpPr>
          <p:cNvPr id="9" name="TextBox 8"/>
          <p:cNvSpPr txBox="1"/>
          <p:nvPr/>
        </p:nvSpPr>
        <p:spPr>
          <a:xfrm>
            <a:off x="4854348" y="5779734"/>
            <a:ext cx="1436686" cy="830997"/>
          </a:xfrm>
          <a:prstGeom prst="rect">
            <a:avLst/>
          </a:prstGeom>
          <a:noFill/>
        </p:spPr>
        <p:txBody>
          <a:bodyPr wrap="square" rtlCol="0">
            <a:spAutoFit/>
          </a:bodyPr>
          <a:lstStyle/>
          <a:p>
            <a:r>
              <a:rPr lang="en-US" smtClean="0">
                <a:latin typeface="Times New Roman" charset="0"/>
                <a:ea typeface="Times New Roman" charset="0"/>
                <a:cs typeface="Times New Roman" charset="0"/>
              </a:rPr>
              <a:t>Yes: U</a:t>
            </a:r>
            <a:r>
              <a:rPr lang="en-US" baseline="30000" smtClean="0">
                <a:latin typeface="Times New Roman" charset="0"/>
                <a:ea typeface="Times New Roman" charset="0"/>
                <a:cs typeface="Times New Roman" charset="0"/>
              </a:rPr>
              <a:t>G</a:t>
            </a:r>
            <a:r>
              <a:rPr lang="en-US" smtClean="0">
                <a:latin typeface="Times New Roman" charset="0"/>
                <a:ea typeface="Times New Roman" charset="0"/>
                <a:cs typeface="Times New Roman" charset="0"/>
              </a:rPr>
              <a:t> changes</a:t>
            </a:r>
            <a:endParaRPr lang="en-US">
              <a:latin typeface="Times New Roman" charset="0"/>
              <a:ea typeface="Times New Roman" charset="0"/>
              <a:cs typeface="Times New Roman" charset="0"/>
            </a:endParaRPr>
          </a:p>
        </p:txBody>
      </p:sp>
      <p:sp>
        <p:nvSpPr>
          <p:cNvPr id="10" name="TextBox 9"/>
          <p:cNvSpPr txBox="1"/>
          <p:nvPr/>
        </p:nvSpPr>
        <p:spPr>
          <a:xfrm>
            <a:off x="7256464" y="5746714"/>
            <a:ext cx="1436686" cy="830997"/>
          </a:xfrm>
          <a:prstGeom prst="rect">
            <a:avLst/>
          </a:prstGeom>
          <a:noFill/>
        </p:spPr>
        <p:txBody>
          <a:bodyPr wrap="square" rtlCol="0">
            <a:spAutoFit/>
          </a:bodyPr>
          <a:lstStyle/>
          <a:p>
            <a:r>
              <a:rPr lang="en-US" smtClean="0">
                <a:latin typeface="Times New Roman" charset="0"/>
                <a:ea typeface="Times New Roman" charset="0"/>
                <a:cs typeface="Times New Roman" charset="0"/>
              </a:rPr>
              <a:t>Yes: U</a:t>
            </a:r>
            <a:r>
              <a:rPr lang="en-US" baseline="30000" smtClean="0">
                <a:latin typeface="Times New Roman" charset="0"/>
                <a:ea typeface="Times New Roman" charset="0"/>
                <a:cs typeface="Times New Roman" charset="0"/>
              </a:rPr>
              <a:t>S</a:t>
            </a:r>
            <a:r>
              <a:rPr lang="en-US" smtClean="0">
                <a:latin typeface="Times New Roman" charset="0"/>
                <a:ea typeface="Times New Roman" charset="0"/>
                <a:cs typeface="Times New Roman" charset="0"/>
              </a:rPr>
              <a:t> changes</a:t>
            </a:r>
            <a:endParaRPr lang="en-US">
              <a:latin typeface="Times New Roman" charset="0"/>
              <a:ea typeface="Times New Roman" charset="0"/>
              <a:cs typeface="Times New Roman" charset="0"/>
            </a:endParaRPr>
          </a:p>
        </p:txBody>
      </p:sp>
    </p:spTree>
    <p:extLst>
      <p:ext uri="{BB962C8B-B14F-4D97-AF65-F5344CB8AC3E}">
        <p14:creationId xmlns:p14="http://schemas.microsoft.com/office/powerpoint/2010/main" val="6172809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136612"/>
            <a:ext cx="9144000" cy="584776"/>
          </a:xfrm>
        </p:spPr>
        <p:txBody>
          <a:bodyPr/>
          <a:lstStyle/>
          <a:p>
            <a:pPr algn="ctr"/>
            <a:r>
              <a:rPr lang="en-US" sz="3200"/>
              <a:t>Quantitative </a:t>
            </a:r>
            <a:r>
              <a:rPr lang="en-US" sz="3200" smtClean="0"/>
              <a:t>Tools</a:t>
            </a:r>
            <a:endParaRPr lang="en-US" sz="320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a:t>Chapter 9: </a:t>
            </a:r>
            <a:r>
              <a:rPr lang="en-US" smtClean="0"/>
              <a:t>Work</a:t>
            </a:r>
            <a:endParaRPr lang="en-US"/>
          </a:p>
        </p:txBody>
      </p:sp>
    </p:spTree>
    <p:extLst>
      <p:ext uri="{BB962C8B-B14F-4D97-AF65-F5344CB8AC3E}">
        <p14:creationId xmlns:p14="http://schemas.microsoft.com/office/powerpoint/2010/main" val="13755937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smtClean="0"/>
              <a:t>When work is done by external forces on a system, the energy change in the system is given by the </a:t>
            </a:r>
            <a:r>
              <a:rPr lang="en-US" sz="2400" b="1" smtClean="0"/>
              <a:t>energy law: </a:t>
            </a:r>
          </a:p>
          <a:p>
            <a:pPr marL="0" indent="0" algn="ctr">
              <a:buNone/>
            </a:pPr>
            <a:r>
              <a:rPr lang="en-US" sz="2400" smtClean="0"/>
              <a:t>Δ</a:t>
            </a:r>
            <a:r>
              <a:rPr lang="en-US" sz="2400" i="1" smtClean="0"/>
              <a:t>E </a:t>
            </a:r>
            <a:r>
              <a:rPr lang="en-US" sz="2400" smtClean="0"/>
              <a:t>= </a:t>
            </a:r>
            <a:r>
              <a:rPr lang="en-US" sz="2400" i="1" smtClean="0"/>
              <a:t>W</a:t>
            </a:r>
            <a:endParaRPr lang="en-US" sz="2400" smtClean="0"/>
          </a:p>
          <a:p>
            <a:r>
              <a:rPr lang="en-US" sz="2400" smtClean="0"/>
              <a:t>To determine the work done by an external force, we will consider the simple case of a </a:t>
            </a:r>
            <a:r>
              <a:rPr lang="en-US" sz="2400" b="1" smtClean="0"/>
              <a:t>particle:</a:t>
            </a:r>
          </a:p>
          <a:p>
            <a:pPr lvl="1"/>
            <a:r>
              <a:rPr lang="en-US" sz="2400" i="1" smtClean="0"/>
              <a:t>Particle</a:t>
            </a:r>
            <a:r>
              <a:rPr lang="en-US" sz="2400" smtClean="0"/>
              <a:t> refers to any object with an inertia m and no internal structure (</a:t>
            </a:r>
            <a:r>
              <a:rPr lang="en-US" sz="2400"/>
              <a:t>Δ</a:t>
            </a:r>
            <a:r>
              <a:rPr lang="en-US" sz="2400" i="1" smtClean="0"/>
              <a:t>E</a:t>
            </a:r>
            <a:r>
              <a:rPr lang="en-US" sz="2400" baseline="-25000" smtClean="0"/>
              <a:t>int</a:t>
            </a:r>
            <a:r>
              <a:rPr lang="en-US" sz="2400" smtClean="0"/>
              <a:t> = 0). </a:t>
            </a:r>
          </a:p>
          <a:p>
            <a:r>
              <a:rPr lang="en-US" sz="2400" smtClean="0"/>
              <a:t>Only the kinetic energy of a particle can change, so</a:t>
            </a:r>
          </a:p>
          <a:p>
            <a:pPr marL="0" indent="0" algn="ctr">
              <a:buNone/>
            </a:pPr>
            <a:r>
              <a:rPr lang="en-US" sz="2400" smtClean="0"/>
              <a:t>Δ</a:t>
            </a:r>
            <a:r>
              <a:rPr lang="en-US" sz="2400" i="1" smtClean="0"/>
              <a:t>E</a:t>
            </a:r>
            <a:r>
              <a:rPr lang="en-US" sz="2400" smtClean="0"/>
              <a:t> = Δ</a:t>
            </a:r>
            <a:r>
              <a:rPr lang="en-US" sz="2400" i="1" smtClean="0"/>
              <a:t>K</a:t>
            </a:r>
            <a:r>
              <a:rPr lang="en-US" sz="2400" smtClean="0"/>
              <a:t> </a:t>
            </a:r>
            <a:r>
              <a:rPr lang="en-US" sz="2400"/>
              <a:t>(particle</a:t>
            </a:r>
            <a:r>
              <a:rPr lang="en-US" sz="2400" smtClean="0"/>
              <a:t>)</a:t>
            </a:r>
          </a:p>
          <a:p>
            <a:r>
              <a:rPr lang="en-US" sz="2400" smtClean="0"/>
              <a:t>The constant force acting on the particle give is it an acceleration given by</a:t>
            </a:r>
          </a:p>
          <a:p>
            <a:pPr marL="0" indent="0">
              <a:buNone/>
            </a:pPr>
            <a:endParaRPr lang="en-US" sz="240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9.5: Work done on a single particle</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286877240"/>
              </p:ext>
            </p:extLst>
          </p:nvPr>
        </p:nvGraphicFramePr>
        <p:xfrm>
          <a:off x="3695700" y="5654675"/>
          <a:ext cx="1752600" cy="723900"/>
        </p:xfrm>
        <a:graphic>
          <a:graphicData uri="http://schemas.openxmlformats.org/presentationml/2006/ole">
            <mc:AlternateContent xmlns:mc="http://schemas.openxmlformats.org/markup-compatibility/2006">
              <mc:Choice xmlns:v="urn:schemas-microsoft-com:vml" Requires="v">
                <p:oleObj spid="_x0000_s7492" name="Equation" r:id="rId4" imgW="1752600" imgH="723900" progId="Equation.DSMT4">
                  <p:embed/>
                </p:oleObj>
              </mc:Choice>
              <mc:Fallback>
                <p:oleObj name="Equation" r:id="rId4" imgW="1752600" imgH="723900" progId="Equation.DSMT4">
                  <p:embed/>
                  <p:pic>
                    <p:nvPicPr>
                      <p:cNvPr id="0" name=""/>
                      <p:cNvPicPr>
                        <a:picLocks noChangeAspect="1" noChangeArrowheads="1"/>
                      </p:cNvPicPr>
                      <p:nvPr/>
                    </p:nvPicPr>
                    <p:blipFill>
                      <a:blip r:embed="rId5"/>
                      <a:srcRect/>
                      <a:stretch>
                        <a:fillRect/>
                      </a:stretch>
                    </p:blipFill>
                    <p:spPr bwMode="auto">
                      <a:xfrm>
                        <a:off x="3695700" y="5654675"/>
                        <a:ext cx="1752600" cy="7239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3003991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smtClean="0"/>
              <a:t>Consider the motion of the particle in time interval </a:t>
            </a:r>
            <a:br>
              <a:rPr lang="en-US" sz="2200" smtClean="0"/>
            </a:br>
            <a:r>
              <a:rPr lang="en-US" sz="2200"/>
              <a:t>Δ</a:t>
            </a:r>
            <a:r>
              <a:rPr lang="en-US" sz="2200" i="1" smtClean="0"/>
              <a:t>t</a:t>
            </a:r>
            <a:r>
              <a:rPr lang="en-US" sz="2200" smtClean="0"/>
              <a:t> = </a:t>
            </a:r>
            <a:r>
              <a:rPr lang="en-US" sz="2200" i="1" smtClean="0"/>
              <a:t>t</a:t>
            </a:r>
            <a:r>
              <a:rPr lang="en-US" sz="2200" baseline="-25000" smtClean="0"/>
              <a:t>f</a:t>
            </a:r>
            <a:r>
              <a:rPr lang="en-US" sz="2200" smtClean="0"/>
              <a:t> – </a:t>
            </a:r>
            <a:r>
              <a:rPr lang="en-US" sz="2200" i="1" smtClean="0"/>
              <a:t>t</a:t>
            </a:r>
            <a:r>
              <a:rPr lang="en-US" sz="2200" baseline="-25000" smtClean="0"/>
              <a:t>i</a:t>
            </a:r>
            <a:r>
              <a:rPr lang="en-US" sz="2200" smtClean="0"/>
              <a:t>. From Equations 3.4 and 3.7, we can write</a:t>
            </a:r>
          </a:p>
          <a:p>
            <a:pPr marL="0" indent="0" algn="ctr">
              <a:buNone/>
            </a:pPr>
            <a:r>
              <a:rPr lang="en-US" sz="2200" i="1" smtClean="0"/>
              <a:t>υ</a:t>
            </a:r>
            <a:r>
              <a:rPr lang="en-US" sz="2200" i="1" baseline="-25000" smtClean="0"/>
              <a:t>x</a:t>
            </a:r>
            <a:r>
              <a:rPr lang="en-US" sz="2200" baseline="-25000"/>
              <a:t>,f </a:t>
            </a:r>
            <a:r>
              <a:rPr lang="en-US" sz="2200" smtClean="0"/>
              <a:t>= </a:t>
            </a:r>
            <a:r>
              <a:rPr lang="en-US" sz="2200" i="1"/>
              <a:t>υ</a:t>
            </a:r>
            <a:r>
              <a:rPr lang="en-US" sz="2200" i="1" baseline="-25000"/>
              <a:t>x</a:t>
            </a:r>
            <a:r>
              <a:rPr lang="en-US" sz="2200" baseline="-25000" smtClean="0"/>
              <a:t>,i </a:t>
            </a:r>
            <a:r>
              <a:rPr lang="en-US" sz="2200" smtClean="0"/>
              <a:t>+ a</a:t>
            </a:r>
            <a:r>
              <a:rPr lang="en-US" sz="2200" i="1" baseline="-25000" smtClean="0"/>
              <a:t>x</a:t>
            </a:r>
            <a:r>
              <a:rPr lang="en-US" sz="2200" smtClean="0"/>
              <a:t>Δ</a:t>
            </a:r>
            <a:r>
              <a:rPr lang="en-US" sz="2200" i="1" smtClean="0"/>
              <a:t>t</a:t>
            </a:r>
            <a:endParaRPr lang="en-US" sz="2200" smtClean="0"/>
          </a:p>
          <a:p>
            <a:pPr marL="0" indent="0" algn="ctr">
              <a:buNone/>
            </a:pPr>
            <a:endParaRPr lang="en-US" sz="2200"/>
          </a:p>
          <a:p>
            <a:r>
              <a:rPr lang="en-US" sz="2200" smtClean="0"/>
              <a:t>The kinetic energy change of the particle is given by</a:t>
            </a:r>
          </a:p>
          <a:p>
            <a:endParaRPr lang="en-US" sz="2200" smtClean="0"/>
          </a:p>
          <a:p>
            <a:r>
              <a:rPr lang="en-US" sz="2200" smtClean="0"/>
              <a:t>Combining the above equations we get,</a:t>
            </a:r>
          </a:p>
          <a:p>
            <a:endParaRPr lang="en-US" sz="2200" smtClean="0"/>
          </a:p>
          <a:p>
            <a:endParaRPr lang="en-US" sz="2200"/>
          </a:p>
          <a:p>
            <a:endParaRPr lang="en-US" sz="2200" smtClean="0"/>
          </a:p>
          <a:p>
            <a:endParaRPr lang="en-US" sz="2200"/>
          </a:p>
          <a:p>
            <a:endParaRPr lang="en-US" sz="2200" smtClean="0"/>
          </a:p>
          <a:p>
            <a:pPr>
              <a:lnSpc>
                <a:spcPct val="50000"/>
              </a:lnSpc>
            </a:pPr>
            <a:endParaRPr lang="en-US" sz="2200" smtClean="0"/>
          </a:p>
          <a:p>
            <a:pPr marL="0" indent="0">
              <a:buNone/>
              <a:tabLst>
                <a:tab pos="342900" algn="l"/>
              </a:tabLst>
            </a:pPr>
            <a:r>
              <a:rPr lang="en-US" sz="2200" smtClean="0"/>
              <a:t>	where </a:t>
            </a:r>
            <a:r>
              <a:rPr lang="en-US" sz="2200"/>
              <a:t>Δ</a:t>
            </a:r>
            <a:r>
              <a:rPr lang="en-US" sz="2200" i="1" smtClean="0"/>
              <a:t>x</a:t>
            </a:r>
            <a:r>
              <a:rPr lang="en-US" sz="2200" i="1" baseline="-25000" smtClean="0"/>
              <a:t>F</a:t>
            </a:r>
            <a:r>
              <a:rPr lang="en-US" sz="2200" smtClean="0"/>
              <a:t> is the force displacement. 	</a:t>
            </a:r>
          </a:p>
          <a:p>
            <a:endParaRPr lang="en-US" sz="220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9.5: Work done on a single particle</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31695138"/>
              </p:ext>
            </p:extLst>
          </p:nvPr>
        </p:nvGraphicFramePr>
        <p:xfrm>
          <a:off x="3333750" y="2366445"/>
          <a:ext cx="2476500" cy="419100"/>
        </p:xfrm>
        <a:graphic>
          <a:graphicData uri="http://schemas.openxmlformats.org/presentationml/2006/ole">
            <mc:AlternateContent xmlns:mc="http://schemas.openxmlformats.org/markup-compatibility/2006">
              <mc:Choice xmlns:v="urn:schemas-microsoft-com:vml" Requires="v">
                <p:oleObj spid="_x0000_s9105" name="Equation" r:id="rId4" imgW="2476500" imgH="419100" progId="Equation.DSMT4">
                  <p:embed/>
                </p:oleObj>
              </mc:Choice>
              <mc:Fallback>
                <p:oleObj name="Equation" r:id="rId4" imgW="2476500" imgH="419100" progId="Equation.DSMT4">
                  <p:embed/>
                  <p:pic>
                    <p:nvPicPr>
                      <p:cNvPr id="0" name=""/>
                      <p:cNvPicPr>
                        <a:picLocks noChangeAspect="1" noChangeArrowheads="1"/>
                      </p:cNvPicPr>
                      <p:nvPr/>
                    </p:nvPicPr>
                    <p:blipFill>
                      <a:blip r:embed="rId5"/>
                      <a:srcRect/>
                      <a:stretch>
                        <a:fillRect/>
                      </a:stretch>
                    </p:blipFill>
                    <p:spPr bwMode="auto">
                      <a:xfrm>
                        <a:off x="3333750" y="2366445"/>
                        <a:ext cx="2476500" cy="419100"/>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6422375"/>
              </p:ext>
            </p:extLst>
          </p:nvPr>
        </p:nvGraphicFramePr>
        <p:xfrm>
          <a:off x="2984500" y="3187700"/>
          <a:ext cx="3175000" cy="381000"/>
        </p:xfrm>
        <a:graphic>
          <a:graphicData uri="http://schemas.openxmlformats.org/presentationml/2006/ole">
            <mc:AlternateContent xmlns:mc="http://schemas.openxmlformats.org/markup-compatibility/2006">
              <mc:Choice xmlns:v="urn:schemas-microsoft-com:vml" Requires="v">
                <p:oleObj spid="_x0000_s9106" name="Equation" r:id="rId6" imgW="3175000" imgH="381000" progId="Equation.DSMT4">
                  <p:embed/>
                </p:oleObj>
              </mc:Choice>
              <mc:Fallback>
                <p:oleObj name="Equation" r:id="rId6" imgW="3175000" imgH="381000" progId="Equation.DSMT4">
                  <p:embed/>
                  <p:pic>
                    <p:nvPicPr>
                      <p:cNvPr id="0" name=""/>
                      <p:cNvPicPr>
                        <a:picLocks noChangeAspect="1" noChangeArrowheads="1"/>
                      </p:cNvPicPr>
                      <p:nvPr/>
                    </p:nvPicPr>
                    <p:blipFill>
                      <a:blip r:embed="rId7"/>
                      <a:srcRect/>
                      <a:stretch>
                        <a:fillRect/>
                      </a:stretch>
                    </p:blipFill>
                    <p:spPr bwMode="auto">
                      <a:xfrm>
                        <a:off x="2984500" y="3187700"/>
                        <a:ext cx="3175000" cy="381000"/>
                      </a:xfrm>
                      <a:prstGeom prst="rect">
                        <a:avLst/>
                      </a:prstGeom>
                      <a:noFill/>
                      <a:ln>
                        <a:noFill/>
                      </a:ln>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84070731"/>
              </p:ext>
            </p:extLst>
          </p:nvPr>
        </p:nvGraphicFramePr>
        <p:xfrm>
          <a:off x="2838450" y="3963955"/>
          <a:ext cx="3467100" cy="2159000"/>
        </p:xfrm>
        <a:graphic>
          <a:graphicData uri="http://schemas.openxmlformats.org/presentationml/2006/ole">
            <mc:AlternateContent xmlns:mc="http://schemas.openxmlformats.org/markup-compatibility/2006">
              <mc:Choice xmlns:v="urn:schemas-microsoft-com:vml" Requires="v">
                <p:oleObj spid="_x0000_s9107" name="Equation" r:id="rId8" imgW="3467100" imgH="2159000" progId="Equation.DSMT4">
                  <p:embed/>
                </p:oleObj>
              </mc:Choice>
              <mc:Fallback>
                <p:oleObj name="Equation" r:id="rId8" imgW="3467100" imgH="2159000" progId="Equation.DSMT4">
                  <p:embed/>
                  <p:pic>
                    <p:nvPicPr>
                      <p:cNvPr id="0" name=""/>
                      <p:cNvPicPr>
                        <a:picLocks noChangeAspect="1" noChangeArrowheads="1"/>
                      </p:cNvPicPr>
                      <p:nvPr/>
                    </p:nvPicPr>
                    <p:blipFill>
                      <a:blip r:embed="rId9"/>
                      <a:srcRect/>
                      <a:stretch>
                        <a:fillRect/>
                      </a:stretch>
                    </p:blipFill>
                    <p:spPr bwMode="auto">
                      <a:xfrm>
                        <a:off x="2838450" y="3963955"/>
                        <a:ext cx="3467100" cy="2159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3835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4" y="1170432"/>
            <a:ext cx="8778876" cy="5422392"/>
          </a:xfrm>
        </p:spPr>
        <p:txBody>
          <a:bodyPr/>
          <a:lstStyle/>
          <a:p>
            <a:r>
              <a:rPr lang="en-US" sz="2400" smtClean="0"/>
              <a:t>Since </a:t>
            </a:r>
            <a:r>
              <a:rPr lang="en-US" sz="2400"/>
              <a:t>Δ</a:t>
            </a:r>
            <a:r>
              <a:rPr lang="en-US" sz="2400" i="1" smtClean="0"/>
              <a:t>E</a:t>
            </a:r>
            <a:r>
              <a:rPr lang="en-US" sz="2400" smtClean="0"/>
              <a:t> = </a:t>
            </a:r>
            <a:r>
              <a:rPr lang="en-US" sz="2400" i="1" smtClean="0"/>
              <a:t>W</a:t>
            </a:r>
            <a:r>
              <a:rPr lang="en-US" sz="2400" smtClean="0"/>
              <a:t>, and for a particle </a:t>
            </a:r>
            <a:r>
              <a:rPr lang="en-US" sz="2400"/>
              <a:t>Δ</a:t>
            </a:r>
            <a:r>
              <a:rPr lang="en-US" sz="2400" i="1" smtClean="0"/>
              <a:t>E</a:t>
            </a:r>
            <a:r>
              <a:rPr lang="en-US" sz="2400" smtClean="0"/>
              <a:t> = </a:t>
            </a:r>
            <a:r>
              <a:rPr lang="en-US" sz="2400"/>
              <a:t>Δ</a:t>
            </a:r>
            <a:r>
              <a:rPr lang="en-US" sz="2400" i="1" smtClean="0"/>
              <a:t>K</a:t>
            </a:r>
            <a:r>
              <a:rPr lang="en-US" sz="2400" smtClean="0"/>
              <a:t>, we get</a:t>
            </a:r>
          </a:p>
          <a:p>
            <a:pPr marL="457200" lvl="1" indent="0">
              <a:buNone/>
            </a:pPr>
            <a:r>
              <a:rPr lang="en-US" sz="2400" i="1" smtClean="0"/>
              <a:t>W</a:t>
            </a:r>
            <a:r>
              <a:rPr lang="en-US" sz="2400" smtClean="0"/>
              <a:t> = </a:t>
            </a:r>
            <a:r>
              <a:rPr lang="en-US" sz="2400" i="1" smtClean="0"/>
              <a:t>F</a:t>
            </a:r>
            <a:r>
              <a:rPr lang="en-US" sz="2400" i="1" baseline="-25000" smtClean="0"/>
              <a:t>x</a:t>
            </a:r>
            <a:r>
              <a:rPr lang="en-US" sz="2400" smtClean="0"/>
              <a:t>Δ</a:t>
            </a:r>
            <a:r>
              <a:rPr lang="en-US" sz="2400" i="1" smtClean="0"/>
              <a:t>x</a:t>
            </a:r>
            <a:r>
              <a:rPr lang="en-US" sz="2400" i="1" baseline="-25000" smtClean="0"/>
              <a:t>F</a:t>
            </a:r>
            <a:r>
              <a:rPr lang="en-US" sz="2400" smtClean="0"/>
              <a:t> </a:t>
            </a:r>
            <a:r>
              <a:rPr lang="en-US" sz="2400"/>
              <a:t>(constant force exerted on particle</a:t>
            </a:r>
            <a:r>
              <a:rPr lang="en-US" sz="2400" smtClean="0"/>
              <a:t>, one </a:t>
            </a:r>
            <a:r>
              <a:rPr lang="en-US" sz="2400"/>
              <a:t>dimension</a:t>
            </a:r>
            <a:r>
              <a:rPr lang="en-US" sz="2400" smtClean="0"/>
              <a:t>)</a:t>
            </a:r>
          </a:p>
          <a:p>
            <a:endParaRPr lang="en-US" sz="2400" smtClean="0"/>
          </a:p>
          <a:p>
            <a:r>
              <a:rPr lang="en-US" sz="2400" smtClean="0"/>
              <a:t>The equation above in words:</a:t>
            </a:r>
          </a:p>
          <a:p>
            <a:pPr lvl="1"/>
            <a:r>
              <a:rPr lang="en-US" sz="2400" b="1" smtClean="0"/>
              <a:t>For motion in one dimension, the work done by </a:t>
            </a:r>
            <a:br>
              <a:rPr lang="en-US" sz="2400" b="1" smtClean="0"/>
            </a:br>
            <a:r>
              <a:rPr lang="en-US" sz="2400" b="1" smtClean="0"/>
              <a:t>a constant force exerted on a particle equals the product of the </a:t>
            </a:r>
            <a:r>
              <a:rPr lang="en-US" sz="2400" b="1" i="1" smtClean="0"/>
              <a:t>x</a:t>
            </a:r>
            <a:r>
              <a:rPr lang="en-US" sz="2400" b="1" smtClean="0"/>
              <a:t> component of the force and the force displacement.</a:t>
            </a:r>
          </a:p>
          <a:p>
            <a:r>
              <a:rPr lang="en-US" sz="2400" smtClean="0"/>
              <a:t>If more than one force is exerted on the particle, we get</a:t>
            </a:r>
          </a:p>
          <a:p>
            <a:pPr marL="0" indent="0" algn="ctr">
              <a:buNone/>
            </a:pPr>
            <a:r>
              <a:rPr lang="en-US" sz="2400" i="1" smtClean="0"/>
              <a:t>W</a:t>
            </a:r>
            <a:r>
              <a:rPr lang="en-US" sz="2400" smtClean="0"/>
              <a:t> = (Σ</a:t>
            </a:r>
            <a:r>
              <a:rPr lang="en-US" sz="2400" i="1" smtClean="0"/>
              <a:t>F</a:t>
            </a:r>
            <a:r>
              <a:rPr lang="en-US" sz="2400" i="1" baseline="-25000" smtClean="0"/>
              <a:t>x</a:t>
            </a:r>
            <a:r>
              <a:rPr lang="en-US" sz="2400" smtClean="0"/>
              <a:t>)Δ</a:t>
            </a:r>
            <a:r>
              <a:rPr lang="en-US" sz="2400" i="1" smtClean="0"/>
              <a:t>x</a:t>
            </a:r>
            <a:r>
              <a:rPr lang="en-US" sz="2400" i="1" baseline="-25000" smtClean="0"/>
              <a:t>F</a:t>
            </a:r>
            <a:r>
              <a:rPr lang="en-US" sz="2400" smtClean="0"/>
              <a:t> </a:t>
            </a:r>
            <a:r>
              <a:rPr lang="en-US" sz="2400"/>
              <a:t>(constant forces exerted on particle</a:t>
            </a:r>
            <a:r>
              <a:rPr lang="en-US" sz="2400" smtClean="0"/>
              <a:t>,</a:t>
            </a:r>
          </a:p>
          <a:p>
            <a:pPr marL="0" indent="0" algn="ctr">
              <a:buNone/>
            </a:pPr>
            <a:r>
              <a:rPr lang="en-US" sz="2400" smtClean="0"/>
              <a:t>one </a:t>
            </a:r>
            <a:r>
              <a:rPr lang="en-US" sz="2400"/>
              <a:t>dimension</a:t>
            </a:r>
            <a:r>
              <a:rPr lang="en-US" sz="2400" smtClean="0"/>
              <a:t>)</a:t>
            </a:r>
          </a:p>
          <a:p>
            <a:r>
              <a:rPr lang="en-US" sz="2400" smtClean="0"/>
              <a:t>This is called the </a:t>
            </a:r>
            <a:r>
              <a:rPr lang="en-US" sz="2400" b="1" smtClean="0"/>
              <a:t>work equation.</a:t>
            </a:r>
            <a:r>
              <a:rPr lang="en-US" sz="2400" smtClean="0"/>
              <a:t> 	</a:t>
            </a:r>
          </a:p>
          <a:p>
            <a:endParaRPr lang="en-US" sz="240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9.5: Work done on a single particle</a:t>
            </a:r>
          </a:p>
        </p:txBody>
      </p:sp>
    </p:spTree>
    <p:extLst>
      <p:ext uri="{BB962C8B-B14F-4D97-AF65-F5344CB8AC3E}">
        <p14:creationId xmlns:p14="http://schemas.microsoft.com/office/powerpoint/2010/main" val="5874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8.42</a:t>
            </a:r>
            <a:endParaRPr lang="en-US" dirty="0"/>
          </a:p>
        </p:txBody>
      </p:sp>
      <p:sp>
        <p:nvSpPr>
          <p:cNvPr id="3" name="Content Placeholder 2"/>
          <p:cNvSpPr>
            <a:spLocks noGrp="1"/>
          </p:cNvSpPr>
          <p:nvPr>
            <p:ph idx="1"/>
          </p:nvPr>
        </p:nvSpPr>
        <p:spPr>
          <a:xfrm>
            <a:off x="365125" y="1874520"/>
            <a:ext cx="8673944" cy="4718304"/>
          </a:xfrm>
        </p:spPr>
        <p:txBody>
          <a:bodyPr/>
          <a:lstStyle/>
          <a:p>
            <a:r>
              <a:rPr lang="en-US" dirty="0"/>
              <a:t>You are climbing a rope straight up toward the ceiling</a:t>
            </a:r>
            <a:r>
              <a:rPr lang="en-US" dirty="0" smtClean="0"/>
              <a:t>.</a:t>
            </a:r>
          </a:p>
          <a:p>
            <a:r>
              <a:rPr lang="en-US" dirty="0"/>
              <a:t>What is the magnitude of the force you must exert on the rope in order to accelerate </a:t>
            </a:r>
            <a:r>
              <a:rPr lang="en-US" dirty="0" smtClean="0"/>
              <a:t>upward at</a:t>
            </a:r>
            <a:r>
              <a:rPr lang="en-US" dirty="0"/>
              <a:t> </a:t>
            </a:r>
            <a:r>
              <a:rPr lang="en-US" dirty="0"/>
              <a:t>1.1 </a:t>
            </a:r>
            <a:r>
              <a:rPr lang="en-US" dirty="0" smtClean="0"/>
              <a:t>m/s</a:t>
            </a:r>
            <a:r>
              <a:rPr lang="en-US" baseline="30000" dirty="0" smtClean="0"/>
              <a:t>2</a:t>
            </a:r>
            <a:r>
              <a:rPr lang="en-US" dirty="0" smtClean="0"/>
              <a:t>,</a:t>
            </a:r>
            <a:r>
              <a:rPr lang="en-US" dirty="0"/>
              <a:t> assuming your inertia is </a:t>
            </a:r>
            <a:r>
              <a:rPr lang="en-US" dirty="0"/>
              <a:t>61 </a:t>
            </a:r>
            <a:r>
              <a:rPr lang="en-US" dirty="0"/>
              <a:t>kg</a:t>
            </a:r>
            <a:r>
              <a:rPr lang="en-US" dirty="0"/>
              <a:t> ?</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spTree>
    <p:extLst>
      <p:ext uri="{BB962C8B-B14F-4D97-AF65-F5344CB8AC3E}">
        <p14:creationId xmlns:p14="http://schemas.microsoft.com/office/powerpoint/2010/main" val="19480938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Notice the parallel between our treatment of momentum/impulse and energy/work, as illustrated in the figure. </a:t>
            </a:r>
          </a:p>
          <a:p>
            <a:endParaRPr lang="en-US" smtClean="0"/>
          </a:p>
          <a:p>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9.5: Work done on a single particle</a:t>
            </a:r>
            <a:endParaRPr lang="en-US"/>
          </a:p>
        </p:txBody>
      </p:sp>
      <p:pic>
        <p:nvPicPr>
          <p:cNvPr id="9" name="Picture 8" descr="09_16_Figure.jpg"/>
          <p:cNvPicPr>
            <a:picLocks noChangeAspect="1"/>
          </p:cNvPicPr>
          <p:nvPr/>
        </p:nvPicPr>
        <p:blipFill rotWithShape="1">
          <a:blip r:embed="rId3">
            <a:extLst>
              <a:ext uri="{28A0092B-C50C-407E-A947-70E740481C1C}">
                <a14:useLocalDpi xmlns:a14="http://schemas.microsoft.com/office/drawing/2010/main" val="0"/>
              </a:ext>
            </a:extLst>
          </a:blip>
          <a:srcRect b="5647"/>
          <a:stretch/>
        </p:blipFill>
        <p:spPr>
          <a:xfrm>
            <a:off x="266700" y="2954724"/>
            <a:ext cx="8601456" cy="3008167"/>
          </a:xfrm>
          <a:prstGeom prst="rect">
            <a:avLst/>
          </a:prstGeom>
        </p:spPr>
      </p:pic>
    </p:spTree>
    <p:extLst>
      <p:ext uri="{BB962C8B-B14F-4D97-AF65-F5344CB8AC3E}">
        <p14:creationId xmlns:p14="http://schemas.microsoft.com/office/powerpoint/2010/main" val="25378965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9.6 Work done by gravity</a:t>
            </a:r>
            <a:endParaRPr lang="en-US"/>
          </a:p>
        </p:txBody>
      </p:sp>
      <p:sp>
        <p:nvSpPr>
          <p:cNvPr id="14" name="Content Placeholder 13"/>
          <p:cNvSpPr>
            <a:spLocks noGrp="1"/>
          </p:cNvSpPr>
          <p:nvPr>
            <p:ph idx="1"/>
          </p:nvPr>
        </p:nvSpPr>
        <p:spPr/>
        <p:txBody>
          <a:bodyPr/>
          <a:lstStyle/>
          <a:p>
            <a:pPr marL="0" indent="0">
              <a:buNone/>
            </a:pPr>
            <a:r>
              <a:rPr lang="en-US"/>
              <a:t>A ball of inertia </a:t>
            </a:r>
            <a:r>
              <a:rPr lang="en-US" i="1"/>
              <a:t>m</a:t>
            </a:r>
            <a:r>
              <a:rPr lang="en-US" baseline="-25000"/>
              <a:t>b</a:t>
            </a:r>
            <a:r>
              <a:rPr lang="en-US"/>
              <a:t> is released from rest and falls </a:t>
            </a:r>
            <a:r>
              <a:rPr lang="en-US" smtClean="0"/>
              <a:t>vertically. What </a:t>
            </a:r>
            <a:r>
              <a:rPr lang="en-US"/>
              <a:t>is the ball’s final kinetic energy after a </a:t>
            </a:r>
            <a:r>
              <a:rPr lang="en-US" smtClean="0"/>
              <a:t>displacement Δ</a:t>
            </a:r>
            <a:r>
              <a:rPr lang="en-US" i="1" smtClean="0"/>
              <a:t>x </a:t>
            </a:r>
            <a:r>
              <a:rPr lang="en-US" smtClean="0"/>
              <a:t>= </a:t>
            </a:r>
            <a:r>
              <a:rPr lang="en-US" i="1" smtClean="0"/>
              <a:t>x</a:t>
            </a:r>
            <a:r>
              <a:rPr lang="en-US" baseline="-25000" smtClean="0"/>
              <a:t>f</a:t>
            </a:r>
            <a:r>
              <a:rPr lang="en-US"/>
              <a:t> </a:t>
            </a:r>
            <a:r>
              <a:rPr lang="en-US" smtClean="0"/>
              <a:t>– </a:t>
            </a:r>
            <a:r>
              <a:rPr lang="en-US" i="1" smtClean="0"/>
              <a:t>x</a:t>
            </a:r>
            <a:r>
              <a:rPr lang="en-US" baseline="-25000" smtClean="0"/>
              <a:t>i</a:t>
            </a:r>
            <a:r>
              <a:rPr lang="en-US"/>
              <a:t>?</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 name="Text Placeholder 9"/>
          <p:cNvSpPr>
            <a:spLocks noGrp="1"/>
          </p:cNvSpPr>
          <p:nvPr>
            <p:ph type="body" sz="quarter" idx="11"/>
          </p:nvPr>
        </p:nvSpPr>
        <p:spPr/>
        <p:txBody>
          <a:bodyPr/>
          <a:lstStyle/>
          <a:p>
            <a:r>
              <a:rPr lang="en-US" smtClean="0"/>
              <a:t>Section 9.5: Work done on a single particle</a:t>
            </a:r>
            <a:endParaRPr lang="en-US"/>
          </a:p>
        </p:txBody>
      </p:sp>
    </p:spTree>
    <p:extLst>
      <p:ext uri="{BB962C8B-B14F-4D97-AF65-F5344CB8AC3E}">
        <p14:creationId xmlns:p14="http://schemas.microsoft.com/office/powerpoint/2010/main" val="8710072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9.6 Work done by gravity (cont.)</a:t>
            </a:r>
            <a:endParaRPr lang="en-US"/>
          </a:p>
        </p:txBody>
      </p:sp>
      <p:sp>
        <p:nvSpPr>
          <p:cNvPr id="11" name="Content Placeholder 10"/>
          <p:cNvSpPr>
            <a:spLocks noGrp="1"/>
          </p:cNvSpPr>
          <p:nvPr>
            <p:ph idx="1"/>
          </p:nvPr>
        </p:nvSpPr>
        <p:spPr/>
        <p:txBody>
          <a:bodyPr/>
          <a:lstStyle/>
          <a:p>
            <a:pPr marL="0" indent="0">
              <a:buNone/>
            </a:pPr>
            <a:r>
              <a:rPr lang="en-US" sz="2400"/>
              <a:t>❶ </a:t>
            </a:r>
            <a:r>
              <a:rPr lang="en-US" sz="2400" smtClean="0"/>
              <a:t>GETTING STARTED </a:t>
            </a:r>
            <a:r>
              <a:rPr lang="en-US" sz="2400"/>
              <a:t>I begin by making a sketch of the </a:t>
            </a:r>
            <a:r>
              <a:rPr lang="en-US" sz="2400" smtClean="0"/>
              <a:t>initial and </a:t>
            </a:r>
            <a:r>
              <a:rPr lang="en-US" sz="2400"/>
              <a:t>final conditions and drawing an energy diagram for the </a:t>
            </a:r>
            <a:r>
              <a:rPr lang="en-US" sz="2400" smtClean="0"/>
              <a:t>ball (</a:t>
            </a:r>
            <a:r>
              <a:rPr lang="en-US" sz="2400"/>
              <a:t>Figure 9.17). I choose an </a:t>
            </a:r>
            <a:r>
              <a:rPr lang="en-US" sz="2400" i="1"/>
              <a:t>x</a:t>
            </a:r>
            <a:r>
              <a:rPr lang="en-US" sz="2400"/>
              <a:t> axis pointing upward.</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9.5: Work done on a single particle</a:t>
            </a:r>
            <a:endParaRPr lang="en-US"/>
          </a:p>
        </p:txBody>
      </p:sp>
      <p:pic>
        <p:nvPicPr>
          <p:cNvPr id="12" name="Picture 11" descr="09_17_Figure.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2900359" y="3116720"/>
            <a:ext cx="3233168" cy="3569112"/>
          </a:xfrm>
          <a:prstGeom prst="rect">
            <a:avLst/>
          </a:prstGeom>
        </p:spPr>
      </p:pic>
    </p:spTree>
    <p:extLst>
      <p:ext uri="{BB962C8B-B14F-4D97-AF65-F5344CB8AC3E}">
        <p14:creationId xmlns:p14="http://schemas.microsoft.com/office/powerpoint/2010/main" val="3785518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9.6 Work done by gravity (cont.)</a:t>
            </a:r>
            <a:endParaRPr lang="en-US"/>
          </a:p>
        </p:txBody>
      </p:sp>
      <p:sp>
        <p:nvSpPr>
          <p:cNvPr id="11" name="Content Placeholder 10"/>
          <p:cNvSpPr>
            <a:spLocks noGrp="1"/>
          </p:cNvSpPr>
          <p:nvPr>
            <p:ph idx="1"/>
          </p:nvPr>
        </p:nvSpPr>
        <p:spPr/>
        <p:txBody>
          <a:bodyPr/>
          <a:lstStyle/>
          <a:p>
            <a:pPr marL="0" indent="0">
              <a:buNone/>
            </a:pPr>
            <a:r>
              <a:rPr lang="en-US" sz="2400"/>
              <a:t>❶ </a:t>
            </a:r>
            <a:r>
              <a:rPr lang="en-US" sz="2400" smtClean="0"/>
              <a:t>GETTING </a:t>
            </a:r>
            <a:r>
              <a:rPr lang="en-US" sz="2400"/>
              <a:t>STARTED Because </a:t>
            </a:r>
            <a:r>
              <a:rPr lang="en-US" sz="2400" smtClean="0"/>
              <a:t>the ball’s </a:t>
            </a:r>
            <a:r>
              <a:rPr lang="en-US" sz="2400"/>
              <a:t>internal energy doesn’t change as it falls (its shape </a:t>
            </a:r>
            <a:r>
              <a:rPr lang="en-US" sz="2400" smtClean="0"/>
              <a:t>and temperature </a:t>
            </a:r>
            <a:r>
              <a:rPr lang="en-US" sz="2400"/>
              <a:t>do not change), I can treat the ball as a </a:t>
            </a:r>
            <a:r>
              <a:rPr lang="en-US" sz="2400" smtClean="0"/>
              <a:t>particle. Therefore </a:t>
            </a:r>
            <a:r>
              <a:rPr lang="en-US" sz="2400"/>
              <a:t>only its kinetic energy changes.</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9.5: Work done on a single particle</a:t>
            </a:r>
            <a:endParaRPr lang="en-US"/>
          </a:p>
        </p:txBody>
      </p:sp>
      <p:pic>
        <p:nvPicPr>
          <p:cNvPr id="12" name="Picture 11" descr="09_17_Figure.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3035458" y="3436996"/>
            <a:ext cx="2962970" cy="3270838"/>
          </a:xfrm>
          <a:prstGeom prst="rect">
            <a:avLst/>
          </a:prstGeom>
        </p:spPr>
      </p:pic>
    </p:spTree>
    <p:extLst>
      <p:ext uri="{BB962C8B-B14F-4D97-AF65-F5344CB8AC3E}">
        <p14:creationId xmlns:p14="http://schemas.microsoft.com/office/powerpoint/2010/main" val="40570097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9.6 Work done by gravity (cont.)</a:t>
            </a:r>
            <a:endParaRPr lang="en-US"/>
          </a:p>
        </p:txBody>
      </p:sp>
      <p:sp>
        <p:nvSpPr>
          <p:cNvPr id="11" name="Content Placeholder 10"/>
          <p:cNvSpPr>
            <a:spLocks noGrp="1"/>
          </p:cNvSpPr>
          <p:nvPr>
            <p:ph idx="1"/>
          </p:nvPr>
        </p:nvSpPr>
        <p:spPr/>
        <p:txBody>
          <a:bodyPr/>
          <a:lstStyle/>
          <a:p>
            <a:pPr marL="0" indent="0">
              <a:buNone/>
            </a:pPr>
            <a:r>
              <a:rPr lang="en-US" sz="2400"/>
              <a:t>❶ </a:t>
            </a:r>
            <a:r>
              <a:rPr lang="en-US" sz="2400" smtClean="0"/>
              <a:t>GETTING </a:t>
            </a:r>
            <a:r>
              <a:rPr lang="en-US" sz="2400"/>
              <a:t>STARTED I can also </a:t>
            </a:r>
            <a:r>
              <a:rPr lang="en-US" sz="2400" smtClean="0"/>
              <a:t>assume air </a:t>
            </a:r>
            <a:r>
              <a:rPr lang="en-US" sz="2400"/>
              <a:t>resistance is small enough to be ignored, so that the </a:t>
            </a:r>
            <a:r>
              <a:rPr lang="en-US" sz="2400" smtClean="0"/>
              <a:t>only external </a:t>
            </a:r>
            <a:r>
              <a:rPr lang="en-US" sz="2400"/>
              <a:t>force exerted on the ball is a constant </a:t>
            </a:r>
            <a:r>
              <a:rPr lang="en-US" sz="2400" smtClean="0"/>
              <a:t>gravitational force</a:t>
            </a:r>
            <a:r>
              <a:rPr lang="en-US" sz="2400"/>
              <a:t>. This force has a nonzero force displacement and so </a:t>
            </a:r>
            <a:r>
              <a:rPr lang="en-US" sz="2400" smtClean="0"/>
              <a:t>does work </a:t>
            </a:r>
            <a:r>
              <a:rPr lang="en-US" sz="2400"/>
              <a:t>on the ball. I therefore include this force in my diagram.</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9.5: Work done on a single particle</a:t>
            </a:r>
            <a:endParaRPr lang="en-US"/>
          </a:p>
        </p:txBody>
      </p:sp>
      <p:pic>
        <p:nvPicPr>
          <p:cNvPr id="12" name="Picture 11" descr="09_17_Figure.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3179912" y="3830649"/>
            <a:ext cx="2674062" cy="2951912"/>
          </a:xfrm>
          <a:prstGeom prst="rect">
            <a:avLst/>
          </a:prstGeom>
        </p:spPr>
      </p:pic>
    </p:spTree>
    <p:extLst>
      <p:ext uri="{BB962C8B-B14F-4D97-AF65-F5344CB8AC3E}">
        <p14:creationId xmlns:p14="http://schemas.microsoft.com/office/powerpoint/2010/main" val="32518258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9.6 Work done by gravity (cont.)</a:t>
            </a:r>
            <a:endParaRPr lang="en-US"/>
          </a:p>
        </p:txBody>
      </p:sp>
      <p:sp>
        <p:nvSpPr>
          <p:cNvPr id="11" name="Content Placeholder 10"/>
          <p:cNvSpPr>
            <a:spLocks noGrp="1"/>
          </p:cNvSpPr>
          <p:nvPr>
            <p:ph idx="1"/>
          </p:nvPr>
        </p:nvSpPr>
        <p:spPr/>
        <p:txBody>
          <a:bodyPr/>
          <a:lstStyle/>
          <a:p>
            <a:pPr marL="0" indent="0">
              <a:buNone/>
            </a:pPr>
            <a:r>
              <a:rPr lang="en-US"/>
              <a:t>❷ </a:t>
            </a:r>
            <a:r>
              <a:rPr lang="en-US" smtClean="0"/>
              <a:t>DEVISE PLAN </a:t>
            </a:r>
            <a:r>
              <a:rPr lang="en-US"/>
              <a:t>If I treat the ball as a particle, </a:t>
            </a:r>
            <a:r>
              <a:rPr lang="en-US" smtClean="0"/>
              <a:t/>
            </a:r>
            <a:br>
              <a:rPr lang="en-US" smtClean="0"/>
            </a:br>
            <a:r>
              <a:rPr lang="en-US" smtClean="0"/>
              <a:t>the change </a:t>
            </a:r>
            <a:r>
              <a:rPr lang="en-US"/>
              <a:t>in the ball’s kinetic energy is equal to </a:t>
            </a:r>
            <a:r>
              <a:rPr lang="en-US" smtClean="0"/>
              <a:t>the work </a:t>
            </a:r>
            <a:r>
              <a:rPr lang="en-US"/>
              <a:t>done on it by the constant force of gravity, the </a:t>
            </a:r>
            <a:r>
              <a:rPr lang="en-US" i="1"/>
              <a:t>x</a:t>
            </a:r>
            <a:r>
              <a:rPr lang="en-US"/>
              <a:t> </a:t>
            </a:r>
            <a:r>
              <a:rPr lang="en-US" smtClean="0"/>
              <a:t>component of </a:t>
            </a:r>
            <a:r>
              <a:rPr lang="en-US"/>
              <a:t>which </a:t>
            </a:r>
            <a:r>
              <a:rPr lang="en-US" smtClean="0"/>
              <a:t>is:                      </a:t>
            </a:r>
          </a:p>
          <a:p>
            <a:pPr marL="0" indent="0">
              <a:buNone/>
            </a:pPr>
            <a:endParaRPr lang="en-US" smtClean="0"/>
          </a:p>
          <a:p>
            <a:pPr marL="457200" lvl="1" indent="0">
              <a:buNone/>
            </a:pPr>
            <a:r>
              <a:rPr lang="en-US" sz="1800" smtClean="0"/>
              <a:t>(</a:t>
            </a:r>
            <a:r>
              <a:rPr lang="en-US" sz="1800"/>
              <a:t>The </a:t>
            </a:r>
            <a:r>
              <a:rPr lang="en-US" sz="1800" smtClean="0"/>
              <a:t>minus sign </a:t>
            </a:r>
            <a:r>
              <a:rPr lang="en-US" sz="1800"/>
              <a:t>means that the force points in the negative </a:t>
            </a:r>
            <a:r>
              <a:rPr lang="en-US" sz="1800" i="1"/>
              <a:t>x</a:t>
            </a:r>
            <a:r>
              <a:rPr lang="en-US" sz="1800"/>
              <a:t> direction.) </a:t>
            </a:r>
            <a:endParaRPr lang="en-US" sz="1800" smtClean="0"/>
          </a:p>
          <a:p>
            <a:pPr marL="0" indent="0">
              <a:buNone/>
            </a:pPr>
            <a:endParaRPr lang="en-US" smtClean="0"/>
          </a:p>
          <a:p>
            <a:pPr marL="0" indent="0">
              <a:buNone/>
            </a:pPr>
            <a:r>
              <a:rPr lang="en-US" smtClean="0"/>
              <a:t>To calculate </a:t>
            </a:r>
            <a:r>
              <a:rPr lang="en-US"/>
              <a:t>the work done by this force on the ball, I use Eq. 9.8.</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9.5: Work done on a single particle</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459672589"/>
              </p:ext>
            </p:extLst>
          </p:nvPr>
        </p:nvGraphicFramePr>
        <p:xfrm>
          <a:off x="3121476" y="3702427"/>
          <a:ext cx="1803400" cy="520700"/>
        </p:xfrm>
        <a:graphic>
          <a:graphicData uri="http://schemas.openxmlformats.org/presentationml/2006/ole">
            <mc:AlternateContent xmlns:mc="http://schemas.openxmlformats.org/markup-compatibility/2006">
              <mc:Choice xmlns:v="urn:schemas-microsoft-com:vml" Requires="v">
                <p:oleObj spid="_x0000_s9522" name="Equation" r:id="rId4" imgW="1803400" imgH="520700" progId="Equation.DSMT4">
                  <p:embed/>
                </p:oleObj>
              </mc:Choice>
              <mc:Fallback>
                <p:oleObj name="Equation" r:id="rId4" imgW="1803400" imgH="520700" progId="Equation.DSMT4">
                  <p:embed/>
                  <p:pic>
                    <p:nvPicPr>
                      <p:cNvPr id="0" name=""/>
                      <p:cNvPicPr>
                        <a:picLocks noChangeAspect="1" noChangeArrowheads="1"/>
                      </p:cNvPicPr>
                      <p:nvPr/>
                    </p:nvPicPr>
                    <p:blipFill>
                      <a:blip r:embed="rId5"/>
                      <a:srcRect/>
                      <a:stretch>
                        <a:fillRect/>
                      </a:stretch>
                    </p:blipFill>
                    <p:spPr bwMode="auto">
                      <a:xfrm>
                        <a:off x="3121476" y="3702427"/>
                        <a:ext cx="1803400" cy="5207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018354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9.6 Work done by gravity (cont.)</a:t>
            </a:r>
            <a:endParaRPr lang="en-US"/>
          </a:p>
        </p:txBody>
      </p:sp>
      <p:sp>
        <p:nvSpPr>
          <p:cNvPr id="11" name="Content Placeholder 10"/>
          <p:cNvSpPr>
            <a:spLocks noGrp="1"/>
          </p:cNvSpPr>
          <p:nvPr>
            <p:ph idx="1"/>
          </p:nvPr>
        </p:nvSpPr>
        <p:spPr/>
        <p:txBody>
          <a:bodyPr/>
          <a:lstStyle/>
          <a:p>
            <a:pPr marL="0" indent="0">
              <a:buNone/>
            </a:pPr>
            <a:r>
              <a:rPr lang="en-US"/>
              <a:t>❸ </a:t>
            </a:r>
            <a:r>
              <a:rPr lang="en-US" smtClean="0"/>
              <a:t>EXECUTE PLAN Substituting </a:t>
            </a:r>
            <a:r>
              <a:rPr lang="en-US"/>
              <a:t>the </a:t>
            </a:r>
            <a:r>
              <a:rPr lang="en-US" i="1"/>
              <a:t>x</a:t>
            </a:r>
            <a:r>
              <a:rPr lang="en-US"/>
              <a:t> component of the </a:t>
            </a:r>
            <a:r>
              <a:rPr lang="en-US" smtClean="0"/>
              <a:t>gravitational force </a:t>
            </a:r>
            <a:r>
              <a:rPr lang="en-US"/>
              <a:t>exerted on the ball and the force </a:t>
            </a:r>
            <a:r>
              <a:rPr lang="en-US" smtClean="0"/>
              <a:t>displacement </a:t>
            </a:r>
            <a:r>
              <a:rPr lang="en-US" i="1" smtClean="0"/>
              <a:t>x</a:t>
            </a:r>
            <a:r>
              <a:rPr lang="en-US" baseline="-25000" smtClean="0"/>
              <a:t>f</a:t>
            </a:r>
            <a:r>
              <a:rPr lang="en-US" smtClean="0"/>
              <a:t> – </a:t>
            </a:r>
            <a:r>
              <a:rPr lang="en-US" i="1" smtClean="0"/>
              <a:t>x</a:t>
            </a:r>
            <a:r>
              <a:rPr lang="en-US" baseline="-25000" smtClean="0"/>
              <a:t>i</a:t>
            </a:r>
            <a:r>
              <a:rPr lang="en-US" smtClean="0"/>
              <a:t> </a:t>
            </a:r>
            <a:r>
              <a:rPr lang="en-US"/>
              <a:t>into Eq. 9.8, I get</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9.5: Work done on a single particle</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614192688"/>
              </p:ext>
            </p:extLst>
          </p:nvPr>
        </p:nvGraphicFramePr>
        <p:xfrm>
          <a:off x="2527300" y="3458749"/>
          <a:ext cx="4089400" cy="520700"/>
        </p:xfrm>
        <a:graphic>
          <a:graphicData uri="http://schemas.openxmlformats.org/presentationml/2006/ole">
            <mc:AlternateContent xmlns:mc="http://schemas.openxmlformats.org/markup-compatibility/2006">
              <mc:Choice xmlns:v="urn:schemas-microsoft-com:vml" Requires="v">
                <p:oleObj spid="_x0000_s11561" name="Equation" r:id="rId4" imgW="4089400" imgH="520700" progId="Equation.DSMT4">
                  <p:embed/>
                </p:oleObj>
              </mc:Choice>
              <mc:Fallback>
                <p:oleObj name="Equation" r:id="rId4" imgW="4089400" imgH="520700" progId="Equation.DSMT4">
                  <p:embed/>
                  <p:pic>
                    <p:nvPicPr>
                      <p:cNvPr id="0" name=""/>
                      <p:cNvPicPr>
                        <a:picLocks noChangeAspect="1" noChangeArrowheads="1"/>
                      </p:cNvPicPr>
                      <p:nvPr/>
                    </p:nvPicPr>
                    <p:blipFill>
                      <a:blip r:embed="rId5"/>
                      <a:srcRect/>
                      <a:stretch>
                        <a:fillRect/>
                      </a:stretch>
                    </p:blipFill>
                    <p:spPr bwMode="auto">
                      <a:xfrm>
                        <a:off x="2527300" y="3458749"/>
                        <a:ext cx="4089400" cy="5207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825034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9.6 Work done by gravity (cont.)</a:t>
            </a:r>
            <a:endParaRPr lang="en-US"/>
          </a:p>
        </p:txBody>
      </p:sp>
      <p:sp>
        <p:nvSpPr>
          <p:cNvPr id="11" name="Content Placeholder 10"/>
          <p:cNvSpPr>
            <a:spLocks noGrp="1"/>
          </p:cNvSpPr>
          <p:nvPr>
            <p:ph idx="1"/>
          </p:nvPr>
        </p:nvSpPr>
        <p:spPr/>
        <p:txBody>
          <a:bodyPr/>
          <a:lstStyle/>
          <a:p>
            <a:pPr marL="0" indent="0">
              <a:buNone/>
            </a:pPr>
            <a:r>
              <a:rPr lang="en-US"/>
              <a:t>❸ </a:t>
            </a:r>
            <a:r>
              <a:rPr lang="en-US" smtClean="0"/>
              <a:t>EXECUTE </a:t>
            </a:r>
            <a:r>
              <a:rPr lang="en-US"/>
              <a:t>PLAN Because the work is equal to the change in kinetic energy and </a:t>
            </a:r>
            <a:r>
              <a:rPr lang="en-US" smtClean="0"/>
              <a:t>the initial </a:t>
            </a:r>
            <a:r>
              <a:rPr lang="en-US"/>
              <a:t>kinetic energy </a:t>
            </a:r>
            <a:r>
              <a:rPr lang="en-US" smtClean="0"/>
              <a:t>is zero</a:t>
            </a:r>
            <a:r>
              <a:rPr lang="en-US"/>
              <a:t>, I have </a:t>
            </a:r>
            <a:r>
              <a:rPr lang="en-US" i="1" smtClean="0"/>
              <a:t>W</a:t>
            </a:r>
            <a:r>
              <a:rPr lang="en-US" smtClean="0"/>
              <a:t> = Δ</a:t>
            </a:r>
            <a:r>
              <a:rPr lang="en-US" i="1" smtClean="0"/>
              <a:t>K</a:t>
            </a:r>
            <a:r>
              <a:rPr lang="en-US" smtClean="0"/>
              <a:t> = </a:t>
            </a:r>
            <a:r>
              <a:rPr lang="en-US" i="1" smtClean="0"/>
              <a:t>K</a:t>
            </a:r>
            <a:r>
              <a:rPr lang="en-US" baseline="-25000" smtClean="0"/>
              <a:t>f </a:t>
            </a:r>
            <a:r>
              <a:rPr lang="en-US" smtClean="0"/>
              <a:t>– 0 = </a:t>
            </a:r>
            <a:r>
              <a:rPr lang="en-US" i="1" smtClean="0"/>
              <a:t>K</a:t>
            </a:r>
            <a:r>
              <a:rPr lang="en-US" baseline="-25000" smtClean="0"/>
              <a:t>f</a:t>
            </a:r>
            <a:r>
              <a:rPr lang="en-US" sz="1000" baseline="-25000" smtClean="0">
                <a:solidFill>
                  <a:schemeClr val="bg1"/>
                </a:solidFill>
              </a:rPr>
              <a:t>.</a:t>
            </a:r>
            <a:r>
              <a:rPr lang="en-US" smtClean="0"/>
              <a:t>, so</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9.5: Work done on a single particle</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944936586"/>
              </p:ext>
            </p:extLst>
          </p:nvPr>
        </p:nvGraphicFramePr>
        <p:xfrm>
          <a:off x="3206750" y="3435350"/>
          <a:ext cx="2730500" cy="406400"/>
        </p:xfrm>
        <a:graphic>
          <a:graphicData uri="http://schemas.openxmlformats.org/presentationml/2006/ole">
            <mc:AlternateContent xmlns:mc="http://schemas.openxmlformats.org/markup-compatibility/2006">
              <mc:Choice xmlns:v="urn:schemas-microsoft-com:vml" Requires="v">
                <p:oleObj spid="_x0000_s10542" name="Equation" r:id="rId4" imgW="2730500" imgH="406400" progId="Equation.DSMT4">
                  <p:embed/>
                </p:oleObj>
              </mc:Choice>
              <mc:Fallback>
                <p:oleObj name="Equation" r:id="rId4" imgW="2730500" imgH="406400" progId="Equation.DSMT4">
                  <p:embed/>
                  <p:pic>
                    <p:nvPicPr>
                      <p:cNvPr id="0" name=""/>
                      <p:cNvPicPr>
                        <a:picLocks noChangeAspect="1" noChangeArrowheads="1"/>
                      </p:cNvPicPr>
                      <p:nvPr/>
                    </p:nvPicPr>
                    <p:blipFill>
                      <a:blip r:embed="rId5"/>
                      <a:srcRect/>
                      <a:stretch>
                        <a:fillRect/>
                      </a:stretch>
                    </p:blipFill>
                    <p:spPr bwMode="auto">
                      <a:xfrm>
                        <a:off x="3206750" y="3435350"/>
                        <a:ext cx="2730500" cy="406400"/>
                      </a:xfrm>
                      <a:prstGeom prst="rect">
                        <a:avLst/>
                      </a:prstGeom>
                      <a:noFill/>
                      <a:ln>
                        <a:noFill/>
                      </a:ln>
                      <a:extLst/>
                    </p:spPr>
                  </p:pic>
                </p:oleObj>
              </mc:Fallback>
            </mc:AlternateContent>
          </a:graphicData>
        </a:graphic>
      </p:graphicFrame>
      <p:sp>
        <p:nvSpPr>
          <p:cNvPr id="2" name="TextBox 1"/>
          <p:cNvSpPr txBox="1"/>
          <p:nvPr/>
        </p:nvSpPr>
        <p:spPr>
          <a:xfrm>
            <a:off x="5908360" y="3332733"/>
            <a:ext cx="543739" cy="523220"/>
          </a:xfrm>
          <a:prstGeom prst="rect">
            <a:avLst/>
          </a:prstGeom>
          <a:noFill/>
        </p:spPr>
        <p:txBody>
          <a:bodyPr wrap="none" rtlCol="0">
            <a:spAutoFit/>
          </a:bodyPr>
          <a:lstStyle/>
          <a:p>
            <a:r>
              <a:rPr lang="en-US" sz="2800" b="1">
                <a:solidFill>
                  <a:srgbClr val="004A8F"/>
                </a:solidFill>
              </a:rPr>
              <a:t>✔</a:t>
            </a:r>
            <a:endParaRPr lang="en-US" sz="2800">
              <a:solidFill>
                <a:srgbClr val="004A8F"/>
              </a:solidFill>
            </a:endParaRPr>
          </a:p>
        </p:txBody>
      </p:sp>
    </p:spTree>
    <p:extLst>
      <p:ext uri="{BB962C8B-B14F-4D97-AF65-F5344CB8AC3E}">
        <p14:creationId xmlns:p14="http://schemas.microsoft.com/office/powerpoint/2010/main" val="6007811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9.6 Work done by gravity (cont.)</a:t>
            </a:r>
            <a:endParaRPr lang="en-US"/>
          </a:p>
        </p:txBody>
      </p:sp>
      <p:sp>
        <p:nvSpPr>
          <p:cNvPr id="11" name="Content Placeholder 10"/>
          <p:cNvSpPr>
            <a:spLocks noGrp="1"/>
          </p:cNvSpPr>
          <p:nvPr>
            <p:ph idx="1"/>
          </p:nvPr>
        </p:nvSpPr>
        <p:spPr/>
        <p:txBody>
          <a:bodyPr/>
          <a:lstStyle/>
          <a:p>
            <a:pPr marL="0" indent="0">
              <a:buNone/>
            </a:pPr>
            <a:r>
              <a:rPr lang="en-US" dirty="0"/>
              <a:t>❹ </a:t>
            </a:r>
            <a:r>
              <a:rPr lang="en-US" dirty="0" smtClean="0"/>
              <a:t>EVALUATE RESULT Because </a:t>
            </a:r>
            <a:r>
              <a:rPr lang="en-US" dirty="0"/>
              <a:t>the ball moves in the </a:t>
            </a:r>
            <a:r>
              <a:rPr lang="en-US" dirty="0" smtClean="0"/>
              <a:t>negative </a:t>
            </a:r>
            <a:r>
              <a:rPr lang="en-US" i="1" dirty="0" smtClean="0"/>
              <a:t>x</a:t>
            </a:r>
            <a:r>
              <a:rPr lang="en-US" dirty="0" smtClean="0"/>
              <a:t> </a:t>
            </a:r>
            <a:r>
              <a:rPr lang="en-US" dirty="0"/>
              <a:t>direction, </a:t>
            </a:r>
            <a:r>
              <a:rPr lang="en-US" dirty="0" err="1" smtClean="0"/>
              <a:t>Δ</a:t>
            </a:r>
            <a:r>
              <a:rPr lang="en-US" i="1" dirty="0" err="1" smtClean="0"/>
              <a:t>x</a:t>
            </a:r>
            <a:r>
              <a:rPr lang="en-US" dirty="0" smtClean="0"/>
              <a:t> = </a:t>
            </a:r>
            <a:r>
              <a:rPr lang="en-US" i="1" dirty="0" err="1" smtClean="0"/>
              <a:t>x</a:t>
            </a:r>
            <a:r>
              <a:rPr lang="en-US" baseline="-25000" dirty="0" err="1" smtClean="0"/>
              <a:t>f</a:t>
            </a:r>
            <a:r>
              <a:rPr lang="en-US" dirty="0" smtClean="0"/>
              <a:t> – </a:t>
            </a:r>
            <a:r>
              <a:rPr lang="en-US" i="1" dirty="0" smtClean="0"/>
              <a:t>x</a:t>
            </a:r>
            <a:r>
              <a:rPr lang="en-US" baseline="-25000" dirty="0" smtClean="0"/>
              <a:t>i</a:t>
            </a:r>
            <a:r>
              <a:rPr lang="en-US" dirty="0" smtClean="0"/>
              <a:t> </a:t>
            </a:r>
            <a:r>
              <a:rPr lang="en-US" dirty="0"/>
              <a:t>is negative and so the final </a:t>
            </a:r>
            <a:r>
              <a:rPr lang="en-US" dirty="0" smtClean="0"/>
              <a:t>kinetic energy </a:t>
            </a:r>
            <a:r>
              <a:rPr lang="en-US" dirty="0"/>
              <a:t>is positive (as it should be).</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9.5: Work done on a single particle</a:t>
            </a:r>
            <a:endParaRPr lang="en-US"/>
          </a:p>
        </p:txBody>
      </p:sp>
    </p:spTree>
    <p:extLst>
      <p:ext uri="{BB962C8B-B14F-4D97-AF65-F5344CB8AC3E}">
        <p14:creationId xmlns:p14="http://schemas.microsoft.com/office/powerpoint/2010/main" val="24863354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9.6 Work done by gravity (cont.)</a:t>
            </a:r>
            <a:endParaRPr lang="en-US"/>
          </a:p>
        </p:txBody>
      </p:sp>
      <p:sp>
        <p:nvSpPr>
          <p:cNvPr id="11" name="Content Placeholder 10"/>
          <p:cNvSpPr>
            <a:spLocks noGrp="1"/>
          </p:cNvSpPr>
          <p:nvPr>
            <p:ph idx="1"/>
          </p:nvPr>
        </p:nvSpPr>
        <p:spPr/>
        <p:txBody>
          <a:bodyPr/>
          <a:lstStyle/>
          <a:p>
            <a:pPr marL="0" indent="0">
              <a:buNone/>
            </a:pPr>
            <a:r>
              <a:rPr lang="en-US" dirty="0"/>
              <a:t>❹ </a:t>
            </a:r>
            <a:r>
              <a:rPr lang="en-US" dirty="0" smtClean="0"/>
              <a:t>EVALUATE </a:t>
            </a:r>
            <a:r>
              <a:rPr lang="en-US" dirty="0"/>
              <a:t>RESULT An alternative approach is to consider the </a:t>
            </a:r>
            <a:r>
              <a:rPr lang="en-US" b="1" dirty="0"/>
              <a:t>closed Earth-</a:t>
            </a:r>
            <a:r>
              <a:rPr lang="en-US" b="1" dirty="0" smtClean="0"/>
              <a:t>ball system</a:t>
            </a:r>
            <a:r>
              <a:rPr lang="en-US" dirty="0"/>
              <a:t>. For that system, the sum of the gravitational </a:t>
            </a:r>
            <a:r>
              <a:rPr lang="en-US" dirty="0" smtClean="0"/>
              <a:t>potential energy </a:t>
            </a:r>
            <a:r>
              <a:rPr lang="en-US" dirty="0"/>
              <a:t>and kinetic energy does not change, and so, from Eq. </a:t>
            </a:r>
            <a:r>
              <a:rPr lang="en-US" dirty="0" smtClean="0"/>
              <a:t>7.13, </a:t>
            </a:r>
            <a:br>
              <a:rPr lang="en-US" dirty="0" smtClean="0"/>
            </a:br>
            <a:r>
              <a:rPr lang="en-US" dirty="0" smtClean="0"/>
              <a:t>                                                                        </a:t>
            </a:r>
            <a:r>
              <a:rPr lang="en-US" dirty="0"/>
              <a:t> </a:t>
            </a:r>
            <a:endParaRPr lang="en-US" dirty="0" smtClean="0"/>
          </a:p>
          <a:p>
            <a:pPr marL="0" indent="0">
              <a:buNone/>
            </a:pPr>
            <a:endParaRPr lang="en-US" dirty="0" smtClean="0"/>
          </a:p>
          <a:p>
            <a:pPr marL="0" indent="0">
              <a:buNone/>
            </a:pPr>
            <a:r>
              <a:rPr lang="en-US" dirty="0" smtClean="0"/>
              <a:t>No work done here - the gravitational force is internal</a:t>
            </a:r>
            <a:endParaRPr lang="en-US" dirty="0"/>
          </a:p>
          <a:p>
            <a:pPr marL="0" indent="0">
              <a:buNone/>
            </a:pPr>
            <a:r>
              <a:rPr lang="en-US" dirty="0" smtClean="0"/>
              <a:t>Because the ball </a:t>
            </a:r>
            <a:r>
              <a:rPr lang="en-US" dirty="0"/>
              <a:t>starts at rest, </a:t>
            </a:r>
            <a:r>
              <a:rPr lang="en-US" i="1" dirty="0" err="1" smtClean="0"/>
              <a:t>υ</a:t>
            </a:r>
            <a:r>
              <a:rPr lang="en-US" baseline="-25000" dirty="0" err="1" smtClean="0"/>
              <a:t>i</a:t>
            </a:r>
            <a:r>
              <a:rPr lang="en-US" dirty="0" smtClean="0"/>
              <a:t> = 0</a:t>
            </a:r>
            <a:r>
              <a:rPr lang="en-US" dirty="0"/>
              <a:t>, and so I obtain the same result for </a:t>
            </a:r>
            <a:r>
              <a:rPr lang="en-US" dirty="0" smtClean="0"/>
              <a:t>the final </a:t>
            </a:r>
            <a:r>
              <a:rPr lang="en-US" dirty="0"/>
              <a:t>kinetic energy</a:t>
            </a:r>
            <a:r>
              <a:rPr lang="en-US" dirty="0" smtClean="0"/>
              <a:t>:</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9.5: Work done on a single particle</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85194698"/>
              </p:ext>
            </p:extLst>
          </p:nvPr>
        </p:nvGraphicFramePr>
        <p:xfrm>
          <a:off x="1285875" y="3940377"/>
          <a:ext cx="6388100" cy="457200"/>
        </p:xfrm>
        <a:graphic>
          <a:graphicData uri="http://schemas.openxmlformats.org/presentationml/2006/ole">
            <mc:AlternateContent xmlns:mc="http://schemas.openxmlformats.org/markup-compatibility/2006">
              <mc:Choice xmlns:v="urn:schemas-microsoft-com:vml" Requires="v">
                <p:oleObj spid="_x0000_s13867" name="Equation" r:id="rId4" imgW="6388100" imgH="457200" progId="Equation.DSMT4">
                  <p:embed/>
                </p:oleObj>
              </mc:Choice>
              <mc:Fallback>
                <p:oleObj name="Equation" r:id="rId4" imgW="6388100" imgH="457200" progId="Equation.DSMT4">
                  <p:embed/>
                  <p:pic>
                    <p:nvPicPr>
                      <p:cNvPr id="0" name=""/>
                      <p:cNvPicPr>
                        <a:picLocks noChangeAspect="1" noChangeArrowheads="1"/>
                      </p:cNvPicPr>
                      <p:nvPr/>
                    </p:nvPicPr>
                    <p:blipFill>
                      <a:blip r:embed="rId5"/>
                      <a:srcRect/>
                      <a:stretch>
                        <a:fillRect/>
                      </a:stretch>
                    </p:blipFill>
                    <p:spPr bwMode="auto">
                      <a:xfrm>
                        <a:off x="1285875" y="3940377"/>
                        <a:ext cx="6388100" cy="457200"/>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99212645"/>
              </p:ext>
            </p:extLst>
          </p:nvPr>
        </p:nvGraphicFramePr>
        <p:xfrm>
          <a:off x="2927350" y="6145975"/>
          <a:ext cx="3289300" cy="457200"/>
        </p:xfrm>
        <a:graphic>
          <a:graphicData uri="http://schemas.openxmlformats.org/presentationml/2006/ole">
            <mc:AlternateContent xmlns:mc="http://schemas.openxmlformats.org/markup-compatibility/2006">
              <mc:Choice xmlns:v="urn:schemas-microsoft-com:vml" Requires="v">
                <p:oleObj spid="_x0000_s13868" name="Equation" r:id="rId6" imgW="3289300" imgH="457200" progId="Equation.DSMT4">
                  <p:embed/>
                </p:oleObj>
              </mc:Choice>
              <mc:Fallback>
                <p:oleObj name="Equation" r:id="rId6" imgW="3289300" imgH="457200" progId="Equation.DSMT4">
                  <p:embed/>
                  <p:pic>
                    <p:nvPicPr>
                      <p:cNvPr id="0" name=""/>
                      <p:cNvPicPr>
                        <a:picLocks noChangeAspect="1" noChangeArrowheads="1"/>
                      </p:cNvPicPr>
                      <p:nvPr/>
                    </p:nvPicPr>
                    <p:blipFill>
                      <a:blip r:embed="rId7"/>
                      <a:srcRect/>
                      <a:stretch>
                        <a:fillRect/>
                      </a:stretch>
                    </p:blipFill>
                    <p:spPr bwMode="auto">
                      <a:xfrm>
                        <a:off x="2927350" y="6145975"/>
                        <a:ext cx="3289300" cy="4572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1739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8.42</a:t>
            </a:r>
            <a:endParaRPr lang="en-US" dirty="0"/>
          </a:p>
        </p:txBody>
      </p:sp>
      <p:sp>
        <p:nvSpPr>
          <p:cNvPr id="3" name="Content Placeholder 2"/>
          <p:cNvSpPr>
            <a:spLocks noGrp="1"/>
          </p:cNvSpPr>
          <p:nvPr>
            <p:ph idx="1"/>
          </p:nvPr>
        </p:nvSpPr>
        <p:spPr>
          <a:xfrm>
            <a:off x="365125" y="1874520"/>
            <a:ext cx="8464082" cy="4718304"/>
          </a:xfrm>
        </p:spPr>
        <p:txBody>
          <a:bodyPr/>
          <a:lstStyle/>
          <a:p>
            <a:r>
              <a:rPr lang="en-US" dirty="0" smtClean="0"/>
              <a:t>Start with a free body diagram:</a:t>
            </a:r>
          </a:p>
          <a:p>
            <a:endParaRPr lang="en-US" dirty="0"/>
          </a:p>
          <a:p>
            <a:endParaRPr lang="en-US" dirty="0" smtClean="0"/>
          </a:p>
          <a:p>
            <a:endParaRPr lang="en-US" dirty="0"/>
          </a:p>
          <a:p>
            <a:endParaRPr lang="en-US" dirty="0" smtClean="0"/>
          </a:p>
          <a:p>
            <a:r>
              <a:rPr lang="en-US" dirty="0" smtClean="0"/>
              <a:t>This generates math</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grpSp>
        <p:nvGrpSpPr>
          <p:cNvPr id="19" name="Group 18"/>
          <p:cNvGrpSpPr/>
          <p:nvPr/>
        </p:nvGrpSpPr>
        <p:grpSpPr>
          <a:xfrm>
            <a:off x="2750829" y="2552557"/>
            <a:ext cx="1846337" cy="1616420"/>
            <a:chOff x="5031274" y="2308485"/>
            <a:chExt cx="1846337" cy="1616420"/>
          </a:xfrm>
        </p:grpSpPr>
        <p:grpSp>
          <p:nvGrpSpPr>
            <p:cNvPr id="12" name="Group 11"/>
            <p:cNvGrpSpPr/>
            <p:nvPr/>
          </p:nvGrpSpPr>
          <p:grpSpPr>
            <a:xfrm>
              <a:off x="5741233" y="2308485"/>
              <a:ext cx="329784" cy="1586459"/>
              <a:chOff x="5486400" y="2278505"/>
              <a:chExt cx="329784" cy="1586459"/>
            </a:xfrm>
          </p:grpSpPr>
          <p:sp>
            <p:nvSpPr>
              <p:cNvPr id="7" name="Oval 6"/>
              <p:cNvSpPr/>
              <p:nvPr/>
            </p:nvSpPr>
            <p:spPr bwMode="auto">
              <a:xfrm>
                <a:off x="5486400" y="3043003"/>
                <a:ext cx="329784" cy="329784"/>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9" name="Straight Arrow Connector 8"/>
              <p:cNvCxnSpPr/>
              <p:nvPr/>
            </p:nvCxnSpPr>
            <p:spPr bwMode="auto">
              <a:xfrm flipV="1">
                <a:off x="5651292" y="2278505"/>
                <a:ext cx="0" cy="91440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a:off x="5651292" y="3192905"/>
                <a:ext cx="0" cy="672059"/>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13" name="Picture 12"/>
            <p:cNvPicPr>
              <a:picLocks noChangeAspect="1"/>
            </p:cNvPicPr>
            <p:nvPr/>
          </p:nvPicPr>
          <p:blipFill>
            <a:blip r:embed="rId2"/>
            <a:stretch>
              <a:fillRect/>
            </a:stretch>
          </p:blipFill>
          <p:spPr>
            <a:xfrm>
              <a:off x="5031274" y="2411282"/>
              <a:ext cx="709959" cy="558904"/>
            </a:xfrm>
            <a:prstGeom prst="rect">
              <a:avLst/>
            </a:prstGeom>
          </p:spPr>
        </p:pic>
        <p:pic>
          <p:nvPicPr>
            <p:cNvPr id="15" name="Picture 14"/>
            <p:cNvPicPr>
              <a:picLocks noChangeAspect="1"/>
            </p:cNvPicPr>
            <p:nvPr/>
          </p:nvPicPr>
          <p:blipFill>
            <a:blip r:embed="rId3"/>
            <a:stretch>
              <a:fillRect/>
            </a:stretch>
          </p:blipFill>
          <p:spPr>
            <a:xfrm>
              <a:off x="5035950" y="3565349"/>
              <a:ext cx="705283" cy="359556"/>
            </a:xfrm>
            <a:prstGeom prst="rect">
              <a:avLst/>
            </a:prstGeom>
          </p:spPr>
        </p:pic>
        <p:pic>
          <p:nvPicPr>
            <p:cNvPr id="16" name="Picture 15"/>
            <p:cNvPicPr>
              <a:picLocks noChangeAspect="1"/>
            </p:cNvPicPr>
            <p:nvPr/>
          </p:nvPicPr>
          <p:blipFill>
            <a:blip r:embed="rId4"/>
            <a:stretch>
              <a:fillRect/>
            </a:stretch>
          </p:blipFill>
          <p:spPr>
            <a:xfrm>
              <a:off x="6443665" y="2690733"/>
              <a:ext cx="290561" cy="275268"/>
            </a:xfrm>
            <a:prstGeom prst="rect">
              <a:avLst/>
            </a:prstGeom>
          </p:spPr>
        </p:pic>
        <p:cxnSp>
          <p:nvCxnSpPr>
            <p:cNvPr id="18" name="Straight Arrow Connector 17"/>
            <p:cNvCxnSpPr/>
            <p:nvPr/>
          </p:nvCxnSpPr>
          <p:spPr bwMode="auto">
            <a:xfrm flipV="1">
              <a:off x="6877611" y="2434834"/>
              <a:ext cx="0" cy="66170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20" name="Picture 19"/>
          <p:cNvPicPr>
            <a:picLocks noChangeAspect="1"/>
          </p:cNvPicPr>
          <p:nvPr/>
        </p:nvPicPr>
        <p:blipFill>
          <a:blip r:embed="rId5"/>
          <a:stretch>
            <a:fillRect/>
          </a:stretch>
        </p:blipFill>
        <p:spPr>
          <a:xfrm>
            <a:off x="2323749" y="5359846"/>
            <a:ext cx="4546834" cy="625037"/>
          </a:xfrm>
          <a:prstGeom prst="rect">
            <a:avLst/>
          </a:prstGeom>
        </p:spPr>
      </p:pic>
    </p:spTree>
    <p:extLst>
      <p:ext uri="{BB962C8B-B14F-4D97-AF65-F5344CB8AC3E}">
        <p14:creationId xmlns:p14="http://schemas.microsoft.com/office/powerpoint/2010/main" val="13974268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The two approaches used in the previous example are shown schematically in the figure.</a:t>
            </a:r>
          </a:p>
          <a:p>
            <a:endParaRPr lang="en-US" smtClean="0"/>
          </a:p>
          <a:p>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1030" name="Rectangle 6"/>
          <p:cNvSpPr>
            <a:spLocks noGrp="1" noChangeArrowheads="1"/>
          </p:cNvSpPr>
          <p:nvPr>
            <p:ph type="body" sz="quarter" idx="11"/>
          </p:nvPr>
        </p:nvSpPr>
        <p:spPr/>
        <p:txBody>
          <a:bodyPr/>
          <a:lstStyle/>
          <a:p>
            <a:r>
              <a:rPr lang="en-US" smtClean="0"/>
              <a:t>Section 9.5: Work done on a single particle</a:t>
            </a:r>
            <a:endParaRPr lang="en-US"/>
          </a:p>
        </p:txBody>
      </p:sp>
      <p:pic>
        <p:nvPicPr>
          <p:cNvPr id="9" name="Picture 8" descr="09_18_Figure.jpg"/>
          <p:cNvPicPr>
            <a:picLocks noChangeAspect="1"/>
          </p:cNvPicPr>
          <p:nvPr/>
        </p:nvPicPr>
        <p:blipFill rotWithShape="1">
          <a:blip r:embed="rId3">
            <a:extLst>
              <a:ext uri="{28A0092B-C50C-407E-A947-70E740481C1C}">
                <a14:useLocalDpi xmlns:a14="http://schemas.microsoft.com/office/drawing/2010/main" val="0"/>
              </a:ext>
            </a:extLst>
          </a:blip>
          <a:srcRect b="3206"/>
          <a:stretch/>
        </p:blipFill>
        <p:spPr>
          <a:xfrm>
            <a:off x="1325156" y="2207254"/>
            <a:ext cx="6493688" cy="4254186"/>
          </a:xfrm>
          <a:prstGeom prst="rect">
            <a:avLst/>
          </a:prstGeom>
        </p:spPr>
      </p:pic>
    </p:spTree>
    <p:extLst>
      <p:ext uri="{BB962C8B-B14F-4D97-AF65-F5344CB8AC3E}">
        <p14:creationId xmlns:p14="http://schemas.microsoft.com/office/powerpoint/2010/main" val="37746003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170432"/>
            <a:ext cx="5967942" cy="5422392"/>
          </a:xfrm>
        </p:spPr>
        <p:txBody>
          <a:bodyPr/>
          <a:lstStyle/>
          <a:p>
            <a:pPr marL="685800" indent="-457200">
              <a:buFont typeface="Arial"/>
              <a:buChar char="•"/>
            </a:pPr>
            <a:r>
              <a:rPr lang="en-US" smtClean="0"/>
              <a:t>Why use a pulley?</a:t>
            </a:r>
          </a:p>
          <a:p>
            <a:pPr marL="685800" indent="-457200">
              <a:buFont typeface="Arial"/>
              <a:buChar char="•"/>
            </a:pPr>
            <a:r>
              <a:rPr lang="en-US" smtClean="0"/>
              <a:t>Simple pulley redirects force</a:t>
            </a:r>
          </a:p>
          <a:p>
            <a:pPr marL="685800" indent="-457200">
              <a:buFont typeface="Arial"/>
              <a:buChar char="•"/>
            </a:pPr>
            <a:r>
              <a:rPr lang="en-US" smtClean="0"/>
              <a:t>Pull down to move object up</a:t>
            </a:r>
          </a:p>
          <a:p>
            <a:pPr marL="685800" indent="-457200">
              <a:buFont typeface="Arial"/>
              <a:buChar char="•"/>
            </a:pPr>
            <a:r>
              <a:rPr lang="en-US" smtClean="0"/>
              <a:t>But now you use two ropes</a:t>
            </a:r>
          </a:p>
          <a:p>
            <a:pPr marL="1247775" lvl="1" indent="-457200">
              <a:buFont typeface="Arial"/>
              <a:buChar char="•"/>
            </a:pPr>
            <a:r>
              <a:rPr lang="en-US" smtClean="0"/>
              <a:t>each has same tension</a:t>
            </a:r>
          </a:p>
          <a:p>
            <a:pPr marL="685800" indent="-457200">
              <a:buFont typeface="Arial"/>
              <a:buChar char="•"/>
            </a:pPr>
            <a:r>
              <a:rPr lang="en-US" smtClean="0"/>
              <a:t>Net downward force: W</a:t>
            </a:r>
          </a:p>
          <a:p>
            <a:pPr marL="685800" indent="-457200">
              <a:buFont typeface="Arial"/>
              <a:buChar char="•"/>
            </a:pPr>
            <a:r>
              <a:rPr lang="en-US" smtClean="0"/>
              <a:t>Net upward: W/2 + W/2</a:t>
            </a:r>
          </a:p>
          <a:p>
            <a:pPr marL="685800" indent="-457200">
              <a:buFont typeface="Arial"/>
              <a:buChar char="•"/>
            </a:pPr>
            <a:endParaRPr lang="en-US"/>
          </a:p>
          <a:p>
            <a:pPr marL="685800" indent="-457200">
              <a:buFont typeface="Arial"/>
              <a:buChar char="•"/>
            </a:pPr>
            <a:r>
              <a:rPr lang="en-US" i="1" smtClean="0"/>
              <a:t>let the ceiling do half the pulling!</a:t>
            </a:r>
          </a:p>
          <a:p>
            <a:pPr marL="685800" indent="-457200">
              <a:buFont typeface="Arial"/>
              <a:buChar char="•"/>
            </a:pPr>
            <a:endParaRPr lang="en-US"/>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Interlude: what is a pulley good for?</a:t>
            </a:r>
            <a:endParaRPr lang="en-US"/>
          </a:p>
        </p:txBody>
      </p:sp>
      <p:pic>
        <p:nvPicPr>
          <p:cNvPr id="9" name="Picture 8"/>
          <p:cNvPicPr>
            <a:picLocks noChangeAspect="1"/>
          </p:cNvPicPr>
          <p:nvPr/>
        </p:nvPicPr>
        <p:blipFill>
          <a:blip r:embed="rId2"/>
          <a:stretch>
            <a:fillRect/>
          </a:stretch>
        </p:blipFill>
        <p:spPr>
          <a:xfrm>
            <a:off x="5537196" y="2417650"/>
            <a:ext cx="2954541" cy="4440350"/>
          </a:xfrm>
          <a:prstGeom prst="rect">
            <a:avLst/>
          </a:prstGeom>
        </p:spPr>
      </p:pic>
    </p:spTree>
    <p:extLst>
      <p:ext uri="{BB962C8B-B14F-4D97-AF65-F5344CB8AC3E}">
        <p14:creationId xmlns:p14="http://schemas.microsoft.com/office/powerpoint/2010/main" val="4907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4" y="1170432"/>
            <a:ext cx="8643409" cy="5422392"/>
          </a:xfrm>
        </p:spPr>
        <p:txBody>
          <a:bodyPr/>
          <a:lstStyle/>
          <a:p>
            <a:pPr marL="685800" indent="-457200">
              <a:buFont typeface="Arial"/>
              <a:buChar char="•"/>
            </a:pPr>
            <a:r>
              <a:rPr lang="en-US" smtClean="0"/>
              <a:t>Compound pulley? Why not use more ropes!</a:t>
            </a:r>
          </a:p>
          <a:p>
            <a:pPr marL="685800" indent="-457200">
              <a:buFont typeface="Arial"/>
              <a:buChar char="•"/>
            </a:pPr>
            <a:r>
              <a:rPr lang="en-US" smtClean="0"/>
              <a:t>Same rope, same tension, but split it up</a:t>
            </a:r>
          </a:p>
          <a:p>
            <a:pPr marL="685800" indent="-457200">
              <a:buFont typeface="Arial"/>
              <a:buChar char="•"/>
            </a:pPr>
            <a:r>
              <a:rPr lang="en-US" smtClean="0"/>
              <a:t>3 sections, pull with 1/3 weight</a:t>
            </a:r>
          </a:p>
          <a:p>
            <a:pPr marL="685800" indent="-457200">
              <a:buFont typeface="Arial"/>
              <a:buChar char="•"/>
            </a:pPr>
            <a:r>
              <a:rPr lang="en-US" smtClean="0"/>
              <a:t>tension same everywhere in the rope if it is light!</a:t>
            </a:r>
            <a:endParaRPr lang="en-US"/>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Pulley</a:t>
            </a:r>
            <a:endParaRPr lang="en-US"/>
          </a:p>
        </p:txBody>
      </p:sp>
      <p:pic>
        <p:nvPicPr>
          <p:cNvPr id="6" name="Picture 5"/>
          <p:cNvPicPr>
            <a:picLocks noChangeAspect="1"/>
          </p:cNvPicPr>
          <p:nvPr/>
        </p:nvPicPr>
        <p:blipFill>
          <a:blip r:embed="rId2"/>
          <a:stretch>
            <a:fillRect/>
          </a:stretch>
        </p:blipFill>
        <p:spPr>
          <a:xfrm>
            <a:off x="4385732" y="3155668"/>
            <a:ext cx="2463475" cy="3702332"/>
          </a:xfrm>
          <a:prstGeom prst="rect">
            <a:avLst/>
          </a:prstGeom>
        </p:spPr>
      </p:pic>
    </p:spTree>
    <p:extLst>
      <p:ext uri="{BB962C8B-B14F-4D97-AF65-F5344CB8AC3E}">
        <p14:creationId xmlns:p14="http://schemas.microsoft.com/office/powerpoint/2010/main" val="19750248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4" y="1170432"/>
            <a:ext cx="6797675" cy="5422392"/>
          </a:xfrm>
        </p:spPr>
        <p:txBody>
          <a:bodyPr/>
          <a:lstStyle/>
          <a:p>
            <a:pPr marL="685800" indent="-457200">
              <a:buFont typeface="Arial"/>
              <a:buChar char="•"/>
            </a:pPr>
            <a:r>
              <a:rPr lang="en-US" smtClean="0"/>
              <a:t>Work?</a:t>
            </a:r>
          </a:p>
          <a:p>
            <a:pPr marL="685800" indent="-457200">
              <a:buFont typeface="Arial"/>
              <a:buChar char="•"/>
            </a:pPr>
            <a:r>
              <a:rPr lang="en-US" smtClean="0"/>
              <a:t>if load moves by x, you have to pull L</a:t>
            </a:r>
          </a:p>
          <a:p>
            <a:pPr marL="685800" indent="-457200">
              <a:buFont typeface="Arial"/>
              <a:buChar char="•"/>
            </a:pPr>
            <a:r>
              <a:rPr lang="en-US" smtClean="0"/>
              <a:t>Work done by you = work by gravity</a:t>
            </a:r>
          </a:p>
          <a:p>
            <a:pPr marL="685800" indent="-457200">
              <a:buFont typeface="Arial"/>
              <a:buChar char="•"/>
            </a:pPr>
            <a:r>
              <a:rPr lang="en-US" smtClean="0"/>
              <a:t>(W/3)L = </a:t>
            </a:r>
            <a:r>
              <a:rPr lang="en-US" err="1" smtClean="0"/>
              <a:t>Wx</a:t>
            </a:r>
            <a:r>
              <a:rPr lang="en-US" smtClean="0"/>
              <a:t>  so  L = 3x</a:t>
            </a:r>
          </a:p>
          <a:p>
            <a:pPr marL="685800" indent="-457200">
              <a:buFont typeface="Arial"/>
              <a:buChar char="•"/>
            </a:pPr>
            <a:r>
              <a:rPr lang="en-US" smtClean="0"/>
              <a:t>pull with 1/3 the force </a:t>
            </a:r>
          </a:p>
          <a:p>
            <a:pPr marL="685800" indent="-457200">
              <a:buFont typeface="Arial"/>
              <a:buChar char="•"/>
            </a:pPr>
            <a:r>
              <a:rPr lang="en-US" smtClean="0"/>
              <a:t>pay with 3x the distance</a:t>
            </a:r>
            <a:endParaRPr lang="en-US"/>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Pulley</a:t>
            </a:r>
            <a:endParaRPr lang="en-US"/>
          </a:p>
        </p:txBody>
      </p:sp>
      <p:pic>
        <p:nvPicPr>
          <p:cNvPr id="6" name="Picture 5"/>
          <p:cNvPicPr>
            <a:picLocks noChangeAspect="1"/>
          </p:cNvPicPr>
          <p:nvPr/>
        </p:nvPicPr>
        <p:blipFill>
          <a:blip r:embed="rId2"/>
          <a:stretch>
            <a:fillRect/>
          </a:stretch>
        </p:blipFill>
        <p:spPr>
          <a:xfrm>
            <a:off x="6510215" y="2709333"/>
            <a:ext cx="2760459" cy="4148667"/>
          </a:xfrm>
          <a:prstGeom prst="rect">
            <a:avLst/>
          </a:prstGeom>
        </p:spPr>
      </p:pic>
    </p:spTree>
    <p:extLst>
      <p:ext uri="{BB962C8B-B14F-4D97-AF65-F5344CB8AC3E}">
        <p14:creationId xmlns:p14="http://schemas.microsoft.com/office/powerpoint/2010/main" val="5884264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Pulley</a:t>
            </a:r>
            <a:endParaRPr lang="en-US"/>
          </a:p>
        </p:txBody>
      </p:sp>
      <p:sp>
        <p:nvSpPr>
          <p:cNvPr id="8" name="Content Placeholder 1"/>
          <p:cNvSpPr txBox="1">
            <a:spLocks/>
          </p:cNvSpPr>
          <p:nvPr/>
        </p:nvSpPr>
        <p:spPr bwMode="auto">
          <a:xfrm>
            <a:off x="365124" y="1170432"/>
            <a:ext cx="7999943" cy="538276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228600" indent="0" algn="l" rtl="0" fontAlgn="base">
              <a:spcBef>
                <a:spcPct val="20000"/>
              </a:spcBef>
              <a:spcAft>
                <a:spcPct val="0"/>
              </a:spcAft>
              <a:buClrTx/>
              <a:buFont typeface="+mj-lt"/>
              <a:buNone/>
              <a:defRPr sz="2800">
                <a:solidFill>
                  <a:srgbClr val="000000"/>
                </a:solidFill>
                <a:latin typeface="Times New Roman"/>
                <a:ea typeface="+mn-ea"/>
                <a:cs typeface="Times New Roman"/>
              </a:defRPr>
            </a:lvl1pPr>
            <a:lvl2pPr marL="790575" indent="-574675" algn="l" rtl="0" fontAlgn="base">
              <a:spcBef>
                <a:spcPct val="20000"/>
              </a:spcBef>
              <a:spcAft>
                <a:spcPct val="0"/>
              </a:spcAft>
              <a:buClrTx/>
              <a:buFont typeface="+mj-lt"/>
              <a:buAutoNum type="arabicPeriod"/>
              <a:tabLst/>
              <a:defRPr sz="2800">
                <a:solidFill>
                  <a:srgbClr val="000000"/>
                </a:solidFill>
                <a:latin typeface="Times New Roman"/>
                <a:ea typeface="+mn-ea"/>
                <a:cs typeface="Times New Roman"/>
              </a:defRPr>
            </a:lvl2pPr>
            <a:lvl3pPr marL="1143000" indent="-228600" algn="l" rtl="0" fontAlgn="base">
              <a:spcBef>
                <a:spcPct val="20000"/>
              </a:spcBef>
              <a:spcAft>
                <a:spcPct val="0"/>
              </a:spcAft>
              <a:buClr>
                <a:srgbClr val="004A8F"/>
              </a:buClr>
              <a:buFont typeface="Arial"/>
              <a:buChar char="•"/>
              <a:defRPr sz="2400">
                <a:solidFill>
                  <a:srgbClr val="000000"/>
                </a:solidFill>
                <a:latin typeface="Times New Roman"/>
                <a:ea typeface="+mn-ea"/>
                <a:cs typeface="Times New Roman"/>
              </a:defRPr>
            </a:lvl3pPr>
            <a:lvl4pPr marL="1600200" indent="-228600" algn="l" rtl="0" fontAlgn="base">
              <a:spcBef>
                <a:spcPct val="20000"/>
              </a:spcBef>
              <a:spcAft>
                <a:spcPct val="0"/>
              </a:spcAft>
              <a:buClr>
                <a:srgbClr val="004A8F"/>
              </a:buClr>
              <a:buFont typeface="Arial"/>
              <a:buChar char="•"/>
              <a:defRPr sz="2000">
                <a:solidFill>
                  <a:srgbClr val="000000"/>
                </a:solidFill>
                <a:latin typeface="Times New Roman"/>
                <a:ea typeface="+mn-ea"/>
                <a:cs typeface="Times New Roman"/>
              </a:defRPr>
            </a:lvl4pPr>
            <a:lvl5pPr marL="2057400" indent="-228600" algn="l" rtl="0" fontAlgn="base">
              <a:spcBef>
                <a:spcPct val="20000"/>
              </a:spcBef>
              <a:spcAft>
                <a:spcPct val="0"/>
              </a:spcAft>
              <a:buClr>
                <a:srgbClr val="004A8F"/>
              </a:buClr>
              <a:buFont typeface="Arial"/>
              <a:buChar char="•"/>
              <a:defRPr sz="2000">
                <a:solidFill>
                  <a:srgbClr val="000000"/>
                </a:solidFill>
                <a:latin typeface="Times New Roman"/>
                <a:ea typeface="+mn-ea"/>
                <a:cs typeface="Times New Roman"/>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685800" indent="-457200">
              <a:buFont typeface="Arial"/>
              <a:buChar char="•"/>
            </a:pPr>
            <a:r>
              <a:rPr lang="en-US" smtClean="0"/>
              <a:t>Pull with ¼ the force, but 4 times as far</a:t>
            </a:r>
          </a:p>
          <a:p>
            <a:pPr marL="685800" indent="-457200">
              <a:buFont typeface="Arial"/>
              <a:buChar char="•"/>
            </a:pPr>
            <a:r>
              <a:rPr lang="en-US" smtClean="0"/>
              <a:t>Mechanical advantage – trade force for distance</a:t>
            </a:r>
            <a:endParaRPr lang="en-US"/>
          </a:p>
        </p:txBody>
      </p:sp>
      <p:pic>
        <p:nvPicPr>
          <p:cNvPr id="10" name="Picture 9"/>
          <p:cNvPicPr>
            <a:picLocks noChangeAspect="1"/>
          </p:cNvPicPr>
          <p:nvPr/>
        </p:nvPicPr>
        <p:blipFill>
          <a:blip r:embed="rId2"/>
          <a:stretch>
            <a:fillRect/>
          </a:stretch>
        </p:blipFill>
        <p:spPr>
          <a:xfrm>
            <a:off x="3849964" y="2624666"/>
            <a:ext cx="3772039" cy="4233333"/>
          </a:xfrm>
          <a:prstGeom prst="rect">
            <a:avLst/>
          </a:prstGeom>
        </p:spPr>
      </p:pic>
    </p:spTree>
    <p:extLst>
      <p:ext uri="{BB962C8B-B14F-4D97-AF65-F5344CB8AC3E}">
        <p14:creationId xmlns:p14="http://schemas.microsoft.com/office/powerpoint/2010/main" val="5216717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4" y="1170432"/>
            <a:ext cx="8590189" cy="5422392"/>
          </a:xfrm>
        </p:spPr>
        <p:txBody>
          <a:bodyPr/>
          <a:lstStyle/>
          <a:p>
            <a:pPr marL="685800" indent="-457200">
              <a:buFont typeface="Arial" charset="0"/>
              <a:buChar char="•"/>
            </a:pPr>
            <a:r>
              <a:rPr lang="en-US" dirty="0" smtClean="0"/>
              <a:t>Resistance in a fluid or gas</a:t>
            </a:r>
          </a:p>
          <a:p>
            <a:pPr marL="685800" indent="-457200">
              <a:buFont typeface="Arial" charset="0"/>
              <a:buChar char="•"/>
            </a:pPr>
            <a:r>
              <a:rPr lang="en-US" dirty="0" smtClean="0"/>
              <a:t>Depends on:</a:t>
            </a:r>
          </a:p>
          <a:p>
            <a:pPr marL="1247775" lvl="1" indent="-457200">
              <a:buFont typeface="Arial" charset="0"/>
              <a:buChar char="•"/>
            </a:pPr>
            <a:r>
              <a:rPr lang="en-US" dirty="0" smtClean="0"/>
              <a:t>Speed </a:t>
            </a:r>
            <a:r>
              <a:rPr lang="en-US" i="1" dirty="0" smtClean="0"/>
              <a:t>v </a:t>
            </a:r>
            <a:r>
              <a:rPr lang="en-US" dirty="0" smtClean="0"/>
              <a:t>(laminar) or </a:t>
            </a:r>
            <a:r>
              <a:rPr lang="en-US" i="1" dirty="0" smtClean="0"/>
              <a:t>v</a:t>
            </a:r>
            <a:r>
              <a:rPr lang="en-US" i="1" baseline="30000" dirty="0" smtClean="0"/>
              <a:t>2</a:t>
            </a:r>
            <a:r>
              <a:rPr lang="en-US" dirty="0" smtClean="0"/>
              <a:t> (turbulent)</a:t>
            </a:r>
          </a:p>
          <a:p>
            <a:pPr marL="1247775" lvl="1" indent="-457200">
              <a:buFont typeface="Arial" charset="0"/>
              <a:buChar char="•"/>
            </a:pPr>
            <a:r>
              <a:rPr lang="en-US" dirty="0" smtClean="0"/>
              <a:t>Shape (factor </a:t>
            </a:r>
            <a:r>
              <a:rPr lang="en-US" i="1" dirty="0" smtClean="0"/>
              <a:t>D</a:t>
            </a:r>
            <a:r>
              <a:rPr lang="en-US" dirty="0" smtClean="0"/>
              <a:t>, all speeds)</a:t>
            </a:r>
          </a:p>
          <a:p>
            <a:pPr marL="1247775" lvl="1" indent="-457200">
              <a:buFont typeface="Arial" charset="0"/>
              <a:buChar char="•"/>
            </a:pPr>
            <a:r>
              <a:rPr lang="en-US" dirty="0" smtClean="0"/>
              <a:t>Cross sectional area (</a:t>
            </a:r>
            <a:r>
              <a:rPr lang="en-US" i="1" dirty="0" smtClean="0"/>
              <a:t>A</a:t>
            </a:r>
            <a:r>
              <a:rPr lang="en-US" dirty="0" smtClean="0"/>
              <a:t>)</a:t>
            </a:r>
          </a:p>
          <a:p>
            <a:pPr marL="1247775" lvl="1" indent="-457200">
              <a:buFont typeface="Arial" charset="0"/>
              <a:buChar char="•"/>
            </a:pPr>
            <a:r>
              <a:rPr lang="en-US" dirty="0" smtClean="0"/>
              <a:t>Surface finish (</a:t>
            </a:r>
            <a:r>
              <a:rPr lang="en-US" i="1" dirty="0" smtClean="0"/>
              <a:t>D</a:t>
            </a:r>
            <a:r>
              <a:rPr lang="en-US" dirty="0" smtClean="0"/>
              <a:t>, esp. high speed “skin friction”)</a:t>
            </a:r>
          </a:p>
          <a:p>
            <a:pPr marL="1247775" lvl="1" indent="-457200">
              <a:buFont typeface="Arial" charset="0"/>
              <a:buChar char="•"/>
            </a:pPr>
            <a:r>
              <a:rPr lang="en-US" dirty="0" smtClean="0"/>
              <a:t>Density of </a:t>
            </a:r>
            <a:r>
              <a:rPr lang="en-US" dirty="0" smtClean="0"/>
              <a:t>fluid/gas </a:t>
            </a:r>
            <a:r>
              <a:rPr lang="en-US" dirty="0" smtClean="0"/>
              <a:t>(</a:t>
            </a:r>
            <a:r>
              <a:rPr lang="en-US" dirty="0" err="1" smtClean="0"/>
              <a:t>ρ</a:t>
            </a:r>
            <a:r>
              <a:rPr lang="en-US" dirty="0" smtClean="0"/>
              <a:t> high speed)</a:t>
            </a:r>
          </a:p>
          <a:p>
            <a:pPr marL="1247775" lvl="1" indent="-457200">
              <a:buFont typeface="Arial" charset="0"/>
              <a:buChar char="•"/>
            </a:pPr>
            <a:r>
              <a:rPr lang="en-US" dirty="0" smtClean="0"/>
              <a:t>Viscosity of fluid (</a:t>
            </a:r>
            <a:r>
              <a:rPr lang="en-US" dirty="0" err="1" smtClean="0"/>
              <a:t>η</a:t>
            </a:r>
            <a:r>
              <a:rPr lang="en-US" dirty="0" smtClean="0"/>
              <a:t> low speed)</a:t>
            </a:r>
            <a:endParaRPr lang="en-US" dirty="0"/>
          </a:p>
          <a:p>
            <a:pPr marL="1247775" lvl="1" indent="-457200">
              <a:buFont typeface="Arial" charset="0"/>
              <a:buChar char="•"/>
            </a:pPr>
            <a:endParaRPr lang="en-US" dirty="0"/>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Drag forces</a:t>
            </a:r>
            <a:endParaRPr lang="en-US"/>
          </a:p>
        </p:txBody>
      </p:sp>
      <p:pic>
        <p:nvPicPr>
          <p:cNvPr id="5" name="Picture 4"/>
          <p:cNvPicPr>
            <a:picLocks noChangeAspect="1"/>
          </p:cNvPicPr>
          <p:nvPr/>
        </p:nvPicPr>
        <p:blipFill>
          <a:blip r:embed="rId2"/>
          <a:stretch>
            <a:fillRect/>
          </a:stretch>
        </p:blipFill>
        <p:spPr>
          <a:xfrm>
            <a:off x="1134382" y="5367652"/>
            <a:ext cx="7460343" cy="1103361"/>
          </a:xfrm>
          <a:prstGeom prst="rect">
            <a:avLst/>
          </a:prstGeom>
        </p:spPr>
      </p:pic>
    </p:spTree>
    <p:extLst>
      <p:ext uri="{BB962C8B-B14F-4D97-AF65-F5344CB8AC3E}">
        <p14:creationId xmlns:p14="http://schemas.microsoft.com/office/powerpoint/2010/main" val="107760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indent="-457200">
              <a:buFont typeface="Arial" charset="0"/>
              <a:buChar char="•"/>
            </a:pPr>
            <a:r>
              <a:rPr lang="en-US" dirty="0" smtClean="0"/>
              <a:t>acceleration is </a:t>
            </a:r>
            <a:r>
              <a:rPr lang="en-US" i="1" dirty="0" err="1" smtClean="0"/>
              <a:t>a</a:t>
            </a:r>
            <a:r>
              <a:rPr lang="en-US" baseline="-25000" dirty="0" err="1" smtClean="0"/>
              <a:t>drag</a:t>
            </a:r>
            <a:r>
              <a:rPr lang="en-US" i="1" dirty="0" smtClean="0"/>
              <a:t> ~ -</a:t>
            </a:r>
            <a:r>
              <a:rPr lang="en-US" i="1" dirty="0" err="1" smtClean="0"/>
              <a:t>bv</a:t>
            </a:r>
            <a:endParaRPr lang="en-US" i="1" dirty="0" smtClean="0"/>
          </a:p>
          <a:p>
            <a:pPr marL="685800" indent="-457200">
              <a:buFont typeface="Arial" charset="0"/>
              <a:buChar char="•"/>
            </a:pPr>
            <a:r>
              <a:rPr lang="en-US" i="1" dirty="0" smtClean="0"/>
              <a:t>b</a:t>
            </a:r>
            <a:r>
              <a:rPr lang="en-US" dirty="0" smtClean="0"/>
              <a:t> is the </a:t>
            </a:r>
            <a:r>
              <a:rPr lang="en-US" i="1" dirty="0" smtClean="0"/>
              <a:t>drag coefficient</a:t>
            </a:r>
            <a:endParaRPr lang="en-US" dirty="0" smtClean="0"/>
          </a:p>
          <a:p>
            <a:pPr marL="685800" indent="-457200">
              <a:buFont typeface="Arial" charset="0"/>
              <a:buChar char="•"/>
            </a:pPr>
            <a:r>
              <a:rPr lang="en-US" dirty="0" smtClean="0"/>
              <a:t>add to this acceleration of +g due to gravity</a:t>
            </a:r>
          </a:p>
          <a:p>
            <a:pPr marL="685800" indent="-457200">
              <a:buFont typeface="Arial" charset="0"/>
              <a:buChar char="•"/>
            </a:pPr>
            <a:endParaRPr lang="en-US" dirty="0" smtClean="0"/>
          </a:p>
          <a:p>
            <a:pPr marL="685800" indent="-457200">
              <a:buFont typeface="Arial" charset="0"/>
              <a:buChar char="•"/>
            </a:pPr>
            <a:r>
              <a:rPr lang="en-US" dirty="0" smtClean="0"/>
              <a:t>Qualitatively similar for high speeds</a:t>
            </a:r>
          </a:p>
          <a:p>
            <a:pPr marL="685800" indent="-457200">
              <a:buFont typeface="Arial" charset="0"/>
              <a:buChar char="•"/>
            </a:pPr>
            <a:r>
              <a:rPr lang="en-US" dirty="0" smtClean="0"/>
              <a:t>Leads to a </a:t>
            </a:r>
            <a:r>
              <a:rPr lang="en-US" i="1" dirty="0" smtClean="0"/>
              <a:t>terminal velocity</a:t>
            </a:r>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Low speed drag in 1D: solvable</a:t>
            </a:r>
            <a:endParaRPr lang="en-US"/>
          </a:p>
        </p:txBody>
      </p:sp>
      <p:pic>
        <p:nvPicPr>
          <p:cNvPr id="5" name="Picture 4"/>
          <p:cNvPicPr>
            <a:picLocks noChangeAspect="1"/>
          </p:cNvPicPr>
          <p:nvPr/>
        </p:nvPicPr>
        <p:blipFill>
          <a:blip r:embed="rId2"/>
          <a:stretch>
            <a:fillRect/>
          </a:stretch>
        </p:blipFill>
        <p:spPr>
          <a:xfrm>
            <a:off x="2032000" y="2736497"/>
            <a:ext cx="5080000" cy="561650"/>
          </a:xfrm>
          <a:prstGeom prst="rect">
            <a:avLst/>
          </a:prstGeom>
        </p:spPr>
      </p:pic>
      <p:grpSp>
        <p:nvGrpSpPr>
          <p:cNvPr id="8" name="Group 7"/>
          <p:cNvGrpSpPr/>
          <p:nvPr/>
        </p:nvGrpSpPr>
        <p:grpSpPr>
          <a:xfrm>
            <a:off x="365125" y="3844880"/>
            <a:ext cx="8505371" cy="3007857"/>
            <a:chOff x="365125" y="3844880"/>
            <a:chExt cx="8505371" cy="3007857"/>
          </a:xfrm>
        </p:grpSpPr>
        <p:pic>
          <p:nvPicPr>
            <p:cNvPr id="7" name="Picture 6"/>
            <p:cNvPicPr>
              <a:picLocks noChangeAspect="1"/>
            </p:cNvPicPr>
            <p:nvPr/>
          </p:nvPicPr>
          <p:blipFill>
            <a:blip r:embed="rId3"/>
            <a:stretch>
              <a:fillRect/>
            </a:stretch>
          </p:blipFill>
          <p:spPr>
            <a:xfrm>
              <a:off x="365125" y="3844880"/>
              <a:ext cx="8505371" cy="2721719"/>
            </a:xfrm>
            <a:prstGeom prst="rect">
              <a:avLst/>
            </a:prstGeom>
          </p:spPr>
        </p:pic>
        <p:sp>
          <p:nvSpPr>
            <p:cNvPr id="6" name="TextBox 5"/>
            <p:cNvSpPr txBox="1"/>
            <p:nvPr/>
          </p:nvSpPr>
          <p:spPr>
            <a:xfrm>
              <a:off x="4818266" y="6514183"/>
              <a:ext cx="3029997" cy="338554"/>
            </a:xfrm>
            <a:prstGeom prst="rect">
              <a:avLst/>
            </a:prstGeom>
            <a:noFill/>
          </p:spPr>
          <p:txBody>
            <a:bodyPr wrap="none" rtlCol="0">
              <a:spAutoFit/>
            </a:bodyPr>
            <a:lstStyle/>
            <a:p>
              <a:r>
                <a:rPr lang="en-US" sz="1600" smtClean="0">
                  <a:latin typeface="Times New Roman" charset="0"/>
                  <a:ea typeface="Times New Roman" charset="0"/>
                  <a:cs typeface="Times New Roman" charset="0"/>
                </a:rPr>
                <a:t>Image: </a:t>
              </a:r>
              <a:r>
                <a:rPr lang="en-US" sz="1600" err="1" smtClean="0">
                  <a:latin typeface="Times New Roman" charset="0"/>
                  <a:ea typeface="Times New Roman" charset="0"/>
                  <a:cs typeface="Times New Roman" charset="0"/>
                </a:rPr>
                <a:t>wikipedia</a:t>
              </a:r>
              <a:r>
                <a:rPr lang="en-US" sz="1600" smtClean="0">
                  <a:latin typeface="Times New Roman" charset="0"/>
                  <a:ea typeface="Times New Roman" charset="0"/>
                  <a:cs typeface="Times New Roman" charset="0"/>
                </a:rPr>
                <a:t>, “Drag (physics)</a:t>
              </a:r>
              <a:endParaRPr lang="en-US" sz="1600">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55303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indent="-457200">
              <a:buFont typeface="Arial" charset="0"/>
              <a:buChar char="•"/>
            </a:pPr>
            <a:r>
              <a:rPr lang="en-US" dirty="0" smtClean="0"/>
              <a:t>Depends on balance of inertial and viscous forces</a:t>
            </a:r>
          </a:p>
          <a:p>
            <a:pPr marL="685800" indent="-457200">
              <a:buFont typeface="Arial" charset="0"/>
              <a:buChar char="•"/>
            </a:pPr>
            <a:r>
              <a:rPr lang="en-US" dirty="0" smtClean="0"/>
              <a:t>If the object has characteristic length </a:t>
            </a:r>
            <a:r>
              <a:rPr lang="en-US" i="1" dirty="0" smtClean="0"/>
              <a:t>L</a:t>
            </a:r>
            <a:r>
              <a:rPr lang="en-US" dirty="0" smtClean="0"/>
              <a:t>, characterized by </a:t>
            </a:r>
            <a:r>
              <a:rPr lang="en-US" i="1" dirty="0" smtClean="0"/>
              <a:t>Reynolds number</a:t>
            </a:r>
            <a:endParaRPr lang="en-US" dirty="0" smtClean="0"/>
          </a:p>
          <a:p>
            <a:pPr marL="685800" indent="-457200">
              <a:buFont typeface="Arial" charset="0"/>
              <a:buChar char="•"/>
            </a:pPr>
            <a:endParaRPr lang="en-US" dirty="0"/>
          </a:p>
          <a:p>
            <a:pPr marL="685800" indent="-457200">
              <a:buFont typeface="Arial" charset="0"/>
              <a:buChar char="•"/>
            </a:pPr>
            <a:endParaRPr lang="en-US" dirty="0"/>
          </a:p>
          <a:p>
            <a:pPr marL="685800" indent="-457200">
              <a:buFont typeface="Arial" charset="0"/>
              <a:buChar char="•"/>
            </a:pPr>
            <a:r>
              <a:rPr lang="en-US" dirty="0" smtClean="0"/>
              <a:t>For Re &lt;&lt; 1, nice laminar </a:t>
            </a:r>
            <a:r>
              <a:rPr lang="en-US" dirty="0" smtClean="0"/>
              <a:t>flow</a:t>
            </a:r>
          </a:p>
          <a:p>
            <a:pPr marL="1247775" lvl="1" indent="-457200">
              <a:buFont typeface="Arial" charset="0"/>
              <a:buChar char="•"/>
            </a:pPr>
            <a:r>
              <a:rPr lang="en-US" dirty="0" smtClean="0"/>
              <a:t>Viscous forces dominate</a:t>
            </a:r>
            <a:endParaRPr lang="en-US" dirty="0" smtClean="0"/>
          </a:p>
          <a:p>
            <a:pPr marL="685800" indent="-457200">
              <a:buFont typeface="Arial" charset="0"/>
              <a:buChar char="•"/>
            </a:pPr>
            <a:r>
              <a:rPr lang="en-US" dirty="0" smtClean="0"/>
              <a:t>For Re ~ 10, </a:t>
            </a:r>
            <a:r>
              <a:rPr lang="en-US" dirty="0" smtClean="0"/>
              <a:t>turbulent</a:t>
            </a:r>
          </a:p>
          <a:p>
            <a:pPr marL="1247775" lvl="1" indent="-457200">
              <a:buFont typeface="Arial" charset="0"/>
              <a:buChar char="•"/>
            </a:pPr>
            <a:r>
              <a:rPr lang="en-US" dirty="0" smtClean="0"/>
              <a:t>Inertial forces dominate</a:t>
            </a:r>
            <a:endParaRPr lang="en-US" dirty="0" smtClean="0"/>
          </a:p>
          <a:p>
            <a:pPr marL="685800" indent="-457200">
              <a:buFont typeface="Arial" charset="0"/>
              <a:buChar char="•"/>
            </a:pPr>
            <a:r>
              <a:rPr lang="en-US" dirty="0" smtClean="0"/>
              <a:t>Small </a:t>
            </a:r>
            <a:r>
              <a:rPr lang="en-US" dirty="0" smtClean="0"/>
              <a:t>viscosity = more </a:t>
            </a:r>
            <a:r>
              <a:rPr lang="en-US" dirty="0" smtClean="0"/>
              <a:t>easily turbulent</a:t>
            </a:r>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So what is “high speed”</a:t>
            </a:r>
            <a:endParaRPr lang="en-US"/>
          </a:p>
        </p:txBody>
      </p:sp>
      <p:sp>
        <p:nvSpPr>
          <p:cNvPr id="7" name="TextBox 6"/>
          <p:cNvSpPr txBox="1"/>
          <p:nvPr/>
        </p:nvSpPr>
        <p:spPr>
          <a:xfrm>
            <a:off x="2942011" y="6519446"/>
            <a:ext cx="3352200" cy="338554"/>
          </a:xfrm>
          <a:prstGeom prst="rect">
            <a:avLst/>
          </a:prstGeom>
          <a:noFill/>
        </p:spPr>
        <p:txBody>
          <a:bodyPr wrap="none" rtlCol="0">
            <a:spAutoFit/>
          </a:bodyPr>
          <a:lstStyle/>
          <a:p>
            <a:r>
              <a:rPr lang="en-US" sz="1600" smtClean="0">
                <a:latin typeface="Times New Roman" charset="0"/>
                <a:ea typeface="Times New Roman" charset="0"/>
                <a:cs typeface="Times New Roman" charset="0"/>
              </a:rPr>
              <a:t>Image: </a:t>
            </a:r>
            <a:r>
              <a:rPr lang="en-US" sz="1600" err="1" smtClean="0">
                <a:latin typeface="Times New Roman" charset="0"/>
                <a:ea typeface="Times New Roman" charset="0"/>
                <a:cs typeface="Times New Roman" charset="0"/>
              </a:rPr>
              <a:t>wikipedia</a:t>
            </a:r>
            <a:r>
              <a:rPr lang="en-US" sz="1600" smtClean="0">
                <a:latin typeface="Times New Roman" charset="0"/>
                <a:ea typeface="Times New Roman" charset="0"/>
                <a:cs typeface="Times New Roman" charset="0"/>
              </a:rPr>
              <a:t>, “Reynolds number”</a:t>
            </a:r>
            <a:endParaRPr lang="en-US" sz="1600">
              <a:latin typeface="Times New Roman" charset="0"/>
              <a:ea typeface="Times New Roman" charset="0"/>
              <a:cs typeface="Times New Roman" charset="0"/>
            </a:endParaRPr>
          </a:p>
        </p:txBody>
      </p:sp>
      <p:pic>
        <p:nvPicPr>
          <p:cNvPr id="8" name="Picture 7"/>
          <p:cNvPicPr>
            <a:picLocks noChangeAspect="1"/>
          </p:cNvPicPr>
          <p:nvPr/>
        </p:nvPicPr>
        <p:blipFill>
          <a:blip r:embed="rId2"/>
          <a:stretch>
            <a:fillRect/>
          </a:stretch>
        </p:blipFill>
        <p:spPr>
          <a:xfrm>
            <a:off x="6925456" y="3254400"/>
            <a:ext cx="2218543" cy="3603600"/>
          </a:xfrm>
          <a:prstGeom prst="rect">
            <a:avLst/>
          </a:prstGeom>
        </p:spPr>
      </p:pic>
      <p:pic>
        <p:nvPicPr>
          <p:cNvPr id="9" name="Picture 8"/>
          <p:cNvPicPr>
            <a:picLocks noChangeAspect="1"/>
          </p:cNvPicPr>
          <p:nvPr/>
        </p:nvPicPr>
        <p:blipFill>
          <a:blip r:embed="rId3"/>
          <a:stretch>
            <a:fillRect/>
          </a:stretch>
        </p:blipFill>
        <p:spPr>
          <a:xfrm>
            <a:off x="0" y="2706543"/>
            <a:ext cx="9144000" cy="973506"/>
          </a:xfrm>
          <a:prstGeom prst="rect">
            <a:avLst/>
          </a:prstGeom>
        </p:spPr>
      </p:pic>
    </p:spTree>
    <p:extLst>
      <p:ext uri="{BB962C8B-B14F-4D97-AF65-F5344CB8AC3E}">
        <p14:creationId xmlns:p14="http://schemas.microsoft.com/office/powerpoint/2010/main" val="133293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4" y="1170432"/>
            <a:ext cx="8372475" cy="5422392"/>
          </a:xfrm>
        </p:spPr>
        <p:txBody>
          <a:bodyPr/>
          <a:lstStyle/>
          <a:p>
            <a:r>
              <a:rPr lang="en-US" dirty="0" smtClean="0"/>
              <a:t>Say we have a 1mm particle in air at 10 m/s (22 mph)</a:t>
            </a:r>
          </a:p>
          <a:p>
            <a:endParaRPr lang="en-US" dirty="0"/>
          </a:p>
          <a:p>
            <a:endParaRPr lang="en-US" dirty="0" smtClean="0"/>
          </a:p>
          <a:p>
            <a:endParaRPr lang="en-US" dirty="0"/>
          </a:p>
          <a:p>
            <a:r>
              <a:rPr lang="en-US" dirty="0" smtClean="0"/>
              <a:t>Turbulent! How about a 1um </a:t>
            </a:r>
            <a:r>
              <a:rPr lang="en-US" dirty="0" smtClean="0"/>
              <a:t>particle at 10 m/s?</a:t>
            </a:r>
            <a:endParaRPr lang="en-US" dirty="0" smtClean="0"/>
          </a:p>
          <a:p>
            <a:endParaRPr lang="en-US" dirty="0"/>
          </a:p>
          <a:p>
            <a:endParaRPr lang="en-US" dirty="0"/>
          </a:p>
          <a:p>
            <a:r>
              <a:rPr lang="en-US" dirty="0" smtClean="0"/>
              <a:t>Only laminar below ~1m/s. Pollen is already 10-100um</a:t>
            </a:r>
          </a:p>
          <a:p>
            <a:r>
              <a:rPr lang="en-US" dirty="0" smtClean="0"/>
              <a:t>Laminar? Very fine dust, bacteria swimming</a:t>
            </a:r>
          </a:p>
          <a:p>
            <a:r>
              <a:rPr lang="en-US" dirty="0"/>
              <a:t>	</a:t>
            </a:r>
            <a:r>
              <a:rPr lang="en-US" i="1" dirty="0" smtClean="0"/>
              <a:t>most stuff is turbulent, and this is just terrible</a:t>
            </a:r>
            <a:endParaRPr lang="en-US" dirty="0"/>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So?</a:t>
            </a:r>
            <a:endParaRPr lang="en-US"/>
          </a:p>
        </p:txBody>
      </p:sp>
      <p:pic>
        <p:nvPicPr>
          <p:cNvPr id="5" name="Picture 4"/>
          <p:cNvPicPr>
            <a:picLocks noChangeAspect="1"/>
          </p:cNvPicPr>
          <p:nvPr/>
        </p:nvPicPr>
        <p:blipFill>
          <a:blip r:embed="rId2"/>
          <a:stretch>
            <a:fillRect/>
          </a:stretch>
        </p:blipFill>
        <p:spPr>
          <a:xfrm>
            <a:off x="2859314" y="1933720"/>
            <a:ext cx="2627086" cy="878382"/>
          </a:xfrm>
          <a:prstGeom prst="rect">
            <a:avLst/>
          </a:prstGeom>
        </p:spPr>
      </p:pic>
      <p:pic>
        <p:nvPicPr>
          <p:cNvPr id="6" name="Picture 5"/>
          <p:cNvPicPr>
            <a:picLocks noChangeAspect="1"/>
          </p:cNvPicPr>
          <p:nvPr/>
        </p:nvPicPr>
        <p:blipFill>
          <a:blip r:embed="rId3"/>
          <a:stretch>
            <a:fillRect/>
          </a:stretch>
        </p:blipFill>
        <p:spPr>
          <a:xfrm>
            <a:off x="2859314" y="3800295"/>
            <a:ext cx="2627086" cy="929715"/>
          </a:xfrm>
          <a:prstGeom prst="rect">
            <a:avLst/>
          </a:prstGeom>
        </p:spPr>
      </p:pic>
    </p:spTree>
    <p:extLst>
      <p:ext uri="{BB962C8B-B14F-4D97-AF65-F5344CB8AC3E}">
        <p14:creationId xmlns:p14="http://schemas.microsoft.com/office/powerpoint/2010/main" val="3819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Have to move air out of the way.</a:t>
            </a:r>
          </a:p>
          <a:p>
            <a:r>
              <a:rPr lang="en-US" dirty="0" smtClean="0"/>
              <a:t>Mass of air to move?</a:t>
            </a:r>
          </a:p>
          <a:p>
            <a:endParaRPr lang="en-US" dirty="0"/>
          </a:p>
          <a:p>
            <a:endParaRPr lang="en-US" dirty="0" smtClean="0"/>
          </a:p>
          <a:p>
            <a:r>
              <a:rPr lang="en-US" dirty="0" smtClean="0"/>
              <a:t>Change in momentum?</a:t>
            </a:r>
          </a:p>
          <a:p>
            <a:endParaRPr lang="en-US" dirty="0"/>
          </a:p>
          <a:p>
            <a:endParaRPr lang="en-US" dirty="0" smtClean="0"/>
          </a:p>
          <a:p>
            <a:r>
              <a:rPr lang="en-US" dirty="0" smtClean="0"/>
              <a:t>Force = time rate of change</a:t>
            </a:r>
          </a:p>
          <a:p>
            <a:endParaRPr lang="en-US" dirty="0"/>
          </a:p>
          <a:p>
            <a:endParaRPr lang="en-US" dirty="0" smtClean="0"/>
          </a:p>
          <a:p>
            <a:r>
              <a:rPr lang="en-US" dirty="0" smtClean="0"/>
              <a:t>		</a:t>
            </a:r>
            <a:r>
              <a:rPr lang="en-US" sz="2000" dirty="0" smtClean="0"/>
              <a:t>(add a </a:t>
            </a:r>
            <a:r>
              <a:rPr lang="en-US" sz="2000" dirty="0" smtClean="0"/>
              <a:t>drag coefficient ‘fudge </a:t>
            </a:r>
            <a:r>
              <a:rPr lang="en-US" sz="2000" dirty="0" smtClean="0"/>
              <a:t>factor’ D to handle shape/etc.)</a:t>
            </a:r>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Where does high speed drag come from?</a:t>
            </a:r>
            <a:endParaRPr lang="en-US"/>
          </a:p>
        </p:txBody>
      </p:sp>
      <p:pic>
        <p:nvPicPr>
          <p:cNvPr id="12" name="Picture 11"/>
          <p:cNvPicPr>
            <a:picLocks noChangeAspect="1"/>
          </p:cNvPicPr>
          <p:nvPr/>
        </p:nvPicPr>
        <p:blipFill>
          <a:blip r:embed="rId2"/>
          <a:stretch>
            <a:fillRect/>
          </a:stretch>
        </p:blipFill>
        <p:spPr>
          <a:xfrm>
            <a:off x="974359" y="2535680"/>
            <a:ext cx="4287187" cy="340089"/>
          </a:xfrm>
          <a:prstGeom prst="rect">
            <a:avLst/>
          </a:prstGeom>
        </p:spPr>
      </p:pic>
      <p:pic>
        <p:nvPicPr>
          <p:cNvPr id="13" name="Picture 12"/>
          <p:cNvPicPr>
            <a:picLocks noChangeAspect="1"/>
          </p:cNvPicPr>
          <p:nvPr/>
        </p:nvPicPr>
        <p:blipFill>
          <a:blip r:embed="rId3"/>
          <a:stretch>
            <a:fillRect/>
          </a:stretch>
        </p:blipFill>
        <p:spPr>
          <a:xfrm>
            <a:off x="959372" y="3968682"/>
            <a:ext cx="4646950" cy="369294"/>
          </a:xfrm>
          <a:prstGeom prst="rect">
            <a:avLst/>
          </a:prstGeom>
        </p:spPr>
      </p:pic>
      <p:pic>
        <p:nvPicPr>
          <p:cNvPr id="14" name="Picture 13"/>
          <p:cNvPicPr>
            <a:picLocks noChangeAspect="1"/>
          </p:cNvPicPr>
          <p:nvPr/>
        </p:nvPicPr>
        <p:blipFill>
          <a:blip r:embed="rId4"/>
          <a:stretch>
            <a:fillRect/>
          </a:stretch>
        </p:blipFill>
        <p:spPr>
          <a:xfrm>
            <a:off x="1536494" y="5421717"/>
            <a:ext cx="2943431" cy="730985"/>
          </a:xfrm>
          <a:prstGeom prst="rect">
            <a:avLst/>
          </a:prstGeom>
        </p:spPr>
      </p:pic>
      <p:grpSp>
        <p:nvGrpSpPr>
          <p:cNvPr id="18" name="Group 17"/>
          <p:cNvGrpSpPr/>
          <p:nvPr/>
        </p:nvGrpSpPr>
        <p:grpSpPr>
          <a:xfrm>
            <a:off x="6145968" y="1514007"/>
            <a:ext cx="2608288" cy="1705991"/>
            <a:chOff x="6145968" y="1514007"/>
            <a:chExt cx="2608288" cy="1705991"/>
          </a:xfrm>
        </p:grpSpPr>
        <p:grpSp>
          <p:nvGrpSpPr>
            <p:cNvPr id="11" name="Group 10"/>
            <p:cNvGrpSpPr/>
            <p:nvPr/>
          </p:nvGrpSpPr>
          <p:grpSpPr>
            <a:xfrm>
              <a:off x="6145968" y="1514007"/>
              <a:ext cx="1992377" cy="1705991"/>
              <a:chOff x="974361" y="2158584"/>
              <a:chExt cx="1992377" cy="1705991"/>
            </a:xfrm>
          </p:grpSpPr>
          <p:sp>
            <p:nvSpPr>
              <p:cNvPr id="5" name="Oval 4"/>
              <p:cNvSpPr/>
              <p:nvPr/>
            </p:nvSpPr>
            <p:spPr bwMode="auto">
              <a:xfrm>
                <a:off x="974361" y="2158584"/>
                <a:ext cx="359764" cy="130414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 name="Oval 5"/>
              <p:cNvSpPr/>
              <p:nvPr/>
            </p:nvSpPr>
            <p:spPr bwMode="auto">
              <a:xfrm>
                <a:off x="2606974" y="2158584"/>
                <a:ext cx="359764" cy="130414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8" name="Straight Connector 7"/>
              <p:cNvCxnSpPr>
                <a:stCxn id="5" idx="0"/>
                <a:endCxn id="6" idx="0"/>
              </p:cNvCxnSpPr>
              <p:nvPr/>
            </p:nvCxnSpPr>
            <p:spPr bwMode="auto">
              <a:xfrm>
                <a:off x="1154243" y="2158584"/>
                <a:ext cx="1632613" cy="0"/>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1148589" y="3450237"/>
                <a:ext cx="1632613" cy="0"/>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0" name="Picture 9"/>
              <p:cNvPicPr>
                <a:picLocks noChangeAspect="1"/>
              </p:cNvPicPr>
              <p:nvPr/>
            </p:nvPicPr>
            <p:blipFill>
              <a:blip r:embed="rId5"/>
              <a:stretch>
                <a:fillRect/>
              </a:stretch>
            </p:blipFill>
            <p:spPr>
              <a:xfrm>
                <a:off x="1334125" y="3595180"/>
                <a:ext cx="1543841" cy="269395"/>
              </a:xfrm>
              <a:prstGeom prst="rect">
                <a:avLst/>
              </a:prstGeom>
            </p:spPr>
          </p:pic>
        </p:grpSp>
        <p:cxnSp>
          <p:nvCxnSpPr>
            <p:cNvPr id="16" name="Straight Arrow Connector 15"/>
            <p:cNvCxnSpPr/>
            <p:nvPr/>
          </p:nvCxnSpPr>
          <p:spPr bwMode="auto">
            <a:xfrm>
              <a:off x="7952809" y="2166079"/>
              <a:ext cx="801447"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7" name="Picture 16"/>
            <p:cNvPicPr>
              <a:picLocks noChangeAspect="1"/>
            </p:cNvPicPr>
            <p:nvPr/>
          </p:nvPicPr>
          <p:blipFill>
            <a:blip r:embed="rId6"/>
            <a:stretch>
              <a:fillRect/>
            </a:stretch>
          </p:blipFill>
          <p:spPr>
            <a:xfrm>
              <a:off x="8242769" y="1745686"/>
              <a:ext cx="291996" cy="375423"/>
            </a:xfrm>
            <a:prstGeom prst="rect">
              <a:avLst/>
            </a:prstGeom>
          </p:spPr>
        </p:pic>
      </p:grpSp>
    </p:spTree>
    <p:extLst>
      <p:ext uri="{BB962C8B-B14F-4D97-AF65-F5344CB8AC3E}">
        <p14:creationId xmlns:p14="http://schemas.microsoft.com/office/powerpoint/2010/main" val="176422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8.45</a:t>
            </a:r>
            <a:endParaRPr lang="en-US" dirty="0"/>
          </a:p>
        </p:txBody>
      </p:sp>
      <p:sp>
        <p:nvSpPr>
          <p:cNvPr id="3" name="Content Placeholder 2"/>
          <p:cNvSpPr>
            <a:spLocks noGrp="1"/>
          </p:cNvSpPr>
          <p:nvPr>
            <p:ph idx="1"/>
          </p:nvPr>
        </p:nvSpPr>
        <p:spPr>
          <a:xfrm>
            <a:off x="365125" y="1874520"/>
            <a:ext cx="8464082" cy="4718304"/>
          </a:xfrm>
        </p:spPr>
        <p:txBody>
          <a:bodyPr/>
          <a:lstStyle/>
          <a:p>
            <a:r>
              <a:rPr lang="en-US" dirty="0"/>
              <a:t>Assume that the block on the table in (</a:t>
            </a:r>
            <a:r>
              <a:rPr lang="en-US" u="sng" dirty="0"/>
              <a:t>Figure 1</a:t>
            </a:r>
            <a:r>
              <a:rPr lang="en-US" dirty="0"/>
              <a:t>) has half the inertia of the hanging block. You push the block on the table to the right so that it starts to move. The magnitude of the frictional force exerted by the table on the table block is half the magnitude of the gravitational force exerted on this block.</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dirty="0" smtClean="0"/>
              <a:t>Homework</a:t>
            </a:r>
            <a:endParaRPr lang="en-US" dirty="0"/>
          </a:p>
        </p:txBody>
      </p:sp>
      <p:pic>
        <p:nvPicPr>
          <p:cNvPr id="30" name="Picture 29"/>
          <p:cNvPicPr>
            <a:picLocks noChangeAspect="1"/>
          </p:cNvPicPr>
          <p:nvPr/>
        </p:nvPicPr>
        <p:blipFill>
          <a:blip r:embed="rId2"/>
          <a:stretch>
            <a:fillRect/>
          </a:stretch>
        </p:blipFill>
        <p:spPr>
          <a:xfrm>
            <a:off x="2892750" y="4714121"/>
            <a:ext cx="2638620" cy="2143879"/>
          </a:xfrm>
          <a:prstGeom prst="rect">
            <a:avLst/>
          </a:prstGeom>
        </p:spPr>
      </p:pic>
    </p:spTree>
    <p:extLst>
      <p:ext uri="{BB962C8B-B14F-4D97-AF65-F5344CB8AC3E}">
        <p14:creationId xmlns:p14="http://schemas.microsoft.com/office/powerpoint/2010/main" val="639742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indent="-457200">
              <a:buFont typeface="Arial" charset="0"/>
              <a:buChar char="•"/>
            </a:pPr>
            <a:r>
              <a:rPr lang="en-US" smtClean="0"/>
              <a:t>Drag forces for turbulent flow don’t often admit analytic solutions</a:t>
            </a:r>
          </a:p>
          <a:p>
            <a:pPr marL="685800" indent="-457200">
              <a:buFont typeface="Arial" charset="0"/>
              <a:buChar char="•"/>
            </a:pPr>
            <a:r>
              <a:rPr lang="en-US" smtClean="0"/>
              <a:t>Make computers do the work. Let’s say we start at rest at the origin at time </a:t>
            </a:r>
            <a:r>
              <a:rPr lang="en-US" i="1" smtClean="0"/>
              <a:t>t=</a:t>
            </a:r>
            <a:r>
              <a:rPr lang="en-US" smtClean="0"/>
              <a:t>0, with only gravity</a:t>
            </a:r>
          </a:p>
          <a:p>
            <a:pPr marL="685800" indent="-457200">
              <a:buFont typeface="Arial" charset="0"/>
              <a:buChar char="•"/>
            </a:pPr>
            <a:endParaRPr lang="en-US"/>
          </a:p>
          <a:p>
            <a:r>
              <a:rPr lang="en-US" i="1" smtClean="0"/>
              <a:t>a</a:t>
            </a:r>
            <a:r>
              <a:rPr lang="en-US" smtClean="0"/>
              <a:t>[0</a:t>
            </a:r>
            <a:r>
              <a:rPr lang="en-US"/>
              <a:t>]</a:t>
            </a:r>
            <a:r>
              <a:rPr lang="en-US" smtClean="0"/>
              <a:t> = -</a:t>
            </a:r>
            <a:r>
              <a:rPr lang="en-US" i="1" smtClean="0"/>
              <a:t>g</a:t>
            </a:r>
          </a:p>
          <a:p>
            <a:r>
              <a:rPr lang="en-US" i="1" smtClean="0"/>
              <a:t>v</a:t>
            </a:r>
            <a:r>
              <a:rPr lang="en-US" smtClean="0"/>
              <a:t>[0</a:t>
            </a:r>
            <a:r>
              <a:rPr lang="en-US"/>
              <a:t>]</a:t>
            </a:r>
            <a:r>
              <a:rPr lang="en-US" smtClean="0"/>
              <a:t> = 0</a:t>
            </a:r>
          </a:p>
          <a:p>
            <a:r>
              <a:rPr lang="en-US" i="1" smtClean="0"/>
              <a:t>x</a:t>
            </a:r>
            <a:r>
              <a:rPr lang="en-US" smtClean="0"/>
              <a:t>[0</a:t>
            </a:r>
            <a:r>
              <a:rPr lang="en-US"/>
              <a:t>]</a:t>
            </a:r>
            <a:r>
              <a:rPr lang="en-US" smtClean="0"/>
              <a:t> = 0</a:t>
            </a:r>
          </a:p>
          <a:p>
            <a:endParaRPr lang="en-US"/>
          </a:p>
          <a:p>
            <a:pPr marL="685800" indent="-457200">
              <a:buFont typeface="Arial" charset="0"/>
              <a:buChar char="•"/>
            </a:pPr>
            <a:r>
              <a:rPr lang="en-US" smtClean="0"/>
              <a:t>How about some infinitesimally small time later?</a:t>
            </a:r>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How to calculate?</a:t>
            </a:r>
            <a:endParaRPr lang="en-US"/>
          </a:p>
        </p:txBody>
      </p:sp>
    </p:spTree>
    <p:extLst>
      <p:ext uri="{BB962C8B-B14F-4D97-AF65-F5344CB8AC3E}">
        <p14:creationId xmlns:p14="http://schemas.microsoft.com/office/powerpoint/2010/main" val="203490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mtClean="0"/>
          </a:p>
          <a:p>
            <a:endParaRPr lang="en-US"/>
          </a:p>
          <a:p>
            <a:endParaRPr lang="en-US" smtClean="0"/>
          </a:p>
          <a:p>
            <a:endParaRPr lang="en-US"/>
          </a:p>
          <a:p>
            <a:r>
              <a:rPr lang="en-US" smtClean="0"/>
              <a:t>How about one step later?</a:t>
            </a:r>
            <a:endParaRPr lang="en-US"/>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A time </a:t>
            </a:r>
            <a:r>
              <a:rPr lang="en-US" i="1" err="1" smtClean="0"/>
              <a:t>dt</a:t>
            </a:r>
            <a:r>
              <a:rPr lang="en-US" smtClean="0"/>
              <a:t> later</a:t>
            </a:r>
            <a:endParaRPr lang="en-US"/>
          </a:p>
        </p:txBody>
      </p:sp>
      <p:pic>
        <p:nvPicPr>
          <p:cNvPr id="9" name="Picture 8"/>
          <p:cNvPicPr>
            <a:picLocks noChangeAspect="1"/>
          </p:cNvPicPr>
          <p:nvPr/>
        </p:nvPicPr>
        <p:blipFill>
          <a:blip r:embed="rId2"/>
          <a:stretch>
            <a:fillRect/>
          </a:stretch>
        </p:blipFill>
        <p:spPr>
          <a:xfrm>
            <a:off x="2433173" y="4266555"/>
            <a:ext cx="5366479" cy="1632861"/>
          </a:xfrm>
          <a:prstGeom prst="rect">
            <a:avLst/>
          </a:prstGeom>
        </p:spPr>
      </p:pic>
      <p:pic>
        <p:nvPicPr>
          <p:cNvPr id="10" name="Picture 9"/>
          <p:cNvPicPr>
            <a:picLocks noChangeAspect="1"/>
          </p:cNvPicPr>
          <p:nvPr/>
        </p:nvPicPr>
        <p:blipFill>
          <a:blip r:embed="rId3"/>
          <a:stretch>
            <a:fillRect/>
          </a:stretch>
        </p:blipFill>
        <p:spPr>
          <a:xfrm>
            <a:off x="2433173" y="1448125"/>
            <a:ext cx="4287187" cy="1801251"/>
          </a:xfrm>
          <a:prstGeom prst="rect">
            <a:avLst/>
          </a:prstGeom>
        </p:spPr>
      </p:pic>
    </p:spTree>
    <p:extLst>
      <p:ext uri="{BB962C8B-B14F-4D97-AF65-F5344CB8AC3E}">
        <p14:creationId xmlns:p14="http://schemas.microsoft.com/office/powerpoint/2010/main" val="19333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mtClean="0"/>
          </a:p>
          <a:p>
            <a:endParaRPr lang="en-US"/>
          </a:p>
          <a:p>
            <a:endParaRPr lang="en-US" smtClean="0"/>
          </a:p>
          <a:p>
            <a:endParaRPr lang="en-US"/>
          </a:p>
          <a:p>
            <a:pPr marL="685800" indent="-457200">
              <a:buFont typeface="Arial" charset="0"/>
              <a:buChar char="•"/>
            </a:pPr>
            <a:r>
              <a:rPr lang="en-US" smtClean="0"/>
              <a:t>We can use a known starting point and just increment one step </a:t>
            </a:r>
            <a:r>
              <a:rPr lang="en-US" i="1" err="1" smtClean="0"/>
              <a:t>dt</a:t>
            </a:r>
            <a:r>
              <a:rPr lang="en-US" smtClean="0"/>
              <a:t> at a time!</a:t>
            </a:r>
          </a:p>
          <a:p>
            <a:pPr marL="685800" indent="-457200">
              <a:buFont typeface="Arial" charset="0"/>
              <a:buChar char="•"/>
            </a:pPr>
            <a:r>
              <a:rPr lang="en-US" smtClean="0"/>
              <a:t>Need stopping condition (e.g., x = -h to hit ground)</a:t>
            </a:r>
          </a:p>
          <a:p>
            <a:pPr marL="685800" indent="-457200">
              <a:buFont typeface="Arial" charset="0"/>
              <a:buChar char="•"/>
            </a:pPr>
            <a:r>
              <a:rPr lang="en-US" smtClean="0"/>
              <a:t>Advantage? Can trivially add any acceleration</a:t>
            </a:r>
            <a:endParaRPr lang="en-US"/>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Notice a pattern</a:t>
            </a:r>
            <a:endParaRPr lang="en-US"/>
          </a:p>
        </p:txBody>
      </p:sp>
      <p:pic>
        <p:nvPicPr>
          <p:cNvPr id="6" name="Picture 5"/>
          <p:cNvPicPr>
            <a:picLocks noChangeAspect="1"/>
          </p:cNvPicPr>
          <p:nvPr/>
        </p:nvPicPr>
        <p:blipFill>
          <a:blip r:embed="rId2"/>
          <a:stretch>
            <a:fillRect/>
          </a:stretch>
        </p:blipFill>
        <p:spPr>
          <a:xfrm>
            <a:off x="1538514" y="1410914"/>
            <a:ext cx="4978400" cy="1649819"/>
          </a:xfrm>
          <a:prstGeom prst="rect">
            <a:avLst/>
          </a:prstGeom>
        </p:spPr>
      </p:pic>
    </p:spTree>
    <p:extLst>
      <p:ext uri="{BB962C8B-B14F-4D97-AF65-F5344CB8AC3E}">
        <p14:creationId xmlns:p14="http://schemas.microsoft.com/office/powerpoint/2010/main" val="9166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Example (python)</a:t>
            </a:r>
            <a:endParaRPr lang="en-US"/>
          </a:p>
        </p:txBody>
      </p:sp>
      <p:pic>
        <p:nvPicPr>
          <p:cNvPr id="8" name="Picture 7"/>
          <p:cNvPicPr>
            <a:picLocks noChangeAspect="1"/>
          </p:cNvPicPr>
          <p:nvPr/>
        </p:nvPicPr>
        <p:blipFill rotWithShape="1">
          <a:blip r:embed="rId2"/>
          <a:srcRect b="3694"/>
          <a:stretch/>
        </p:blipFill>
        <p:spPr>
          <a:xfrm>
            <a:off x="0" y="1171781"/>
            <a:ext cx="6255657" cy="5722730"/>
          </a:xfrm>
          <a:prstGeom prst="rect">
            <a:avLst/>
          </a:prstGeom>
        </p:spPr>
      </p:pic>
      <p:pic>
        <p:nvPicPr>
          <p:cNvPr id="9" name="Picture 8"/>
          <p:cNvPicPr>
            <a:picLocks noChangeAspect="1"/>
          </p:cNvPicPr>
          <p:nvPr/>
        </p:nvPicPr>
        <p:blipFill>
          <a:blip r:embed="rId3"/>
          <a:stretch>
            <a:fillRect/>
          </a:stretch>
        </p:blipFill>
        <p:spPr>
          <a:xfrm>
            <a:off x="5130800" y="5720669"/>
            <a:ext cx="4013200" cy="1130300"/>
          </a:xfrm>
          <a:prstGeom prst="rect">
            <a:avLst/>
          </a:prstGeom>
          <a:ln>
            <a:solidFill>
              <a:schemeClr val="tx1"/>
            </a:solidFill>
          </a:ln>
        </p:spPr>
      </p:pic>
    </p:spTree>
    <p:extLst>
      <p:ext uri="{BB962C8B-B14F-4D97-AF65-F5344CB8AC3E}">
        <p14:creationId xmlns:p14="http://schemas.microsoft.com/office/powerpoint/2010/main" val="16803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indent="-457200">
              <a:buFont typeface="Arial" charset="0"/>
              <a:buChar char="•"/>
            </a:pPr>
            <a:r>
              <a:rPr lang="en-US" smtClean="0"/>
              <a:t>You can do this on your phone</a:t>
            </a:r>
          </a:p>
          <a:p>
            <a:pPr marL="685800" indent="-457200">
              <a:buFont typeface="Arial" charset="0"/>
              <a:buChar char="•"/>
            </a:pPr>
            <a:r>
              <a:rPr lang="en-US" smtClean="0"/>
              <a:t>You are mostly science &amp; engineering majors, this will totally come up again</a:t>
            </a:r>
          </a:p>
          <a:p>
            <a:pPr marL="685800" indent="-457200">
              <a:buFont typeface="Arial" charset="0"/>
              <a:buChar char="•"/>
            </a:pPr>
            <a:r>
              <a:rPr lang="en-US" smtClean="0"/>
              <a:t>Don’t be afraid of code. Much better than labs, you can’t break anything.</a:t>
            </a:r>
            <a:endParaRPr lang="en-US"/>
          </a:p>
          <a:p>
            <a:pPr marL="685800" indent="-457200">
              <a:buFont typeface="Arial" charset="0"/>
              <a:buChar char="•"/>
            </a:pPr>
            <a:endParaRPr lang="en-US" smtClean="0"/>
          </a:p>
          <a:p>
            <a:pPr marL="685800" indent="-457200">
              <a:buFont typeface="Arial" charset="0"/>
              <a:buChar char="•"/>
            </a:pPr>
            <a:r>
              <a:rPr lang="en-US" smtClean="0"/>
              <a:t>Some examples:</a:t>
            </a:r>
            <a:endParaRPr lang="en-US"/>
          </a:p>
          <a:p>
            <a:pPr marL="685800" indent="-457200">
              <a:buFont typeface="Arial" charset="0"/>
              <a:buChar char="•"/>
            </a:pPr>
            <a:r>
              <a:rPr lang="en-US">
                <a:hlinkClick r:id="rId2"/>
              </a:rPr>
              <a:t>http://</a:t>
            </a:r>
            <a:r>
              <a:rPr lang="en-US" err="1">
                <a:hlinkClick r:id="rId2"/>
              </a:rPr>
              <a:t>faculty.mint.ua.edu</a:t>
            </a:r>
            <a:r>
              <a:rPr lang="en-US">
                <a:hlinkClick r:id="rId2"/>
              </a:rPr>
              <a:t>/~</a:t>
            </a:r>
            <a:r>
              <a:rPr lang="en-US" err="1">
                <a:hlinkClick r:id="rId2"/>
              </a:rPr>
              <a:t>pleclair</a:t>
            </a:r>
            <a:r>
              <a:rPr lang="en-US">
                <a:hlinkClick r:id="rId2"/>
              </a:rPr>
              <a:t>/ph125/python/</a:t>
            </a:r>
            <a:endParaRPr lang="en-US" smtClean="0"/>
          </a:p>
          <a:p>
            <a:endParaRPr lang="en-US"/>
          </a:p>
        </p:txBody>
      </p:sp>
      <p:sp>
        <p:nvSpPr>
          <p:cNvPr id="3" name="Footer Placeholder 2"/>
          <p:cNvSpPr>
            <a:spLocks noGrp="1"/>
          </p:cNvSpPr>
          <p:nvPr>
            <p:ph type="ftr" sz="quarter" idx="10"/>
          </p:nvPr>
        </p:nvSpPr>
        <p:spPr/>
        <p:txBody>
          <a:bodyPr/>
          <a:lstStyle/>
          <a:p>
            <a:r>
              <a:rPr lang="en-GB" smtClean="0"/>
              <a:t>© 2015 Pearson Education, Inc.</a:t>
            </a:r>
            <a:endParaRPr lang="en-GB"/>
          </a:p>
        </p:txBody>
      </p:sp>
      <p:sp>
        <p:nvSpPr>
          <p:cNvPr id="4" name="Text Placeholder 3"/>
          <p:cNvSpPr>
            <a:spLocks noGrp="1"/>
          </p:cNvSpPr>
          <p:nvPr>
            <p:ph type="body" sz="quarter" idx="11"/>
          </p:nvPr>
        </p:nvSpPr>
        <p:spPr/>
        <p:txBody>
          <a:bodyPr/>
          <a:lstStyle/>
          <a:p>
            <a:r>
              <a:rPr lang="en-US" smtClean="0"/>
              <a:t>So what?</a:t>
            </a:r>
            <a:endParaRPr lang="en-US"/>
          </a:p>
        </p:txBody>
      </p:sp>
    </p:spTree>
    <p:extLst>
      <p:ext uri="{BB962C8B-B14F-4D97-AF65-F5344CB8AC3E}">
        <p14:creationId xmlns:p14="http://schemas.microsoft.com/office/powerpoint/2010/main" val="7794063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When you do positive work on a particle, its kinetic </a:t>
            </a:r>
            <a:r>
              <a:rPr lang="en-US" smtClean="0"/>
              <a:t>energy</a:t>
            </a:r>
            <a:br>
              <a:rPr lang="en-US" smtClean="0"/>
            </a:br>
            <a:endParaRPr lang="en-US" smtClean="0"/>
          </a:p>
          <a:p>
            <a:pPr lvl="1"/>
            <a:r>
              <a:rPr lang="en-US"/>
              <a:t>increases.</a:t>
            </a:r>
          </a:p>
          <a:p>
            <a:pPr lvl="1"/>
            <a:r>
              <a:rPr lang="en-US"/>
              <a:t>decreases.</a:t>
            </a:r>
          </a:p>
          <a:p>
            <a:pPr lvl="1"/>
            <a:r>
              <a:rPr lang="en-US"/>
              <a:t>remains the same.</a:t>
            </a:r>
          </a:p>
          <a:p>
            <a:pPr lvl="1"/>
            <a:r>
              <a:rPr lang="en-US"/>
              <a:t>We need more information about the way the work was done</a:t>
            </a:r>
            <a:r>
              <a:rPr lang="en-US" smtClean="0"/>
              <a: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smtClean="0"/>
              <a:t>Section 9.5</a:t>
            </a:r>
          </a:p>
          <a:p>
            <a:r>
              <a:rPr lang="en-US" smtClean="0"/>
              <a:t>Question 6</a:t>
            </a:r>
            <a:endParaRPr lang="en-US"/>
          </a:p>
        </p:txBody>
      </p:sp>
    </p:spTree>
    <p:extLst>
      <p:ext uri="{BB962C8B-B14F-4D97-AF65-F5344CB8AC3E}">
        <p14:creationId xmlns:p14="http://schemas.microsoft.com/office/powerpoint/2010/main" val="1804498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When you do positive work on a particle, its kinetic </a:t>
            </a:r>
            <a:r>
              <a:rPr lang="en-US" smtClean="0"/>
              <a:t>energy</a:t>
            </a:r>
            <a:br>
              <a:rPr lang="en-US" smtClean="0"/>
            </a:br>
            <a:endParaRPr lang="en-US" smtClean="0"/>
          </a:p>
          <a:p>
            <a:pPr lvl="1"/>
            <a:r>
              <a:rPr lang="en-US">
                <a:solidFill>
                  <a:srgbClr val="FF0000"/>
                </a:solidFill>
              </a:rPr>
              <a:t>increases.</a:t>
            </a:r>
          </a:p>
          <a:p>
            <a:pPr lvl="1"/>
            <a:r>
              <a:rPr lang="en-US"/>
              <a:t>decreases.</a:t>
            </a:r>
          </a:p>
          <a:p>
            <a:pPr lvl="1"/>
            <a:r>
              <a:rPr lang="en-US"/>
              <a:t>remains the same.</a:t>
            </a:r>
          </a:p>
          <a:p>
            <a:pPr lvl="1"/>
            <a:r>
              <a:rPr lang="en-US"/>
              <a:t>We need more information about the way the work was done</a:t>
            </a:r>
            <a:r>
              <a:rPr lang="en-US" smtClean="0"/>
              <a: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smtClean="0"/>
              <a:t>Section 9.5</a:t>
            </a:r>
          </a:p>
          <a:p>
            <a:r>
              <a:rPr lang="en-US" smtClean="0"/>
              <a:t>Question 6</a:t>
            </a:r>
            <a:endParaRPr lang="en-US"/>
          </a:p>
        </p:txBody>
      </p:sp>
      <p:pic>
        <p:nvPicPr>
          <p:cNvPr id="5" name="Picture 4" descr="Red_Tick Mark_28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2435727"/>
            <a:ext cx="621751" cy="713184"/>
          </a:xfrm>
          <a:prstGeom prst="rect">
            <a:avLst/>
          </a:prstGeom>
        </p:spPr>
      </p:pic>
    </p:spTree>
    <p:extLst>
      <p:ext uri="{BB962C8B-B14F-4D97-AF65-F5344CB8AC3E}">
        <p14:creationId xmlns:p14="http://schemas.microsoft.com/office/powerpoint/2010/main" val="21344911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Section Goals</a:t>
            </a:r>
            <a:endParaRPr lang="en-US"/>
          </a:p>
        </p:txBody>
      </p:sp>
      <p:sp>
        <p:nvSpPr>
          <p:cNvPr id="2" name="Content Placeholder 1"/>
          <p:cNvSpPr>
            <a:spLocks noGrp="1"/>
          </p:cNvSpPr>
          <p:nvPr>
            <p:ph idx="1"/>
          </p:nvPr>
        </p:nvSpPr>
        <p:spPr/>
        <p:txBody>
          <a:bodyPr/>
          <a:lstStyle/>
          <a:p>
            <a:pPr marL="0" indent="0">
              <a:buNone/>
            </a:pPr>
            <a:r>
              <a:rPr lang="en-US"/>
              <a:t>You will learn to</a:t>
            </a:r>
          </a:p>
          <a:p>
            <a:r>
              <a:rPr lang="en-US"/>
              <a:t>Extend the work-force-displacement relationship for single objects to </a:t>
            </a:r>
            <a:r>
              <a:rPr lang="en-US" b="1"/>
              <a:t>systems of interacting objects</a:t>
            </a:r>
            <a:r>
              <a:rPr lang="en-US"/>
              <a:t>.</a:t>
            </a:r>
          </a:p>
          <a:p>
            <a:r>
              <a:rPr lang="en-US"/>
              <a:t>Recognize that </a:t>
            </a:r>
            <a:r>
              <a:rPr lang="en-US" b="1"/>
              <a:t>only</a:t>
            </a:r>
            <a:r>
              <a:rPr lang="en-US"/>
              <a:t> external forces contribute to the work done for many particle systems. Since the </a:t>
            </a:r>
            <a:r>
              <a:rPr lang="en-US" b="1"/>
              <a:t>internal</a:t>
            </a:r>
            <a:r>
              <a:rPr lang="en-US"/>
              <a:t> forces are members of an interaction pair the </a:t>
            </a:r>
            <a:r>
              <a:rPr lang="en-US" b="1"/>
              <a:t>work done </a:t>
            </a:r>
            <a:r>
              <a:rPr lang="en-US"/>
              <a:t>by that pair of forces always sums to </a:t>
            </a:r>
            <a:r>
              <a:rPr lang="en-US" b="1"/>
              <a:t>zero</a:t>
            </a:r>
            <a:r>
              <a:rPr lang="en-US"/>
              <a:t>.</a:t>
            </a:r>
          </a:p>
          <a:p>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3" name="Text Placeholder 2"/>
          <p:cNvSpPr>
            <a:spLocks noGrp="1"/>
          </p:cNvSpPr>
          <p:nvPr>
            <p:ph type="body" sz="quarter" idx="11"/>
          </p:nvPr>
        </p:nvSpPr>
        <p:spPr/>
        <p:txBody>
          <a:bodyPr/>
          <a:lstStyle/>
          <a:p>
            <a:r>
              <a:rPr lang="en-US"/>
              <a:t>Section 9.6: Work done on a many-particle </a:t>
            </a:r>
            <a:r>
              <a:rPr lang="en-US" smtClean="0"/>
              <a:t>system</a:t>
            </a:r>
            <a:endParaRPr lang="en-US"/>
          </a:p>
        </p:txBody>
      </p:sp>
    </p:spTree>
    <p:extLst>
      <p:ext uri="{BB962C8B-B14F-4D97-AF65-F5344CB8AC3E}">
        <p14:creationId xmlns:p14="http://schemas.microsoft.com/office/powerpoint/2010/main" val="14932056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p:txBody>
          <a:bodyPr/>
          <a:lstStyle/>
          <a:p>
            <a:r>
              <a:rPr lang="en-US" smtClean="0"/>
              <a:t>Example 9.7 Landing on his feet</a:t>
            </a:r>
            <a:endParaRPr lang="en-US"/>
          </a:p>
        </p:txBody>
      </p:sp>
      <p:sp>
        <p:nvSpPr>
          <p:cNvPr id="11" name="Content Placeholder 10"/>
          <p:cNvSpPr>
            <a:spLocks noGrp="1"/>
          </p:cNvSpPr>
          <p:nvPr>
            <p:ph idx="1"/>
          </p:nvPr>
        </p:nvSpPr>
        <p:spPr/>
        <p:txBody>
          <a:bodyPr/>
          <a:lstStyle/>
          <a:p>
            <a:pPr marL="0" indent="0">
              <a:buNone/>
            </a:pPr>
            <a:r>
              <a:rPr lang="en-US"/>
              <a:t>A 60-kg person jumps off a chair and lands on the floor at </a:t>
            </a:r>
            <a:r>
              <a:rPr lang="en-US" smtClean="0"/>
              <a:t>a speed </a:t>
            </a:r>
            <a:r>
              <a:rPr lang="en-US"/>
              <a:t>of 1.2 </a:t>
            </a:r>
            <a:r>
              <a:rPr lang="en-US" smtClean="0"/>
              <a:t>m/s</a:t>
            </a:r>
            <a:r>
              <a:rPr lang="en-US"/>
              <a:t>. Once his feet touch the floor surface, he </a:t>
            </a:r>
            <a:r>
              <a:rPr lang="en-US" smtClean="0"/>
              <a:t>slows down </a:t>
            </a:r>
            <a:r>
              <a:rPr lang="en-US"/>
              <a:t>with </a:t>
            </a:r>
            <a:r>
              <a:rPr lang="en-US" smtClean="0"/>
              <a:t>constant acceleration </a:t>
            </a:r>
            <a:r>
              <a:rPr lang="en-US"/>
              <a:t>by bending his knees. </a:t>
            </a:r>
            <a:r>
              <a:rPr lang="en-US" smtClean="0"/>
              <a:t>During the </a:t>
            </a:r>
            <a:r>
              <a:rPr lang="en-US"/>
              <a:t>slowing down, his center of mass travels 0.25 m. </a:t>
            </a:r>
            <a:endParaRPr lang="en-US" smtClean="0"/>
          </a:p>
          <a:p>
            <a:pPr marL="0" indent="0">
              <a:buNone/>
            </a:pPr>
            <a:endParaRPr lang="en-US"/>
          </a:p>
          <a:p>
            <a:pPr marL="0" indent="0">
              <a:buNone/>
            </a:pPr>
            <a:r>
              <a:rPr lang="en-US" smtClean="0"/>
              <a:t>Determine the </a:t>
            </a:r>
            <a:r>
              <a:rPr lang="en-US"/>
              <a:t>magnitude of the force exerted by the floor surface on </a:t>
            </a:r>
            <a:r>
              <a:rPr lang="en-US" smtClean="0"/>
              <a:t>the person </a:t>
            </a:r>
            <a:r>
              <a:rPr lang="en-US"/>
              <a:t>and the work done by this force on him.</a:t>
            </a:r>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7" name="Text Placeholder 6"/>
          <p:cNvSpPr>
            <a:spLocks noGrp="1"/>
          </p:cNvSpPr>
          <p:nvPr>
            <p:ph type="body" sz="quarter" idx="11"/>
          </p:nvPr>
        </p:nvSpPr>
        <p:spPr/>
        <p:txBody>
          <a:bodyPr/>
          <a:lstStyle/>
          <a:p>
            <a:r>
              <a:rPr lang="en-US" smtClean="0"/>
              <a:t>Section 9.6: Work done on a many-particle system</a:t>
            </a:r>
            <a:endParaRPr lang="en-US"/>
          </a:p>
        </p:txBody>
      </p:sp>
    </p:spTree>
    <p:extLst>
      <p:ext uri="{BB962C8B-B14F-4D97-AF65-F5344CB8AC3E}">
        <p14:creationId xmlns:p14="http://schemas.microsoft.com/office/powerpoint/2010/main" val="12181078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 have no idea what to do.</a:t>
            </a:r>
            <a:endParaRPr lang="en-US"/>
          </a:p>
        </p:txBody>
      </p:sp>
      <p:sp>
        <p:nvSpPr>
          <p:cNvPr id="3" name="Content Placeholder 2"/>
          <p:cNvSpPr>
            <a:spLocks noGrp="1"/>
          </p:cNvSpPr>
          <p:nvPr>
            <p:ph idx="1"/>
          </p:nvPr>
        </p:nvSpPr>
        <p:spPr/>
        <p:txBody>
          <a:bodyPr/>
          <a:lstStyle/>
          <a:p>
            <a:r>
              <a:rPr lang="en-US" smtClean="0"/>
              <a:t>What is the physics?</a:t>
            </a:r>
          </a:p>
          <a:p>
            <a:pPr lvl="1"/>
            <a:r>
              <a:rPr lang="en-US" smtClean="0"/>
              <a:t>person’s KE changes</a:t>
            </a:r>
          </a:p>
          <a:p>
            <a:pPr lvl="1"/>
            <a:r>
              <a:rPr lang="en-US" smtClean="0"/>
              <a:t>external forces cause this change</a:t>
            </a:r>
          </a:p>
          <a:p>
            <a:pPr lvl="1"/>
            <a:r>
              <a:rPr lang="en-US" smtClean="0"/>
              <a:t>the change in KE must be due to the work done by these forces</a:t>
            </a:r>
          </a:p>
          <a:p>
            <a:pPr lvl="1"/>
            <a:endParaRPr lang="en-US"/>
          </a:p>
          <a:p>
            <a:r>
              <a:rPr lang="en-US" smtClean="0"/>
              <a:t>Figure the change in KE and the work done by gravity slowing down. From work you get force, knowing the displacement.</a:t>
            </a:r>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
        <p:nvSpPr>
          <p:cNvPr id="5" name="Text Placeholder 4"/>
          <p:cNvSpPr>
            <a:spLocks noGrp="1"/>
          </p:cNvSpPr>
          <p:nvPr>
            <p:ph type="body" sz="quarter" idx="11"/>
          </p:nvPr>
        </p:nvSpPr>
        <p:spPr/>
        <p:txBody>
          <a:bodyPr/>
          <a:lstStyle/>
          <a:p>
            <a:r>
              <a:rPr lang="en-US" smtClean="0"/>
              <a:t>What?</a:t>
            </a:r>
            <a:endParaRPr lang="en-US"/>
          </a:p>
        </p:txBody>
      </p:sp>
    </p:spTree>
    <p:extLst>
      <p:ext uri="{BB962C8B-B14F-4D97-AF65-F5344CB8AC3E}">
        <p14:creationId xmlns:p14="http://schemas.microsoft.com/office/powerpoint/2010/main" val="2076682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7602</TotalTime>
  <Words>7791</Words>
  <Application>Microsoft Macintosh PowerPoint</Application>
  <PresentationFormat>On-screen Show (4:3)</PresentationFormat>
  <Paragraphs>1036</Paragraphs>
  <Slides>136</Slides>
  <Notes>95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2" baseType="lpstr">
      <vt:lpstr>ＭＳ Ｐゴシック</vt:lpstr>
      <vt:lpstr>Times New Roman</vt:lpstr>
      <vt:lpstr>Wingdings</vt:lpstr>
      <vt:lpstr>Arial</vt:lpstr>
      <vt:lpstr>HA5Lect_template</vt:lpstr>
      <vt:lpstr>Equation</vt:lpstr>
      <vt:lpstr>Chapter 9  Work</vt:lpstr>
      <vt:lpstr>PowerPoint Presentation</vt:lpstr>
      <vt:lpstr>8.35</vt:lpstr>
      <vt:lpstr>8.35</vt:lpstr>
      <vt:lpstr>8.36</vt:lpstr>
      <vt:lpstr>8.36</vt:lpstr>
      <vt:lpstr>8.42</vt:lpstr>
      <vt:lpstr>8.42</vt:lpstr>
      <vt:lpstr>8.45</vt:lpstr>
      <vt:lpstr>8.45</vt:lpstr>
      <vt:lpstr>8.45</vt:lpstr>
      <vt:lpstr>8.55</vt:lpstr>
      <vt:lpstr>8.55</vt:lpstr>
      <vt:lpstr>8.55</vt:lpstr>
      <vt:lpstr>8.55</vt:lpstr>
      <vt:lpstr>PowerPoint Presentation</vt:lpstr>
      <vt:lpstr>PowerPoint Presentation</vt:lpstr>
      <vt:lpstr>PowerPoint Presentation</vt:lpstr>
      <vt:lpstr>PowerPoint Presentation</vt:lpstr>
      <vt:lpstr>PowerPoint Presentation</vt:lpstr>
      <vt:lpstr>PowerPoint Presentation</vt:lpstr>
      <vt:lpstr>Exercise 9.1 Displaced forces</vt:lpstr>
      <vt:lpstr>Exercise 9.1 Displaced forces (cont.)</vt:lpstr>
      <vt:lpstr>PowerPoint Presentation</vt:lpstr>
      <vt:lpstr>PowerPoint Presentation</vt:lpstr>
      <vt:lpstr>PowerPoint Presentation</vt:lpstr>
      <vt:lpstr>PowerPoint Presentation</vt:lpstr>
      <vt:lpstr>PowerPoint Presentation</vt:lpstr>
      <vt:lpstr>PowerPoint Presentation</vt:lpstr>
      <vt:lpstr>Section Goal</vt:lpstr>
      <vt:lpstr>PowerPoint Presentation</vt:lpstr>
      <vt:lpstr>PowerPoint Presentation</vt:lpstr>
      <vt:lpstr>PowerPoint Presentation</vt:lpstr>
      <vt:lpstr>PowerPoint Presentation</vt:lpstr>
      <vt:lpstr>PowerPoint Presentation</vt:lpstr>
      <vt:lpstr>Exercise 9.2 Positive and negative work</vt:lpstr>
      <vt:lpstr>Exercise 9.2 Positive and negative work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9.4 Compressing a spring</vt:lpstr>
      <vt:lpstr>Exercise 9.4 Compressing a spring (cont.)</vt:lpstr>
      <vt:lpstr>Exercise 9.4 Compressing a spring (cont.)</vt:lpstr>
      <vt:lpstr>Exercise 9.4 Compressing a spring (cont.)</vt:lpstr>
      <vt:lpstr>Exercise 9.4 Compressing a spring (cont.)</vt:lpstr>
      <vt:lpstr>Exercise 9.4 Compressing a spring (cont.)</vt:lpstr>
      <vt:lpstr>Exercise 9.4 Compressing a spring (cont.)</vt:lpstr>
      <vt:lpstr>Exercise 9.4 Compressing a spring (cont.)</vt:lpstr>
      <vt:lpstr>Exercise 9.4 Compressing a spring (cont.)</vt:lpstr>
      <vt:lpstr>PowerPoint Presentation</vt:lpstr>
      <vt:lpstr>Section Goals</vt:lpstr>
      <vt:lpstr>PowerPoint Presentation</vt:lpstr>
      <vt:lpstr>PowerPoint Presentation</vt:lpstr>
      <vt:lpstr>PowerPoint Presentation</vt:lpstr>
      <vt:lpstr>PowerPoint Presentation</vt:lpstr>
      <vt:lpstr>PowerPoint Presentation</vt:lpstr>
      <vt:lpstr>PowerPoint Presentation</vt:lpstr>
      <vt:lpstr>Answer</vt:lpstr>
      <vt:lpstr>PowerPoint Presentation</vt:lpstr>
      <vt:lpstr>PowerPoint Presentation</vt:lpstr>
      <vt:lpstr>Quantitative Tools</vt:lpstr>
      <vt:lpstr>PowerPoint Presentation</vt:lpstr>
      <vt:lpstr>PowerPoint Presentation</vt:lpstr>
      <vt:lpstr>PowerPoint Presentation</vt:lpstr>
      <vt:lpstr>PowerPoint Presentation</vt:lpstr>
      <vt:lpstr>Example 9.6 Work done by gravity</vt:lpstr>
      <vt:lpstr>Example 9.6 Work done by gravity (cont.)</vt:lpstr>
      <vt:lpstr>Example 9.6 Work done by gravity (cont.)</vt:lpstr>
      <vt:lpstr>Example 9.6 Work done by gravity (cont.)</vt:lpstr>
      <vt:lpstr>Example 9.6 Work done by gravity (cont.)</vt:lpstr>
      <vt:lpstr>Example 9.6 Work done by gravity (cont.)</vt:lpstr>
      <vt:lpstr>Example 9.6 Work done by gravity (cont.)</vt:lpstr>
      <vt:lpstr>Example 9.6 Work done by gravity (cont.)</vt:lpstr>
      <vt:lpstr>Example 9.6 Work done by gravity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Goals</vt:lpstr>
      <vt:lpstr>Example 9.7 Landing on his feet</vt:lpstr>
      <vt:lpstr>I have no idea what to do.</vt:lpstr>
      <vt:lpstr>Example 9.7 Landing on his feet (cont.)</vt:lpstr>
      <vt:lpstr>Example 9.7 Landing on his feet (cont.)</vt:lpstr>
      <vt:lpstr>Example 9.7 Landing on his feet (cont.)</vt:lpstr>
      <vt:lpstr>Example 9.7 Landing on his feet (cont.)</vt:lpstr>
      <vt:lpstr>Example 9.7 Landing on his feet (cont.)</vt:lpstr>
      <vt:lpstr>Example 9.7 Landing on his feet (cont.)</vt:lpstr>
      <vt:lpstr>Example 9.7 Landing on his feet (cont.)</vt:lpstr>
      <vt:lpstr>Example 9.7 Landing on his feet (cont.)</vt:lpstr>
      <vt:lpstr>Example 9.7 Landing on his feet (cont.)</vt:lpstr>
      <vt:lpstr>Example 9.7 Landing on his feet (cont.)</vt:lpstr>
      <vt:lpstr>Example 9.7 Landing on his feet (cont.)</vt:lpstr>
      <vt:lpstr>Section Goals</vt:lpstr>
      <vt:lpstr>PowerPoint Presentation</vt:lpstr>
      <vt:lpstr>PowerPoint Presentation</vt:lpstr>
      <vt:lpstr>PowerPoint Presentation</vt:lpstr>
      <vt:lpstr>PowerPoint Presentation</vt:lpstr>
      <vt:lpstr>Example 9.8 Spring work</vt:lpstr>
      <vt:lpstr>Example 9.8 Spring work (cont.)</vt:lpstr>
      <vt:lpstr>Example 9.8 Spring work (cont.)</vt:lpstr>
      <vt:lpstr>Example 9.8 Spring work (cont.)</vt:lpstr>
      <vt:lpstr>Example 9.8 Spring work (cont.)</vt:lpstr>
      <vt:lpstr>Example 9.8 Spring work (cont.)</vt:lpstr>
      <vt:lpstr>Example 9.8 Spring work (cont.)</vt:lpstr>
      <vt:lpstr>Example 9.8 Spring work (cont.)</vt:lpstr>
      <vt:lpstr>Example 9.8 Spring work (cont.)</vt:lpstr>
      <vt:lpstr>PowerPoint Presentation</vt:lpstr>
      <vt:lpstr>PowerPoint Presentation</vt:lpstr>
      <vt:lpstr>PowerPoint Presentation</vt:lpstr>
      <vt:lpstr>PowerPoint Presentation</vt:lpstr>
      <vt:lpstr>Concepts: Work done by a constant force</vt:lpstr>
      <vt:lpstr>Quantitative Tools: Work done by a constant force</vt:lpstr>
      <vt:lpstr>Quantitative Tools: Work done by a constant force</vt:lpstr>
      <vt:lpstr>Concepts: Energy diagrams</vt:lpstr>
      <vt:lpstr>Concepts: Variable and distributed forces</vt:lpstr>
      <vt:lpstr>Quantitative Tools: Variable and distributed forces</vt:lpstr>
      <vt:lpstr>Concepts: Power</vt:lpstr>
      <vt:lpstr>Quantitative Tools: Power</vt:lpstr>
    </vt:vector>
  </TitlesOfParts>
  <Company>뿿ˤʤ㏘뿿</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Microsoft Office User</cp:lastModifiedBy>
  <cp:revision>452</cp:revision>
  <cp:lastPrinted>2017-02-23T17:17:54Z</cp:lastPrinted>
  <dcterms:created xsi:type="dcterms:W3CDTF">2007-09-26T05:29:17Z</dcterms:created>
  <dcterms:modified xsi:type="dcterms:W3CDTF">2017-02-23T18:08:40Z</dcterms:modified>
</cp:coreProperties>
</file>