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mp4" ContentType="video/mp4"/>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154"/>
  </p:notesMasterIdLst>
  <p:handoutMasterIdLst>
    <p:handoutMasterId r:id="rId155"/>
  </p:handoutMasterIdLst>
  <p:sldIdLst>
    <p:sldId id="256" r:id="rId2"/>
    <p:sldId id="477" r:id="rId3"/>
    <p:sldId id="478" r:id="rId4"/>
    <p:sldId id="484" r:id="rId5"/>
    <p:sldId id="485" r:id="rId6"/>
    <p:sldId id="486" r:id="rId7"/>
    <p:sldId id="487" r:id="rId8"/>
    <p:sldId id="488" r:id="rId9"/>
    <p:sldId id="489" r:id="rId10"/>
    <p:sldId id="490" r:id="rId11"/>
    <p:sldId id="491" r:id="rId12"/>
    <p:sldId id="271" r:id="rId13"/>
    <p:sldId id="288" r:id="rId14"/>
    <p:sldId id="289" r:id="rId15"/>
    <p:sldId id="290" r:id="rId16"/>
    <p:sldId id="479" r:id="rId17"/>
    <p:sldId id="292" r:id="rId18"/>
    <p:sldId id="293" r:id="rId19"/>
    <p:sldId id="295" r:id="rId20"/>
    <p:sldId id="296" r:id="rId21"/>
    <p:sldId id="442" r:id="rId22"/>
    <p:sldId id="297" r:id="rId23"/>
    <p:sldId id="318" r:id="rId24"/>
    <p:sldId id="298" r:id="rId25"/>
    <p:sldId id="299" r:id="rId26"/>
    <p:sldId id="300" r:id="rId27"/>
    <p:sldId id="301" r:id="rId28"/>
    <p:sldId id="428" r:id="rId29"/>
    <p:sldId id="429" r:id="rId30"/>
    <p:sldId id="303" r:id="rId31"/>
    <p:sldId id="304" r:id="rId32"/>
    <p:sldId id="305" r:id="rId33"/>
    <p:sldId id="306" r:id="rId34"/>
    <p:sldId id="307" r:id="rId35"/>
    <p:sldId id="443" r:id="rId36"/>
    <p:sldId id="308" r:id="rId37"/>
    <p:sldId id="309" r:id="rId38"/>
    <p:sldId id="310" r:id="rId39"/>
    <p:sldId id="311" r:id="rId40"/>
    <p:sldId id="433" r:id="rId41"/>
    <p:sldId id="312" r:id="rId42"/>
    <p:sldId id="480" r:id="rId43"/>
    <p:sldId id="481" r:id="rId44"/>
    <p:sldId id="314" r:id="rId45"/>
    <p:sldId id="315" r:id="rId46"/>
    <p:sldId id="316" r:id="rId47"/>
    <p:sldId id="317" r:id="rId48"/>
    <p:sldId id="445" r:id="rId49"/>
    <p:sldId id="446" r:id="rId50"/>
    <p:sldId id="447" r:id="rId51"/>
    <p:sldId id="448" r:id="rId52"/>
    <p:sldId id="482" r:id="rId53"/>
    <p:sldId id="323" r:id="rId54"/>
    <p:sldId id="324" r:id="rId55"/>
    <p:sldId id="493" r:id="rId56"/>
    <p:sldId id="494" r:id="rId57"/>
    <p:sldId id="495" r:id="rId58"/>
    <p:sldId id="496" r:id="rId59"/>
    <p:sldId id="497" r:id="rId60"/>
    <p:sldId id="498" r:id="rId61"/>
    <p:sldId id="327" r:id="rId62"/>
    <p:sldId id="328" r:id="rId63"/>
    <p:sldId id="336" r:id="rId64"/>
    <p:sldId id="337" r:id="rId65"/>
    <p:sldId id="338" r:id="rId66"/>
    <p:sldId id="339" r:id="rId67"/>
    <p:sldId id="492" r:id="rId68"/>
    <p:sldId id="340" r:id="rId69"/>
    <p:sldId id="342" r:id="rId70"/>
    <p:sldId id="343" r:id="rId71"/>
    <p:sldId id="449" r:id="rId72"/>
    <p:sldId id="345" r:id="rId73"/>
    <p:sldId id="346" r:id="rId74"/>
    <p:sldId id="347" r:id="rId75"/>
    <p:sldId id="348" r:id="rId76"/>
    <p:sldId id="349" r:id="rId77"/>
    <p:sldId id="350" r:id="rId78"/>
    <p:sldId id="351" r:id="rId79"/>
    <p:sldId id="352" r:id="rId80"/>
    <p:sldId id="353" r:id="rId81"/>
    <p:sldId id="354" r:id="rId82"/>
    <p:sldId id="355" r:id="rId83"/>
    <p:sldId id="356" r:id="rId84"/>
    <p:sldId id="357" r:id="rId85"/>
    <p:sldId id="359" r:id="rId86"/>
    <p:sldId id="436" r:id="rId87"/>
    <p:sldId id="360" r:id="rId88"/>
    <p:sldId id="437" r:id="rId89"/>
    <p:sldId id="483" r:id="rId90"/>
    <p:sldId id="361" r:id="rId91"/>
    <p:sldId id="362" r:id="rId92"/>
    <p:sldId id="374" r:id="rId93"/>
    <p:sldId id="375" r:id="rId94"/>
    <p:sldId id="376" r:id="rId95"/>
    <p:sldId id="377" r:id="rId96"/>
    <p:sldId id="378" r:id="rId97"/>
    <p:sldId id="438" r:id="rId98"/>
    <p:sldId id="379" r:id="rId99"/>
    <p:sldId id="380" r:id="rId100"/>
    <p:sldId id="381" r:id="rId101"/>
    <p:sldId id="382" r:id="rId102"/>
    <p:sldId id="384" r:id="rId103"/>
    <p:sldId id="386" r:id="rId104"/>
    <p:sldId id="387" r:id="rId105"/>
    <p:sldId id="388" r:id="rId106"/>
    <p:sldId id="390" r:id="rId107"/>
    <p:sldId id="391" r:id="rId108"/>
    <p:sldId id="393" r:id="rId109"/>
    <p:sldId id="394" r:id="rId110"/>
    <p:sldId id="395" r:id="rId111"/>
    <p:sldId id="396" r:id="rId112"/>
    <p:sldId id="397" r:id="rId113"/>
    <p:sldId id="398" r:id="rId114"/>
    <p:sldId id="399" r:id="rId115"/>
    <p:sldId id="400" r:id="rId116"/>
    <p:sldId id="401" r:id="rId117"/>
    <p:sldId id="402" r:id="rId118"/>
    <p:sldId id="403" r:id="rId119"/>
    <p:sldId id="404" r:id="rId120"/>
    <p:sldId id="405" r:id="rId121"/>
    <p:sldId id="406" r:id="rId122"/>
    <p:sldId id="407" r:id="rId123"/>
    <p:sldId id="408" r:id="rId124"/>
    <p:sldId id="409" r:id="rId125"/>
    <p:sldId id="410" r:id="rId126"/>
    <p:sldId id="411" r:id="rId127"/>
    <p:sldId id="412" r:id="rId128"/>
    <p:sldId id="413" r:id="rId129"/>
    <p:sldId id="415" r:id="rId130"/>
    <p:sldId id="416" r:id="rId131"/>
    <p:sldId id="417" r:id="rId132"/>
    <p:sldId id="418" r:id="rId133"/>
    <p:sldId id="419" r:id="rId134"/>
    <p:sldId id="420" r:id="rId135"/>
    <p:sldId id="421" r:id="rId136"/>
    <p:sldId id="422" r:id="rId137"/>
    <p:sldId id="423" r:id="rId138"/>
    <p:sldId id="424" r:id="rId139"/>
    <p:sldId id="425" r:id="rId140"/>
    <p:sldId id="426" r:id="rId141"/>
    <p:sldId id="427" r:id="rId142"/>
    <p:sldId id="454" r:id="rId143"/>
    <p:sldId id="455" r:id="rId144"/>
    <p:sldId id="456" r:id="rId145"/>
    <p:sldId id="457" r:id="rId146"/>
    <p:sldId id="458" r:id="rId147"/>
    <p:sldId id="459" r:id="rId148"/>
    <p:sldId id="460" r:id="rId149"/>
    <p:sldId id="461" r:id="rId150"/>
    <p:sldId id="462" r:id="rId151"/>
    <p:sldId id="463" r:id="rId152"/>
    <p:sldId id="464" r:id="rId15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orient="horz" pos="4032">
          <p15:clr>
            <a:srgbClr val="A4A3A4"/>
          </p15:clr>
        </p15:guide>
        <p15:guide id="3" pos="288">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AF2A42"/>
    <a:srgbClr val="004A8F"/>
    <a:srgbClr val="87888C"/>
    <a:srgbClr val="0083A2"/>
    <a:srgbClr val="EF3F4A"/>
    <a:srgbClr val="8892BC"/>
    <a:srgbClr val="000000"/>
    <a:srgbClr val="E5B73D"/>
    <a:srgbClr val="CD0044"/>
    <a:srgbClr val="4D92B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18" autoAdjust="0"/>
    <p:restoredTop sz="95255" autoAdjust="0"/>
  </p:normalViewPr>
  <p:slideViewPr>
    <p:cSldViewPr snapToGrid="0">
      <p:cViewPr>
        <p:scale>
          <a:sx n="86" d="100"/>
          <a:sy n="86" d="100"/>
        </p:scale>
        <p:origin x="768" y="624"/>
      </p:cViewPr>
      <p:guideLst>
        <p:guide orient="horz" pos="2160"/>
        <p:guide orient="horz" pos="4032"/>
        <p:guide pos="28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notesMaster" Target="notesMasters/notesMaster1.xml"/><Relationship Id="rId155" Type="http://schemas.openxmlformats.org/officeDocument/2006/relationships/handoutMaster" Target="handoutMasters/handoutMaster1.xml"/><Relationship Id="rId156" Type="http://schemas.openxmlformats.org/officeDocument/2006/relationships/presProps" Target="presProps.xml"/><Relationship Id="rId157" Type="http://schemas.openxmlformats.org/officeDocument/2006/relationships/viewProps" Target="viewProps.xml"/><Relationship Id="rId158" Type="http://schemas.openxmlformats.org/officeDocument/2006/relationships/theme" Target="theme/theme1.xml"/><Relationship Id="rId15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2.emf"/><Relationship Id="rId2" Type="http://schemas.openxmlformats.org/officeDocument/2006/relationships/image" Target="../media/image31.emf"/><Relationship Id="rId3" Type="http://schemas.openxmlformats.org/officeDocument/2006/relationships/image" Target="../media/image3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6.emf"/><Relationship Id="rId2" Type="http://schemas.openxmlformats.org/officeDocument/2006/relationships/image" Target="../media/image37.emf"/><Relationship Id="rId3" Type="http://schemas.openxmlformats.org/officeDocument/2006/relationships/image" Target="../media/image38.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emf"/><Relationship Id="rId5" Type="http://schemas.openxmlformats.org/officeDocument/2006/relationships/image" Target="../media/image43.emf"/><Relationship Id="rId1" Type="http://schemas.openxmlformats.org/officeDocument/2006/relationships/image" Target="../media/image39.emf"/><Relationship Id="rId2" Type="http://schemas.openxmlformats.org/officeDocument/2006/relationships/image" Target="../media/image40.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emf"/><Relationship Id="rId5" Type="http://schemas.openxmlformats.org/officeDocument/2006/relationships/image" Target="../media/image48.emf"/><Relationship Id="rId1" Type="http://schemas.openxmlformats.org/officeDocument/2006/relationships/image" Target="../media/image44.emf"/><Relationship Id="rId2" Type="http://schemas.openxmlformats.org/officeDocument/2006/relationships/image" Target="../media/image4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70.emf"/><Relationship Id="rId4" Type="http://schemas.openxmlformats.org/officeDocument/2006/relationships/image" Target="../media/image71.emf"/><Relationship Id="rId1" Type="http://schemas.openxmlformats.org/officeDocument/2006/relationships/image" Target="../media/image68.emf"/><Relationship Id="rId2" Type="http://schemas.openxmlformats.org/officeDocument/2006/relationships/image" Target="../media/image6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4.emf"/><Relationship Id="rId2" Type="http://schemas.openxmlformats.org/officeDocument/2006/relationships/image" Target="../media/image75.emf"/><Relationship Id="rId3" Type="http://schemas.openxmlformats.org/officeDocument/2006/relationships/image" Target="../media/image7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86.emf"/><Relationship Id="rId2" Type="http://schemas.openxmlformats.org/officeDocument/2006/relationships/image" Target="../media/image87.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89.emf"/><Relationship Id="rId2" Type="http://schemas.openxmlformats.org/officeDocument/2006/relationships/image" Target="../media/image9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 Id="rId2" Type="http://schemas.openxmlformats.org/officeDocument/2006/relationships/image" Target="../media/image17.e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94.emf"/><Relationship Id="rId4" Type="http://schemas.openxmlformats.org/officeDocument/2006/relationships/image" Target="../media/image95.emf"/><Relationship Id="rId5" Type="http://schemas.openxmlformats.org/officeDocument/2006/relationships/image" Target="../media/image96.emf"/><Relationship Id="rId1" Type="http://schemas.openxmlformats.org/officeDocument/2006/relationships/image" Target="../media/image92.emf"/><Relationship Id="rId2" Type="http://schemas.openxmlformats.org/officeDocument/2006/relationships/image" Target="../media/image93.e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99.emf"/><Relationship Id="rId4" Type="http://schemas.openxmlformats.org/officeDocument/2006/relationships/image" Target="../media/image100.emf"/><Relationship Id="rId1" Type="http://schemas.openxmlformats.org/officeDocument/2006/relationships/image" Target="../media/image97.emf"/><Relationship Id="rId2" Type="http://schemas.openxmlformats.org/officeDocument/2006/relationships/image" Target="../media/image98.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02.emf"/><Relationship Id="rId2" Type="http://schemas.openxmlformats.org/officeDocument/2006/relationships/image" Target="../media/image103.e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107.emf"/><Relationship Id="rId4" Type="http://schemas.openxmlformats.org/officeDocument/2006/relationships/image" Target="../media/image108.emf"/><Relationship Id="rId5" Type="http://schemas.openxmlformats.org/officeDocument/2006/relationships/image" Target="../media/image109.emf"/><Relationship Id="rId6" Type="http://schemas.openxmlformats.org/officeDocument/2006/relationships/image" Target="../media/image110.emf"/><Relationship Id="rId1" Type="http://schemas.openxmlformats.org/officeDocument/2006/relationships/image" Target="../media/image105.emf"/><Relationship Id="rId2" Type="http://schemas.openxmlformats.org/officeDocument/2006/relationships/image" Target="../media/image106.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14.emf"/><Relationship Id="rId2" Type="http://schemas.openxmlformats.org/officeDocument/2006/relationships/image" Target="../media/image115.emf"/><Relationship Id="rId3" Type="http://schemas.openxmlformats.org/officeDocument/2006/relationships/image" Target="../media/image116.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19.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20.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22.emf"/><Relationship Id="rId2" Type="http://schemas.openxmlformats.org/officeDocument/2006/relationships/image" Target="../media/image123.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24.emf"/><Relationship Id="rId2" Type="http://schemas.openxmlformats.org/officeDocument/2006/relationships/image" Target="../media/image125.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26.emf"/><Relationship Id="rId2" Type="http://schemas.openxmlformats.org/officeDocument/2006/relationships/image" Target="../media/image127.emf"/><Relationship Id="rId3" Type="http://schemas.openxmlformats.org/officeDocument/2006/relationships/image" Target="../media/image128.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3.emf"/><Relationship Id="rId1" Type="http://schemas.openxmlformats.org/officeDocument/2006/relationships/image" Target="../media/image16.emf"/><Relationship Id="rId2" Type="http://schemas.openxmlformats.org/officeDocument/2006/relationships/image" Target="../media/image17.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29.emf"/><Relationship Id="rId2" Type="http://schemas.openxmlformats.org/officeDocument/2006/relationships/image" Target="../media/image130.emf"/><Relationship Id="rId3" Type="http://schemas.openxmlformats.org/officeDocument/2006/relationships/image" Target="../media/image13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32.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33.emf"/><Relationship Id="rId2" Type="http://schemas.openxmlformats.org/officeDocument/2006/relationships/image" Target="../media/image134.emf"/><Relationship Id="rId3" Type="http://schemas.openxmlformats.org/officeDocument/2006/relationships/image" Target="../media/image135.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36.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38.emf"/><Relationship Id="rId2" Type="http://schemas.openxmlformats.org/officeDocument/2006/relationships/image" Target="../media/image139.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40.emf"/><Relationship Id="rId2" Type="http://schemas.openxmlformats.org/officeDocument/2006/relationships/image" Target="../media/image14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42.emf"/><Relationship Id="rId2" Type="http://schemas.openxmlformats.org/officeDocument/2006/relationships/image" Target="../media/image143.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44.e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147.emf"/><Relationship Id="rId4" Type="http://schemas.openxmlformats.org/officeDocument/2006/relationships/image" Target="../media/image148.emf"/><Relationship Id="rId1" Type="http://schemas.openxmlformats.org/officeDocument/2006/relationships/image" Target="../media/image145.emf"/><Relationship Id="rId2" Type="http://schemas.openxmlformats.org/officeDocument/2006/relationships/image" Target="../media/image146.emf"/></Relationships>
</file>

<file path=ppt/drawings/_rels/vmlDrawing49.vml.rels><?xml version="1.0" encoding="UTF-8" standalone="yes"?>
<Relationships xmlns="http://schemas.openxmlformats.org/package/2006/relationships"><Relationship Id="rId3" Type="http://schemas.openxmlformats.org/officeDocument/2006/relationships/image" Target="../media/image151.emf"/><Relationship Id="rId4" Type="http://schemas.openxmlformats.org/officeDocument/2006/relationships/image" Target="../media/image152.emf"/><Relationship Id="rId5" Type="http://schemas.openxmlformats.org/officeDocument/2006/relationships/image" Target="../media/image153.emf"/><Relationship Id="rId6" Type="http://schemas.openxmlformats.org/officeDocument/2006/relationships/image" Target="../media/image154.emf"/><Relationship Id="rId7" Type="http://schemas.openxmlformats.org/officeDocument/2006/relationships/image" Target="../media/image155.emf"/><Relationship Id="rId8" Type="http://schemas.openxmlformats.org/officeDocument/2006/relationships/image" Target="../media/image156.emf"/><Relationship Id="rId9" Type="http://schemas.openxmlformats.org/officeDocument/2006/relationships/image" Target="../media/image157.emf"/><Relationship Id="rId1" Type="http://schemas.openxmlformats.org/officeDocument/2006/relationships/image" Target="../media/image149.emf"/><Relationship Id="rId2" Type="http://schemas.openxmlformats.org/officeDocument/2006/relationships/image" Target="../media/image15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emf"/><Relationship Id="rId2" Type="http://schemas.openxmlformats.org/officeDocument/2006/relationships/image" Target="../media/image19.emf"/><Relationship Id="rId3" Type="http://schemas.openxmlformats.org/officeDocument/2006/relationships/image" Target="../media/image20.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58.emf"/><Relationship Id="rId2" Type="http://schemas.openxmlformats.org/officeDocument/2006/relationships/image" Target="../media/image159.emf"/><Relationship Id="rId3" Type="http://schemas.openxmlformats.org/officeDocument/2006/relationships/image" Target="../media/image160.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61.emf"/><Relationship Id="rId2" Type="http://schemas.openxmlformats.org/officeDocument/2006/relationships/image" Target="../media/image162.emf"/><Relationship Id="rId3" Type="http://schemas.openxmlformats.org/officeDocument/2006/relationships/image" Target="../media/image163.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64.emf"/><Relationship Id="rId2" Type="http://schemas.openxmlformats.org/officeDocument/2006/relationships/image" Target="../media/image165.emf"/><Relationship Id="rId3" Type="http://schemas.openxmlformats.org/officeDocument/2006/relationships/image" Target="../media/image166.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67.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69.emf"/><Relationship Id="rId2" Type="http://schemas.openxmlformats.org/officeDocument/2006/relationships/image" Target="../media/image170.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71.emf"/><Relationship Id="rId2" Type="http://schemas.openxmlformats.org/officeDocument/2006/relationships/image" Target="../media/image172.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73.emf"/><Relationship Id="rId2" Type="http://schemas.openxmlformats.org/officeDocument/2006/relationships/image" Target="../media/image172.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74.emf"/><Relationship Id="rId2" Type="http://schemas.openxmlformats.org/officeDocument/2006/relationships/image" Target="../media/image17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emf"/><Relationship Id="rId1" Type="http://schemas.openxmlformats.org/officeDocument/2006/relationships/image" Target="../media/image23.emf"/><Relationship Id="rId2" Type="http://schemas.openxmlformats.org/officeDocument/2006/relationships/image" Target="../media/image2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9.emf"/><Relationship Id="rId2" Type="http://schemas.openxmlformats.org/officeDocument/2006/relationships/image" Target="../media/image30.emf"/><Relationship Id="rId3"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FCAE23-4D2E-2F4E-8AF9-A93C6DBEAC74}" type="datetimeFigureOut">
              <a:rPr lang="en-US" smtClean="0"/>
              <a:t>3/1/17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E44CFC-8BF9-2C4E-9289-81FEC5A72F21}" type="slidenum">
              <a:rPr lang="en-US" smtClean="0"/>
              <a:t>‹#›</a:t>
            </a:fld>
            <a:endParaRPr lang="en-US" dirty="0"/>
          </a:p>
        </p:txBody>
      </p:sp>
    </p:spTree>
    <p:extLst>
      <p:ext uri="{BB962C8B-B14F-4D97-AF65-F5344CB8AC3E}">
        <p14:creationId xmlns:p14="http://schemas.microsoft.com/office/powerpoint/2010/main" val="1393750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69116663-B372-3E48-9F73-B21AA219DBD6}" type="slidenum">
              <a:rPr lang="en-US"/>
              <a:pPr/>
              <a:t>‹#›</a:t>
            </a:fld>
            <a:endParaRPr lang="en-US" dirty="0"/>
          </a:p>
        </p:txBody>
      </p:sp>
    </p:spTree>
    <p:extLst>
      <p:ext uri="{BB962C8B-B14F-4D97-AF65-F5344CB8AC3E}">
        <p14:creationId xmlns:p14="http://schemas.microsoft.com/office/powerpoint/2010/main" val="3496497741"/>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FE69F1-2C49-8541-A1A5-EFBA37142D8A}" type="slidenum">
              <a:rPr lang="en-US"/>
              <a:pPr/>
              <a:t>1</a:t>
            </a:fld>
            <a:endParaRPr lang="en-US" dirty="0"/>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15803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128</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384602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129</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81603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130</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2520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131</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77539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132</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00701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133</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68038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134</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51525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135</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65193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136</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57504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137</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00649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116663-B372-3E48-9F73-B21AA219DBD6}" type="slidenum">
              <a:rPr lang="en-US" smtClean="0"/>
              <a:pPr/>
              <a:t>89</a:t>
            </a:fld>
            <a:endParaRPr lang="en-US" dirty="0"/>
          </a:p>
        </p:txBody>
      </p:sp>
    </p:spTree>
    <p:extLst>
      <p:ext uri="{BB962C8B-B14F-4D97-AF65-F5344CB8AC3E}">
        <p14:creationId xmlns:p14="http://schemas.microsoft.com/office/powerpoint/2010/main" val="15829516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138</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52187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139</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162994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140</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4288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141</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331259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121</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225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122</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118047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123</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333130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124</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33861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125</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06958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126</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10383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127</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71321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descr="MAZU9202_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3467" y="0"/>
            <a:ext cx="5357813" cy="6858000"/>
          </a:xfrm>
          <a:prstGeom prst="rect">
            <a:avLst/>
          </a:prstGeom>
        </p:spPr>
      </p:pic>
      <p:sp>
        <p:nvSpPr>
          <p:cNvPr id="4098" name="Rectangle 2"/>
          <p:cNvSpPr>
            <a:spLocks noGrp="1" noChangeArrowheads="1"/>
          </p:cNvSpPr>
          <p:nvPr>
            <p:ph type="ctrTitle" hasCustomPrompt="1"/>
          </p:nvPr>
        </p:nvSpPr>
        <p:spPr>
          <a:xfrm>
            <a:off x="365126" y="3124200"/>
            <a:ext cx="3392503" cy="1077218"/>
          </a:xfrm>
          <a:extLst>
            <a:ext uri="{909E8E84-426E-40dd-AFC4-6F175D3DCCD1}">
              <a14:hiddenFill xmlns:a14="http://schemas.microsoft.com/office/drawing/2010/main" xmlns="">
                <a:solidFill>
                  <a:schemeClr val="accent1"/>
                </a:solidFill>
              </a14:hiddenFill>
            </a:ext>
          </a:extLst>
        </p:spPr>
        <p:txBody>
          <a:bodyPr lIns="91440"/>
          <a:lstStyle>
            <a:lvl1pPr>
              <a:defRPr>
                <a:solidFill>
                  <a:srgbClr val="EF3F4A"/>
                </a:solidFill>
                <a:latin typeface="Arial"/>
                <a:cs typeface="Arial"/>
              </a:defRPr>
            </a:lvl1pPr>
          </a:lstStyle>
          <a:p>
            <a:pPr lvl="0"/>
            <a:r>
              <a:rPr lang="en-US" noProof="0" dirty="0" smtClean="0"/>
              <a:t>Click to edit</a:t>
            </a:r>
            <a:br>
              <a:rPr lang="en-US" noProof="0" dirty="0" smtClean="0"/>
            </a:br>
            <a:r>
              <a:rPr lang="en-US" noProof="0" dirty="0" smtClean="0"/>
              <a:t>Master title style</a:t>
            </a:r>
          </a:p>
        </p:txBody>
      </p:sp>
      <p:sp>
        <p:nvSpPr>
          <p:cNvPr id="4101" name="Rectangle 5"/>
          <p:cNvSpPr>
            <a:spLocks noChangeArrowheads="1"/>
          </p:cNvSpPr>
          <p:nvPr/>
        </p:nvSpPr>
        <p:spPr bwMode="auto">
          <a:xfrm>
            <a:off x="-6350" y="0"/>
            <a:ext cx="9162288" cy="609600"/>
          </a:xfrm>
          <a:prstGeom prst="rect">
            <a:avLst/>
          </a:prstGeom>
          <a:solidFill>
            <a:srgbClr val="87888C"/>
          </a:solidFill>
          <a:ln>
            <a:noFill/>
          </a:ln>
          <a:effectLst/>
          <a:extLst/>
        </p:spPr>
        <p:txBody>
          <a:bodyPr wrap="none" anchor="ctr"/>
          <a:lstStyle/>
          <a:p>
            <a:pPr algn="ctr"/>
            <a:endParaRPr lang="en-US" dirty="0">
              <a:solidFill>
                <a:schemeClr val="accent1"/>
              </a:solidFill>
            </a:endParaRPr>
          </a:p>
        </p:txBody>
      </p:sp>
      <p:sp>
        <p:nvSpPr>
          <p:cNvPr id="4113" name="Rectangle 17"/>
          <p:cNvSpPr>
            <a:spLocks noGrp="1" noChangeArrowheads="1"/>
          </p:cNvSpPr>
          <p:nvPr>
            <p:ph type="ftr" sz="quarter" idx="3"/>
          </p:nvPr>
        </p:nvSpPr>
        <p:spPr/>
        <p:txBody>
          <a:bodyPr/>
          <a:lstStyle>
            <a:lvl1pPr>
              <a:defRPr/>
            </a:lvl1pPr>
          </a:lstStyle>
          <a:p>
            <a:r>
              <a:rPr lang="en-GB" dirty="0" smtClean="0"/>
              <a:t>© 2015 Pearson Education, Inc.</a:t>
            </a:r>
            <a:endParaRPr lang="en-GB" dirty="0"/>
          </a:p>
        </p:txBody>
      </p:sp>
    </p:spTree>
    <p:extLst>
      <p:ext uri="{BB962C8B-B14F-4D97-AF65-F5344CB8AC3E}">
        <p14:creationId xmlns:p14="http://schemas.microsoft.com/office/powerpoint/2010/main" val="9882710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cepts-Blu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314258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cepts-Blue Click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228600" indent="0">
              <a:buClrTx/>
              <a:buFont typeface="+mj-lt"/>
              <a:buNone/>
              <a:defRPr>
                <a:latin typeface="Times New Roman"/>
                <a:cs typeface="Times New Roman"/>
              </a:defRPr>
            </a:lvl1pPr>
            <a:lvl2pPr marL="790575" indent="-574675">
              <a:buClrTx/>
              <a:buFont typeface="+mj-lt"/>
              <a:buAutoNum type="arabicPeriod"/>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0"/>
            <a:endParaRPr lang="en-US" dirty="0" smtClean="0"/>
          </a:p>
          <a:p>
            <a:pPr lvl="1"/>
            <a:r>
              <a:rPr lang="en-US" dirty="0" smtClean="0"/>
              <a:t>Second level</a:t>
            </a:r>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2437089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cepts-Blue1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10" name="Content Placeholder 2"/>
          <p:cNvSpPr>
            <a:spLocks noGrp="1"/>
          </p:cNvSpPr>
          <p:nvPr>
            <p:ph idx="1"/>
          </p:nvPr>
        </p:nvSpPr>
        <p:spPr>
          <a:xfrm>
            <a:off x="365125" y="1170432"/>
            <a:ext cx="3939438"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170432"/>
            <a:ext cx="3939438"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79506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cepts-Green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solidFill>
                  <a:srgbClr val="009247"/>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5125" y="1874520"/>
            <a:ext cx="8229600" cy="4718304"/>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9247"/>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869425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cepts-Green1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9247"/>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10" name="Content Placeholder 2"/>
          <p:cNvSpPr>
            <a:spLocks noGrp="1"/>
          </p:cNvSpPr>
          <p:nvPr>
            <p:ph idx="1"/>
          </p:nvPr>
        </p:nvSpPr>
        <p:spPr>
          <a:xfrm>
            <a:off x="365125" y="1170432"/>
            <a:ext cx="3939438" cy="542239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170432"/>
            <a:ext cx="3939438" cy="542239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0981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cepts-Green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70432"/>
            <a:ext cx="9144000" cy="1015663"/>
          </a:xfrm>
        </p:spPr>
        <p:txBody>
          <a:bodyPr/>
          <a:lstStyle>
            <a:lvl1pPr>
              <a:defRPr sz="3000">
                <a:solidFill>
                  <a:srgbClr val="009247"/>
                </a:solidFill>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idx="1"/>
          </p:nvPr>
        </p:nvSpPr>
        <p:spPr>
          <a:xfrm>
            <a:off x="365125" y="2368296"/>
            <a:ext cx="8229600" cy="423367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9247"/>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3320732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ncepts-Green2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9247"/>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hasCustomPrompt="1"/>
          </p:nvPr>
        </p:nvSpPr>
        <p:spPr>
          <a:xfrm>
            <a:off x="0" y="1170432"/>
            <a:ext cx="9144000" cy="1015663"/>
          </a:xfrm>
        </p:spPr>
        <p:txBody>
          <a:bodyPr/>
          <a:lstStyle>
            <a:lvl1pPr>
              <a:defRPr sz="3000">
                <a:solidFill>
                  <a:srgbClr val="009247"/>
                </a:solidFill>
              </a:defRPr>
            </a:lvl1pPr>
          </a:lstStyle>
          <a:p>
            <a:r>
              <a:rPr lang="en-US" dirty="0" smtClean="0"/>
              <a:t>Click to edit Master title style</a:t>
            </a:r>
            <a:br>
              <a:rPr lang="en-US" dirty="0" smtClean="0"/>
            </a:br>
            <a:endParaRPr lang="en-US" dirty="0"/>
          </a:p>
        </p:txBody>
      </p:sp>
      <p:sp>
        <p:nvSpPr>
          <p:cNvPr id="10" name="Content Placeholder 2"/>
          <p:cNvSpPr>
            <a:spLocks noGrp="1"/>
          </p:cNvSpPr>
          <p:nvPr>
            <p:ph idx="1"/>
          </p:nvPr>
        </p:nvSpPr>
        <p:spPr>
          <a:xfrm>
            <a:off x="365125" y="2368296"/>
            <a:ext cx="3939438" cy="423367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2368296"/>
            <a:ext cx="3939438" cy="423367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33655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cepts-Green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9247"/>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2623641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cepts-Blue_Title and Content (Checkpoi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5125" y="1311407"/>
            <a:ext cx="8229600" cy="5279718"/>
          </a:xfrm>
        </p:spPr>
        <p:txBody>
          <a:bodyPr/>
          <a:lstStyle>
            <a:lvl1pPr marL="0" indent="0">
              <a:spcBef>
                <a:spcPts val="672"/>
              </a:spcBef>
              <a:buClr>
                <a:schemeClr val="tx1"/>
              </a:buClr>
              <a:buFont typeface="+mj-lt"/>
              <a:buNone/>
              <a:tabLst>
                <a:tab pos="911225" algn="l"/>
              </a:tabLst>
              <a:defRPr sz="2400">
                <a:latin typeface="Times New Roman"/>
                <a:cs typeface="Times New Roman"/>
              </a:defRPr>
            </a:lvl1pPr>
            <a:lvl2pPr marL="800100" indent="-342900">
              <a:spcBef>
                <a:spcPts val="672"/>
              </a:spcBef>
              <a:buClr>
                <a:srgbClr val="004A8F"/>
              </a:buClr>
              <a:buFont typeface="Arial"/>
              <a:buChar char="•"/>
              <a:defRPr sz="2400">
                <a:latin typeface="Times New Roman"/>
                <a:cs typeface="Times New Roman"/>
              </a:defRPr>
            </a:lvl2pPr>
            <a:lvl3pPr marL="1143000" indent="-228600">
              <a:spcBef>
                <a:spcPts val="672"/>
              </a:spcBef>
              <a:buClr>
                <a:srgbClr val="004A8F"/>
              </a:buClr>
              <a:buFont typeface="Arial"/>
              <a:buChar char="•"/>
              <a:defRPr sz="2000">
                <a:latin typeface="Times New Roman"/>
                <a:cs typeface="Times New Roman"/>
              </a:defRPr>
            </a:lvl3pPr>
            <a:lvl4pPr marL="1600200" indent="-228600">
              <a:spcBef>
                <a:spcPts val="672"/>
              </a:spcBef>
              <a:buClr>
                <a:srgbClr val="004A8F"/>
              </a:buClr>
              <a:buFont typeface="Arial"/>
              <a:buChar char="•"/>
              <a:defRPr sz="1800">
                <a:latin typeface="Times New Roman"/>
                <a:cs typeface="Times New Roman"/>
              </a:defRPr>
            </a:lvl4pPr>
            <a:lvl5pPr marL="2057400" indent="-228600">
              <a:spcBef>
                <a:spcPts val="672"/>
              </a:spcBef>
              <a:buClr>
                <a:srgbClr val="004A8F"/>
              </a:buClr>
              <a:buFont typeface="Arial"/>
              <a:buChar char="•"/>
              <a:defRPr sz="1800">
                <a:latin typeface="Times New Roman"/>
                <a:cs typeface="Times New Roman"/>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365125" y="1238080"/>
            <a:ext cx="275256" cy="413838"/>
          </a:xfrm>
          <a:prstGeom prst="rect">
            <a:avLst/>
          </a:prstGeom>
          <a:noFill/>
          <a:ln>
            <a:noFill/>
          </a:ln>
          <a:extLst>
            <a:ext uri="{FAA26D3D-D897-4be2-8F04-BA451C77F1D7}">
              <ma14:placeholderFlag xmlns:ma14="http://schemas.microsoft.com/office/mac/drawingml/2011/main"/>
            </a:ext>
          </a:extLst>
        </p:spPr>
      </p:pic>
      <p:sp>
        <p:nvSpPr>
          <p:cNvPr id="13" name="Text Placeholder 9"/>
          <p:cNvSpPr>
            <a:spLocks noGrp="1"/>
          </p:cNvSpPr>
          <p:nvPr>
            <p:ph type="body" sz="quarter" idx="12"/>
          </p:nvPr>
        </p:nvSpPr>
        <p:spPr>
          <a:xfrm>
            <a:off x="630408" y="1351064"/>
            <a:ext cx="835699" cy="400110"/>
          </a:xfrm>
        </p:spPr>
        <p:txBody>
          <a:bodyPr>
            <a:spAutoFit/>
          </a:bodyPr>
          <a:lstStyle>
            <a:lvl1pPr marL="0" indent="0">
              <a:buFontTx/>
              <a:buNone/>
              <a:defRPr sz="2000" b="1">
                <a:latin typeface="Arial"/>
                <a:cs typeface="Arial"/>
              </a:defRPr>
            </a:lvl1pPr>
          </a:lstStyle>
          <a:p>
            <a:pPr lvl="0"/>
            <a:endParaRPr lang="en-US" dirty="0"/>
          </a:p>
        </p:txBody>
      </p:sp>
    </p:spTree>
    <p:extLst>
      <p:ext uri="{BB962C8B-B14F-4D97-AF65-F5344CB8AC3E}">
        <p14:creationId xmlns:p14="http://schemas.microsoft.com/office/powerpoint/2010/main" val="4218432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oncepts-Blue_Title and Content (Checkpoi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5125" y="2891816"/>
            <a:ext cx="8229600" cy="3673604"/>
          </a:xfrm>
        </p:spPr>
        <p:txBody>
          <a:bodyPr/>
          <a:lstStyle>
            <a:lvl1pPr marL="0" indent="0">
              <a:spcBef>
                <a:spcPts val="672"/>
              </a:spcBef>
              <a:buClr>
                <a:schemeClr val="tx1"/>
              </a:buClr>
              <a:buFont typeface="+mj-lt"/>
              <a:buNone/>
              <a:tabLst>
                <a:tab pos="911225" algn="l"/>
              </a:tabLst>
              <a:defRPr sz="2400">
                <a:latin typeface="Times New Roman"/>
                <a:cs typeface="Times New Roman"/>
              </a:defRPr>
            </a:lvl1pPr>
            <a:lvl2pPr marL="800100" indent="-342900">
              <a:spcBef>
                <a:spcPts val="672"/>
              </a:spcBef>
              <a:buClr>
                <a:srgbClr val="004A8F"/>
              </a:buClr>
              <a:buFont typeface="Arial"/>
              <a:buChar char="•"/>
              <a:defRPr sz="2400">
                <a:latin typeface="Times New Roman"/>
                <a:cs typeface="Times New Roman"/>
              </a:defRPr>
            </a:lvl2pPr>
            <a:lvl3pPr marL="1143000" indent="-228600">
              <a:spcBef>
                <a:spcPts val="672"/>
              </a:spcBef>
              <a:buClr>
                <a:srgbClr val="004A8F"/>
              </a:buClr>
              <a:buFont typeface="Arial"/>
              <a:buChar char="•"/>
              <a:defRPr sz="2000">
                <a:latin typeface="Times New Roman"/>
                <a:cs typeface="Times New Roman"/>
              </a:defRPr>
            </a:lvl3pPr>
            <a:lvl4pPr marL="1600200" indent="-228600">
              <a:spcBef>
                <a:spcPts val="672"/>
              </a:spcBef>
              <a:buClr>
                <a:srgbClr val="004A8F"/>
              </a:buClr>
              <a:buFont typeface="Arial"/>
              <a:buChar char="•"/>
              <a:defRPr sz="1800">
                <a:latin typeface="Times New Roman"/>
                <a:cs typeface="Times New Roman"/>
              </a:defRPr>
            </a:lvl4pPr>
            <a:lvl5pPr marL="2057400" indent="-228600">
              <a:spcBef>
                <a:spcPts val="672"/>
              </a:spcBef>
              <a:buClr>
                <a:srgbClr val="004A8F"/>
              </a:buClr>
              <a:buFont typeface="Arial"/>
              <a:buChar char="•"/>
              <a:defRPr sz="1800">
                <a:latin typeface="Times New Roman"/>
                <a:cs typeface="Times New Roman"/>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365125" y="2818489"/>
            <a:ext cx="275256" cy="413838"/>
          </a:xfrm>
          <a:prstGeom prst="rect">
            <a:avLst/>
          </a:prstGeom>
          <a:noFill/>
          <a:ln>
            <a:noFill/>
          </a:ln>
          <a:extLst>
            <a:ext uri="{FAA26D3D-D897-4be2-8F04-BA451C77F1D7}">
              <ma14:placeholderFlag xmlns:ma14="http://schemas.microsoft.com/office/mac/drawingml/2011/main"/>
            </a:ext>
          </a:extLst>
        </p:spPr>
      </p:pic>
      <p:sp>
        <p:nvSpPr>
          <p:cNvPr id="13" name="Text Placeholder 9"/>
          <p:cNvSpPr>
            <a:spLocks noGrp="1"/>
          </p:cNvSpPr>
          <p:nvPr>
            <p:ph type="body" sz="quarter" idx="12"/>
          </p:nvPr>
        </p:nvSpPr>
        <p:spPr>
          <a:xfrm>
            <a:off x="630408" y="2931473"/>
            <a:ext cx="835699" cy="400110"/>
          </a:xfrm>
        </p:spPr>
        <p:txBody>
          <a:bodyPr>
            <a:spAutoFit/>
          </a:bodyPr>
          <a:lstStyle>
            <a:lvl1pPr marL="0" indent="0">
              <a:buFontTx/>
              <a:buNone/>
              <a:defRPr sz="2000" b="1">
                <a:latin typeface="Arial"/>
                <a:cs typeface="Arial"/>
              </a:defRPr>
            </a:lvl1pPr>
          </a:lstStyle>
          <a:p>
            <a:pPr lvl="0"/>
            <a:endParaRPr lang="en-US" dirty="0"/>
          </a:p>
        </p:txBody>
      </p:sp>
      <p:sp>
        <p:nvSpPr>
          <p:cNvPr id="11" name="Content Placeholder 10"/>
          <p:cNvSpPr>
            <a:spLocks noGrp="1"/>
          </p:cNvSpPr>
          <p:nvPr>
            <p:ph sz="quarter" idx="13"/>
          </p:nvPr>
        </p:nvSpPr>
        <p:spPr>
          <a:xfrm>
            <a:off x="365125" y="1193800"/>
            <a:ext cx="8470900" cy="914400"/>
          </a:xfrm>
        </p:spPr>
        <p:txBody>
          <a:bodyPr/>
          <a:lstStyle>
            <a:lvl1pPr marL="0" indent="0">
              <a:buNone/>
              <a:defRPr baseline="0"/>
            </a:lvl1pPr>
            <a:lvl5pPr marL="1828800" indent="0">
              <a:buNone/>
              <a:defRPr/>
            </a:lvl5pPr>
          </a:lstStyle>
          <a:p>
            <a:pPr lvl="0"/>
            <a:r>
              <a:rPr lang="en-US" dirty="0" smtClean="0"/>
              <a:t>Click to edit Master text style</a:t>
            </a:r>
          </a:p>
        </p:txBody>
      </p:sp>
    </p:spTree>
    <p:extLst>
      <p:ext uri="{BB962C8B-B14F-4D97-AF65-F5344CB8AC3E}">
        <p14:creationId xmlns:p14="http://schemas.microsoft.com/office/powerpoint/2010/main" val="2228515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ncepts-Gray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lvl1pPr>
          </a:lstStyle>
          <a:p>
            <a:r>
              <a:rPr lang="en-US" dirty="0" smtClean="0"/>
              <a:t>Click to edit Master title style</a:t>
            </a:r>
            <a:endParaRPr lang="en-US" dirty="0"/>
          </a:p>
        </p:txBody>
      </p:sp>
      <p:sp>
        <p:nvSpPr>
          <p:cNvPr id="3" name="Content Placeholder 2"/>
          <p:cNvSpPr>
            <a:spLocks noGrp="1"/>
          </p:cNvSpPr>
          <p:nvPr>
            <p:ph idx="1"/>
          </p:nvPr>
        </p:nvSpPr>
        <p:spPr>
          <a:xfrm>
            <a:off x="365125" y="1874520"/>
            <a:ext cx="8229600" cy="4718304"/>
          </a:xfrm>
        </p:spPr>
        <p:txBody>
          <a:bodyPr/>
          <a:lstStyle>
            <a:lvl1pPr>
              <a:buClr>
                <a:srgbClr val="87888C"/>
              </a:buClr>
              <a:defRPr>
                <a:latin typeface="Times New Roman"/>
                <a:cs typeface="Times New Roman"/>
              </a:defRPr>
            </a:lvl1pPr>
            <a:lvl2pPr marL="800100" indent="-342900">
              <a:buClr>
                <a:srgbClr val="87888C"/>
              </a:buClr>
              <a:buFont typeface="Arial"/>
              <a:buChar char="•"/>
              <a:defRPr>
                <a:latin typeface="Times New Roman"/>
                <a:cs typeface="Times New Roman"/>
              </a:defRPr>
            </a:lvl2pPr>
            <a:lvl3pPr>
              <a:buClr>
                <a:srgbClr val="87888C"/>
              </a:buCl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87888C"/>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rgbClr val="000000"/>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42718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ANTITATIVE-Red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solidFill>
                  <a:srgbClr val="AF2A4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5125" y="1874520"/>
            <a:ext cx="8229600" cy="4718304"/>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2162506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ANTITATIVE-Red1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p:nvPr>
        </p:nvSpPr>
        <p:spPr>
          <a:xfrm>
            <a:off x="0" y="1170432"/>
            <a:ext cx="9144000" cy="553998"/>
          </a:xfrm>
        </p:spPr>
        <p:txBody>
          <a:bodyPr/>
          <a:lstStyle>
            <a:lvl1pPr>
              <a:defRPr sz="3000">
                <a:solidFill>
                  <a:srgbClr val="AF2A42"/>
                </a:solidFill>
              </a:defRPr>
            </a:lvl1pPr>
          </a:lstStyle>
          <a:p>
            <a:r>
              <a:rPr lang="en-US" dirty="0" smtClean="0"/>
              <a:t>Click to edit Master title style</a:t>
            </a:r>
            <a:endParaRPr lang="en-US" dirty="0"/>
          </a:p>
        </p:txBody>
      </p:sp>
      <p:sp>
        <p:nvSpPr>
          <p:cNvPr id="10" name="Content Placeholder 2"/>
          <p:cNvSpPr>
            <a:spLocks noGrp="1"/>
          </p:cNvSpPr>
          <p:nvPr>
            <p:ph idx="1"/>
          </p:nvPr>
        </p:nvSpPr>
        <p:spPr>
          <a:xfrm>
            <a:off x="365125" y="1874520"/>
            <a:ext cx="3939438" cy="4718304"/>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874520"/>
            <a:ext cx="3939438" cy="4718304"/>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13866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QUANTITATIVE-Red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70432"/>
            <a:ext cx="9144000" cy="1015663"/>
          </a:xfrm>
        </p:spPr>
        <p:txBody>
          <a:bodyPr/>
          <a:lstStyle>
            <a:lvl1pPr>
              <a:defRPr sz="3000">
                <a:solidFill>
                  <a:srgbClr val="AF2A42"/>
                </a:solidFill>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idx="1"/>
          </p:nvPr>
        </p:nvSpPr>
        <p:spPr>
          <a:xfrm>
            <a:off x="365125" y="2368296"/>
            <a:ext cx="8229600" cy="423367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22142894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QUANTITATIVE-Red2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hasCustomPrompt="1"/>
          </p:nvPr>
        </p:nvSpPr>
        <p:spPr>
          <a:xfrm>
            <a:off x="0" y="1170432"/>
            <a:ext cx="9144000" cy="1015663"/>
          </a:xfrm>
        </p:spPr>
        <p:txBody>
          <a:bodyPr/>
          <a:lstStyle>
            <a:lvl1pPr>
              <a:defRPr sz="3000">
                <a:solidFill>
                  <a:srgbClr val="AF2A42"/>
                </a:solidFill>
              </a:defRPr>
            </a:lvl1pPr>
          </a:lstStyle>
          <a:p>
            <a:r>
              <a:rPr lang="en-US" dirty="0" smtClean="0"/>
              <a:t>Click to edit Master title style</a:t>
            </a:r>
            <a:br>
              <a:rPr lang="en-US" dirty="0" smtClean="0"/>
            </a:br>
            <a:endParaRPr lang="en-US" dirty="0"/>
          </a:p>
        </p:txBody>
      </p:sp>
      <p:sp>
        <p:nvSpPr>
          <p:cNvPr id="10" name="Content Placeholder 2"/>
          <p:cNvSpPr>
            <a:spLocks noGrp="1"/>
          </p:cNvSpPr>
          <p:nvPr>
            <p:ph idx="1"/>
          </p:nvPr>
        </p:nvSpPr>
        <p:spPr>
          <a:xfrm>
            <a:off x="365125" y="2368296"/>
            <a:ext cx="3939438" cy="423367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2368295"/>
            <a:ext cx="3939438" cy="423367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503337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ANTITATIVE-Red_Title and Content Without Re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353754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ANTITATIVE-Red_Two Content Without Re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10" name="Content Placeholder 2"/>
          <p:cNvSpPr>
            <a:spLocks noGrp="1"/>
          </p:cNvSpPr>
          <p:nvPr>
            <p:ph idx="1"/>
          </p:nvPr>
        </p:nvSpPr>
        <p:spPr>
          <a:xfrm>
            <a:off x="365125" y="1170432"/>
            <a:ext cx="3939438" cy="542239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170432"/>
            <a:ext cx="3939438" cy="542239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07842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ANTITATIVE-Red_Title and Content (CheckPoi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2184638"/>
            <a:ext cx="8229600" cy="3889569"/>
          </a:xfrm>
        </p:spPr>
        <p:txBody>
          <a:bodyPr/>
          <a:lstStyle>
            <a:lvl1pPr marL="514350" indent="-514350">
              <a:buClrTx/>
              <a:buFont typeface="+mj-lt"/>
              <a:buAutoNum type="alphaLcParen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pic>
        <p:nvPicPr>
          <p:cNvPr id="7" name="Picture 6"/>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1446111"/>
            <a:ext cx="275256" cy="413838"/>
          </a:xfrm>
          <a:prstGeom prst="rect">
            <a:avLst/>
          </a:prstGeom>
          <a:noFill/>
          <a:ln>
            <a:noFill/>
          </a:ln>
          <a:extLst>
            <a:ext uri="{FAA26D3D-D897-4be2-8F04-BA451C77F1D7}">
              <ma14:placeholderFlag xmlns:ma14="http://schemas.microsoft.com/office/mac/drawingml/2011/main"/>
            </a:ext>
          </a:extLst>
        </p:spPr>
      </p:pic>
      <p:sp>
        <p:nvSpPr>
          <p:cNvPr id="8" name="Text Placeholder 9"/>
          <p:cNvSpPr>
            <a:spLocks noGrp="1"/>
          </p:cNvSpPr>
          <p:nvPr>
            <p:ph type="body" sz="quarter" idx="12"/>
          </p:nvPr>
        </p:nvSpPr>
        <p:spPr>
          <a:xfrm>
            <a:off x="630408" y="1559095"/>
            <a:ext cx="835699" cy="400110"/>
          </a:xfrm>
        </p:spPr>
        <p:txBody>
          <a:bodyPr>
            <a:spAutoFit/>
          </a:bodyPr>
          <a:lstStyle>
            <a:lvl1pPr marL="0" indent="0">
              <a:buFontTx/>
              <a:buNone/>
              <a:defRPr sz="2000" b="1">
                <a:latin typeface="Arial"/>
                <a:cs typeface="Arial"/>
              </a:defRPr>
            </a:lvl1pPr>
          </a:lstStyle>
          <a:p>
            <a:pPr lvl="0"/>
            <a:endParaRPr lang="en-US" dirty="0"/>
          </a:p>
        </p:txBody>
      </p:sp>
    </p:spTree>
    <p:extLst>
      <p:ext uri="{BB962C8B-B14F-4D97-AF65-F5344CB8AC3E}">
        <p14:creationId xmlns:p14="http://schemas.microsoft.com/office/powerpoint/2010/main" val="1610663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ncepts-Blue_Title and Content (Checkpoint)">
    <p:spTree>
      <p:nvGrpSpPr>
        <p:cNvPr id="1" name=""/>
        <p:cNvGrpSpPr/>
        <p:nvPr/>
      </p:nvGrpSpPr>
      <p:grpSpPr>
        <a:xfrm>
          <a:off x="0" y="0"/>
          <a:ext cx="0" cy="0"/>
          <a:chOff x="0" y="0"/>
          <a:chExt cx="0" cy="0"/>
        </a:xfrm>
      </p:grpSpPr>
      <p:sp>
        <p:nvSpPr>
          <p:cNvPr id="9" name="Rectangle 8"/>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12" name="Content Placeholder 2"/>
          <p:cNvSpPr>
            <a:spLocks noGrp="1"/>
          </p:cNvSpPr>
          <p:nvPr>
            <p:ph idx="1" hasCustomPrompt="1"/>
          </p:nvPr>
        </p:nvSpPr>
        <p:spPr>
          <a:xfrm>
            <a:off x="365125" y="1311407"/>
            <a:ext cx="8229600" cy="5279718"/>
          </a:xfrm>
        </p:spPr>
        <p:txBody>
          <a:bodyPr/>
          <a:lstStyle>
            <a:lvl1pPr marL="0" indent="0">
              <a:spcBef>
                <a:spcPts val="672"/>
              </a:spcBef>
              <a:buClr>
                <a:schemeClr val="tx1"/>
              </a:buClr>
              <a:buFont typeface="+mj-lt"/>
              <a:buNone/>
              <a:tabLst>
                <a:tab pos="911225" algn="l"/>
              </a:tabLst>
              <a:defRPr sz="2400">
                <a:latin typeface="Times New Roman"/>
                <a:cs typeface="Times New Roman"/>
              </a:defRPr>
            </a:lvl1pPr>
            <a:lvl2pPr marL="800100" indent="-342900">
              <a:spcBef>
                <a:spcPts val="672"/>
              </a:spcBef>
              <a:buClr>
                <a:srgbClr val="004A8F"/>
              </a:buClr>
              <a:buFont typeface="Arial"/>
              <a:buChar char="•"/>
              <a:defRPr sz="2400">
                <a:latin typeface="Times New Roman"/>
                <a:cs typeface="Times New Roman"/>
              </a:defRPr>
            </a:lvl2pPr>
            <a:lvl3pPr marL="1143000" indent="-228600">
              <a:spcBef>
                <a:spcPts val="672"/>
              </a:spcBef>
              <a:buClr>
                <a:srgbClr val="004A8F"/>
              </a:buClr>
              <a:buFont typeface="Arial"/>
              <a:buChar char="•"/>
              <a:defRPr sz="2000">
                <a:latin typeface="Times New Roman"/>
                <a:cs typeface="Times New Roman"/>
              </a:defRPr>
            </a:lvl3pPr>
            <a:lvl4pPr marL="1600200" indent="-228600">
              <a:spcBef>
                <a:spcPts val="672"/>
              </a:spcBef>
              <a:buClr>
                <a:srgbClr val="004A8F"/>
              </a:buClr>
              <a:buFont typeface="Arial"/>
              <a:buChar char="•"/>
              <a:defRPr sz="1800">
                <a:latin typeface="Times New Roman"/>
                <a:cs typeface="Times New Roman"/>
              </a:defRPr>
            </a:lvl4pPr>
            <a:lvl5pPr marL="2057400" indent="-228600">
              <a:spcBef>
                <a:spcPts val="672"/>
              </a:spcBef>
              <a:buClr>
                <a:srgbClr val="004A8F"/>
              </a:buClr>
              <a:buFont typeface="Arial"/>
              <a:buChar char="•"/>
              <a:defRPr sz="1800">
                <a:latin typeface="Times New Roman"/>
                <a:cs typeface="Times New Roman"/>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2"/>
          </p:nvPr>
        </p:nvSpPr>
        <p:spPr>
          <a:xfrm>
            <a:off x="630408" y="1351064"/>
            <a:ext cx="835699" cy="400110"/>
          </a:xfrm>
        </p:spPr>
        <p:txBody>
          <a:bodyPr>
            <a:spAutoFit/>
          </a:bodyPr>
          <a:lstStyle>
            <a:lvl1pPr marL="0" indent="0">
              <a:buFontTx/>
              <a:buNone/>
              <a:defRPr sz="2000" b="1">
                <a:latin typeface="Arial"/>
                <a:cs typeface="Arial"/>
              </a:defRPr>
            </a:lvl1pPr>
          </a:lstStyle>
          <a:p>
            <a:pPr lvl="0"/>
            <a:endParaRPr lang="en-US" dirty="0"/>
          </a:p>
        </p:txBody>
      </p:sp>
      <p:pic>
        <p:nvPicPr>
          <p:cNvPr id="16" name="Picture 15"/>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1238080"/>
            <a:ext cx="275256" cy="413838"/>
          </a:xfrm>
          <a:prstGeom prst="rect">
            <a:avLst/>
          </a:prstGeom>
          <a:noFill/>
          <a:ln>
            <a:noFill/>
          </a:ln>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1445480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ncepts-Red Click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228600" indent="0">
              <a:buClrTx/>
              <a:buFont typeface="+mj-lt"/>
              <a:buNone/>
              <a:defRPr>
                <a:latin typeface="Times New Roman"/>
                <a:cs typeface="Times New Roman"/>
              </a:defRPr>
            </a:lvl1pPr>
            <a:lvl2pPr marL="790575" indent="-574675">
              <a:buClrTx/>
              <a:buFont typeface="+mj-lt"/>
              <a:buAutoNum type="arabicPeriod"/>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0"/>
            <a:endParaRPr lang="en-US" dirty="0" smtClean="0"/>
          </a:p>
          <a:p>
            <a:pPr lvl="1"/>
            <a:r>
              <a:rPr lang="en-US" dirty="0" smtClean="0"/>
              <a:t>Second level</a:t>
            </a:r>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4753073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ACTICE-Blu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solidFill>
                  <a:srgbClr val="004A8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5125" y="1874520"/>
            <a:ext cx="8229600" cy="4718304"/>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84372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cepts-Gray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87888C"/>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rgbClr val="000000"/>
                </a:solidFill>
                <a:latin typeface="Arial"/>
                <a:cs typeface="Arial"/>
              </a:defRPr>
            </a:lvl1pPr>
          </a:lstStyle>
          <a:p>
            <a:pPr lvl="0"/>
            <a:r>
              <a:rPr lang="en-US" dirty="0" smtClean="0"/>
              <a:t>Click to edit Master text styles</a:t>
            </a:r>
          </a:p>
        </p:txBody>
      </p:sp>
      <p:sp>
        <p:nvSpPr>
          <p:cNvPr id="9" name="Title 1"/>
          <p:cNvSpPr>
            <a:spLocks noGrp="1"/>
          </p:cNvSpPr>
          <p:nvPr>
            <p:ph type="title"/>
          </p:nvPr>
        </p:nvSpPr>
        <p:spPr>
          <a:xfrm>
            <a:off x="0" y="1170432"/>
            <a:ext cx="9144000" cy="553998"/>
          </a:xfrm>
        </p:spPr>
        <p:txBody>
          <a:bodyPr/>
          <a:lstStyle>
            <a:lvl1pPr>
              <a:defRPr sz="3000"/>
            </a:lvl1pPr>
          </a:lstStyle>
          <a:p>
            <a:r>
              <a:rPr lang="en-US" dirty="0" smtClean="0"/>
              <a:t>Click to edit Master title style</a:t>
            </a:r>
            <a:endParaRPr lang="en-US" dirty="0"/>
          </a:p>
        </p:txBody>
      </p:sp>
      <p:sp>
        <p:nvSpPr>
          <p:cNvPr id="11" name="Content Placeholder 2"/>
          <p:cNvSpPr>
            <a:spLocks noGrp="1"/>
          </p:cNvSpPr>
          <p:nvPr>
            <p:ph idx="1"/>
          </p:nvPr>
        </p:nvSpPr>
        <p:spPr>
          <a:xfrm>
            <a:off x="365125" y="1874520"/>
            <a:ext cx="3939438" cy="4718304"/>
          </a:xfrm>
        </p:spPr>
        <p:txBody>
          <a:bodyPr/>
          <a:lstStyle>
            <a:lvl1pPr marL="342900" indent="-342900">
              <a:buClr>
                <a:srgbClr val="87888C"/>
              </a:buClr>
              <a:buFont typeface="Arial"/>
              <a:buChar char="•"/>
              <a:defRPr>
                <a:latin typeface="Times New Roman"/>
                <a:cs typeface="Times New Roman"/>
              </a:defRPr>
            </a:lvl1pPr>
            <a:lvl2pPr marL="800100" indent="-342900">
              <a:buClr>
                <a:srgbClr val="87888C"/>
              </a:buClr>
              <a:buFont typeface="Arial"/>
              <a:buChar char="•"/>
              <a:defRPr>
                <a:latin typeface="Times New Roman"/>
                <a:cs typeface="Times New Roman"/>
              </a:defRPr>
            </a:lvl2pPr>
            <a:lvl3pPr marL="1143000" indent="-228600">
              <a:buClr>
                <a:srgbClr val="87888C"/>
              </a:buClr>
              <a:buFont typeface="Arial"/>
              <a:buChar cha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2"/>
          </p:nvPr>
        </p:nvSpPr>
        <p:spPr>
          <a:xfrm>
            <a:off x="4558878" y="1874520"/>
            <a:ext cx="3939438" cy="4718304"/>
          </a:xfrm>
        </p:spPr>
        <p:txBody>
          <a:bodyPr/>
          <a:lstStyle>
            <a:lvl1pPr marL="342900" indent="-342900">
              <a:buClr>
                <a:srgbClr val="87888C"/>
              </a:buClr>
              <a:buFont typeface="Arial"/>
              <a:buChar char="•"/>
              <a:defRPr>
                <a:latin typeface="Times New Roman"/>
                <a:cs typeface="Times New Roman"/>
              </a:defRPr>
            </a:lvl1pPr>
            <a:lvl2pPr marL="800100" indent="-342900">
              <a:buClr>
                <a:srgbClr val="87888C"/>
              </a:buClr>
              <a:buFont typeface="Arial"/>
              <a:buChar char="•"/>
              <a:defRPr>
                <a:latin typeface="Times New Roman"/>
                <a:cs typeface="Times New Roman"/>
              </a:defRPr>
            </a:lvl2pPr>
            <a:lvl3pPr marL="1143000" indent="-228600">
              <a:buClr>
                <a:srgbClr val="87888C"/>
              </a:buClr>
              <a:buFont typeface="Arial"/>
              <a:buChar cha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96164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RACTICE-Red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solidFill>
                  <a:srgbClr val="AF2A4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5125" y="1874520"/>
            <a:ext cx="8229600" cy="4718304"/>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8342562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RACTICE-Red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70432"/>
            <a:ext cx="9144000" cy="1015663"/>
          </a:xfrm>
        </p:spPr>
        <p:txBody>
          <a:bodyPr/>
          <a:lstStyle>
            <a:lvl1pPr>
              <a:defRPr sz="3000">
                <a:solidFill>
                  <a:srgbClr val="AF2A42"/>
                </a:solidFill>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idx="1"/>
          </p:nvPr>
        </p:nvSpPr>
        <p:spPr>
          <a:xfrm>
            <a:off x="365125" y="2368296"/>
            <a:ext cx="8229600" cy="423367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916057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ACTICE-Blue1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p:nvPr>
        </p:nvSpPr>
        <p:spPr>
          <a:xfrm>
            <a:off x="0" y="1170432"/>
            <a:ext cx="9144000" cy="553998"/>
          </a:xfrm>
        </p:spPr>
        <p:txBody>
          <a:bodyPr/>
          <a:lstStyle>
            <a:lvl1pPr>
              <a:defRPr sz="3000">
                <a:solidFill>
                  <a:srgbClr val="004A8F"/>
                </a:solidFill>
              </a:defRPr>
            </a:lvl1pPr>
          </a:lstStyle>
          <a:p>
            <a:r>
              <a:rPr lang="en-US" dirty="0" smtClean="0"/>
              <a:t>Click to edit Master title style</a:t>
            </a:r>
            <a:endParaRPr lang="en-US" dirty="0"/>
          </a:p>
        </p:txBody>
      </p:sp>
      <p:sp>
        <p:nvSpPr>
          <p:cNvPr id="10" name="Content Placeholder 2"/>
          <p:cNvSpPr>
            <a:spLocks noGrp="1"/>
          </p:cNvSpPr>
          <p:nvPr>
            <p:ph idx="1"/>
          </p:nvPr>
        </p:nvSpPr>
        <p:spPr>
          <a:xfrm>
            <a:off x="365125" y="1874520"/>
            <a:ext cx="3939438" cy="4718304"/>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874520"/>
            <a:ext cx="3939438" cy="4718304"/>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74137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RACTICE-Blu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70432"/>
            <a:ext cx="9144000" cy="1015663"/>
          </a:xfrm>
        </p:spPr>
        <p:txBody>
          <a:bodyPr/>
          <a:lstStyle>
            <a:lvl1pPr>
              <a:defRPr sz="3000">
                <a:solidFill>
                  <a:srgbClr val="004A8F"/>
                </a:solidFill>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idx="1"/>
          </p:nvPr>
        </p:nvSpPr>
        <p:spPr>
          <a:xfrm>
            <a:off x="365125" y="2368296"/>
            <a:ext cx="8229600"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41234137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PRACTICE-Blue2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hasCustomPrompt="1"/>
          </p:nvPr>
        </p:nvSpPr>
        <p:spPr>
          <a:xfrm>
            <a:off x="0" y="1170432"/>
            <a:ext cx="9144000" cy="1015663"/>
          </a:xfrm>
        </p:spPr>
        <p:txBody>
          <a:bodyPr/>
          <a:lstStyle>
            <a:lvl1pPr>
              <a:defRPr sz="3000">
                <a:solidFill>
                  <a:srgbClr val="004A8F"/>
                </a:solidFill>
              </a:defRPr>
            </a:lvl1pPr>
          </a:lstStyle>
          <a:p>
            <a:r>
              <a:rPr lang="en-US" dirty="0" smtClean="0"/>
              <a:t>Click to edit Master title style</a:t>
            </a:r>
            <a:br>
              <a:rPr lang="en-US" dirty="0" smtClean="0"/>
            </a:br>
            <a:endParaRPr lang="en-US" dirty="0"/>
          </a:p>
        </p:txBody>
      </p:sp>
      <p:sp>
        <p:nvSpPr>
          <p:cNvPr id="10" name="Content Placeholder 2"/>
          <p:cNvSpPr>
            <a:spLocks noGrp="1"/>
          </p:cNvSpPr>
          <p:nvPr>
            <p:ph idx="1"/>
          </p:nvPr>
        </p:nvSpPr>
        <p:spPr>
          <a:xfrm>
            <a:off x="365125" y="2368296"/>
            <a:ext cx="3939438"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2368296"/>
            <a:ext cx="3939438"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253476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ACTICE-Blue_Title and Content Without Re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544182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ACTICE-Blue_Two Content Without Re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10" name="Content Placeholder 2"/>
          <p:cNvSpPr>
            <a:spLocks noGrp="1"/>
          </p:cNvSpPr>
          <p:nvPr>
            <p:ph idx="1"/>
          </p:nvPr>
        </p:nvSpPr>
        <p:spPr>
          <a:xfrm>
            <a:off x="365125" y="1170432"/>
            <a:ext cx="3939438"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170432"/>
            <a:ext cx="3939438"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406481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ACTICE-Blue_Two Content Without Red_Check points01">
    <p:spTree>
      <p:nvGrpSpPr>
        <p:cNvPr id="1" name=""/>
        <p:cNvGrpSpPr/>
        <p:nvPr/>
      </p:nvGrpSpPr>
      <p:grpSpPr>
        <a:xfrm>
          <a:off x="0" y="0"/>
          <a:ext cx="0" cy="0"/>
          <a:chOff x="0" y="0"/>
          <a:chExt cx="0" cy="0"/>
        </a:xfrm>
      </p:grpSpPr>
      <p:sp>
        <p:nvSpPr>
          <p:cNvPr id="10" name="Rectangle 9"/>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Content Placeholder 2"/>
          <p:cNvSpPr>
            <a:spLocks noGrp="1"/>
          </p:cNvSpPr>
          <p:nvPr>
            <p:ph idx="1" hasCustomPrompt="1"/>
          </p:nvPr>
        </p:nvSpPr>
        <p:spPr>
          <a:xfrm>
            <a:off x="365125" y="1311407"/>
            <a:ext cx="8229600" cy="5279718"/>
          </a:xfrm>
        </p:spPr>
        <p:txBody>
          <a:bodyPr/>
          <a:lstStyle>
            <a:lvl1pPr marL="0" indent="0">
              <a:spcBef>
                <a:spcPts val="672"/>
              </a:spcBef>
              <a:buClr>
                <a:schemeClr val="tx1"/>
              </a:buClr>
              <a:buFont typeface="+mj-lt"/>
              <a:buNone/>
              <a:tabLst>
                <a:tab pos="911225" algn="l"/>
              </a:tabLst>
              <a:defRPr sz="2400">
                <a:latin typeface="Times New Roman"/>
                <a:cs typeface="Times New Roman"/>
              </a:defRPr>
            </a:lvl1pPr>
            <a:lvl2pPr marL="800100" indent="-342900">
              <a:spcBef>
                <a:spcPts val="672"/>
              </a:spcBef>
              <a:buClr>
                <a:srgbClr val="004A8F"/>
              </a:buClr>
              <a:buFont typeface="Arial"/>
              <a:buChar char="•"/>
              <a:defRPr sz="2400">
                <a:latin typeface="Times New Roman"/>
                <a:cs typeface="Times New Roman"/>
              </a:defRPr>
            </a:lvl2pPr>
            <a:lvl3pPr marL="1143000" indent="-228600">
              <a:spcBef>
                <a:spcPts val="672"/>
              </a:spcBef>
              <a:buClr>
                <a:srgbClr val="004A8F"/>
              </a:buClr>
              <a:buFont typeface="Arial"/>
              <a:buChar char="•"/>
              <a:defRPr sz="2000">
                <a:latin typeface="Times New Roman"/>
                <a:cs typeface="Times New Roman"/>
              </a:defRPr>
            </a:lvl3pPr>
            <a:lvl4pPr marL="1600200" indent="-228600">
              <a:spcBef>
                <a:spcPts val="672"/>
              </a:spcBef>
              <a:buClr>
                <a:srgbClr val="004A8F"/>
              </a:buClr>
              <a:buFont typeface="Arial"/>
              <a:buChar char="•"/>
              <a:defRPr sz="1800">
                <a:latin typeface="Times New Roman"/>
                <a:cs typeface="Times New Roman"/>
              </a:defRPr>
            </a:lvl4pPr>
            <a:lvl5pPr marL="2057400" indent="-228600">
              <a:spcBef>
                <a:spcPts val="672"/>
              </a:spcBef>
              <a:buClr>
                <a:srgbClr val="004A8F"/>
              </a:buClr>
              <a:buFont typeface="Arial"/>
              <a:buChar char="•"/>
              <a:defRPr sz="1800">
                <a:latin typeface="Times New Roman"/>
                <a:cs typeface="Times New Roman"/>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2"/>
          </p:nvPr>
        </p:nvSpPr>
        <p:spPr>
          <a:xfrm>
            <a:off x="630408" y="1351064"/>
            <a:ext cx="835699" cy="400110"/>
          </a:xfrm>
        </p:spPr>
        <p:txBody>
          <a:bodyPr>
            <a:spAutoFit/>
          </a:bodyPr>
          <a:lstStyle>
            <a:lvl1pPr marL="0" indent="0">
              <a:buFontTx/>
              <a:buNone/>
              <a:defRPr sz="2000" b="1">
                <a:latin typeface="Arial"/>
                <a:cs typeface="Arial"/>
              </a:defRPr>
            </a:lvl1pPr>
          </a:lstStyle>
          <a:p>
            <a:pPr lvl="0"/>
            <a:endParaRPr lang="en-US" dirty="0"/>
          </a:p>
        </p:txBody>
      </p:sp>
      <p:pic>
        <p:nvPicPr>
          <p:cNvPr id="12" name="Picture 1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1238080"/>
            <a:ext cx="275256" cy="413838"/>
          </a:xfrm>
          <a:prstGeom prst="rect">
            <a:avLst/>
          </a:prstGeom>
          <a:noFill/>
          <a:ln>
            <a:noFill/>
          </a:ln>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4054165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84953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cepts-Gray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342900" indent="-342900">
              <a:buClr>
                <a:srgbClr val="87888C"/>
              </a:buClr>
              <a:buFont typeface="Arial"/>
              <a:buChar char="•"/>
              <a:defRPr>
                <a:solidFill>
                  <a:srgbClr val="000000"/>
                </a:solidFill>
                <a:latin typeface="Times New Roman"/>
                <a:cs typeface="Times New Roman"/>
              </a:defRPr>
            </a:lvl1pPr>
            <a:lvl2pPr marL="800100" indent="-342900">
              <a:buClr>
                <a:srgbClr val="87888C"/>
              </a:buClr>
              <a:buFont typeface="Arial"/>
              <a:buChar char="•"/>
              <a:defRPr>
                <a:latin typeface="Times New Roman"/>
                <a:cs typeface="Times New Roman"/>
              </a:defRPr>
            </a:lvl2pPr>
            <a:lvl3pPr marL="1143000" indent="-228600">
              <a:buClr>
                <a:srgbClr val="87888C"/>
              </a:buClr>
              <a:buFont typeface="Arial"/>
              <a:buChar cha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87888C"/>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rgbClr val="000000"/>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023901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cepts-Gray2_Two Content">
    <p:spTree>
      <p:nvGrpSpPr>
        <p:cNvPr id="1" name=""/>
        <p:cNvGrpSpPr/>
        <p:nvPr/>
      </p:nvGrpSpPr>
      <p:grpSpPr>
        <a:xfrm>
          <a:off x="0" y="0"/>
          <a:ext cx="0" cy="0"/>
          <a:chOff x="0" y="0"/>
          <a:chExt cx="0" cy="0"/>
        </a:xfrm>
      </p:grpSpPr>
      <p:sp>
        <p:nvSpPr>
          <p:cNvPr id="12" name="Rectangle 11"/>
          <p:cNvSpPr>
            <a:spLocks noChangeArrowheads="1"/>
          </p:cNvSpPr>
          <p:nvPr userDrawn="1"/>
        </p:nvSpPr>
        <p:spPr bwMode="auto">
          <a:xfrm>
            <a:off x="-6350" y="0"/>
            <a:ext cx="9162288" cy="1166400"/>
          </a:xfrm>
          <a:prstGeom prst="rect">
            <a:avLst/>
          </a:prstGeom>
          <a:solidFill>
            <a:srgbClr val="87888C"/>
          </a:solidFill>
          <a:ln>
            <a:noFill/>
          </a:ln>
          <a:effectLst/>
          <a:extLst/>
        </p:spPr>
        <p:txBody>
          <a:bodyPr wrap="none" anchor="ctr"/>
          <a:lstStyle/>
          <a:p>
            <a:pPr algn="ctr"/>
            <a:endParaRPr lang="en-US" dirty="0">
              <a:solidFill>
                <a:schemeClr val="accent1"/>
              </a:solidFill>
            </a:endParaRPr>
          </a:p>
        </p:txBody>
      </p:sp>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tx1"/>
                </a:solidFill>
                <a:latin typeface="Arial"/>
                <a:cs typeface="Arial"/>
              </a:defRPr>
            </a:lvl1pPr>
          </a:lstStyle>
          <a:p>
            <a:pPr lvl="0"/>
            <a:r>
              <a:rPr lang="en-US" dirty="0" smtClean="0"/>
              <a:t>Click to edit Master text styles</a:t>
            </a:r>
          </a:p>
        </p:txBody>
      </p:sp>
      <p:sp>
        <p:nvSpPr>
          <p:cNvPr id="10" name="Content Placeholder 2"/>
          <p:cNvSpPr>
            <a:spLocks noGrp="1"/>
          </p:cNvSpPr>
          <p:nvPr>
            <p:ph idx="1"/>
          </p:nvPr>
        </p:nvSpPr>
        <p:spPr>
          <a:xfrm>
            <a:off x="365125" y="1170432"/>
            <a:ext cx="3939438" cy="5422392"/>
          </a:xfrm>
        </p:spPr>
        <p:txBody>
          <a:bodyPr/>
          <a:lstStyle>
            <a:lvl1pPr marL="342900" indent="-342900">
              <a:buClr>
                <a:srgbClr val="87888C"/>
              </a:buClr>
              <a:buFont typeface="Arial"/>
              <a:buChar char="•"/>
              <a:defRPr lang="en-US" sz="2800" dirty="0" smtClean="0">
                <a:solidFill>
                  <a:srgbClr val="000000"/>
                </a:solidFill>
                <a:latin typeface="Times New Roman"/>
                <a:ea typeface="+mn-ea"/>
                <a:cs typeface="Times New Roman"/>
              </a:defRPr>
            </a:lvl1pPr>
            <a:lvl2pPr marL="800100" indent="-342900">
              <a:buClr>
                <a:srgbClr val="87888C"/>
              </a:buClr>
              <a:buFont typeface="Arial"/>
              <a:buChar char="•"/>
              <a:defRPr>
                <a:latin typeface="Times New Roman"/>
                <a:cs typeface="Times New Roman"/>
              </a:defRPr>
            </a:lvl2pPr>
            <a:lvl3pPr marL="1143000" indent="-228600">
              <a:buClr>
                <a:srgbClr val="87888C"/>
              </a:buClr>
              <a:buFont typeface="Arial"/>
              <a:buChar cha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170432"/>
            <a:ext cx="3939438" cy="5422392"/>
          </a:xfrm>
        </p:spPr>
        <p:txBody>
          <a:bodyPr/>
          <a:lstStyle>
            <a:lvl1pPr marL="342900" indent="-342900">
              <a:buClr>
                <a:srgbClr val="87888C"/>
              </a:buClr>
              <a:buFont typeface="Arial"/>
              <a:buChar char="•"/>
              <a:defRPr>
                <a:latin typeface="Times New Roman"/>
                <a:cs typeface="Times New Roman"/>
              </a:defRPr>
            </a:lvl1pPr>
            <a:lvl2pPr marL="800100" indent="-342900">
              <a:buClr>
                <a:srgbClr val="87888C"/>
              </a:buClr>
              <a:buFont typeface="Arial"/>
              <a:buChar char="•"/>
              <a:defRPr>
                <a:latin typeface="Times New Roman"/>
                <a:cs typeface="Times New Roman"/>
              </a:defRPr>
            </a:lvl2pPr>
            <a:lvl3pPr marL="1143000" indent="-228600">
              <a:buClr>
                <a:srgbClr val="87888C"/>
              </a:buClr>
              <a:buFont typeface="Arial"/>
              <a:buChar cha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92702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cepts-Blu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solidFill>
                  <a:srgbClr val="004A8F"/>
                </a:solidFill>
              </a:defRPr>
            </a:lvl1pPr>
          </a:lstStyle>
          <a:p>
            <a:r>
              <a:rPr lang="en-US" dirty="0" smtClean="0"/>
              <a:t>Click to edit Master title style</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7" name="Content Placeholder 2"/>
          <p:cNvSpPr>
            <a:spLocks noGrp="1"/>
          </p:cNvSpPr>
          <p:nvPr>
            <p:ph idx="1"/>
          </p:nvPr>
        </p:nvSpPr>
        <p:spPr>
          <a:xfrm>
            <a:off x="365125" y="1874520"/>
            <a:ext cx="8229600" cy="4718304"/>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77737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cepts-Blue2_Two Content2">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p:nvPr>
        </p:nvSpPr>
        <p:spPr>
          <a:xfrm>
            <a:off x="0" y="1170432"/>
            <a:ext cx="9144000" cy="553998"/>
          </a:xfrm>
        </p:spPr>
        <p:txBody>
          <a:bodyPr/>
          <a:lstStyle>
            <a:lvl1pPr>
              <a:defRPr sz="3000">
                <a:solidFill>
                  <a:srgbClr val="004A8F"/>
                </a:solidFill>
              </a:defRPr>
            </a:lvl1pPr>
          </a:lstStyle>
          <a:p>
            <a:r>
              <a:rPr lang="en-US" dirty="0" smtClean="0"/>
              <a:t>Click to edit Master title style</a:t>
            </a:r>
            <a:endParaRPr lang="en-US" dirty="0"/>
          </a:p>
        </p:txBody>
      </p:sp>
      <p:sp>
        <p:nvSpPr>
          <p:cNvPr id="10" name="Content Placeholder 2"/>
          <p:cNvSpPr>
            <a:spLocks noGrp="1"/>
          </p:cNvSpPr>
          <p:nvPr>
            <p:ph idx="1"/>
          </p:nvPr>
        </p:nvSpPr>
        <p:spPr>
          <a:xfrm>
            <a:off x="365125" y="1874520"/>
            <a:ext cx="3939438" cy="4718304"/>
          </a:xfrm>
        </p:spPr>
        <p:txBody>
          <a:bodyPr/>
          <a:lstStyle>
            <a:lvl1pPr marL="342900" indent="-342900">
              <a:spcBef>
                <a:spcPts val="672"/>
              </a:spcBef>
              <a:buClr>
                <a:srgbClr val="004A8F"/>
              </a:buClr>
              <a:buFont typeface="Arial"/>
              <a:buChar char="•"/>
              <a:defRPr>
                <a:latin typeface="Times New Roman"/>
                <a:cs typeface="Times New Roman"/>
              </a:defRPr>
            </a:lvl1pPr>
            <a:lvl2pPr marL="800100" indent="-342900">
              <a:spcBef>
                <a:spcPts val="672"/>
              </a:spcBef>
              <a:buClr>
                <a:srgbClr val="004A8F"/>
              </a:buClr>
              <a:buFont typeface="Arial"/>
              <a:buChar char="•"/>
              <a:defRPr>
                <a:latin typeface="Times New Roman"/>
                <a:cs typeface="Times New Roman"/>
              </a:defRPr>
            </a:lvl2pPr>
            <a:lvl3pPr marL="1143000" indent="-228600">
              <a:spcBef>
                <a:spcPts val="672"/>
              </a:spcBef>
              <a:buClr>
                <a:srgbClr val="004A8F"/>
              </a:buClr>
              <a:buFont typeface="Arial"/>
              <a:buChar char="•"/>
              <a:defRPr>
                <a:latin typeface="Times New Roman"/>
                <a:cs typeface="Times New Roman"/>
              </a:defRPr>
            </a:lvl3pPr>
            <a:lvl4pPr marL="1600200" indent="-228600">
              <a:spcBef>
                <a:spcPts val="672"/>
              </a:spcBef>
              <a:buClr>
                <a:srgbClr val="004A8F"/>
              </a:buClr>
              <a:buFont typeface="Arial"/>
              <a:buChar char="•"/>
              <a:defRPr>
                <a:latin typeface="Times New Roman"/>
                <a:cs typeface="Times New Roman"/>
              </a:defRPr>
            </a:lvl4pPr>
            <a:lvl5pPr marL="2057400" indent="-228600">
              <a:spcBef>
                <a:spcPts val="672"/>
              </a:spcBef>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874520"/>
            <a:ext cx="3939438" cy="4718304"/>
          </a:xfrm>
        </p:spPr>
        <p:txBody>
          <a:bodyPr/>
          <a:lstStyle>
            <a:lvl1pPr marL="342900" indent="-342900">
              <a:spcBef>
                <a:spcPts val="672"/>
              </a:spcBef>
              <a:buClr>
                <a:srgbClr val="004A8F"/>
              </a:buClr>
              <a:buFont typeface="Arial"/>
              <a:buChar char="•"/>
              <a:defRPr>
                <a:latin typeface="Times New Roman"/>
                <a:cs typeface="Times New Roman"/>
              </a:defRPr>
            </a:lvl1pPr>
            <a:lvl2pPr marL="800100" indent="-342900">
              <a:spcBef>
                <a:spcPts val="672"/>
              </a:spcBef>
              <a:buClr>
                <a:srgbClr val="004A8F"/>
              </a:buClr>
              <a:buFont typeface="Arial"/>
              <a:buChar char="•"/>
              <a:defRPr>
                <a:latin typeface="Times New Roman"/>
                <a:cs typeface="Times New Roman"/>
              </a:defRPr>
            </a:lvl2pPr>
            <a:lvl3pPr marL="1143000" indent="-228600">
              <a:spcBef>
                <a:spcPts val="672"/>
              </a:spcBef>
              <a:buClr>
                <a:srgbClr val="004A8F"/>
              </a:buClr>
              <a:buFont typeface="Arial"/>
              <a:buChar char="•"/>
              <a:defRPr>
                <a:latin typeface="Times New Roman"/>
                <a:cs typeface="Times New Roman"/>
              </a:defRPr>
            </a:lvl3pPr>
            <a:lvl4pPr marL="1600200" indent="-228600">
              <a:spcBef>
                <a:spcPts val="672"/>
              </a:spcBef>
              <a:buClr>
                <a:srgbClr val="004A8F"/>
              </a:buClr>
              <a:buFont typeface="Arial"/>
              <a:buChar char="•"/>
              <a:defRPr>
                <a:latin typeface="Times New Roman"/>
                <a:cs typeface="Times New Roman"/>
              </a:defRPr>
            </a:lvl4pPr>
            <a:lvl5pPr marL="2057400" indent="-228600">
              <a:spcBef>
                <a:spcPts val="672"/>
              </a:spcBef>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41559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cepts-Blu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70432"/>
            <a:ext cx="9144000" cy="1014984"/>
          </a:xfrm>
        </p:spPr>
        <p:txBody>
          <a:bodyPr/>
          <a:lstStyle>
            <a:lvl1pPr>
              <a:defRPr sz="3000">
                <a:solidFill>
                  <a:srgbClr val="004A8F"/>
                </a:solidFill>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idx="1"/>
          </p:nvPr>
        </p:nvSpPr>
        <p:spPr>
          <a:xfrm>
            <a:off x="365125" y="2368296"/>
            <a:ext cx="8229600"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4174442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cepts-Blue2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hasCustomPrompt="1"/>
          </p:nvPr>
        </p:nvSpPr>
        <p:spPr>
          <a:xfrm>
            <a:off x="0" y="1170432"/>
            <a:ext cx="9144000" cy="1015663"/>
          </a:xfrm>
        </p:spPr>
        <p:txBody>
          <a:bodyPr/>
          <a:lstStyle>
            <a:lvl1pPr>
              <a:defRPr sz="3000">
                <a:solidFill>
                  <a:srgbClr val="004A8F"/>
                </a:solidFill>
              </a:defRPr>
            </a:lvl1pPr>
          </a:lstStyle>
          <a:p>
            <a:r>
              <a:rPr lang="en-US" dirty="0" smtClean="0"/>
              <a:t>Click to edit Master title style</a:t>
            </a:r>
            <a:br>
              <a:rPr lang="en-US" dirty="0" smtClean="0"/>
            </a:br>
            <a:endParaRPr lang="en-US" dirty="0"/>
          </a:p>
        </p:txBody>
      </p:sp>
      <p:sp>
        <p:nvSpPr>
          <p:cNvPr id="10" name="Content Placeholder 2"/>
          <p:cNvSpPr>
            <a:spLocks noGrp="1"/>
          </p:cNvSpPr>
          <p:nvPr>
            <p:ph idx="1"/>
          </p:nvPr>
        </p:nvSpPr>
        <p:spPr>
          <a:xfrm>
            <a:off x="365125" y="2368295"/>
            <a:ext cx="3939438"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2368296"/>
            <a:ext cx="3939438"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51369408"/>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0" y="614908"/>
            <a:ext cx="9144000" cy="579438"/>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333399"/>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0" tIns="45720" rIns="91440" bIns="45720" numCol="1" anchor="t" anchorCtr="0" compatLnSpc="1">
            <a:prstTxWarp prst="textNoShape">
              <a:avLst/>
            </a:prstTxWarp>
            <a:spAutoFit/>
          </a:bodyPr>
          <a:lstStyle/>
          <a:p>
            <a:pPr lvl="0"/>
            <a:r>
              <a:rPr lang="en-US" dirty="0"/>
              <a:t>Click to edit Master title style</a:t>
            </a:r>
          </a:p>
        </p:txBody>
      </p:sp>
      <p:sp>
        <p:nvSpPr>
          <p:cNvPr id="3076" name="Rectangle 4"/>
          <p:cNvSpPr>
            <a:spLocks noGrp="1" noChangeArrowheads="1"/>
          </p:cNvSpPr>
          <p:nvPr>
            <p:ph type="body" idx="1"/>
          </p:nvPr>
        </p:nvSpPr>
        <p:spPr bwMode="auto">
          <a:xfrm>
            <a:off x="365125" y="1957254"/>
            <a:ext cx="8229600" cy="4653915"/>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1" name="Rectangle 19"/>
          <p:cNvSpPr>
            <a:spLocks noGrp="1" noChangeArrowheads="1"/>
          </p:cNvSpPr>
          <p:nvPr>
            <p:ph type="ftr" sz="quarter" idx="3"/>
          </p:nvPr>
        </p:nvSpPr>
        <p:spPr bwMode="gray">
          <a:xfrm>
            <a:off x="87313" y="6613525"/>
            <a:ext cx="5399087" cy="179388"/>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eaLnBrk="1" hangingPunct="1">
              <a:defRPr sz="900">
                <a:cs typeface="+mj-cs"/>
              </a:defRPr>
            </a:lvl1pPr>
          </a:lstStyle>
          <a:p>
            <a:r>
              <a:rPr lang="en-GB" dirty="0" smtClean="0"/>
              <a:t>© 2015 Pearson Education, Inc.</a:t>
            </a:r>
            <a:endParaRPr lang="en-GB" dirty="0"/>
          </a:p>
        </p:txBody>
      </p:sp>
      <p:sp>
        <p:nvSpPr>
          <p:cNvPr id="6" name="Slide Number Placeholder 1"/>
          <p:cNvSpPr txBox="1">
            <a:spLocks/>
          </p:cNvSpPr>
          <p:nvPr userDrawn="1"/>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10-</a:t>
            </a:r>
            <a:fld id="{514208EC-3598-A14D-A83F-351803A72A0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89"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85" r:id="rId30"/>
    <p:sldLayoutId id="2147483686" r:id="rId31"/>
    <p:sldLayoutId id="2147483679" r:id="rId32"/>
    <p:sldLayoutId id="2147483680" r:id="rId33"/>
    <p:sldLayoutId id="2147483681" r:id="rId34"/>
    <p:sldLayoutId id="2147483682" r:id="rId35"/>
    <p:sldLayoutId id="2147483683" r:id="rId36"/>
    <p:sldLayoutId id="2147483684" r:id="rId37"/>
    <p:sldLayoutId id="2147483688" r:id="rId38"/>
  </p:sldLayoutIdLst>
  <p:hf sldNum="0" hdr="0" dt="0"/>
  <p:txStyles>
    <p:titleStyle>
      <a:lvl1pPr algn="l" rtl="0" fontAlgn="base">
        <a:spcBef>
          <a:spcPct val="50000"/>
        </a:spcBef>
        <a:spcAft>
          <a:spcPct val="0"/>
        </a:spcAft>
        <a:defRPr sz="3200" b="1">
          <a:solidFill>
            <a:srgbClr val="EF3F4A"/>
          </a:solidFill>
          <a:latin typeface="+mj-lt"/>
          <a:ea typeface="+mj-ea"/>
          <a:cs typeface="+mj-cs"/>
        </a:defRPr>
      </a:lvl1pPr>
      <a:lvl2pPr algn="l" rtl="0" fontAlgn="base">
        <a:spcBef>
          <a:spcPct val="50000"/>
        </a:spcBef>
        <a:spcAft>
          <a:spcPct val="0"/>
        </a:spcAft>
        <a:defRPr sz="3200" b="1">
          <a:solidFill>
            <a:srgbClr val="BE58A1"/>
          </a:solidFill>
          <a:latin typeface="Arial" charset="0"/>
          <a:ea typeface="ＭＳ Ｐゴシック" charset="0"/>
          <a:cs typeface="Arial" charset="0"/>
        </a:defRPr>
      </a:lvl2pPr>
      <a:lvl3pPr algn="l" rtl="0" fontAlgn="base">
        <a:spcBef>
          <a:spcPct val="50000"/>
        </a:spcBef>
        <a:spcAft>
          <a:spcPct val="0"/>
        </a:spcAft>
        <a:defRPr sz="3200" b="1">
          <a:solidFill>
            <a:srgbClr val="BE58A1"/>
          </a:solidFill>
          <a:latin typeface="Arial" charset="0"/>
          <a:ea typeface="ＭＳ Ｐゴシック" charset="0"/>
          <a:cs typeface="Arial" charset="0"/>
        </a:defRPr>
      </a:lvl3pPr>
      <a:lvl4pPr algn="l" rtl="0" fontAlgn="base">
        <a:spcBef>
          <a:spcPct val="50000"/>
        </a:spcBef>
        <a:spcAft>
          <a:spcPct val="0"/>
        </a:spcAft>
        <a:defRPr sz="3200" b="1">
          <a:solidFill>
            <a:srgbClr val="BE58A1"/>
          </a:solidFill>
          <a:latin typeface="Arial" charset="0"/>
          <a:ea typeface="ＭＳ Ｐゴシック" charset="0"/>
          <a:cs typeface="Arial" charset="0"/>
        </a:defRPr>
      </a:lvl4pPr>
      <a:lvl5pPr algn="l" rtl="0" fontAlgn="base">
        <a:spcBef>
          <a:spcPct val="50000"/>
        </a:spcBef>
        <a:spcAft>
          <a:spcPct val="0"/>
        </a:spcAft>
        <a:defRPr sz="3200" b="1">
          <a:solidFill>
            <a:srgbClr val="BE58A1"/>
          </a:solidFill>
          <a:latin typeface="Arial" charset="0"/>
          <a:ea typeface="ＭＳ Ｐゴシック" charset="0"/>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342900" indent="-342900" algn="l" rtl="0" fontAlgn="base">
        <a:spcBef>
          <a:spcPct val="20000"/>
        </a:spcBef>
        <a:spcAft>
          <a:spcPct val="0"/>
        </a:spcAft>
        <a:buClr>
          <a:srgbClr val="EF3F4A"/>
        </a:buClr>
        <a:buChar char="•"/>
        <a:defRPr sz="2800">
          <a:solidFill>
            <a:srgbClr val="000000"/>
          </a:solidFill>
          <a:latin typeface="Times New Roman"/>
          <a:ea typeface="+mn-ea"/>
          <a:cs typeface="Times New Roman"/>
        </a:defRPr>
      </a:lvl1pPr>
      <a:lvl2pPr marL="800100" indent="-342900" algn="l" rtl="0" fontAlgn="base">
        <a:spcBef>
          <a:spcPct val="20000"/>
        </a:spcBef>
        <a:spcAft>
          <a:spcPct val="0"/>
        </a:spcAft>
        <a:buClr>
          <a:srgbClr val="EF3F4A"/>
        </a:buClr>
        <a:buChar char="–"/>
        <a:tabLst/>
        <a:defRPr sz="2800">
          <a:solidFill>
            <a:srgbClr val="000000"/>
          </a:solidFill>
          <a:latin typeface="Times New Roman"/>
          <a:ea typeface="+mn-ea"/>
          <a:cs typeface="Times New Roman"/>
        </a:defRPr>
      </a:lvl2pPr>
      <a:lvl3pPr marL="1143000" indent="-228600" algn="l" rtl="0" fontAlgn="base">
        <a:spcBef>
          <a:spcPct val="20000"/>
        </a:spcBef>
        <a:spcAft>
          <a:spcPct val="0"/>
        </a:spcAft>
        <a:buClr>
          <a:srgbClr val="EF3F4A"/>
        </a:buClr>
        <a:buChar char="•"/>
        <a:defRPr sz="2400">
          <a:solidFill>
            <a:srgbClr val="000000"/>
          </a:solidFill>
          <a:latin typeface="Times New Roman"/>
          <a:ea typeface="+mn-ea"/>
          <a:cs typeface="Times New Roman"/>
        </a:defRPr>
      </a:lvl3pPr>
      <a:lvl4pPr marL="1600200" indent="-228600" algn="l" rtl="0" fontAlgn="base">
        <a:spcBef>
          <a:spcPct val="20000"/>
        </a:spcBef>
        <a:spcAft>
          <a:spcPct val="0"/>
        </a:spcAft>
        <a:buClr>
          <a:srgbClr val="EF3F4A"/>
        </a:buClr>
        <a:buChar char="–"/>
        <a:defRPr sz="2000">
          <a:solidFill>
            <a:srgbClr val="000000"/>
          </a:solidFill>
          <a:latin typeface="Times New Roman"/>
          <a:ea typeface="+mn-ea"/>
          <a:cs typeface="Times New Roman"/>
        </a:defRPr>
      </a:lvl4pPr>
      <a:lvl5pPr marL="2057400" indent="-228600" algn="l" rtl="0" fontAlgn="base">
        <a:spcBef>
          <a:spcPct val="20000"/>
        </a:spcBef>
        <a:spcAft>
          <a:spcPct val="0"/>
        </a:spcAft>
        <a:buClr>
          <a:srgbClr val="EF3F4A"/>
        </a:buClr>
        <a:buChar char="»"/>
        <a:defRPr sz="2000">
          <a:solidFill>
            <a:srgbClr val="000000"/>
          </a:solidFill>
          <a:latin typeface="Times New Roman"/>
          <a:ea typeface="+mn-ea"/>
          <a:cs typeface="Times New Roman"/>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04.jpg"/></Relationships>
</file>

<file path=ppt/slides/_rels/slide101.xml.rels><?xml version="1.0" encoding="UTF-8" standalone="yes"?>
<Relationships xmlns="http://schemas.openxmlformats.org/package/2006/relationships"><Relationship Id="rId11" Type="http://schemas.openxmlformats.org/officeDocument/2006/relationships/oleObject" Target="../embeddings/oleObject77.bin"/><Relationship Id="rId12" Type="http://schemas.openxmlformats.org/officeDocument/2006/relationships/image" Target="../media/image109.emf"/><Relationship Id="rId13" Type="http://schemas.openxmlformats.org/officeDocument/2006/relationships/oleObject" Target="../embeddings/oleObject78.bin"/><Relationship Id="rId14" Type="http://schemas.openxmlformats.org/officeDocument/2006/relationships/image" Target="../media/image110.emf"/><Relationship Id="rId15" Type="http://schemas.openxmlformats.org/officeDocument/2006/relationships/image" Target="../media/image111.jpg"/><Relationship Id="rId1" Type="http://schemas.openxmlformats.org/officeDocument/2006/relationships/vmlDrawing" Target="../drawings/vmlDrawing33.vml"/><Relationship Id="rId2" Type="http://schemas.openxmlformats.org/officeDocument/2006/relationships/slideLayout" Target="../slideLayouts/slideLayout25.xml"/><Relationship Id="rId3" Type="http://schemas.openxmlformats.org/officeDocument/2006/relationships/oleObject" Target="../embeddings/oleObject73.bin"/><Relationship Id="rId4" Type="http://schemas.openxmlformats.org/officeDocument/2006/relationships/image" Target="../media/image105.emf"/><Relationship Id="rId5" Type="http://schemas.openxmlformats.org/officeDocument/2006/relationships/oleObject" Target="../embeddings/oleObject74.bin"/><Relationship Id="rId6" Type="http://schemas.openxmlformats.org/officeDocument/2006/relationships/image" Target="../media/image106.emf"/><Relationship Id="rId7" Type="http://schemas.openxmlformats.org/officeDocument/2006/relationships/oleObject" Target="../embeddings/oleObject75.bin"/><Relationship Id="rId8" Type="http://schemas.openxmlformats.org/officeDocument/2006/relationships/image" Target="../media/image107.emf"/><Relationship Id="rId9" Type="http://schemas.openxmlformats.org/officeDocument/2006/relationships/oleObject" Target="../embeddings/oleObject76.bin"/><Relationship Id="rId10" Type="http://schemas.openxmlformats.org/officeDocument/2006/relationships/image" Target="../media/image108.em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12.jpg"/><Relationship Id="rId3" Type="http://schemas.openxmlformats.org/officeDocument/2006/relationships/image" Target="../media/image113.jpg"/></Relationships>
</file>

<file path=ppt/slides/_rels/slide104.xml.rels><?xml version="1.0" encoding="UTF-8" standalone="yes"?>
<Relationships xmlns="http://schemas.openxmlformats.org/package/2006/relationships"><Relationship Id="rId3" Type="http://schemas.openxmlformats.org/officeDocument/2006/relationships/image" Target="../media/image117.jpg"/><Relationship Id="rId4" Type="http://schemas.openxmlformats.org/officeDocument/2006/relationships/oleObject" Target="../embeddings/oleObject79.bin"/><Relationship Id="rId5" Type="http://schemas.openxmlformats.org/officeDocument/2006/relationships/image" Target="../media/image114.emf"/><Relationship Id="rId6" Type="http://schemas.openxmlformats.org/officeDocument/2006/relationships/oleObject" Target="../embeddings/oleObject80.bin"/><Relationship Id="rId7" Type="http://schemas.openxmlformats.org/officeDocument/2006/relationships/image" Target="../media/image115.emf"/><Relationship Id="rId8" Type="http://schemas.openxmlformats.org/officeDocument/2006/relationships/oleObject" Target="../embeddings/oleObject81.bin"/><Relationship Id="rId9" Type="http://schemas.openxmlformats.org/officeDocument/2006/relationships/image" Target="../media/image116.emf"/><Relationship Id="rId1" Type="http://schemas.openxmlformats.org/officeDocument/2006/relationships/vmlDrawing" Target="../drawings/vmlDrawing34.vml"/><Relationship Id="rId2" Type="http://schemas.openxmlformats.org/officeDocument/2006/relationships/slideLayout" Target="../slideLayouts/slideLayout2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18.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82.bin"/><Relationship Id="rId4" Type="http://schemas.openxmlformats.org/officeDocument/2006/relationships/image" Target="../media/image119.emf"/><Relationship Id="rId1" Type="http://schemas.openxmlformats.org/officeDocument/2006/relationships/vmlDrawing" Target="../drawings/vmlDrawing35.vml"/><Relationship Id="rId2" Type="http://schemas.openxmlformats.org/officeDocument/2006/relationships/slideLayout" Target="../slideLayouts/slideLayout20.xml"/></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83.bin"/><Relationship Id="rId4" Type="http://schemas.openxmlformats.org/officeDocument/2006/relationships/image" Target="../media/image120.emf"/><Relationship Id="rId1" Type="http://schemas.openxmlformats.org/officeDocument/2006/relationships/vmlDrawing" Target="../drawings/vmlDrawing36.vml"/><Relationship Id="rId2"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21.jpg"/></Relationships>
</file>

<file path=ppt/slides/_rels/slide112.xml.rels><?xml version="1.0" encoding="UTF-8" standalone="yes"?>
<Relationships xmlns="http://schemas.openxmlformats.org/package/2006/relationships"><Relationship Id="rId3" Type="http://schemas.openxmlformats.org/officeDocument/2006/relationships/image" Target="../media/image121.jpg"/><Relationship Id="rId4" Type="http://schemas.openxmlformats.org/officeDocument/2006/relationships/oleObject" Target="../embeddings/oleObject84.bin"/><Relationship Id="rId5" Type="http://schemas.openxmlformats.org/officeDocument/2006/relationships/image" Target="../media/image122.emf"/><Relationship Id="rId6" Type="http://schemas.openxmlformats.org/officeDocument/2006/relationships/oleObject" Target="../embeddings/oleObject85.bin"/><Relationship Id="rId7" Type="http://schemas.openxmlformats.org/officeDocument/2006/relationships/image" Target="../media/image123.emf"/><Relationship Id="rId1" Type="http://schemas.openxmlformats.org/officeDocument/2006/relationships/vmlDrawing" Target="../drawings/vmlDrawing37.vml"/><Relationship Id="rId2" Type="http://schemas.openxmlformats.org/officeDocument/2006/relationships/slideLayout" Target="../slideLayouts/slideLayout20.xml"/></Relationships>
</file>

<file path=ppt/slides/_rels/slide113.xml.rels><?xml version="1.0" encoding="UTF-8" standalone="yes"?>
<Relationships xmlns="http://schemas.openxmlformats.org/package/2006/relationships"><Relationship Id="rId3" Type="http://schemas.openxmlformats.org/officeDocument/2006/relationships/image" Target="../media/image121.jpg"/><Relationship Id="rId4" Type="http://schemas.openxmlformats.org/officeDocument/2006/relationships/oleObject" Target="../embeddings/oleObject86.bin"/><Relationship Id="rId5" Type="http://schemas.openxmlformats.org/officeDocument/2006/relationships/image" Target="../media/image124.emf"/><Relationship Id="rId6" Type="http://schemas.openxmlformats.org/officeDocument/2006/relationships/oleObject" Target="../embeddings/oleObject87.bin"/><Relationship Id="rId7" Type="http://schemas.openxmlformats.org/officeDocument/2006/relationships/image" Target="../media/image125.emf"/><Relationship Id="rId1" Type="http://schemas.openxmlformats.org/officeDocument/2006/relationships/vmlDrawing" Target="../drawings/vmlDrawing38.vml"/><Relationship Id="rId2" Type="http://schemas.openxmlformats.org/officeDocument/2006/relationships/slideLayout" Target="../slideLayouts/slideLayout2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88.bin"/><Relationship Id="rId4" Type="http://schemas.openxmlformats.org/officeDocument/2006/relationships/image" Target="../media/image126.emf"/><Relationship Id="rId5" Type="http://schemas.openxmlformats.org/officeDocument/2006/relationships/oleObject" Target="../embeddings/oleObject89.bin"/><Relationship Id="rId6" Type="http://schemas.openxmlformats.org/officeDocument/2006/relationships/image" Target="../media/image127.emf"/><Relationship Id="rId7" Type="http://schemas.openxmlformats.org/officeDocument/2006/relationships/oleObject" Target="../embeddings/oleObject90.bin"/><Relationship Id="rId8" Type="http://schemas.openxmlformats.org/officeDocument/2006/relationships/image" Target="../media/image128.emf"/><Relationship Id="rId9" Type="http://schemas.openxmlformats.org/officeDocument/2006/relationships/image" Target="../media/image121.jpg"/><Relationship Id="rId1" Type="http://schemas.openxmlformats.org/officeDocument/2006/relationships/vmlDrawing" Target="../drawings/vmlDrawing39.vml"/><Relationship Id="rId2" Type="http://schemas.openxmlformats.org/officeDocument/2006/relationships/slideLayout" Target="../slideLayouts/slideLayout20.xml"/></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91.bin"/><Relationship Id="rId4" Type="http://schemas.openxmlformats.org/officeDocument/2006/relationships/image" Target="../media/image129.emf"/><Relationship Id="rId5" Type="http://schemas.openxmlformats.org/officeDocument/2006/relationships/oleObject" Target="../embeddings/oleObject92.bin"/><Relationship Id="rId6" Type="http://schemas.openxmlformats.org/officeDocument/2006/relationships/image" Target="../media/image130.emf"/><Relationship Id="rId7" Type="http://schemas.openxmlformats.org/officeDocument/2006/relationships/oleObject" Target="../embeddings/oleObject93.bin"/><Relationship Id="rId8" Type="http://schemas.openxmlformats.org/officeDocument/2006/relationships/image" Target="../media/image131.emf"/><Relationship Id="rId9" Type="http://schemas.openxmlformats.org/officeDocument/2006/relationships/image" Target="../media/image121.jpg"/><Relationship Id="rId1" Type="http://schemas.openxmlformats.org/officeDocument/2006/relationships/vmlDrawing" Target="../drawings/vmlDrawing40.vml"/><Relationship Id="rId2" Type="http://schemas.openxmlformats.org/officeDocument/2006/relationships/slideLayout" Target="../slideLayouts/slideLayout20.xml"/></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94.bin"/><Relationship Id="rId4" Type="http://schemas.openxmlformats.org/officeDocument/2006/relationships/image" Target="../media/image132.emf"/><Relationship Id="rId1" Type="http://schemas.openxmlformats.org/officeDocument/2006/relationships/vmlDrawing" Target="../drawings/vmlDrawing41.vml"/><Relationship Id="rId2" Type="http://schemas.openxmlformats.org/officeDocument/2006/relationships/slideLayout" Target="../slideLayouts/slideLayout20.xml"/></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95.bin"/><Relationship Id="rId4" Type="http://schemas.openxmlformats.org/officeDocument/2006/relationships/image" Target="../media/image133.emf"/><Relationship Id="rId5" Type="http://schemas.openxmlformats.org/officeDocument/2006/relationships/oleObject" Target="../embeddings/oleObject96.bin"/><Relationship Id="rId6" Type="http://schemas.openxmlformats.org/officeDocument/2006/relationships/image" Target="../media/image134.emf"/><Relationship Id="rId7" Type="http://schemas.openxmlformats.org/officeDocument/2006/relationships/oleObject" Target="../embeddings/oleObject97.bin"/><Relationship Id="rId8" Type="http://schemas.openxmlformats.org/officeDocument/2006/relationships/image" Target="../media/image135.emf"/><Relationship Id="rId1" Type="http://schemas.openxmlformats.org/officeDocument/2006/relationships/vmlDrawing" Target="../drawings/vmlDrawing42.vml"/><Relationship Id="rId2" Type="http://schemas.openxmlformats.org/officeDocument/2006/relationships/slideLayout" Target="../slideLayouts/slideLayout20.xml"/></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98.bin"/><Relationship Id="rId4" Type="http://schemas.openxmlformats.org/officeDocument/2006/relationships/image" Target="../media/image136.emf"/><Relationship Id="rId1" Type="http://schemas.openxmlformats.org/officeDocument/2006/relationships/vmlDrawing" Target="../drawings/vmlDrawing43.vml"/><Relationship Id="rId2"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image" Target="../media/image137.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99.bin"/><Relationship Id="rId5" Type="http://schemas.openxmlformats.org/officeDocument/2006/relationships/image" Target="../media/image138.emf"/><Relationship Id="rId6" Type="http://schemas.openxmlformats.org/officeDocument/2006/relationships/oleObject" Target="../embeddings/oleObject100.bin"/><Relationship Id="rId7" Type="http://schemas.openxmlformats.org/officeDocument/2006/relationships/image" Target="../media/image139.emf"/><Relationship Id="rId1" Type="http://schemas.openxmlformats.org/officeDocument/2006/relationships/vmlDrawing" Target="../drawings/vmlDrawing44.vml"/><Relationship Id="rId2" Type="http://schemas.openxmlformats.org/officeDocument/2006/relationships/slideLayout" Target="../slideLayouts/slideLayout22.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101.bin"/><Relationship Id="rId5" Type="http://schemas.openxmlformats.org/officeDocument/2006/relationships/image" Target="../media/image140.emf"/><Relationship Id="rId6" Type="http://schemas.openxmlformats.org/officeDocument/2006/relationships/oleObject" Target="../embeddings/oleObject102.bin"/><Relationship Id="rId7" Type="http://schemas.openxmlformats.org/officeDocument/2006/relationships/image" Target="../media/image141.emf"/><Relationship Id="rId1" Type="http://schemas.openxmlformats.org/officeDocument/2006/relationships/vmlDrawing" Target="../drawings/vmlDrawing45.vml"/><Relationship Id="rId2" Type="http://schemas.openxmlformats.org/officeDocument/2006/relationships/slideLayout" Target="../slideLayouts/slideLayout22.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03.bin"/><Relationship Id="rId5" Type="http://schemas.openxmlformats.org/officeDocument/2006/relationships/image" Target="../media/image142.emf"/><Relationship Id="rId6" Type="http://schemas.openxmlformats.org/officeDocument/2006/relationships/oleObject" Target="../embeddings/oleObject104.bin"/><Relationship Id="rId7" Type="http://schemas.openxmlformats.org/officeDocument/2006/relationships/image" Target="../media/image143.emf"/><Relationship Id="rId1" Type="http://schemas.openxmlformats.org/officeDocument/2006/relationships/vmlDrawing" Target="../drawings/vmlDrawing46.vml"/><Relationship Id="rId2" Type="http://schemas.openxmlformats.org/officeDocument/2006/relationships/slideLayout" Target="../slideLayouts/slideLayout2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105.bin"/><Relationship Id="rId5" Type="http://schemas.openxmlformats.org/officeDocument/2006/relationships/image" Target="../media/image144.emf"/><Relationship Id="rId1" Type="http://schemas.openxmlformats.org/officeDocument/2006/relationships/vmlDrawing" Target="../drawings/vmlDrawing47.vml"/><Relationship Id="rId2" Type="http://schemas.openxmlformats.org/officeDocument/2006/relationships/slideLayout" Target="../slideLayouts/slideLayout24.xml"/></Relationships>
</file>

<file path=ppt/slides/_rels/slide129.xml.rels><?xml version="1.0" encoding="UTF-8" standalone="yes"?>
<Relationships xmlns="http://schemas.openxmlformats.org/package/2006/relationships"><Relationship Id="rId9" Type="http://schemas.openxmlformats.org/officeDocument/2006/relationships/oleObject" Target="../embeddings/oleObject109.bin"/><Relationship Id="rId20" Type="http://schemas.openxmlformats.org/officeDocument/2006/relationships/oleObject" Target="../embeddings/oleObject118.bin"/><Relationship Id="rId21" Type="http://schemas.openxmlformats.org/officeDocument/2006/relationships/oleObject" Target="../embeddings/oleObject119.bin"/><Relationship Id="rId10" Type="http://schemas.openxmlformats.org/officeDocument/2006/relationships/oleObject" Target="../embeddings/oleObject110.bin"/><Relationship Id="rId11" Type="http://schemas.openxmlformats.org/officeDocument/2006/relationships/oleObject" Target="../embeddings/oleObject111.bin"/><Relationship Id="rId12" Type="http://schemas.openxmlformats.org/officeDocument/2006/relationships/oleObject" Target="../embeddings/oleObject112.bin"/><Relationship Id="rId13" Type="http://schemas.openxmlformats.org/officeDocument/2006/relationships/oleObject" Target="../embeddings/oleObject113.bin"/><Relationship Id="rId14" Type="http://schemas.openxmlformats.org/officeDocument/2006/relationships/oleObject" Target="../embeddings/oleObject114.bin"/><Relationship Id="rId15" Type="http://schemas.openxmlformats.org/officeDocument/2006/relationships/oleObject" Target="../embeddings/oleObject115.bin"/><Relationship Id="rId16" Type="http://schemas.openxmlformats.org/officeDocument/2006/relationships/image" Target="../media/image147.emf"/><Relationship Id="rId17" Type="http://schemas.openxmlformats.org/officeDocument/2006/relationships/oleObject" Target="../embeddings/oleObject116.bin"/><Relationship Id="rId18" Type="http://schemas.openxmlformats.org/officeDocument/2006/relationships/oleObject" Target="../embeddings/oleObject117.bin"/><Relationship Id="rId19" Type="http://schemas.openxmlformats.org/officeDocument/2006/relationships/image" Target="../media/image148.emf"/><Relationship Id="rId1" Type="http://schemas.openxmlformats.org/officeDocument/2006/relationships/vmlDrawing" Target="../drawings/vmlDrawing48.vml"/><Relationship Id="rId2" Type="http://schemas.openxmlformats.org/officeDocument/2006/relationships/slideLayout" Target="../slideLayouts/slideLayout29.xml"/><Relationship Id="rId3" Type="http://schemas.openxmlformats.org/officeDocument/2006/relationships/notesSlide" Target="../notesSlides/notesSlide11.xml"/><Relationship Id="rId4" Type="http://schemas.openxmlformats.org/officeDocument/2006/relationships/oleObject" Target="../embeddings/oleObject106.bin"/><Relationship Id="rId5" Type="http://schemas.openxmlformats.org/officeDocument/2006/relationships/image" Target="../media/image145.emf"/><Relationship Id="rId6" Type="http://schemas.openxmlformats.org/officeDocument/2006/relationships/oleObject" Target="../embeddings/oleObject107.bin"/><Relationship Id="rId7" Type="http://schemas.openxmlformats.org/officeDocument/2006/relationships/image" Target="../media/image146.emf"/><Relationship Id="rId8" Type="http://schemas.openxmlformats.org/officeDocument/2006/relationships/oleObject" Target="../embeddings/oleObject108.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9" Type="http://schemas.openxmlformats.org/officeDocument/2006/relationships/oleObject" Target="../embeddings/oleObject123.bin"/><Relationship Id="rId20" Type="http://schemas.openxmlformats.org/officeDocument/2006/relationships/image" Target="../media/image155.emf"/><Relationship Id="rId21" Type="http://schemas.openxmlformats.org/officeDocument/2006/relationships/oleObject" Target="../embeddings/oleObject130.bin"/><Relationship Id="rId22" Type="http://schemas.openxmlformats.org/officeDocument/2006/relationships/image" Target="../media/image156.emf"/><Relationship Id="rId23" Type="http://schemas.openxmlformats.org/officeDocument/2006/relationships/oleObject" Target="../embeddings/oleObject131.bin"/><Relationship Id="rId24" Type="http://schemas.openxmlformats.org/officeDocument/2006/relationships/image" Target="../media/image157.emf"/><Relationship Id="rId10" Type="http://schemas.openxmlformats.org/officeDocument/2006/relationships/image" Target="../media/image151.emf"/><Relationship Id="rId11" Type="http://schemas.openxmlformats.org/officeDocument/2006/relationships/oleObject" Target="../embeddings/oleObject124.bin"/><Relationship Id="rId12" Type="http://schemas.openxmlformats.org/officeDocument/2006/relationships/oleObject" Target="../embeddings/oleObject125.bin"/><Relationship Id="rId13" Type="http://schemas.openxmlformats.org/officeDocument/2006/relationships/image" Target="../media/image152.emf"/><Relationship Id="rId14" Type="http://schemas.openxmlformats.org/officeDocument/2006/relationships/oleObject" Target="../embeddings/oleObject126.bin"/><Relationship Id="rId15" Type="http://schemas.openxmlformats.org/officeDocument/2006/relationships/image" Target="../media/image153.emf"/><Relationship Id="rId16" Type="http://schemas.openxmlformats.org/officeDocument/2006/relationships/oleObject" Target="../embeddings/oleObject127.bin"/><Relationship Id="rId17" Type="http://schemas.openxmlformats.org/officeDocument/2006/relationships/image" Target="../media/image154.emf"/><Relationship Id="rId18" Type="http://schemas.openxmlformats.org/officeDocument/2006/relationships/oleObject" Target="../embeddings/oleObject128.bin"/><Relationship Id="rId19" Type="http://schemas.openxmlformats.org/officeDocument/2006/relationships/oleObject" Target="../embeddings/oleObject129.bin"/><Relationship Id="rId1" Type="http://schemas.openxmlformats.org/officeDocument/2006/relationships/vmlDrawing" Target="../drawings/vmlDrawing49.vml"/><Relationship Id="rId2" Type="http://schemas.openxmlformats.org/officeDocument/2006/relationships/slideLayout" Target="../slideLayouts/slideLayout29.xml"/><Relationship Id="rId3" Type="http://schemas.openxmlformats.org/officeDocument/2006/relationships/notesSlide" Target="../notesSlides/notesSlide12.xml"/><Relationship Id="rId4" Type="http://schemas.openxmlformats.org/officeDocument/2006/relationships/oleObject" Target="../embeddings/oleObject120.bin"/><Relationship Id="rId5" Type="http://schemas.openxmlformats.org/officeDocument/2006/relationships/image" Target="../media/image149.emf"/><Relationship Id="rId6" Type="http://schemas.openxmlformats.org/officeDocument/2006/relationships/oleObject" Target="../embeddings/oleObject121.bin"/><Relationship Id="rId7" Type="http://schemas.openxmlformats.org/officeDocument/2006/relationships/image" Target="../media/image150.emf"/><Relationship Id="rId8" Type="http://schemas.openxmlformats.org/officeDocument/2006/relationships/oleObject" Target="../embeddings/oleObject122.bin"/></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3.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132.bin"/><Relationship Id="rId5" Type="http://schemas.openxmlformats.org/officeDocument/2006/relationships/image" Target="../media/image158.emf"/><Relationship Id="rId6" Type="http://schemas.openxmlformats.org/officeDocument/2006/relationships/oleObject" Target="../embeddings/oleObject133.bin"/><Relationship Id="rId7" Type="http://schemas.openxmlformats.org/officeDocument/2006/relationships/image" Target="../media/image159.emf"/><Relationship Id="rId8" Type="http://schemas.openxmlformats.org/officeDocument/2006/relationships/oleObject" Target="../embeddings/oleObject134.bin"/><Relationship Id="rId9" Type="http://schemas.openxmlformats.org/officeDocument/2006/relationships/image" Target="../media/image160.emf"/><Relationship Id="rId1" Type="http://schemas.openxmlformats.org/officeDocument/2006/relationships/vmlDrawing" Target="../drawings/vmlDrawing50.vml"/><Relationship Id="rId2" Type="http://schemas.openxmlformats.org/officeDocument/2006/relationships/slideLayout" Target="../slideLayouts/slideLayout3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9.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135.bin"/><Relationship Id="rId5" Type="http://schemas.openxmlformats.org/officeDocument/2006/relationships/image" Target="../media/image161.emf"/><Relationship Id="rId6" Type="http://schemas.openxmlformats.org/officeDocument/2006/relationships/oleObject" Target="../embeddings/oleObject136.bin"/><Relationship Id="rId7" Type="http://schemas.openxmlformats.org/officeDocument/2006/relationships/image" Target="../media/image162.emf"/><Relationship Id="rId8" Type="http://schemas.openxmlformats.org/officeDocument/2006/relationships/oleObject" Target="../embeddings/oleObject137.bin"/><Relationship Id="rId9" Type="http://schemas.openxmlformats.org/officeDocument/2006/relationships/image" Target="../media/image163.emf"/><Relationship Id="rId1" Type="http://schemas.openxmlformats.org/officeDocument/2006/relationships/vmlDrawing" Target="../drawings/vmlDrawing51.vml"/><Relationship Id="rId2" Type="http://schemas.openxmlformats.org/officeDocument/2006/relationships/slideLayout" Target="../slideLayouts/slideLayout3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jp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138.bin"/><Relationship Id="rId5" Type="http://schemas.openxmlformats.org/officeDocument/2006/relationships/image" Target="../media/image164.emf"/><Relationship Id="rId6" Type="http://schemas.openxmlformats.org/officeDocument/2006/relationships/oleObject" Target="../embeddings/oleObject139.bin"/><Relationship Id="rId7" Type="http://schemas.openxmlformats.org/officeDocument/2006/relationships/image" Target="../media/image165.emf"/><Relationship Id="rId8" Type="http://schemas.openxmlformats.org/officeDocument/2006/relationships/oleObject" Target="../embeddings/oleObject140.bin"/><Relationship Id="rId9" Type="http://schemas.openxmlformats.org/officeDocument/2006/relationships/image" Target="../media/image166.emf"/><Relationship Id="rId1" Type="http://schemas.openxmlformats.org/officeDocument/2006/relationships/vmlDrawing" Target="../drawings/vmlDrawing52.vml"/><Relationship Id="rId2" Type="http://schemas.openxmlformats.org/officeDocument/2006/relationships/slideLayout" Target="../slideLayouts/slideLayout30.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141.bin"/><Relationship Id="rId5" Type="http://schemas.openxmlformats.org/officeDocument/2006/relationships/image" Target="../media/image167.emf"/><Relationship Id="rId1" Type="http://schemas.openxmlformats.org/officeDocument/2006/relationships/vmlDrawing" Target="../drawings/vmlDrawing53.vml"/><Relationship Id="rId2" Type="http://schemas.openxmlformats.org/officeDocument/2006/relationships/slideLayout" Target="../slideLayouts/slideLayout3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68.jp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68.jpg"/></Relationships>
</file>

<file path=ppt/slides/_rels/slide145.xml.rels><?xml version="1.0" encoding="UTF-8" standalone="yes"?>
<Relationships xmlns="http://schemas.openxmlformats.org/package/2006/relationships"><Relationship Id="rId3" Type="http://schemas.openxmlformats.org/officeDocument/2006/relationships/oleObject" Target="../embeddings/oleObject142.bin"/><Relationship Id="rId4" Type="http://schemas.openxmlformats.org/officeDocument/2006/relationships/image" Target="../media/image169.emf"/><Relationship Id="rId5" Type="http://schemas.openxmlformats.org/officeDocument/2006/relationships/oleObject" Target="../embeddings/oleObject143.bin"/><Relationship Id="rId6" Type="http://schemas.openxmlformats.org/officeDocument/2006/relationships/image" Target="../media/image170.emf"/><Relationship Id="rId1" Type="http://schemas.openxmlformats.org/officeDocument/2006/relationships/vmlDrawing" Target="../drawings/vmlDrawing54.vml"/><Relationship Id="rId2" Type="http://schemas.openxmlformats.org/officeDocument/2006/relationships/slideLayout" Target="../slideLayouts/slideLayout20.xml"/></Relationships>
</file>

<file path=ppt/slides/_rels/slide146.xml.rels><?xml version="1.0" encoding="UTF-8" standalone="yes"?>
<Relationships xmlns="http://schemas.openxmlformats.org/package/2006/relationships"><Relationship Id="rId3" Type="http://schemas.openxmlformats.org/officeDocument/2006/relationships/oleObject" Target="../embeddings/oleObject144.bin"/><Relationship Id="rId4" Type="http://schemas.openxmlformats.org/officeDocument/2006/relationships/image" Target="../media/image171.emf"/><Relationship Id="rId5" Type="http://schemas.openxmlformats.org/officeDocument/2006/relationships/oleObject" Target="../embeddings/oleObject145.bin"/><Relationship Id="rId6" Type="http://schemas.openxmlformats.org/officeDocument/2006/relationships/image" Target="../media/image172.emf"/><Relationship Id="rId1" Type="http://schemas.openxmlformats.org/officeDocument/2006/relationships/vmlDrawing" Target="../drawings/vmlDrawing55.vml"/><Relationship Id="rId2" Type="http://schemas.openxmlformats.org/officeDocument/2006/relationships/slideLayout" Target="../slideLayouts/slideLayout20.xml"/></Relationships>
</file>

<file path=ppt/slides/_rels/slide147.xml.rels><?xml version="1.0" encoding="UTF-8" standalone="yes"?>
<Relationships xmlns="http://schemas.openxmlformats.org/package/2006/relationships"><Relationship Id="rId3" Type="http://schemas.openxmlformats.org/officeDocument/2006/relationships/oleObject" Target="../embeddings/oleObject146.bin"/><Relationship Id="rId4" Type="http://schemas.openxmlformats.org/officeDocument/2006/relationships/image" Target="../media/image173.emf"/><Relationship Id="rId5" Type="http://schemas.openxmlformats.org/officeDocument/2006/relationships/oleObject" Target="../embeddings/oleObject147.bin"/><Relationship Id="rId6" Type="http://schemas.openxmlformats.org/officeDocument/2006/relationships/image" Target="../media/image172.emf"/><Relationship Id="rId1" Type="http://schemas.openxmlformats.org/officeDocument/2006/relationships/vmlDrawing" Target="../drawings/vmlDrawing56.vml"/><Relationship Id="rId2" Type="http://schemas.openxmlformats.org/officeDocument/2006/relationships/slideLayout" Target="../slideLayouts/slideLayout20.xml"/></Relationships>
</file>

<file path=ppt/slides/_rels/slide148.xml.rels><?xml version="1.0" encoding="UTF-8" standalone="yes"?>
<Relationships xmlns="http://schemas.openxmlformats.org/package/2006/relationships"><Relationship Id="rId3" Type="http://schemas.openxmlformats.org/officeDocument/2006/relationships/oleObject" Target="../embeddings/oleObject148.bin"/><Relationship Id="rId4" Type="http://schemas.openxmlformats.org/officeDocument/2006/relationships/image" Target="../media/image174.emf"/><Relationship Id="rId5" Type="http://schemas.openxmlformats.org/officeDocument/2006/relationships/oleObject" Target="../embeddings/oleObject149.bin"/><Relationship Id="rId6" Type="http://schemas.openxmlformats.org/officeDocument/2006/relationships/image" Target="../media/image175.emf"/><Relationship Id="rId1" Type="http://schemas.openxmlformats.org/officeDocument/2006/relationships/vmlDrawing" Target="../drawings/vmlDrawing57.vml"/><Relationship Id="rId2" Type="http://schemas.openxmlformats.org/officeDocument/2006/relationships/slideLayout" Target="../slideLayouts/slideLayout2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6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3.emf"/><Relationship Id="rId5" Type="http://schemas.openxmlformats.org/officeDocument/2006/relationships/image" Target="../media/image14.jp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oleObject" Target="../embeddings/oleObject2.bin"/><Relationship Id="rId5" Type="http://schemas.openxmlformats.org/officeDocument/2006/relationships/image" Target="../media/image15.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16.emf"/><Relationship Id="rId5" Type="http://schemas.openxmlformats.org/officeDocument/2006/relationships/image" Target="../media/image14.jpg"/><Relationship Id="rId6" Type="http://schemas.openxmlformats.org/officeDocument/2006/relationships/oleObject" Target="../embeddings/oleObject4.bin"/><Relationship Id="rId7" Type="http://schemas.openxmlformats.org/officeDocument/2006/relationships/image" Target="../media/image17.emf"/><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16.emf"/><Relationship Id="rId5" Type="http://schemas.openxmlformats.org/officeDocument/2006/relationships/oleObject" Target="../embeddings/oleObject6.bin"/><Relationship Id="rId6" Type="http://schemas.openxmlformats.org/officeDocument/2006/relationships/image" Target="../media/image17.emf"/><Relationship Id="rId7" Type="http://schemas.openxmlformats.org/officeDocument/2006/relationships/oleObject" Target="../embeddings/oleObject7.bin"/><Relationship Id="rId8" Type="http://schemas.openxmlformats.org/officeDocument/2006/relationships/image" Target="../media/image15.emf"/><Relationship Id="rId9" Type="http://schemas.openxmlformats.org/officeDocument/2006/relationships/oleObject" Target="../embeddings/oleObject8.bin"/><Relationship Id="rId10" Type="http://schemas.openxmlformats.org/officeDocument/2006/relationships/image" Target="../media/image13.emf"/><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oleObject" Target="../embeddings/oleObject9.bin"/><Relationship Id="rId5" Type="http://schemas.openxmlformats.org/officeDocument/2006/relationships/image" Target="../media/image18.emf"/><Relationship Id="rId6" Type="http://schemas.openxmlformats.org/officeDocument/2006/relationships/oleObject" Target="../embeddings/oleObject10.bin"/><Relationship Id="rId7" Type="http://schemas.openxmlformats.org/officeDocument/2006/relationships/image" Target="../media/image19.emf"/><Relationship Id="rId8" Type="http://schemas.openxmlformats.org/officeDocument/2006/relationships/oleObject" Target="../embeddings/oleObject11.bin"/><Relationship Id="rId9" Type="http://schemas.openxmlformats.org/officeDocument/2006/relationships/image" Target="../media/image20.emf"/><Relationship Id="rId1" Type="http://schemas.openxmlformats.org/officeDocument/2006/relationships/vmlDrawing" Target="../drawings/vmlDrawing5.vml"/><Relationship Id="rId2"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20.emf"/><Relationship Id="rId5" Type="http://schemas.openxmlformats.org/officeDocument/2006/relationships/image" Target="../media/image21.jpg"/><Relationship Id="rId1" Type="http://schemas.openxmlformats.org/officeDocument/2006/relationships/vmlDrawing" Target="../drawings/vmlDrawing6.vml"/><Relationship Id="rId2"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22.emf"/><Relationship Id="rId1" Type="http://schemas.openxmlformats.org/officeDocument/2006/relationships/vmlDrawing" Target="../drawings/vmlDrawing7.vml"/><Relationship Id="rId2"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1" Type="http://schemas.openxmlformats.org/officeDocument/2006/relationships/image" Target="../media/image26.emf"/><Relationship Id="rId12" Type="http://schemas.openxmlformats.org/officeDocument/2006/relationships/oleObject" Target="../embeddings/oleObject18.bin"/><Relationship Id="rId13" Type="http://schemas.openxmlformats.org/officeDocument/2006/relationships/image" Target="../media/image27.emf"/><Relationship Id="rId1" Type="http://schemas.openxmlformats.org/officeDocument/2006/relationships/vmlDrawing" Target="../drawings/vmlDrawing8.vml"/><Relationship Id="rId2" Type="http://schemas.openxmlformats.org/officeDocument/2006/relationships/slideLayout" Target="../slideLayouts/slideLayout9.xml"/><Relationship Id="rId3" Type="http://schemas.openxmlformats.org/officeDocument/2006/relationships/image" Target="../media/image28.jpg"/><Relationship Id="rId4" Type="http://schemas.openxmlformats.org/officeDocument/2006/relationships/oleObject" Target="../embeddings/oleObject14.bin"/><Relationship Id="rId5" Type="http://schemas.openxmlformats.org/officeDocument/2006/relationships/image" Target="../media/image23.emf"/><Relationship Id="rId6" Type="http://schemas.openxmlformats.org/officeDocument/2006/relationships/oleObject" Target="../embeddings/oleObject15.bin"/><Relationship Id="rId7" Type="http://schemas.openxmlformats.org/officeDocument/2006/relationships/image" Target="../media/image24.emf"/><Relationship Id="rId8" Type="http://schemas.openxmlformats.org/officeDocument/2006/relationships/oleObject" Target="../embeddings/oleObject16.bin"/><Relationship Id="rId9" Type="http://schemas.openxmlformats.org/officeDocument/2006/relationships/image" Target="../media/image25.emf"/><Relationship Id="rId10" Type="http://schemas.openxmlformats.org/officeDocument/2006/relationships/oleObject" Target="../embeddings/oleObject17.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29.emf"/><Relationship Id="rId5" Type="http://schemas.openxmlformats.org/officeDocument/2006/relationships/oleObject" Target="../embeddings/oleObject20.bin"/><Relationship Id="rId6" Type="http://schemas.openxmlformats.org/officeDocument/2006/relationships/image" Target="../media/image30.emf"/><Relationship Id="rId7" Type="http://schemas.openxmlformats.org/officeDocument/2006/relationships/oleObject" Target="../embeddings/oleObject21.bin"/><Relationship Id="rId8" Type="http://schemas.openxmlformats.org/officeDocument/2006/relationships/oleObject" Target="../embeddings/oleObject22.bin"/><Relationship Id="rId9" Type="http://schemas.openxmlformats.org/officeDocument/2006/relationships/image" Target="../media/image31.emf"/><Relationship Id="rId10" Type="http://schemas.openxmlformats.org/officeDocument/2006/relationships/image" Target="../media/image28.jpg"/><Relationship Id="rId1" Type="http://schemas.openxmlformats.org/officeDocument/2006/relationships/vmlDrawing" Target="../drawings/vmlDrawing9.vml"/><Relationship Id="rId2"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oleObject" Target="../embeddings/oleObject23.bin"/><Relationship Id="rId5" Type="http://schemas.openxmlformats.org/officeDocument/2006/relationships/image" Target="../media/image32.emf"/><Relationship Id="rId6" Type="http://schemas.openxmlformats.org/officeDocument/2006/relationships/oleObject" Target="../embeddings/oleObject24.bin"/><Relationship Id="rId7" Type="http://schemas.openxmlformats.org/officeDocument/2006/relationships/image" Target="../media/image31.emf"/><Relationship Id="rId8" Type="http://schemas.openxmlformats.org/officeDocument/2006/relationships/oleObject" Target="../embeddings/oleObject25.bin"/><Relationship Id="rId9" Type="http://schemas.openxmlformats.org/officeDocument/2006/relationships/image" Target="../media/image33.emf"/><Relationship Id="rId1" Type="http://schemas.openxmlformats.org/officeDocument/2006/relationships/vmlDrawing" Target="../drawings/vmlDrawing10.vml"/><Relationship Id="rId2"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1" Type="http://schemas.openxmlformats.org/officeDocument/2006/relationships/slideLayout" Target="../slideLayouts/slideLayout9.xml"/><Relationship Id="rId2"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6.bin"/><Relationship Id="rId4" Type="http://schemas.openxmlformats.org/officeDocument/2006/relationships/image" Target="../media/image36.emf"/><Relationship Id="rId5" Type="http://schemas.openxmlformats.org/officeDocument/2006/relationships/oleObject" Target="../embeddings/oleObject27.bin"/><Relationship Id="rId6" Type="http://schemas.openxmlformats.org/officeDocument/2006/relationships/image" Target="../media/image37.emf"/><Relationship Id="rId7" Type="http://schemas.openxmlformats.org/officeDocument/2006/relationships/oleObject" Target="../embeddings/oleObject28.bin"/><Relationship Id="rId8" Type="http://schemas.openxmlformats.org/officeDocument/2006/relationships/image" Target="../media/image38.emf"/><Relationship Id="rId9" Type="http://schemas.openxmlformats.org/officeDocument/2006/relationships/image" Target="../media/image28.jpg"/><Relationship Id="rId1" Type="http://schemas.openxmlformats.org/officeDocument/2006/relationships/vmlDrawing" Target="../drawings/vmlDrawing11.vml"/><Relationship Id="rId2"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1" Type="http://schemas.openxmlformats.org/officeDocument/2006/relationships/oleObject" Target="../embeddings/oleObject33.bin"/><Relationship Id="rId12" Type="http://schemas.openxmlformats.org/officeDocument/2006/relationships/image" Target="../media/image43.emf"/><Relationship Id="rId1" Type="http://schemas.openxmlformats.org/officeDocument/2006/relationships/vmlDrawing" Target="../drawings/vmlDrawing12.vml"/><Relationship Id="rId2" Type="http://schemas.openxmlformats.org/officeDocument/2006/relationships/slideLayout" Target="../slideLayouts/slideLayout8.xml"/><Relationship Id="rId3" Type="http://schemas.openxmlformats.org/officeDocument/2006/relationships/oleObject" Target="../embeddings/oleObject29.bin"/><Relationship Id="rId4" Type="http://schemas.openxmlformats.org/officeDocument/2006/relationships/image" Target="../media/image39.emf"/><Relationship Id="rId5" Type="http://schemas.openxmlformats.org/officeDocument/2006/relationships/oleObject" Target="../embeddings/oleObject30.bin"/><Relationship Id="rId6" Type="http://schemas.openxmlformats.org/officeDocument/2006/relationships/image" Target="../media/image40.emf"/><Relationship Id="rId7" Type="http://schemas.openxmlformats.org/officeDocument/2006/relationships/oleObject" Target="../embeddings/oleObject31.bin"/><Relationship Id="rId8" Type="http://schemas.openxmlformats.org/officeDocument/2006/relationships/image" Target="../media/image41.emf"/><Relationship Id="rId9" Type="http://schemas.openxmlformats.org/officeDocument/2006/relationships/oleObject" Target="../embeddings/oleObject32.bin"/><Relationship Id="rId10" Type="http://schemas.openxmlformats.org/officeDocument/2006/relationships/image" Target="../media/image42.emf"/></Relationships>
</file>

<file path=ppt/slides/_rels/slide31.xml.rels><?xml version="1.0" encoding="UTF-8" standalone="yes"?>
<Relationships xmlns="http://schemas.openxmlformats.org/package/2006/relationships"><Relationship Id="rId11" Type="http://schemas.openxmlformats.org/officeDocument/2006/relationships/oleObject" Target="../embeddings/oleObject38.bin"/><Relationship Id="rId12" Type="http://schemas.openxmlformats.org/officeDocument/2006/relationships/image" Target="../media/image48.emf"/><Relationship Id="rId1" Type="http://schemas.openxmlformats.org/officeDocument/2006/relationships/vmlDrawing" Target="../drawings/vmlDrawing13.vml"/><Relationship Id="rId2" Type="http://schemas.openxmlformats.org/officeDocument/2006/relationships/slideLayout" Target="../slideLayouts/slideLayout8.xml"/><Relationship Id="rId3" Type="http://schemas.openxmlformats.org/officeDocument/2006/relationships/oleObject" Target="../embeddings/oleObject34.bin"/><Relationship Id="rId4" Type="http://schemas.openxmlformats.org/officeDocument/2006/relationships/image" Target="../media/image44.emf"/><Relationship Id="rId5" Type="http://schemas.openxmlformats.org/officeDocument/2006/relationships/oleObject" Target="../embeddings/oleObject35.bin"/><Relationship Id="rId6" Type="http://schemas.openxmlformats.org/officeDocument/2006/relationships/image" Target="../media/image45.emf"/><Relationship Id="rId7" Type="http://schemas.openxmlformats.org/officeDocument/2006/relationships/oleObject" Target="../embeddings/oleObject36.bin"/><Relationship Id="rId8" Type="http://schemas.openxmlformats.org/officeDocument/2006/relationships/image" Target="../media/image46.emf"/><Relationship Id="rId9" Type="http://schemas.openxmlformats.org/officeDocument/2006/relationships/oleObject" Target="../embeddings/oleObject37.bin"/><Relationship Id="rId10" Type="http://schemas.openxmlformats.org/officeDocument/2006/relationships/image" Target="../media/image47.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59.emf"/><Relationship Id="rId1" Type="http://schemas.openxmlformats.org/officeDocument/2006/relationships/slideLayout" Target="../slideLayouts/slideLayout17.xml"/><Relationship Id="rId2" Type="http://schemas.openxmlformats.org/officeDocument/2006/relationships/image" Target="../media/image5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0.jpg"/></Relationships>
</file>

<file path=ppt/slides/_rels/slide54.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oleObject" Target="../embeddings/oleObject39.bin"/><Relationship Id="rId5" Type="http://schemas.openxmlformats.org/officeDocument/2006/relationships/image" Target="../media/image61.emf"/><Relationship Id="rId6" Type="http://schemas.openxmlformats.org/officeDocument/2006/relationships/image" Target="../media/image60.jpg"/><Relationship Id="rId1" Type="http://schemas.openxmlformats.org/officeDocument/2006/relationships/vmlDrawing" Target="../drawings/vmlDrawing14.vml"/><Relationship Id="rId2"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oleObject" Target="../embeddings/oleObject40.bin"/><Relationship Id="rId5" Type="http://schemas.openxmlformats.org/officeDocument/2006/relationships/image" Target="../media/image63.emf"/><Relationship Id="rId1" Type="http://schemas.openxmlformats.org/officeDocument/2006/relationships/vmlDrawing" Target="../drawings/vmlDrawing15.vml"/><Relationship Id="rId2"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41.bin"/><Relationship Id="rId4" Type="http://schemas.openxmlformats.org/officeDocument/2006/relationships/image" Target="../media/image65.emf"/><Relationship Id="rId1" Type="http://schemas.openxmlformats.org/officeDocument/2006/relationships/vmlDrawing" Target="../drawings/vmlDrawing16.vml"/><Relationship Id="rId2"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4.jpg"/></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42.bin"/><Relationship Id="rId4" Type="http://schemas.openxmlformats.org/officeDocument/2006/relationships/image" Target="../media/image66.emf"/><Relationship Id="rId1" Type="http://schemas.openxmlformats.org/officeDocument/2006/relationships/vmlDrawing" Target="../drawings/vmlDrawing17.vml"/><Relationship Id="rId2"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43.bin"/><Relationship Id="rId4" Type="http://schemas.openxmlformats.org/officeDocument/2006/relationships/image" Target="../media/image67.emf"/><Relationship Id="rId1" Type="http://schemas.openxmlformats.org/officeDocument/2006/relationships/vmlDrawing" Target="../drawings/vmlDrawing18.vml"/><Relationship Id="rId2"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44.bin"/><Relationship Id="rId4" Type="http://schemas.openxmlformats.org/officeDocument/2006/relationships/image" Target="../media/image68.emf"/><Relationship Id="rId5" Type="http://schemas.openxmlformats.org/officeDocument/2006/relationships/oleObject" Target="../embeddings/oleObject45.bin"/><Relationship Id="rId6" Type="http://schemas.openxmlformats.org/officeDocument/2006/relationships/image" Target="../media/image69.emf"/><Relationship Id="rId7" Type="http://schemas.openxmlformats.org/officeDocument/2006/relationships/oleObject" Target="../embeddings/oleObject46.bin"/><Relationship Id="rId8" Type="http://schemas.openxmlformats.org/officeDocument/2006/relationships/image" Target="../media/image70.emf"/><Relationship Id="rId9" Type="http://schemas.openxmlformats.org/officeDocument/2006/relationships/oleObject" Target="../embeddings/oleObject47.bin"/><Relationship Id="rId10" Type="http://schemas.openxmlformats.org/officeDocument/2006/relationships/image" Target="../media/image71.emf"/><Relationship Id="rId1" Type="http://schemas.openxmlformats.org/officeDocument/2006/relationships/vmlDrawing" Target="../drawings/vmlDrawing19.vml"/><Relationship Id="rId2"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image" Target="../media/image72.png"/><Relationship Id="rId1" Type="http://schemas.microsoft.com/office/2007/relationships/media" Target="../media/media1.mp4"/><Relationship Id="rId2" Type="http://schemas.openxmlformats.org/officeDocument/2006/relationships/video" Target="../media/media1.mp4"/></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3.jpg"/></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48.bin"/><Relationship Id="rId4" Type="http://schemas.openxmlformats.org/officeDocument/2006/relationships/image" Target="../media/image74.emf"/><Relationship Id="rId5" Type="http://schemas.openxmlformats.org/officeDocument/2006/relationships/oleObject" Target="../embeddings/oleObject49.bin"/><Relationship Id="rId6" Type="http://schemas.openxmlformats.org/officeDocument/2006/relationships/image" Target="../media/image75.emf"/><Relationship Id="rId7" Type="http://schemas.openxmlformats.org/officeDocument/2006/relationships/oleObject" Target="../embeddings/oleObject50.bin"/><Relationship Id="rId8" Type="http://schemas.openxmlformats.org/officeDocument/2006/relationships/image" Target="../media/image76.emf"/><Relationship Id="rId1" Type="http://schemas.openxmlformats.org/officeDocument/2006/relationships/vmlDrawing" Target="../drawings/vmlDrawing20.vml"/><Relationship Id="rId2"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51.bin"/><Relationship Id="rId4" Type="http://schemas.openxmlformats.org/officeDocument/2006/relationships/image" Target="../media/image77.emf"/><Relationship Id="rId1" Type="http://schemas.openxmlformats.org/officeDocument/2006/relationships/vmlDrawing" Target="../drawings/vmlDrawing21.vml"/><Relationship Id="rId2"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52.bin"/><Relationship Id="rId4" Type="http://schemas.openxmlformats.org/officeDocument/2006/relationships/image" Target="../media/image78.emf"/><Relationship Id="rId5" Type="http://schemas.openxmlformats.org/officeDocument/2006/relationships/image" Target="../media/image79.emf"/><Relationship Id="rId6" Type="http://schemas.openxmlformats.org/officeDocument/2006/relationships/image" Target="../media/image80.emf"/><Relationship Id="rId1" Type="http://schemas.openxmlformats.org/officeDocument/2006/relationships/vmlDrawing" Target="../drawings/vmlDrawing22.vml"/><Relationship Id="rId2"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3.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53.bin"/><Relationship Id="rId4" Type="http://schemas.openxmlformats.org/officeDocument/2006/relationships/image" Target="../media/image81.emf"/><Relationship Id="rId5" Type="http://schemas.openxmlformats.org/officeDocument/2006/relationships/image" Target="../media/image82.emf"/><Relationship Id="rId1" Type="http://schemas.openxmlformats.org/officeDocument/2006/relationships/vmlDrawing" Target="../drawings/vmlDrawing23.vml"/><Relationship Id="rId2"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54.bin"/><Relationship Id="rId4" Type="http://schemas.openxmlformats.org/officeDocument/2006/relationships/image" Target="../media/image83.emf"/><Relationship Id="rId1" Type="http://schemas.openxmlformats.org/officeDocument/2006/relationships/vmlDrawing" Target="../drawings/vmlDrawing24.vml"/><Relationship Id="rId2"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55.bin"/><Relationship Id="rId4" Type="http://schemas.openxmlformats.org/officeDocument/2006/relationships/image" Target="../media/image83.emf"/><Relationship Id="rId5" Type="http://schemas.openxmlformats.org/officeDocument/2006/relationships/image" Target="../media/image53.png"/><Relationship Id="rId1" Type="http://schemas.openxmlformats.org/officeDocument/2006/relationships/vmlDrawing" Target="../drawings/vmlDrawing25.vml"/><Relationship Id="rId2"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53.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56.bin"/><Relationship Id="rId5" Type="http://schemas.openxmlformats.org/officeDocument/2006/relationships/image" Target="../media/image74.emf"/><Relationship Id="rId6" Type="http://schemas.openxmlformats.org/officeDocument/2006/relationships/image" Target="../media/image84.emf"/><Relationship Id="rId1" Type="http://schemas.openxmlformats.org/officeDocument/2006/relationships/vmlDrawing" Target="../drawings/vmlDrawing26.vml"/><Relationship Id="rId2"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57.bin"/><Relationship Id="rId4" Type="http://schemas.openxmlformats.org/officeDocument/2006/relationships/image" Target="../media/image85.emf"/><Relationship Id="rId1" Type="http://schemas.openxmlformats.org/officeDocument/2006/relationships/vmlDrawing" Target="../drawings/vmlDrawing27.vml"/><Relationship Id="rId2"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3" Type="http://schemas.openxmlformats.org/officeDocument/2006/relationships/image" Target="../media/image88.jpg"/><Relationship Id="rId4" Type="http://schemas.openxmlformats.org/officeDocument/2006/relationships/oleObject" Target="../embeddings/oleObject58.bin"/><Relationship Id="rId5" Type="http://schemas.openxmlformats.org/officeDocument/2006/relationships/image" Target="../media/image86.emf"/><Relationship Id="rId6" Type="http://schemas.openxmlformats.org/officeDocument/2006/relationships/oleObject" Target="../embeddings/oleObject59.bin"/><Relationship Id="rId7" Type="http://schemas.openxmlformats.org/officeDocument/2006/relationships/image" Target="../media/image87.emf"/><Relationship Id="rId1" Type="http://schemas.openxmlformats.org/officeDocument/2006/relationships/vmlDrawing" Target="../drawings/vmlDrawing28.vml"/><Relationship Id="rId2"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3" Type="http://schemas.openxmlformats.org/officeDocument/2006/relationships/image" Target="../media/image91.jpg"/><Relationship Id="rId4" Type="http://schemas.openxmlformats.org/officeDocument/2006/relationships/oleObject" Target="../embeddings/oleObject60.bin"/><Relationship Id="rId5" Type="http://schemas.openxmlformats.org/officeDocument/2006/relationships/image" Target="../media/image89.emf"/><Relationship Id="rId6" Type="http://schemas.openxmlformats.org/officeDocument/2006/relationships/oleObject" Target="../embeddings/oleObject61.bin"/><Relationship Id="rId7" Type="http://schemas.openxmlformats.org/officeDocument/2006/relationships/image" Target="../media/image90.emf"/><Relationship Id="rId1" Type="http://schemas.openxmlformats.org/officeDocument/2006/relationships/vmlDrawing" Target="../drawings/vmlDrawing29.vml"/><Relationship Id="rId2"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11" Type="http://schemas.openxmlformats.org/officeDocument/2006/relationships/oleObject" Target="../embeddings/oleObject66.bin"/><Relationship Id="rId12" Type="http://schemas.openxmlformats.org/officeDocument/2006/relationships/image" Target="../media/image96.emf"/><Relationship Id="rId1" Type="http://schemas.openxmlformats.org/officeDocument/2006/relationships/vmlDrawing" Target="../drawings/vmlDrawing30.vml"/><Relationship Id="rId2" Type="http://schemas.openxmlformats.org/officeDocument/2006/relationships/slideLayout" Target="../slideLayouts/slideLayout24.xml"/><Relationship Id="rId3" Type="http://schemas.openxmlformats.org/officeDocument/2006/relationships/oleObject" Target="../embeddings/oleObject62.bin"/><Relationship Id="rId4" Type="http://schemas.openxmlformats.org/officeDocument/2006/relationships/image" Target="../media/image92.emf"/><Relationship Id="rId5" Type="http://schemas.openxmlformats.org/officeDocument/2006/relationships/oleObject" Target="../embeddings/oleObject63.bin"/><Relationship Id="rId6" Type="http://schemas.openxmlformats.org/officeDocument/2006/relationships/image" Target="../media/image93.emf"/><Relationship Id="rId7" Type="http://schemas.openxmlformats.org/officeDocument/2006/relationships/oleObject" Target="../embeddings/oleObject64.bin"/><Relationship Id="rId8" Type="http://schemas.openxmlformats.org/officeDocument/2006/relationships/image" Target="../media/image94.emf"/><Relationship Id="rId9" Type="http://schemas.openxmlformats.org/officeDocument/2006/relationships/oleObject" Target="../embeddings/oleObject65.bin"/><Relationship Id="rId10" Type="http://schemas.openxmlformats.org/officeDocument/2006/relationships/image" Target="../media/image95.emf"/></Relationships>
</file>

<file path=ppt/slides/_rels/slide96.xml.rels><?xml version="1.0" encoding="UTF-8" standalone="yes"?>
<Relationships xmlns="http://schemas.openxmlformats.org/package/2006/relationships"><Relationship Id="rId3" Type="http://schemas.openxmlformats.org/officeDocument/2006/relationships/image" Target="../media/image101.jpg"/><Relationship Id="rId4" Type="http://schemas.openxmlformats.org/officeDocument/2006/relationships/oleObject" Target="../embeddings/oleObject67.bin"/><Relationship Id="rId5" Type="http://schemas.openxmlformats.org/officeDocument/2006/relationships/image" Target="../media/image97.emf"/><Relationship Id="rId6" Type="http://schemas.openxmlformats.org/officeDocument/2006/relationships/oleObject" Target="../embeddings/oleObject68.bin"/><Relationship Id="rId7" Type="http://schemas.openxmlformats.org/officeDocument/2006/relationships/image" Target="../media/image98.emf"/><Relationship Id="rId8" Type="http://schemas.openxmlformats.org/officeDocument/2006/relationships/oleObject" Target="../embeddings/oleObject69.bin"/><Relationship Id="rId9" Type="http://schemas.openxmlformats.org/officeDocument/2006/relationships/image" Target="../media/image99.emf"/><Relationship Id="rId10" Type="http://schemas.openxmlformats.org/officeDocument/2006/relationships/oleObject" Target="../embeddings/oleObject70.bin"/><Relationship Id="rId11" Type="http://schemas.openxmlformats.org/officeDocument/2006/relationships/image" Target="../media/image100.emf"/><Relationship Id="rId1" Type="http://schemas.openxmlformats.org/officeDocument/2006/relationships/vmlDrawing" Target="../drawings/vmlDrawing31.vml"/><Relationship Id="rId2"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53.png"/></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71.bin"/><Relationship Id="rId4" Type="http://schemas.openxmlformats.org/officeDocument/2006/relationships/image" Target="../media/image102.emf"/><Relationship Id="rId5" Type="http://schemas.openxmlformats.org/officeDocument/2006/relationships/oleObject" Target="../embeddings/oleObject72.bin"/><Relationship Id="rId6" Type="http://schemas.openxmlformats.org/officeDocument/2006/relationships/image" Target="../media/image103.emf"/><Relationship Id="rId1" Type="http://schemas.openxmlformats.org/officeDocument/2006/relationships/vmlDrawing" Target="../drawings/vmlDrawing32.vml"/><Relationship Id="rId2"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1" name="Rectangle 43"/>
          <p:cNvSpPr>
            <a:spLocks noGrp="1" noChangeArrowheads="1"/>
          </p:cNvSpPr>
          <p:nvPr>
            <p:ph type="ctrTitle"/>
          </p:nvPr>
        </p:nvSpPr>
        <p:spPr>
          <a:xfrm>
            <a:off x="365126" y="2823124"/>
            <a:ext cx="3392503" cy="1569660"/>
          </a:xfrm>
        </p:spPr>
        <p:txBody>
          <a:bodyPr/>
          <a:lstStyle/>
          <a:p>
            <a:r>
              <a:rPr lang="en-US" dirty="0" smtClean="0"/>
              <a:t>Chapter 10</a:t>
            </a:r>
            <a:br>
              <a:rPr lang="en-US" dirty="0" smtClean="0"/>
            </a:br>
            <a:r>
              <a:rPr lang="en-US" dirty="0" smtClean="0"/>
              <a:t>Motion in a Plane</a:t>
            </a:r>
            <a:endParaRPr lang="en-US" dirty="0"/>
          </a:p>
        </p:txBody>
      </p:sp>
      <p:sp>
        <p:nvSpPr>
          <p:cNvPr id="5" name="Rectangle 17"/>
          <p:cNvSpPr>
            <a:spLocks noGrp="1" noChangeArrowheads="1"/>
          </p:cNvSpPr>
          <p:nvPr>
            <p:ph type="ftr" sz="quarter" idx="3"/>
          </p:nvPr>
        </p:nvSpPr>
        <p:spPr/>
        <p:txBody>
          <a:bodyPr/>
          <a:lstStyle/>
          <a:p>
            <a:r>
              <a:rPr lang="en-GB" dirty="0" smtClean="0"/>
              <a:t>© 2015 Pearson Education, Inc.</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10.13</a:t>
            </a:r>
            <a:endParaRPr lang="en-US" dirty="0"/>
          </a:p>
        </p:txBody>
      </p:sp>
      <p:sp>
        <p:nvSpPr>
          <p:cNvPr id="4" name="Footer Placeholder 3"/>
          <p:cNvSpPr>
            <a:spLocks noGrp="1"/>
          </p:cNvSpPr>
          <p:nvPr>
            <p:ph type="ftr" sz="quarter" idx="10"/>
          </p:nvPr>
        </p:nvSpPr>
        <p:spPr/>
        <p:txBody>
          <a:bodyPr/>
          <a:lstStyle/>
          <a:p>
            <a:r>
              <a:rPr lang="en-GB"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Reading Quiz</a:t>
            </a:r>
            <a:endParaRPr lang="en-US" dirty="0"/>
          </a:p>
        </p:txBody>
      </p:sp>
      <p:pic>
        <p:nvPicPr>
          <p:cNvPr id="6" name="Picture 5"/>
          <p:cNvPicPr>
            <a:picLocks noChangeAspect="1"/>
          </p:cNvPicPr>
          <p:nvPr/>
        </p:nvPicPr>
        <p:blipFill>
          <a:blip r:embed="rId2"/>
          <a:stretch>
            <a:fillRect/>
          </a:stretch>
        </p:blipFill>
        <p:spPr>
          <a:xfrm>
            <a:off x="0" y="2216509"/>
            <a:ext cx="9144000" cy="2424981"/>
          </a:xfrm>
          <a:prstGeom prst="rect">
            <a:avLst/>
          </a:prstGeom>
        </p:spPr>
      </p:pic>
    </p:spTree>
    <p:extLst>
      <p:ext uri="{BB962C8B-B14F-4D97-AF65-F5344CB8AC3E}">
        <p14:creationId xmlns:p14="http://schemas.microsoft.com/office/powerpoint/2010/main" val="170364932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65124" y="1170432"/>
            <a:ext cx="8659810" cy="5516780"/>
          </a:xfrm>
        </p:spPr>
        <p:txBody>
          <a:bodyPr/>
          <a:lstStyle/>
          <a:p>
            <a:pPr marL="0" indent="0">
              <a:buNone/>
            </a:pPr>
            <a:r>
              <a:rPr lang="en-US" sz="2200" dirty="0"/>
              <a:t>Consider a ball sliding down an incline with negligible friction</a:t>
            </a:r>
            <a:r>
              <a:rPr lang="en-US" sz="2200" dirty="0" smtClean="0"/>
              <a:t>:</a:t>
            </a:r>
          </a:p>
          <a:p>
            <a:pPr marL="0" indent="0">
              <a:buNone/>
            </a:pPr>
            <a:r>
              <a:rPr lang="en-US" sz="2200" dirty="0" smtClean="0"/>
              <a:t/>
            </a:r>
            <a:br>
              <a:rPr lang="en-US" sz="2200" dirty="0" smtClean="0"/>
            </a:br>
            <a:endParaRPr lang="en-US" sz="2200" dirty="0" smtClean="0"/>
          </a:p>
          <a:p>
            <a:pPr marL="0" indent="0">
              <a:buNone/>
            </a:pPr>
            <a:endParaRPr lang="en-US" sz="2200" dirty="0"/>
          </a:p>
          <a:p>
            <a:pPr marL="0" indent="0">
              <a:buNone/>
            </a:pPr>
            <a:endParaRPr lang="en-US" sz="2200" dirty="0" smtClean="0"/>
          </a:p>
          <a:p>
            <a:pPr marL="0" indent="0">
              <a:buNone/>
            </a:pPr>
            <a:endParaRPr lang="en-US" sz="2200" dirty="0"/>
          </a:p>
          <a:p>
            <a:pPr marL="0" indent="0">
              <a:buNone/>
            </a:pPr>
            <a:endParaRPr lang="en-US" sz="2200" dirty="0" smtClean="0"/>
          </a:p>
          <a:p>
            <a:pPr marL="0" indent="0">
              <a:buNone/>
            </a:pPr>
            <a:endParaRPr lang="en-US" sz="2200" dirty="0"/>
          </a:p>
          <a:p>
            <a:pPr marL="0" indent="0">
              <a:buNone/>
            </a:pPr>
            <a:r>
              <a:rPr lang="en-US" sz="2200" dirty="0" smtClean="0"/>
              <a:t/>
            </a:r>
            <a:br>
              <a:rPr lang="en-US" sz="2200" dirty="0" smtClean="0"/>
            </a:br>
            <a:r>
              <a:rPr lang="en-US" sz="2200" dirty="0" smtClean="0"/>
              <a:t/>
            </a:r>
            <a:br>
              <a:rPr lang="en-US" sz="2200" dirty="0" smtClean="0"/>
            </a:br>
            <a:endParaRPr lang="en-US" sz="2200" dirty="0" smtClean="0"/>
          </a:p>
          <a:p>
            <a:r>
              <a:rPr lang="en-US" sz="2200" dirty="0" smtClean="0"/>
              <a:t>If </a:t>
            </a:r>
            <a:r>
              <a:rPr lang="en-US" sz="2200" dirty="0"/>
              <a:t>the closed system = ball + </a:t>
            </a:r>
            <a:r>
              <a:rPr lang="en-US" sz="2200" dirty="0" smtClean="0"/>
              <a:t>Earth, Δ</a:t>
            </a:r>
            <a:r>
              <a:rPr lang="en-US" sz="2200" i="1" dirty="0" smtClean="0"/>
              <a:t>K</a:t>
            </a:r>
            <a:r>
              <a:rPr lang="en-US" sz="2200" baseline="-25000" dirty="0" smtClean="0"/>
              <a:t>b</a:t>
            </a:r>
            <a:r>
              <a:rPr lang="en-US" sz="2200" dirty="0" smtClean="0"/>
              <a:t> + Δ</a:t>
            </a:r>
            <a:r>
              <a:rPr lang="en-US" sz="2200" i="1" dirty="0" smtClean="0"/>
              <a:t>U</a:t>
            </a:r>
            <a:r>
              <a:rPr lang="en-US" sz="2200" baseline="30000" dirty="0" smtClean="0"/>
              <a:t>G</a:t>
            </a:r>
            <a:r>
              <a:rPr lang="en-US" sz="2200" dirty="0" smtClean="0"/>
              <a:t> = 0</a:t>
            </a:r>
            <a:endParaRPr lang="en-US" sz="2200" dirty="0"/>
          </a:p>
          <a:p>
            <a:r>
              <a:rPr lang="en-US" sz="2200" dirty="0" smtClean="0"/>
              <a:t>If </a:t>
            </a:r>
            <a:r>
              <a:rPr lang="en-US" sz="2200" dirty="0"/>
              <a:t>the closed system = ball, then </a:t>
            </a:r>
            <a:r>
              <a:rPr lang="en-US" sz="2200" dirty="0" smtClean="0"/>
              <a:t>Δ</a:t>
            </a:r>
            <a:r>
              <a:rPr lang="en-US" sz="2200" i="1" dirty="0" smtClean="0"/>
              <a:t>K</a:t>
            </a:r>
            <a:r>
              <a:rPr lang="en-US" sz="2200" baseline="-25000" dirty="0" smtClean="0"/>
              <a:t>b</a:t>
            </a:r>
            <a:r>
              <a:rPr lang="en-US" sz="2200" dirty="0" smtClean="0"/>
              <a:t> </a:t>
            </a:r>
            <a:r>
              <a:rPr lang="en-US" sz="2200" dirty="0"/>
              <a:t>= </a:t>
            </a:r>
            <a:r>
              <a:rPr lang="en-US" sz="2200" i="1" dirty="0"/>
              <a:t>W</a:t>
            </a:r>
            <a:r>
              <a:rPr lang="en-US" sz="2200" dirty="0"/>
              <a:t>, where </a:t>
            </a:r>
            <a:r>
              <a:rPr lang="en-US" sz="2200" i="1" dirty="0"/>
              <a:t>W</a:t>
            </a:r>
            <a:r>
              <a:rPr lang="en-US" sz="2200" dirty="0"/>
              <a:t> = </a:t>
            </a:r>
            <a:r>
              <a:rPr lang="en-US" sz="2200" i="1" dirty="0"/>
              <a:t>mgh</a:t>
            </a:r>
            <a:r>
              <a:rPr lang="en-US" sz="2200" dirty="0"/>
              <a:t> is work done by gravity. </a:t>
            </a:r>
          </a:p>
          <a:p>
            <a:pPr marL="0" indent="0">
              <a:buNone/>
            </a:pPr>
            <a:endParaRPr lang="en-US" sz="2200" dirty="0"/>
          </a:p>
        </p:txBody>
      </p:sp>
      <p:pic>
        <p:nvPicPr>
          <p:cNvPr id="4" name="Picture 3" descr="10_38_Figure.jpg"/>
          <p:cNvPicPr>
            <a:picLocks noChangeAspect="1"/>
          </p:cNvPicPr>
          <p:nvPr/>
        </p:nvPicPr>
        <p:blipFill rotWithShape="1">
          <a:blip r:embed="rId2">
            <a:extLst>
              <a:ext uri="{28A0092B-C50C-407E-A947-70E740481C1C}">
                <a14:useLocalDpi xmlns:a14="http://schemas.microsoft.com/office/drawing/2010/main" val="0"/>
              </a:ext>
            </a:extLst>
          </a:blip>
          <a:srcRect b="3663"/>
          <a:stretch/>
        </p:blipFill>
        <p:spPr>
          <a:xfrm>
            <a:off x="1331640" y="1648054"/>
            <a:ext cx="6480720" cy="3707940"/>
          </a:xfrm>
          <a:prstGeom prst="rect">
            <a:avLst/>
          </a:prstGeom>
        </p:spPr>
      </p:pic>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Section 10.9: Work as the product of two vectors</a:t>
            </a:r>
            <a:endParaRPr lang="en-US" dirty="0"/>
          </a:p>
        </p:txBody>
      </p:sp>
    </p:spTree>
    <p:extLst>
      <p:ext uri="{BB962C8B-B14F-4D97-AF65-F5344CB8AC3E}">
        <p14:creationId xmlns:p14="http://schemas.microsoft.com/office/powerpoint/2010/main" val="360153009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Section 10.9: Work as the product of two vectors</a:t>
            </a:r>
            <a:endParaRPr lang="en-US" dirty="0"/>
          </a:p>
        </p:txBody>
      </p:sp>
      <p:sp>
        <p:nvSpPr>
          <p:cNvPr id="7" name="Content Placeholder 6"/>
          <p:cNvSpPr>
            <a:spLocks noGrp="1"/>
          </p:cNvSpPr>
          <p:nvPr>
            <p:ph idx="1"/>
          </p:nvPr>
        </p:nvSpPr>
        <p:spPr>
          <a:xfrm>
            <a:off x="365124" y="1170432"/>
            <a:ext cx="4772007" cy="5422392"/>
          </a:xfrm>
        </p:spPr>
        <p:txBody>
          <a:bodyPr/>
          <a:lstStyle/>
          <a:p>
            <a:r>
              <a:rPr lang="en-US" sz="2400" dirty="0" smtClean="0"/>
              <a:t>Let us generalize the previous result to forces that are not constant,</a:t>
            </a:r>
          </a:p>
          <a:p>
            <a:r>
              <a:rPr lang="en-US" sz="2400" dirty="0" smtClean="0"/>
              <a:t>Start by subdividing the force displacement       into many small fragments         Work done by a variable force          over a small displacement is</a:t>
            </a:r>
            <a:br>
              <a:rPr lang="en-US" sz="2400" dirty="0" smtClean="0"/>
            </a:br>
            <a:r>
              <a:rPr lang="en-US" sz="2400" dirty="0" smtClean="0"/>
              <a:t/>
            </a:r>
            <a:br>
              <a:rPr lang="en-US" sz="2400" dirty="0" smtClean="0"/>
            </a:br>
            <a:endParaRPr lang="en-US" sz="2400" dirty="0" smtClean="0"/>
          </a:p>
          <a:p>
            <a:r>
              <a:rPr lang="en-US" sz="2400" dirty="0" smtClean="0"/>
              <a:t>The work done over the entire force displacement is:</a:t>
            </a:r>
          </a:p>
        </p:txBody>
      </p:sp>
      <p:graphicFrame>
        <p:nvGraphicFramePr>
          <p:cNvPr id="9" name="Object 8"/>
          <p:cNvGraphicFramePr>
            <a:graphicFrameLocks noChangeAspect="1"/>
          </p:cNvGraphicFramePr>
          <p:nvPr>
            <p:extLst>
              <p:ext uri="{D42A27DB-BD31-4B8C-83A1-F6EECF244321}">
                <p14:modId xmlns:p14="http://schemas.microsoft.com/office/powerpoint/2010/main" val="1521063482"/>
              </p:ext>
            </p:extLst>
          </p:nvPr>
        </p:nvGraphicFramePr>
        <p:xfrm>
          <a:off x="1452048" y="4387177"/>
          <a:ext cx="1955800" cy="431800"/>
        </p:xfrm>
        <a:graphic>
          <a:graphicData uri="http://schemas.openxmlformats.org/presentationml/2006/ole">
            <mc:AlternateContent xmlns:mc="http://schemas.openxmlformats.org/markup-compatibility/2006">
              <mc:Choice xmlns:v="urn:schemas-microsoft-com:vml" Requires="v">
                <p:oleObj spid="_x0000_s636147" name="Equation" r:id="rId3" imgW="1955800" imgH="431800" progId="Equation.DSMT4">
                  <p:embed/>
                </p:oleObj>
              </mc:Choice>
              <mc:Fallback>
                <p:oleObj name="Equation" r:id="rId3" imgW="1955800" imgH="431800" progId="Equation.DSMT4">
                  <p:embed/>
                  <p:pic>
                    <p:nvPicPr>
                      <p:cNvPr id="0" name=""/>
                      <p:cNvPicPr/>
                      <p:nvPr/>
                    </p:nvPicPr>
                    <p:blipFill>
                      <a:blip r:embed="rId4"/>
                      <a:stretch>
                        <a:fillRect/>
                      </a:stretch>
                    </p:blipFill>
                    <p:spPr>
                      <a:xfrm>
                        <a:off x="1452048" y="4387177"/>
                        <a:ext cx="1955800" cy="4318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481881010"/>
              </p:ext>
            </p:extLst>
          </p:nvPr>
        </p:nvGraphicFramePr>
        <p:xfrm>
          <a:off x="1924846" y="1964655"/>
          <a:ext cx="698500" cy="406400"/>
        </p:xfrm>
        <a:graphic>
          <a:graphicData uri="http://schemas.openxmlformats.org/presentationml/2006/ole">
            <mc:AlternateContent xmlns:mc="http://schemas.openxmlformats.org/markup-compatibility/2006">
              <mc:Choice xmlns:v="urn:schemas-microsoft-com:vml" Requires="v">
                <p:oleObj spid="_x0000_s636148" name="Equation" r:id="rId5" imgW="698500" imgH="406400" progId="Equation.DSMT4">
                  <p:embed/>
                </p:oleObj>
              </mc:Choice>
              <mc:Fallback>
                <p:oleObj name="Equation" r:id="rId5" imgW="698500" imgH="406400" progId="Equation.DSMT4">
                  <p:embed/>
                  <p:pic>
                    <p:nvPicPr>
                      <p:cNvPr id="0" name=""/>
                      <p:cNvPicPr/>
                      <p:nvPr/>
                    </p:nvPicPr>
                    <p:blipFill>
                      <a:blip r:embed="rId6"/>
                      <a:stretch>
                        <a:fillRect/>
                      </a:stretch>
                    </p:blipFill>
                    <p:spPr>
                      <a:xfrm>
                        <a:off x="1924846" y="1964655"/>
                        <a:ext cx="698500" cy="4064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715363618"/>
              </p:ext>
            </p:extLst>
          </p:nvPr>
        </p:nvGraphicFramePr>
        <p:xfrm>
          <a:off x="2066774" y="3114789"/>
          <a:ext cx="584200" cy="419100"/>
        </p:xfrm>
        <a:graphic>
          <a:graphicData uri="http://schemas.openxmlformats.org/presentationml/2006/ole">
            <mc:AlternateContent xmlns:mc="http://schemas.openxmlformats.org/markup-compatibility/2006">
              <mc:Choice xmlns:v="urn:schemas-microsoft-com:vml" Requires="v">
                <p:oleObj spid="_x0000_s636149" name="Equation" r:id="rId7" imgW="584200" imgH="419100" progId="Equation.DSMT4">
                  <p:embed/>
                </p:oleObj>
              </mc:Choice>
              <mc:Fallback>
                <p:oleObj name="Equation" r:id="rId7" imgW="584200" imgH="419100" progId="Equation.DSMT4">
                  <p:embed/>
                  <p:pic>
                    <p:nvPicPr>
                      <p:cNvPr id="0" name=""/>
                      <p:cNvPicPr/>
                      <p:nvPr/>
                    </p:nvPicPr>
                    <p:blipFill>
                      <a:blip r:embed="rId8"/>
                      <a:stretch>
                        <a:fillRect/>
                      </a:stretch>
                    </p:blipFill>
                    <p:spPr>
                      <a:xfrm>
                        <a:off x="2066774" y="3114789"/>
                        <a:ext cx="584200" cy="4191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472898796"/>
              </p:ext>
            </p:extLst>
          </p:nvPr>
        </p:nvGraphicFramePr>
        <p:xfrm>
          <a:off x="2542071" y="3501718"/>
          <a:ext cx="647700" cy="406400"/>
        </p:xfrm>
        <a:graphic>
          <a:graphicData uri="http://schemas.openxmlformats.org/presentationml/2006/ole">
            <mc:AlternateContent xmlns:mc="http://schemas.openxmlformats.org/markup-compatibility/2006">
              <mc:Choice xmlns:v="urn:schemas-microsoft-com:vml" Requires="v">
                <p:oleObj spid="_x0000_s636150" name="Equation" r:id="rId9" imgW="647700" imgH="406400" progId="Equation.DSMT4">
                  <p:embed/>
                </p:oleObj>
              </mc:Choice>
              <mc:Fallback>
                <p:oleObj name="Equation" r:id="rId9" imgW="647700" imgH="406400" progId="Equation.DSMT4">
                  <p:embed/>
                  <p:pic>
                    <p:nvPicPr>
                      <p:cNvPr id="0" name=""/>
                      <p:cNvPicPr/>
                      <p:nvPr/>
                    </p:nvPicPr>
                    <p:blipFill>
                      <a:blip r:embed="rId10"/>
                      <a:stretch>
                        <a:fillRect/>
                      </a:stretch>
                    </p:blipFill>
                    <p:spPr>
                      <a:xfrm>
                        <a:off x="2542071" y="3501718"/>
                        <a:ext cx="647700" cy="4064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889937933"/>
              </p:ext>
            </p:extLst>
          </p:nvPr>
        </p:nvGraphicFramePr>
        <p:xfrm>
          <a:off x="2462828" y="2763339"/>
          <a:ext cx="457200" cy="419100"/>
        </p:xfrm>
        <a:graphic>
          <a:graphicData uri="http://schemas.openxmlformats.org/presentationml/2006/ole">
            <mc:AlternateContent xmlns:mc="http://schemas.openxmlformats.org/markup-compatibility/2006">
              <mc:Choice xmlns:v="urn:schemas-microsoft-com:vml" Requires="v">
                <p:oleObj spid="_x0000_s636151" name="Equation" r:id="rId11" imgW="457200" imgH="419100" progId="Equation.DSMT4">
                  <p:embed/>
                </p:oleObj>
              </mc:Choice>
              <mc:Fallback>
                <p:oleObj name="Equation" r:id="rId11" imgW="457200" imgH="419100" progId="Equation.DSMT4">
                  <p:embed/>
                  <p:pic>
                    <p:nvPicPr>
                      <p:cNvPr id="0" name=""/>
                      <p:cNvPicPr/>
                      <p:nvPr/>
                    </p:nvPicPr>
                    <p:blipFill>
                      <a:blip r:embed="rId12"/>
                      <a:stretch>
                        <a:fillRect/>
                      </a:stretch>
                    </p:blipFill>
                    <p:spPr>
                      <a:xfrm>
                        <a:off x="2462828" y="2763339"/>
                        <a:ext cx="457200" cy="4191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607074594"/>
              </p:ext>
            </p:extLst>
          </p:nvPr>
        </p:nvGraphicFramePr>
        <p:xfrm>
          <a:off x="741363" y="5838825"/>
          <a:ext cx="5918200" cy="673100"/>
        </p:xfrm>
        <a:graphic>
          <a:graphicData uri="http://schemas.openxmlformats.org/presentationml/2006/ole">
            <mc:AlternateContent xmlns:mc="http://schemas.openxmlformats.org/markup-compatibility/2006">
              <mc:Choice xmlns:v="urn:schemas-microsoft-com:vml" Requires="v">
                <p:oleObj spid="_x0000_s636152" name="Equation" r:id="rId13" imgW="5918200" imgH="673100" progId="Equation.DSMT4">
                  <p:embed/>
                </p:oleObj>
              </mc:Choice>
              <mc:Fallback>
                <p:oleObj name="Equation" r:id="rId13" imgW="5918200" imgH="673100" progId="Equation.DSMT4">
                  <p:embed/>
                  <p:pic>
                    <p:nvPicPr>
                      <p:cNvPr id="0" name=""/>
                      <p:cNvPicPr/>
                      <p:nvPr/>
                    </p:nvPicPr>
                    <p:blipFill>
                      <a:blip r:embed="rId14"/>
                      <a:stretch>
                        <a:fillRect/>
                      </a:stretch>
                    </p:blipFill>
                    <p:spPr>
                      <a:xfrm>
                        <a:off x="741363" y="5838825"/>
                        <a:ext cx="5918200" cy="673100"/>
                      </a:xfrm>
                      <a:prstGeom prst="rect">
                        <a:avLst/>
                      </a:prstGeom>
                    </p:spPr>
                  </p:pic>
                </p:oleObj>
              </mc:Fallback>
            </mc:AlternateContent>
          </a:graphicData>
        </a:graphic>
      </p:graphicFrame>
      <p:pic>
        <p:nvPicPr>
          <p:cNvPr id="16" name="Picture 15" descr="10_39_Figure.jpg"/>
          <p:cNvPicPr>
            <a:picLocks noChangeAspect="1"/>
          </p:cNvPicPr>
          <p:nvPr/>
        </p:nvPicPr>
        <p:blipFill rotWithShape="1">
          <a:blip r:embed="rId15">
            <a:extLst>
              <a:ext uri="{28A0092B-C50C-407E-A947-70E740481C1C}">
                <a14:useLocalDpi xmlns:a14="http://schemas.microsoft.com/office/drawing/2010/main" val="0"/>
              </a:ext>
            </a:extLst>
          </a:blip>
          <a:srcRect b="2848"/>
          <a:stretch/>
        </p:blipFill>
        <p:spPr>
          <a:xfrm>
            <a:off x="5225595" y="1382382"/>
            <a:ext cx="3697322" cy="4401007"/>
          </a:xfrm>
          <a:prstGeom prst="rect">
            <a:avLst/>
          </a:prstGeom>
        </p:spPr>
      </p:pic>
    </p:spTree>
    <p:extLst>
      <p:ext uri="{BB962C8B-B14F-4D97-AF65-F5344CB8AC3E}">
        <p14:creationId xmlns:p14="http://schemas.microsoft.com/office/powerpoint/2010/main" val="339456233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Section Goal</a:t>
            </a:r>
            <a:endParaRPr lang="en-US" dirty="0"/>
          </a:p>
        </p:txBody>
      </p:sp>
      <p:sp>
        <p:nvSpPr>
          <p:cNvPr id="7" name="Content Placeholder 6"/>
          <p:cNvSpPr>
            <a:spLocks noGrp="1"/>
          </p:cNvSpPr>
          <p:nvPr>
            <p:ph idx="1"/>
          </p:nvPr>
        </p:nvSpPr>
        <p:spPr/>
        <p:txBody>
          <a:bodyPr/>
          <a:lstStyle/>
          <a:p>
            <a:pPr marL="0" indent="0">
              <a:buNone/>
            </a:pPr>
            <a:r>
              <a:rPr lang="en-US" dirty="0" smtClean="0"/>
              <a:t>You will learn to</a:t>
            </a:r>
          </a:p>
          <a:p>
            <a:r>
              <a:rPr lang="en-US" dirty="0" smtClean="0"/>
              <a:t>Understand that the work done by gravity is independent of path.</a:t>
            </a:r>
          </a:p>
          <a:p>
            <a:r>
              <a:rPr lang="en-US" dirty="0" smtClean="0"/>
              <a:t>Define the scalar product of two vectors. </a:t>
            </a:r>
          </a:p>
          <a:p>
            <a:r>
              <a:rPr lang="en-US" dirty="0" smtClean="0"/>
              <a:t>Associate work done by nondissipative forces with the scalar product of the force vector and the displacement vector.</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Section 10.10: Coefficients of Friction</a:t>
            </a:r>
            <a:endParaRPr lang="en-US" dirty="0"/>
          </a:p>
        </p:txBody>
      </p:sp>
    </p:spTree>
    <p:extLst>
      <p:ext uri="{BB962C8B-B14F-4D97-AF65-F5344CB8AC3E}">
        <p14:creationId xmlns:p14="http://schemas.microsoft.com/office/powerpoint/2010/main" val="349416519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a:t>Section 10.10: Coefficients of Friction</a:t>
            </a:r>
          </a:p>
        </p:txBody>
      </p:sp>
      <p:sp>
        <p:nvSpPr>
          <p:cNvPr id="7" name="Content Placeholder 6"/>
          <p:cNvSpPr>
            <a:spLocks noGrp="1"/>
          </p:cNvSpPr>
          <p:nvPr>
            <p:ph idx="1"/>
          </p:nvPr>
        </p:nvSpPr>
        <p:spPr>
          <a:xfrm>
            <a:off x="365123" y="1170432"/>
            <a:ext cx="5141439" cy="5422392"/>
          </a:xfrm>
        </p:spPr>
        <p:txBody>
          <a:bodyPr/>
          <a:lstStyle/>
          <a:p>
            <a:r>
              <a:rPr lang="en-US" sz="2400" dirty="0"/>
              <a:t>Let us now develop a quantitative description of friction:</a:t>
            </a:r>
          </a:p>
          <a:p>
            <a:r>
              <a:rPr lang="en-US" sz="2400" dirty="0"/>
              <a:t>The figure illustrates the following observations.</a:t>
            </a:r>
          </a:p>
          <a:p>
            <a:pPr lvl="1"/>
            <a:r>
              <a:rPr lang="en-US" sz="2400" b="1" dirty="0"/>
              <a:t>The maximum force of static friction exerted by a surface on an object is proportional to the force with which the object presses the surface. </a:t>
            </a:r>
          </a:p>
          <a:p>
            <a:pPr lvl="1"/>
            <a:r>
              <a:rPr lang="en-US" sz="2400" b="1" dirty="0"/>
              <a:t>The force of static friction does not depend on the contact area</a:t>
            </a:r>
            <a:r>
              <a:rPr lang="en-US" sz="2400" b="1" dirty="0" smtClean="0"/>
              <a:t>.***</a:t>
            </a:r>
            <a:endParaRPr lang="en-US" sz="2400" b="1" dirty="0"/>
          </a:p>
          <a:p>
            <a:pPr marL="457200" lvl="1" indent="0">
              <a:buNone/>
            </a:pPr>
            <a:r>
              <a:rPr lang="en-US" sz="1400" b="1" dirty="0" smtClean="0"/>
              <a:t>	*** so long as the surfaces are otherwise the same</a:t>
            </a:r>
            <a:r>
              <a:rPr lang="en-US" sz="2400" b="1" dirty="0" smtClean="0"/>
              <a:t> </a:t>
            </a:r>
            <a:endParaRPr lang="en-US" sz="2400" b="1" dirty="0"/>
          </a:p>
        </p:txBody>
      </p:sp>
      <p:pic>
        <p:nvPicPr>
          <p:cNvPr id="4" name="Picture 3" descr="10_40_Figure.jpg"/>
          <p:cNvPicPr>
            <a:picLocks noChangeAspect="1"/>
          </p:cNvPicPr>
          <p:nvPr/>
        </p:nvPicPr>
        <p:blipFill rotWithShape="1">
          <a:blip r:embed="rId2">
            <a:extLst>
              <a:ext uri="{28A0092B-C50C-407E-A947-70E740481C1C}">
                <a14:useLocalDpi xmlns:a14="http://schemas.microsoft.com/office/drawing/2010/main" val="0"/>
              </a:ext>
            </a:extLst>
          </a:blip>
          <a:srcRect b="2896"/>
          <a:stretch/>
        </p:blipFill>
        <p:spPr>
          <a:xfrm>
            <a:off x="5616239" y="1377937"/>
            <a:ext cx="3316233" cy="2380354"/>
          </a:xfrm>
          <a:prstGeom prst="rect">
            <a:avLst/>
          </a:prstGeom>
        </p:spPr>
      </p:pic>
      <p:pic>
        <p:nvPicPr>
          <p:cNvPr id="5" name="Picture 4" descr="10_41_Figure.jpg"/>
          <p:cNvPicPr>
            <a:picLocks noChangeAspect="1"/>
          </p:cNvPicPr>
          <p:nvPr/>
        </p:nvPicPr>
        <p:blipFill rotWithShape="1">
          <a:blip r:embed="rId3">
            <a:extLst>
              <a:ext uri="{28A0092B-C50C-407E-A947-70E740481C1C}">
                <a14:useLocalDpi xmlns:a14="http://schemas.microsoft.com/office/drawing/2010/main" val="0"/>
              </a:ext>
            </a:extLst>
          </a:blip>
          <a:srcRect b="2819"/>
          <a:stretch/>
        </p:blipFill>
        <p:spPr>
          <a:xfrm>
            <a:off x="5613200" y="3936312"/>
            <a:ext cx="3319272" cy="2418703"/>
          </a:xfrm>
          <a:prstGeom prst="rect">
            <a:avLst/>
          </a:prstGeom>
        </p:spPr>
      </p:pic>
    </p:spTree>
    <p:extLst>
      <p:ext uri="{BB962C8B-B14F-4D97-AF65-F5344CB8AC3E}">
        <p14:creationId xmlns:p14="http://schemas.microsoft.com/office/powerpoint/2010/main" val="314804115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a:t>Section 10.10: Coefficients of Friction</a:t>
            </a:r>
          </a:p>
        </p:txBody>
      </p:sp>
      <p:sp>
        <p:nvSpPr>
          <p:cNvPr id="7" name="Content Placeholder 6"/>
          <p:cNvSpPr>
            <a:spLocks noGrp="1"/>
          </p:cNvSpPr>
          <p:nvPr>
            <p:ph idx="1"/>
          </p:nvPr>
        </p:nvSpPr>
        <p:spPr>
          <a:xfrm>
            <a:off x="365124" y="1170432"/>
            <a:ext cx="6207523" cy="5422392"/>
          </a:xfrm>
        </p:spPr>
        <p:txBody>
          <a:bodyPr/>
          <a:lstStyle/>
          <a:p>
            <a:r>
              <a:rPr lang="en-US" sz="2400" dirty="0" smtClean="0"/>
              <a:t>As we have just determined, the maximum magnitude of the static friction force must be proportional to       as seen in the figure.</a:t>
            </a:r>
          </a:p>
          <a:p>
            <a:r>
              <a:rPr lang="en-US" sz="2400" dirty="0" smtClean="0"/>
              <a:t>Therefore, for any two surfaces 1 and 2 we have</a:t>
            </a:r>
            <a:br>
              <a:rPr lang="en-US" sz="2400" dirty="0" smtClean="0"/>
            </a:br>
            <a:r>
              <a:rPr lang="en-US" sz="2400" dirty="0" smtClean="0"/>
              <a:t/>
            </a:r>
            <a:br>
              <a:rPr lang="en-US" sz="2400" dirty="0" smtClean="0"/>
            </a:br>
            <a:endParaRPr lang="en-US" sz="2400" dirty="0" smtClean="0"/>
          </a:p>
          <a:p>
            <a:r>
              <a:rPr lang="en-US" sz="2400" dirty="0" smtClean="0"/>
              <a:t>The unitless proportionality constant </a:t>
            </a:r>
            <a:r>
              <a:rPr lang="en-US" sz="2400" i="1" dirty="0" smtClean="0"/>
              <a:t>μ</a:t>
            </a:r>
            <a:r>
              <a:rPr lang="en-US" sz="2400" baseline="-25000" dirty="0" smtClean="0"/>
              <a:t>s</a:t>
            </a:r>
            <a:r>
              <a:rPr lang="en-US" sz="2400" dirty="0" smtClean="0"/>
              <a:t> is called the </a:t>
            </a:r>
            <a:r>
              <a:rPr lang="en-US" sz="2400" b="1" dirty="0" smtClean="0"/>
              <a:t>coefficient of static friction</a:t>
            </a:r>
            <a:r>
              <a:rPr lang="en-US" sz="2400" dirty="0" smtClean="0"/>
              <a:t>. </a:t>
            </a:r>
          </a:p>
          <a:p>
            <a:r>
              <a:rPr lang="en-US" sz="2400" dirty="0" smtClean="0"/>
              <a:t>This upper limit means that the magnitude of static friction must obey the following condition:</a:t>
            </a:r>
            <a:endParaRPr lang="en-US" sz="2400" dirty="0"/>
          </a:p>
        </p:txBody>
      </p:sp>
      <p:pic>
        <p:nvPicPr>
          <p:cNvPr id="6" name="Picture 5" descr="10_42_Figure.jpg"/>
          <p:cNvPicPr>
            <a:picLocks noChangeAspect="1"/>
          </p:cNvPicPr>
          <p:nvPr/>
        </p:nvPicPr>
        <p:blipFill rotWithShape="1">
          <a:blip r:embed="rId3">
            <a:extLst>
              <a:ext uri="{28A0092B-C50C-407E-A947-70E740481C1C}">
                <a14:useLocalDpi xmlns:a14="http://schemas.microsoft.com/office/drawing/2010/main" val="0"/>
              </a:ext>
            </a:extLst>
          </a:blip>
          <a:srcRect b="2569"/>
          <a:stretch/>
        </p:blipFill>
        <p:spPr>
          <a:xfrm>
            <a:off x="6592634" y="1314016"/>
            <a:ext cx="2371754" cy="5205330"/>
          </a:xfrm>
          <a:prstGeom prst="rect">
            <a:avLst/>
          </a:prstGeom>
        </p:spPr>
      </p:pic>
      <p:graphicFrame>
        <p:nvGraphicFramePr>
          <p:cNvPr id="12" name="Object 11"/>
          <p:cNvGraphicFramePr>
            <a:graphicFrameLocks noChangeAspect="1"/>
          </p:cNvGraphicFramePr>
          <p:nvPr>
            <p:extLst>
              <p:ext uri="{D42A27DB-BD31-4B8C-83A1-F6EECF244321}">
                <p14:modId xmlns:p14="http://schemas.microsoft.com/office/powerpoint/2010/main" val="2716882673"/>
              </p:ext>
            </p:extLst>
          </p:nvPr>
        </p:nvGraphicFramePr>
        <p:xfrm>
          <a:off x="2651279" y="1926059"/>
          <a:ext cx="469900" cy="457200"/>
        </p:xfrm>
        <a:graphic>
          <a:graphicData uri="http://schemas.openxmlformats.org/presentationml/2006/ole">
            <mc:AlternateContent xmlns:mc="http://schemas.openxmlformats.org/markup-compatibility/2006">
              <mc:Choice xmlns:v="urn:schemas-microsoft-com:vml" Requires="v">
                <p:oleObj spid="_x0000_s638061" name="Equation" r:id="rId4" imgW="469900" imgH="457200" progId="Equation.DSMT4">
                  <p:embed/>
                </p:oleObj>
              </mc:Choice>
              <mc:Fallback>
                <p:oleObj name="Equation" r:id="rId4" imgW="469900" imgH="457200" progId="Equation.DSMT4">
                  <p:embed/>
                  <p:pic>
                    <p:nvPicPr>
                      <p:cNvPr id="0" name=""/>
                      <p:cNvPicPr/>
                      <p:nvPr/>
                    </p:nvPicPr>
                    <p:blipFill>
                      <a:blip r:embed="rId5"/>
                      <a:stretch>
                        <a:fillRect/>
                      </a:stretch>
                    </p:blipFill>
                    <p:spPr>
                      <a:xfrm>
                        <a:off x="2651279" y="1926059"/>
                        <a:ext cx="469900" cy="4572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69060554"/>
              </p:ext>
            </p:extLst>
          </p:nvPr>
        </p:nvGraphicFramePr>
        <p:xfrm>
          <a:off x="2717360" y="3199956"/>
          <a:ext cx="1892300" cy="457200"/>
        </p:xfrm>
        <a:graphic>
          <a:graphicData uri="http://schemas.openxmlformats.org/presentationml/2006/ole">
            <mc:AlternateContent xmlns:mc="http://schemas.openxmlformats.org/markup-compatibility/2006">
              <mc:Choice xmlns:v="urn:schemas-microsoft-com:vml" Requires="v">
                <p:oleObj spid="_x0000_s638062" name="Equation" r:id="rId6" imgW="1892300" imgH="457200" progId="Equation.DSMT4">
                  <p:embed/>
                </p:oleObj>
              </mc:Choice>
              <mc:Fallback>
                <p:oleObj name="Equation" r:id="rId6" imgW="1892300" imgH="457200" progId="Equation.DSMT4">
                  <p:embed/>
                  <p:pic>
                    <p:nvPicPr>
                      <p:cNvPr id="0" name=""/>
                      <p:cNvPicPr/>
                      <p:nvPr/>
                    </p:nvPicPr>
                    <p:blipFill>
                      <a:blip r:embed="rId7"/>
                      <a:stretch>
                        <a:fillRect/>
                      </a:stretch>
                    </p:blipFill>
                    <p:spPr>
                      <a:xfrm>
                        <a:off x="2717360" y="3199956"/>
                        <a:ext cx="1892300" cy="4572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205493188"/>
              </p:ext>
            </p:extLst>
          </p:nvPr>
        </p:nvGraphicFramePr>
        <p:xfrm>
          <a:off x="3130550" y="5811838"/>
          <a:ext cx="1320800" cy="444500"/>
        </p:xfrm>
        <a:graphic>
          <a:graphicData uri="http://schemas.openxmlformats.org/presentationml/2006/ole">
            <mc:AlternateContent xmlns:mc="http://schemas.openxmlformats.org/markup-compatibility/2006">
              <mc:Choice xmlns:v="urn:schemas-microsoft-com:vml" Requires="v">
                <p:oleObj spid="_x0000_s638063" name="Equation" r:id="rId8" imgW="1320800" imgH="444500" progId="Equation.DSMT4">
                  <p:embed/>
                </p:oleObj>
              </mc:Choice>
              <mc:Fallback>
                <p:oleObj name="Equation" r:id="rId8" imgW="1320800" imgH="444500" progId="Equation.DSMT4">
                  <p:embed/>
                  <p:pic>
                    <p:nvPicPr>
                      <p:cNvPr id="0" name=""/>
                      <p:cNvPicPr/>
                      <p:nvPr/>
                    </p:nvPicPr>
                    <p:blipFill>
                      <a:blip r:embed="rId9"/>
                      <a:stretch>
                        <a:fillRect/>
                      </a:stretch>
                    </p:blipFill>
                    <p:spPr>
                      <a:xfrm>
                        <a:off x="3130550" y="5811838"/>
                        <a:ext cx="1320800" cy="444500"/>
                      </a:xfrm>
                      <a:prstGeom prst="rect">
                        <a:avLst/>
                      </a:prstGeom>
                    </p:spPr>
                  </p:pic>
                </p:oleObj>
              </mc:Fallback>
            </mc:AlternateContent>
          </a:graphicData>
        </a:graphic>
      </p:graphicFrame>
    </p:spTree>
    <p:extLst>
      <p:ext uri="{BB962C8B-B14F-4D97-AF65-F5344CB8AC3E}">
        <p14:creationId xmlns:p14="http://schemas.microsoft.com/office/powerpoint/2010/main" val="392273808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a:t>Section 10.10: Coefficients of Friction</a:t>
            </a:r>
          </a:p>
        </p:txBody>
      </p:sp>
      <p:pic>
        <p:nvPicPr>
          <p:cNvPr id="10" name="Picture 9" descr="10_01_Table.jpg"/>
          <p:cNvPicPr>
            <a:picLocks noChangeAspect="1"/>
          </p:cNvPicPr>
          <p:nvPr/>
        </p:nvPicPr>
        <p:blipFill rotWithShape="1">
          <a:blip r:embed="rId2">
            <a:extLst>
              <a:ext uri="{28A0092B-C50C-407E-A947-70E740481C1C}">
                <a14:useLocalDpi xmlns:a14="http://schemas.microsoft.com/office/drawing/2010/main" val="0"/>
              </a:ext>
            </a:extLst>
          </a:blip>
          <a:srcRect b="2709"/>
          <a:stretch/>
        </p:blipFill>
        <p:spPr>
          <a:xfrm>
            <a:off x="1821098" y="1368665"/>
            <a:ext cx="5501805" cy="5029200"/>
          </a:xfrm>
          <a:prstGeom prst="rect">
            <a:avLst/>
          </a:prstGeom>
        </p:spPr>
      </p:pic>
    </p:spTree>
    <p:extLst>
      <p:ext uri="{BB962C8B-B14F-4D97-AF65-F5344CB8AC3E}">
        <p14:creationId xmlns:p14="http://schemas.microsoft.com/office/powerpoint/2010/main" val="7175446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Procedure: Working with frictional forces</a:t>
            </a:r>
            <a:endParaRPr lang="en-US" dirty="0"/>
          </a:p>
        </p:txBody>
      </p:sp>
      <p:sp>
        <p:nvSpPr>
          <p:cNvPr id="4" name="Content Placeholder 3"/>
          <p:cNvSpPr>
            <a:spLocks noGrp="1"/>
          </p:cNvSpPr>
          <p:nvPr>
            <p:ph idx="1"/>
          </p:nvPr>
        </p:nvSpPr>
        <p:spPr/>
        <p:txBody>
          <a:bodyPr/>
          <a:lstStyle/>
          <a:p>
            <a:pPr marL="509588" indent="-509588">
              <a:buNone/>
            </a:pPr>
            <a:r>
              <a:rPr lang="en-US" b="1" dirty="0" smtClean="0"/>
              <a:t>1.   </a:t>
            </a:r>
            <a:r>
              <a:rPr lang="en-US" dirty="0" smtClean="0"/>
              <a:t>Draw a free-body diagram for the object of interest. Choose your </a:t>
            </a:r>
            <a:r>
              <a:rPr lang="en-US" i="1" dirty="0" smtClean="0"/>
              <a:t>x</a:t>
            </a:r>
            <a:r>
              <a:rPr lang="en-US" dirty="0" smtClean="0"/>
              <a:t> axis parallel to the surface and the </a:t>
            </a:r>
            <a:r>
              <a:rPr lang="en-US" i="1" dirty="0" smtClean="0"/>
              <a:t>y</a:t>
            </a:r>
            <a:r>
              <a:rPr lang="en-US" dirty="0" smtClean="0"/>
              <a:t/>
            </a:r>
            <a:br>
              <a:rPr lang="en-US" dirty="0" smtClean="0"/>
            </a:br>
            <a:r>
              <a:rPr lang="en-US" dirty="0" smtClean="0"/>
              <a:t>axis perpendicular to it, then decompose your forces along these axes. Indicate the acceleration of the object.</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Section 10.10: Coefficients of Friction</a:t>
            </a:r>
            <a:endParaRPr lang="en-US" dirty="0"/>
          </a:p>
        </p:txBody>
      </p:sp>
    </p:spTree>
    <p:extLst>
      <p:ext uri="{BB962C8B-B14F-4D97-AF65-F5344CB8AC3E}">
        <p14:creationId xmlns:p14="http://schemas.microsoft.com/office/powerpoint/2010/main" val="262681016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Procedure: Working with frictional </a:t>
            </a:r>
            <a:r>
              <a:rPr lang="en-US" dirty="0" smtClean="0"/>
              <a:t>forces</a:t>
            </a:r>
            <a:endParaRPr lang="en-US" dirty="0"/>
          </a:p>
        </p:txBody>
      </p:sp>
      <p:sp>
        <p:nvSpPr>
          <p:cNvPr id="4" name="Content Placeholder 3"/>
          <p:cNvSpPr>
            <a:spLocks noGrp="1"/>
          </p:cNvSpPr>
          <p:nvPr>
            <p:ph idx="1"/>
          </p:nvPr>
        </p:nvSpPr>
        <p:spPr/>
        <p:txBody>
          <a:bodyPr/>
          <a:lstStyle/>
          <a:p>
            <a:pPr marL="514350" indent="-514350">
              <a:buAutoNum type="arabicPeriod" startAt="2"/>
            </a:pPr>
            <a:r>
              <a:rPr lang="en-US" dirty="0" smtClean="0"/>
              <a:t>The equation of motion in the </a:t>
            </a:r>
            <a:r>
              <a:rPr lang="en-US" i="1" dirty="0" smtClean="0"/>
              <a:t>y</a:t>
            </a:r>
            <a:r>
              <a:rPr lang="en-US" dirty="0" smtClean="0"/>
              <a:t> direction allows you to determine the sum of the </a:t>
            </a:r>
            <a:r>
              <a:rPr lang="en-US" i="1" dirty="0" smtClean="0"/>
              <a:t>y</a:t>
            </a:r>
            <a:r>
              <a:rPr lang="en-US" dirty="0" smtClean="0"/>
              <a:t> components of the forces in that direction:</a:t>
            </a:r>
            <a:br>
              <a:rPr lang="en-US" dirty="0" smtClean="0"/>
            </a:br>
            <a:r>
              <a:rPr lang="en-US" dirty="0" smtClean="0"/>
              <a:t/>
            </a:r>
            <a:br>
              <a:rPr lang="en-US" dirty="0" smtClean="0"/>
            </a:br>
            <a:r>
              <a:rPr lang="en-US" dirty="0" smtClean="0"/>
              <a:t/>
            </a:r>
            <a:br>
              <a:rPr lang="en-US" dirty="0" smtClean="0"/>
            </a:br>
            <a:r>
              <a:rPr lang="en-US" b="1" dirty="0" smtClean="0"/>
              <a:t>Constraint: </a:t>
            </a:r>
            <a:r>
              <a:rPr lang="en-US" dirty="0" smtClean="0"/>
              <a:t>Unless the object is accelerating in the normal direction, </a:t>
            </a:r>
            <a:r>
              <a:rPr lang="en-US" i="1" dirty="0" smtClean="0"/>
              <a:t>a</a:t>
            </a:r>
            <a:r>
              <a:rPr lang="en-US" i="1" baseline="-25000" dirty="0" smtClean="0"/>
              <a:t>y</a:t>
            </a:r>
            <a:r>
              <a:rPr lang="en-US" dirty="0" smtClean="0"/>
              <a:t> = 0. </a:t>
            </a:r>
            <a:endParaRPr lang="en-US" sz="2000" dirty="0" smtClean="0"/>
          </a:p>
          <a:p>
            <a:pPr marL="514350" indent="-514350">
              <a:buAutoNum type="arabicPeriod" startAt="2"/>
            </a:pPr>
            <a:endParaRPr lang="en-US" sz="1400" dirty="0" smtClean="0"/>
          </a:p>
          <a:p>
            <a:pPr marL="457200" lvl="1" indent="0">
              <a:buNone/>
            </a:pPr>
            <a:r>
              <a:rPr lang="en-US" dirty="0" smtClean="0"/>
              <a:t>Substitute the </a:t>
            </a:r>
            <a:r>
              <a:rPr lang="en-US" i="1" dirty="0" smtClean="0"/>
              <a:t>y</a:t>
            </a:r>
            <a:r>
              <a:rPr lang="en-US" dirty="0" smtClean="0"/>
              <a:t> components of the forces from your free-body diagram. The resulting equation allows you to determine the normal force.</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Section 10.10: Coefficients of Friction</a:t>
            </a:r>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4172255088"/>
              </p:ext>
            </p:extLst>
          </p:nvPr>
        </p:nvGraphicFramePr>
        <p:xfrm>
          <a:off x="3663950" y="3387450"/>
          <a:ext cx="1816100" cy="546100"/>
        </p:xfrm>
        <a:graphic>
          <a:graphicData uri="http://schemas.openxmlformats.org/presentationml/2006/ole">
            <mc:AlternateContent xmlns:mc="http://schemas.openxmlformats.org/markup-compatibility/2006">
              <mc:Choice xmlns:v="urn:schemas-microsoft-com:vml" Requires="v">
                <p:oleObj spid="_x0000_s95622" name="Equation" r:id="rId3" imgW="1816100" imgH="546100" progId="Equation.DSMT4">
                  <p:embed/>
                </p:oleObj>
              </mc:Choice>
              <mc:Fallback>
                <p:oleObj name="Equation" r:id="rId3" imgW="1816100" imgH="546100" progId="Equation.DSMT4">
                  <p:embed/>
                  <p:pic>
                    <p:nvPicPr>
                      <p:cNvPr id="0" name=""/>
                      <p:cNvPicPr/>
                      <p:nvPr/>
                    </p:nvPicPr>
                    <p:blipFill>
                      <a:blip r:embed="rId4"/>
                      <a:stretch>
                        <a:fillRect/>
                      </a:stretch>
                    </p:blipFill>
                    <p:spPr>
                      <a:xfrm>
                        <a:off x="3663950" y="3387450"/>
                        <a:ext cx="1816100" cy="546100"/>
                      </a:xfrm>
                      <a:prstGeom prst="rect">
                        <a:avLst/>
                      </a:prstGeom>
                    </p:spPr>
                  </p:pic>
                </p:oleObj>
              </mc:Fallback>
            </mc:AlternateContent>
          </a:graphicData>
        </a:graphic>
      </p:graphicFrame>
    </p:spTree>
    <p:extLst>
      <p:ext uri="{BB962C8B-B14F-4D97-AF65-F5344CB8AC3E}">
        <p14:creationId xmlns:p14="http://schemas.microsoft.com/office/powerpoint/2010/main" val="72534426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Procedure: Working with frictional forces</a:t>
            </a:r>
            <a:endParaRPr lang="en-US" dirty="0"/>
          </a:p>
        </p:txBody>
      </p:sp>
      <p:sp>
        <p:nvSpPr>
          <p:cNvPr id="4" name="Content Placeholder 3"/>
          <p:cNvSpPr>
            <a:spLocks noGrp="1"/>
          </p:cNvSpPr>
          <p:nvPr>
            <p:ph idx="1"/>
          </p:nvPr>
        </p:nvSpPr>
        <p:spPr/>
        <p:txBody>
          <a:bodyPr/>
          <a:lstStyle/>
          <a:p>
            <a:pPr marL="514350" indent="-514350">
              <a:buAutoNum type="arabicPeriod" startAt="3"/>
            </a:pPr>
            <a:r>
              <a:rPr lang="en-US" dirty="0" smtClean="0"/>
              <a:t>The equation of motion in the </a:t>
            </a:r>
            <a:r>
              <a:rPr lang="en-US" i="1" dirty="0" smtClean="0"/>
              <a:t>x</a:t>
            </a:r>
            <a:r>
              <a:rPr lang="en-US" dirty="0" smtClean="0"/>
              <a:t> direction is </a:t>
            </a:r>
            <a:br>
              <a:rPr lang="en-US" dirty="0" smtClean="0"/>
            </a:br>
            <a:r>
              <a:rPr lang="en-US" dirty="0" smtClean="0"/>
              <a:t/>
            </a:r>
            <a:br>
              <a:rPr lang="en-US" dirty="0" smtClean="0"/>
            </a:br>
            <a:r>
              <a:rPr lang="en-US" dirty="0" smtClean="0"/>
              <a:t/>
            </a:r>
            <a:br>
              <a:rPr lang="en-US" dirty="0" smtClean="0"/>
            </a:br>
            <a:r>
              <a:rPr lang="en-US" b="1" dirty="0" smtClean="0"/>
              <a:t>Constraint: </a:t>
            </a:r>
            <a:r>
              <a:rPr lang="en-US" dirty="0" smtClean="0"/>
              <a:t>If the object is not accelerating along the surface, </a:t>
            </a:r>
            <a:r>
              <a:rPr lang="en-US" i="1" dirty="0" smtClean="0"/>
              <a:t>a</a:t>
            </a:r>
            <a:r>
              <a:rPr lang="en-US" i="1" baseline="-25000" dirty="0" smtClean="0"/>
              <a:t>x</a:t>
            </a:r>
            <a:r>
              <a:rPr lang="en-US" i="1" dirty="0" smtClean="0"/>
              <a:t> </a:t>
            </a:r>
            <a:r>
              <a:rPr lang="en-US" dirty="0" smtClean="0"/>
              <a:t>= 0. </a:t>
            </a:r>
          </a:p>
          <a:p>
            <a:pPr marL="514350" indent="-514350">
              <a:buAutoNum type="arabicPeriod" startAt="3"/>
            </a:pPr>
            <a:endParaRPr lang="en-US" dirty="0" smtClean="0"/>
          </a:p>
          <a:p>
            <a:pPr marL="457200" lvl="1" indent="0">
              <a:buNone/>
            </a:pPr>
            <a:r>
              <a:rPr lang="en-US" dirty="0" smtClean="0"/>
              <a:t>Substitute the </a:t>
            </a:r>
            <a:r>
              <a:rPr lang="en-US" i="1" dirty="0" smtClean="0"/>
              <a:t>x</a:t>
            </a:r>
            <a:r>
              <a:rPr lang="en-US" dirty="0" smtClean="0"/>
              <a:t> components of the forces from your free-body diagram. The resulting equation allows you to determine the frictional force.</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Section 10.10: Coefficients of Friction</a:t>
            </a:r>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2818235552"/>
              </p:ext>
            </p:extLst>
          </p:nvPr>
        </p:nvGraphicFramePr>
        <p:xfrm>
          <a:off x="3683000" y="2540112"/>
          <a:ext cx="1778000" cy="520700"/>
        </p:xfrm>
        <a:graphic>
          <a:graphicData uri="http://schemas.openxmlformats.org/presentationml/2006/ole">
            <mc:AlternateContent xmlns:mc="http://schemas.openxmlformats.org/markup-compatibility/2006">
              <mc:Choice xmlns:v="urn:schemas-microsoft-com:vml" Requires="v">
                <p:oleObj spid="_x0000_s97668" name="Equation" r:id="rId3" imgW="1778000" imgH="520700" progId="Equation.DSMT4">
                  <p:embed/>
                </p:oleObj>
              </mc:Choice>
              <mc:Fallback>
                <p:oleObj name="Equation" r:id="rId3" imgW="1778000" imgH="520700" progId="Equation.DSMT4">
                  <p:embed/>
                  <p:pic>
                    <p:nvPicPr>
                      <p:cNvPr id="0" name=""/>
                      <p:cNvPicPr/>
                      <p:nvPr/>
                    </p:nvPicPr>
                    <p:blipFill>
                      <a:blip r:embed="rId4"/>
                      <a:stretch>
                        <a:fillRect/>
                      </a:stretch>
                    </p:blipFill>
                    <p:spPr>
                      <a:xfrm>
                        <a:off x="3683000" y="2540112"/>
                        <a:ext cx="1778000" cy="520700"/>
                      </a:xfrm>
                      <a:prstGeom prst="rect">
                        <a:avLst/>
                      </a:prstGeom>
                    </p:spPr>
                  </p:pic>
                </p:oleObj>
              </mc:Fallback>
            </mc:AlternateContent>
          </a:graphicData>
        </a:graphic>
      </p:graphicFrame>
    </p:spTree>
    <p:extLst>
      <p:ext uri="{BB962C8B-B14F-4D97-AF65-F5344CB8AC3E}">
        <p14:creationId xmlns:p14="http://schemas.microsoft.com/office/powerpoint/2010/main" val="305340891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Procedure: Working with frictional forces</a:t>
            </a:r>
            <a:endParaRPr lang="en-US" dirty="0"/>
          </a:p>
        </p:txBody>
      </p:sp>
      <p:sp>
        <p:nvSpPr>
          <p:cNvPr id="4" name="Content Placeholder 3"/>
          <p:cNvSpPr>
            <a:spLocks noGrp="1"/>
          </p:cNvSpPr>
          <p:nvPr>
            <p:ph idx="1"/>
          </p:nvPr>
        </p:nvSpPr>
        <p:spPr/>
        <p:txBody>
          <a:bodyPr/>
          <a:lstStyle/>
          <a:p>
            <a:pPr marL="509588" indent="-509588">
              <a:buNone/>
            </a:pPr>
            <a:r>
              <a:rPr lang="en-US" b="1" dirty="0" smtClean="0"/>
              <a:t>4. </a:t>
            </a:r>
            <a:r>
              <a:rPr lang="en-US" dirty="0" smtClean="0"/>
              <a:t> If the object is not slipping, the normal force and the force of static friction should obey Inequality 10.54.</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Section 10.10: Coefficients of Friction</a:t>
            </a:r>
            <a:endParaRPr lang="en-US" dirty="0"/>
          </a:p>
        </p:txBody>
      </p:sp>
    </p:spTree>
    <p:extLst>
      <p:ext uri="{BB962C8B-B14F-4D97-AF65-F5344CB8AC3E}">
        <p14:creationId xmlns:p14="http://schemas.microsoft.com/office/powerpoint/2010/main" val="1506695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10.13</a:t>
            </a:r>
            <a:endParaRPr lang="en-US" dirty="0"/>
          </a:p>
        </p:txBody>
      </p:sp>
      <p:sp>
        <p:nvSpPr>
          <p:cNvPr id="4" name="Footer Placeholder 3"/>
          <p:cNvSpPr>
            <a:spLocks noGrp="1"/>
          </p:cNvSpPr>
          <p:nvPr>
            <p:ph type="ftr" sz="quarter" idx="10"/>
          </p:nvPr>
        </p:nvSpPr>
        <p:spPr/>
        <p:txBody>
          <a:bodyPr/>
          <a:lstStyle/>
          <a:p>
            <a:r>
              <a:rPr lang="en-GB"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Reading Quiz</a:t>
            </a:r>
            <a:endParaRPr lang="en-US" dirty="0"/>
          </a:p>
        </p:txBody>
      </p:sp>
      <p:pic>
        <p:nvPicPr>
          <p:cNvPr id="6" name="Picture 5"/>
          <p:cNvPicPr>
            <a:picLocks noChangeAspect="1"/>
          </p:cNvPicPr>
          <p:nvPr/>
        </p:nvPicPr>
        <p:blipFill>
          <a:blip r:embed="rId2"/>
          <a:stretch>
            <a:fillRect/>
          </a:stretch>
        </p:blipFill>
        <p:spPr>
          <a:xfrm>
            <a:off x="0" y="1941323"/>
            <a:ext cx="9144000" cy="2975353"/>
          </a:xfrm>
          <a:prstGeom prst="rect">
            <a:avLst/>
          </a:prstGeom>
        </p:spPr>
      </p:pic>
      <p:sp>
        <p:nvSpPr>
          <p:cNvPr id="7" name="TextBox 6"/>
          <p:cNvSpPr txBox="1"/>
          <p:nvPr/>
        </p:nvSpPr>
        <p:spPr>
          <a:xfrm>
            <a:off x="481263" y="5133569"/>
            <a:ext cx="8257389" cy="1200329"/>
          </a:xfrm>
          <a:prstGeom prst="rect">
            <a:avLst/>
          </a:prstGeom>
          <a:noFill/>
        </p:spPr>
        <p:txBody>
          <a:bodyPr wrap="none" rtlCol="0">
            <a:spAutoFit/>
          </a:bodyPr>
          <a:lstStyle/>
          <a:p>
            <a:r>
              <a:rPr lang="en-US" dirty="0" smtClean="0"/>
              <a:t>Horizontal component doesn’t change.</a:t>
            </a:r>
          </a:p>
          <a:p>
            <a:r>
              <a:rPr lang="en-US" dirty="0" smtClean="0"/>
              <a:t>Vertical component goes to zero at max height.</a:t>
            </a:r>
          </a:p>
          <a:p>
            <a:r>
              <a:rPr lang="en-US" dirty="0" smtClean="0"/>
              <a:t>Net speed is vector sum of these two, must be lower at top.</a:t>
            </a:r>
            <a:endParaRPr lang="en-US" dirty="0"/>
          </a:p>
        </p:txBody>
      </p:sp>
    </p:spTree>
    <p:extLst>
      <p:ext uri="{BB962C8B-B14F-4D97-AF65-F5344CB8AC3E}">
        <p14:creationId xmlns:p14="http://schemas.microsoft.com/office/powerpoint/2010/main" val="106210264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Example 10.8 Pulling a friend up a hill</a:t>
            </a:r>
          </a:p>
        </p:txBody>
      </p:sp>
      <p:sp>
        <p:nvSpPr>
          <p:cNvPr id="6" name="Content Placeholder 5"/>
          <p:cNvSpPr>
            <a:spLocks noGrp="1"/>
          </p:cNvSpPr>
          <p:nvPr>
            <p:ph idx="1"/>
          </p:nvPr>
        </p:nvSpPr>
        <p:spPr/>
        <p:txBody>
          <a:bodyPr/>
          <a:lstStyle/>
          <a:p>
            <a:pPr marL="0" indent="0">
              <a:buNone/>
            </a:pPr>
            <a:r>
              <a:rPr lang="en-US" dirty="0"/>
              <a:t>A hiker is helping a friend up a hill that makes an angle of </a:t>
            </a:r>
            <a:r>
              <a:rPr lang="en-US" dirty="0" smtClean="0"/>
              <a:t>30</a:t>
            </a:r>
            <a:r>
              <a:rPr lang="en-US" baseline="30000" dirty="0">
                <a:sym typeface="Symbol"/>
              </a:rPr>
              <a:t>o</a:t>
            </a:r>
            <a:r>
              <a:rPr lang="en-US" dirty="0" smtClean="0">
                <a:sym typeface="Symbol"/>
              </a:rPr>
              <a:t> </a:t>
            </a:r>
            <a:r>
              <a:rPr lang="en-US" dirty="0" smtClean="0"/>
              <a:t>with </a:t>
            </a:r>
            <a:r>
              <a:rPr lang="en-US" dirty="0"/>
              <a:t>level ground. The hiker, who is farther up the hill, is pulling on a cable attached to his friend. The cable is parallel to the hill so that it also makes an angle of </a:t>
            </a:r>
            <a:r>
              <a:rPr lang="en-US" dirty="0" smtClean="0"/>
              <a:t>30</a:t>
            </a:r>
            <a:r>
              <a:rPr lang="en-US" baseline="30000" dirty="0">
                <a:sym typeface="Symbol"/>
              </a:rPr>
              <a:t>o</a:t>
            </a:r>
            <a:r>
              <a:rPr lang="en-US" dirty="0" smtClean="0">
                <a:sym typeface="Symbol"/>
              </a:rPr>
              <a:t> </a:t>
            </a:r>
            <a:r>
              <a:rPr lang="en-US" dirty="0" smtClean="0"/>
              <a:t>with </a:t>
            </a:r>
            <a:r>
              <a:rPr lang="en-US" dirty="0"/>
              <a:t>the horizontal. If the coefficient of static friction between the soles of the hiker’s boots and the surface of the hill is 0.80 and his inertia is 65 kg, what is the maximum magnitude of the force he can exert on the cable without slipping?</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10.10: Coefficients of Friction</a:t>
            </a:r>
          </a:p>
        </p:txBody>
      </p:sp>
    </p:spTree>
    <p:extLst>
      <p:ext uri="{BB962C8B-B14F-4D97-AF65-F5344CB8AC3E}">
        <p14:creationId xmlns:p14="http://schemas.microsoft.com/office/powerpoint/2010/main" val="137551355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_43_Figure.jpg"/>
          <p:cNvPicPr>
            <a:picLocks noChangeAspect="1"/>
          </p:cNvPicPr>
          <p:nvPr/>
        </p:nvPicPr>
        <p:blipFill rotWithShape="1">
          <a:blip r:embed="rId2">
            <a:extLst>
              <a:ext uri="{28A0092B-C50C-407E-A947-70E740481C1C}">
                <a14:useLocalDpi xmlns:a14="http://schemas.microsoft.com/office/drawing/2010/main" val="0"/>
              </a:ext>
            </a:extLst>
          </a:blip>
          <a:srcRect b="3598"/>
          <a:stretch/>
        </p:blipFill>
        <p:spPr>
          <a:xfrm>
            <a:off x="1475656" y="3166990"/>
            <a:ext cx="6192688" cy="3448232"/>
          </a:xfrm>
          <a:prstGeom prst="rect">
            <a:avLst/>
          </a:prstGeom>
        </p:spPr>
      </p:pic>
      <p:sp>
        <p:nvSpPr>
          <p:cNvPr id="5" name="Title 4"/>
          <p:cNvSpPr>
            <a:spLocks noGrp="1"/>
          </p:cNvSpPr>
          <p:nvPr>
            <p:ph type="title"/>
          </p:nvPr>
        </p:nvSpPr>
        <p:spPr/>
        <p:txBody>
          <a:bodyPr/>
          <a:lstStyle/>
          <a:p>
            <a:r>
              <a:rPr lang="en-US" dirty="0"/>
              <a:t>Example 10.8 Pulling a friend up a hill (cont.)</a:t>
            </a:r>
          </a:p>
        </p:txBody>
      </p:sp>
      <p:sp>
        <p:nvSpPr>
          <p:cNvPr id="6" name="Content Placeholder 5"/>
          <p:cNvSpPr>
            <a:spLocks noGrp="1"/>
          </p:cNvSpPr>
          <p:nvPr>
            <p:ph idx="1"/>
          </p:nvPr>
        </p:nvSpPr>
        <p:spPr/>
        <p:txBody>
          <a:bodyPr/>
          <a:lstStyle/>
          <a:p>
            <a:pPr marL="0" indent="0">
              <a:buNone/>
            </a:pPr>
            <a:r>
              <a:rPr lang="en-US" sz="2400" dirty="0"/>
              <a:t>❶ GETTING STARTED I begin by making a sketch and drawing the free-body diagram for the </a:t>
            </a:r>
            <a:r>
              <a:rPr lang="en-US" sz="2400" dirty="0" smtClean="0"/>
              <a:t>hiker (</a:t>
            </a:r>
            <a:r>
              <a:rPr lang="en-US" sz="2400" dirty="0"/>
              <a:t>Figure 10.43). I chose an </a:t>
            </a:r>
            <a:r>
              <a:rPr lang="en-US" sz="2400" i="1" dirty="0"/>
              <a:t>x</a:t>
            </a:r>
            <a:r>
              <a:rPr lang="en-US" sz="2400" dirty="0"/>
              <a:t> axis that points up the hill and the </a:t>
            </a:r>
            <a:r>
              <a:rPr lang="en-US" sz="2400" i="1" dirty="0"/>
              <a:t>y</a:t>
            </a:r>
            <a:r>
              <a:rPr lang="en-US" sz="2400" dirty="0"/>
              <a:t> axis perpendicular to it.</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10.10: Coefficients of Friction</a:t>
            </a:r>
          </a:p>
        </p:txBody>
      </p:sp>
    </p:spTree>
    <p:extLst>
      <p:ext uri="{BB962C8B-B14F-4D97-AF65-F5344CB8AC3E}">
        <p14:creationId xmlns:p14="http://schemas.microsoft.com/office/powerpoint/2010/main" val="241826542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0_43_Figure.jpg"/>
          <p:cNvPicPr>
            <a:picLocks noChangeAspect="1"/>
          </p:cNvPicPr>
          <p:nvPr/>
        </p:nvPicPr>
        <p:blipFill rotWithShape="1">
          <a:blip r:embed="rId3">
            <a:extLst>
              <a:ext uri="{28A0092B-C50C-407E-A947-70E740481C1C}">
                <a14:useLocalDpi xmlns:a14="http://schemas.microsoft.com/office/drawing/2010/main" val="0"/>
              </a:ext>
            </a:extLst>
          </a:blip>
          <a:srcRect b="3598"/>
          <a:stretch/>
        </p:blipFill>
        <p:spPr>
          <a:xfrm>
            <a:off x="1989052" y="3773425"/>
            <a:ext cx="5165896" cy="2876492"/>
          </a:xfrm>
          <a:prstGeom prst="rect">
            <a:avLst/>
          </a:prstGeom>
        </p:spPr>
      </p:pic>
      <p:sp>
        <p:nvSpPr>
          <p:cNvPr id="5" name="Title 4"/>
          <p:cNvSpPr>
            <a:spLocks noGrp="1"/>
          </p:cNvSpPr>
          <p:nvPr>
            <p:ph type="title"/>
          </p:nvPr>
        </p:nvSpPr>
        <p:spPr/>
        <p:txBody>
          <a:bodyPr/>
          <a:lstStyle/>
          <a:p>
            <a:r>
              <a:rPr lang="en-US" dirty="0"/>
              <a:t>Example 10.8 Pulling a friend up a hill (cont.)</a:t>
            </a:r>
          </a:p>
        </p:txBody>
      </p:sp>
      <p:sp>
        <p:nvSpPr>
          <p:cNvPr id="6" name="Content Placeholder 5"/>
          <p:cNvSpPr>
            <a:spLocks noGrp="1"/>
          </p:cNvSpPr>
          <p:nvPr>
            <p:ph idx="1"/>
          </p:nvPr>
        </p:nvSpPr>
        <p:spPr/>
        <p:txBody>
          <a:bodyPr/>
          <a:lstStyle/>
          <a:p>
            <a:pPr marL="0" indent="0">
              <a:buNone/>
            </a:pPr>
            <a:r>
              <a:rPr lang="en-US" sz="2400" dirty="0"/>
              <a:t>❶ GETTING STARTED The forces exerted on the hiker are a </a:t>
            </a:r>
            <a:r>
              <a:rPr lang="en-US" sz="2400" dirty="0" smtClean="0"/>
              <a:t>force      exerted </a:t>
            </a:r>
            <a:r>
              <a:rPr lang="en-US" sz="2400" dirty="0"/>
              <a:t>by the cable and directed down the hill (this force forms an interaction pair with the force the hiker exerts on the cable), the force of </a:t>
            </a:r>
            <a:r>
              <a:rPr lang="en-US" sz="2400" dirty="0" smtClean="0"/>
              <a:t>gravity     </a:t>
            </a:r>
            <a:r>
              <a:rPr lang="en-US" sz="2400" spc="-200" dirty="0" smtClean="0"/>
              <a:t> </a:t>
            </a:r>
            <a:r>
              <a:rPr lang="en-US" sz="2400" dirty="0" smtClean="0"/>
              <a:t>, </a:t>
            </a:r>
            <a:r>
              <a:rPr lang="en-US" sz="2400" dirty="0"/>
              <a:t>and the contact force exerted by the surface of the hill on the hiker.</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10.10: Coefficients of Friction</a:t>
            </a:r>
          </a:p>
        </p:txBody>
      </p:sp>
      <p:graphicFrame>
        <p:nvGraphicFramePr>
          <p:cNvPr id="8" name="Object 7"/>
          <p:cNvGraphicFramePr>
            <a:graphicFrameLocks noChangeAspect="1"/>
          </p:cNvGraphicFramePr>
          <p:nvPr>
            <p:extLst>
              <p:ext uri="{D42A27DB-BD31-4B8C-83A1-F6EECF244321}">
                <p14:modId xmlns:p14="http://schemas.microsoft.com/office/powerpoint/2010/main" val="3415428376"/>
              </p:ext>
            </p:extLst>
          </p:nvPr>
        </p:nvGraphicFramePr>
        <p:xfrm>
          <a:off x="1116013" y="2262419"/>
          <a:ext cx="393700" cy="457200"/>
        </p:xfrm>
        <a:graphic>
          <a:graphicData uri="http://schemas.openxmlformats.org/presentationml/2006/ole">
            <mc:AlternateContent xmlns:mc="http://schemas.openxmlformats.org/markup-compatibility/2006">
              <mc:Choice xmlns:v="urn:schemas-microsoft-com:vml" Requires="v">
                <p:oleObj spid="_x0000_s100065" name="Equation" r:id="rId4" imgW="393700" imgH="457200" progId="Equation.DSMT4">
                  <p:embed/>
                </p:oleObj>
              </mc:Choice>
              <mc:Fallback>
                <p:oleObj name="Equation" r:id="rId4" imgW="393700" imgH="457200" progId="Equation.DSMT4">
                  <p:embed/>
                  <p:pic>
                    <p:nvPicPr>
                      <p:cNvPr id="0" name=""/>
                      <p:cNvPicPr/>
                      <p:nvPr/>
                    </p:nvPicPr>
                    <p:blipFill>
                      <a:blip r:embed="rId5"/>
                      <a:stretch>
                        <a:fillRect/>
                      </a:stretch>
                    </p:blipFill>
                    <p:spPr>
                      <a:xfrm>
                        <a:off x="1116013" y="2262419"/>
                        <a:ext cx="393700" cy="4572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842812669"/>
              </p:ext>
            </p:extLst>
          </p:nvPr>
        </p:nvGraphicFramePr>
        <p:xfrm>
          <a:off x="4170192" y="2994890"/>
          <a:ext cx="419100" cy="444500"/>
        </p:xfrm>
        <a:graphic>
          <a:graphicData uri="http://schemas.openxmlformats.org/presentationml/2006/ole">
            <mc:AlternateContent xmlns:mc="http://schemas.openxmlformats.org/markup-compatibility/2006">
              <mc:Choice xmlns:v="urn:schemas-microsoft-com:vml" Requires="v">
                <p:oleObj spid="_x0000_s100066" name="Equation" r:id="rId6" imgW="419100" imgH="444500" progId="Equation.DSMT4">
                  <p:embed/>
                </p:oleObj>
              </mc:Choice>
              <mc:Fallback>
                <p:oleObj name="Equation" r:id="rId6" imgW="419100" imgH="444500" progId="Equation.DSMT4">
                  <p:embed/>
                  <p:pic>
                    <p:nvPicPr>
                      <p:cNvPr id="0" name=""/>
                      <p:cNvPicPr/>
                      <p:nvPr/>
                    </p:nvPicPr>
                    <p:blipFill>
                      <a:blip r:embed="rId7"/>
                      <a:stretch>
                        <a:fillRect/>
                      </a:stretch>
                    </p:blipFill>
                    <p:spPr>
                      <a:xfrm>
                        <a:off x="4170192" y="2994890"/>
                        <a:ext cx="419100" cy="444500"/>
                      </a:xfrm>
                      <a:prstGeom prst="rect">
                        <a:avLst/>
                      </a:prstGeom>
                    </p:spPr>
                  </p:pic>
                </p:oleObj>
              </mc:Fallback>
            </mc:AlternateContent>
          </a:graphicData>
        </a:graphic>
      </p:graphicFrame>
    </p:spTree>
    <p:extLst>
      <p:ext uri="{BB962C8B-B14F-4D97-AF65-F5344CB8AC3E}">
        <p14:creationId xmlns:p14="http://schemas.microsoft.com/office/powerpoint/2010/main" val="346134621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0_43_Figure.jpg"/>
          <p:cNvPicPr>
            <a:picLocks noChangeAspect="1"/>
          </p:cNvPicPr>
          <p:nvPr/>
        </p:nvPicPr>
        <p:blipFill rotWithShape="1">
          <a:blip r:embed="rId3">
            <a:extLst>
              <a:ext uri="{28A0092B-C50C-407E-A947-70E740481C1C}">
                <a14:useLocalDpi xmlns:a14="http://schemas.microsoft.com/office/drawing/2010/main" val="0"/>
              </a:ext>
            </a:extLst>
          </a:blip>
          <a:srcRect b="3598"/>
          <a:stretch/>
        </p:blipFill>
        <p:spPr>
          <a:xfrm>
            <a:off x="1979712" y="3835977"/>
            <a:ext cx="5184576" cy="2886894"/>
          </a:xfrm>
          <a:prstGeom prst="rect">
            <a:avLst/>
          </a:prstGeom>
        </p:spPr>
      </p:pic>
      <p:sp>
        <p:nvSpPr>
          <p:cNvPr id="5" name="Title 4"/>
          <p:cNvSpPr>
            <a:spLocks noGrp="1"/>
          </p:cNvSpPr>
          <p:nvPr>
            <p:ph type="title"/>
          </p:nvPr>
        </p:nvSpPr>
        <p:spPr/>
        <p:txBody>
          <a:bodyPr/>
          <a:lstStyle/>
          <a:p>
            <a:r>
              <a:rPr lang="en-US" dirty="0"/>
              <a:t>Example 10.8 Pulling a friend up a hill (cont.)</a:t>
            </a:r>
          </a:p>
        </p:txBody>
      </p:sp>
      <p:sp>
        <p:nvSpPr>
          <p:cNvPr id="6" name="Content Placeholder 5"/>
          <p:cNvSpPr>
            <a:spLocks noGrp="1"/>
          </p:cNvSpPr>
          <p:nvPr>
            <p:ph idx="1"/>
          </p:nvPr>
        </p:nvSpPr>
        <p:spPr/>
        <p:txBody>
          <a:bodyPr/>
          <a:lstStyle/>
          <a:p>
            <a:pPr marL="0" indent="0">
              <a:buNone/>
            </a:pPr>
            <a:r>
              <a:rPr lang="en-US" sz="2400" dirty="0"/>
              <a:t>❶ GETTING STARTED This last force has two components: the normal force </a:t>
            </a:r>
            <a:r>
              <a:rPr lang="en-US" sz="2400" dirty="0" smtClean="0"/>
              <a:t>     and </a:t>
            </a:r>
            <a:r>
              <a:rPr lang="en-US" sz="2400" dirty="0"/>
              <a:t>the force of static </a:t>
            </a:r>
            <a:r>
              <a:rPr lang="en-US" sz="2400" dirty="0" smtClean="0"/>
              <a:t>friction     . </a:t>
            </a:r>
            <a:r>
              <a:rPr lang="en-US" sz="2400" dirty="0"/>
              <a:t>The force of static friction is directed up the hill. If the hiker is not to slip, his acceleration must be zero, and so the forces in the normal (</a:t>
            </a:r>
            <a:r>
              <a:rPr lang="en-US" sz="2400" i="1" dirty="0"/>
              <a:t>y</a:t>
            </a:r>
            <a:r>
              <a:rPr lang="en-US" sz="2400" dirty="0"/>
              <a:t>) and tangential (</a:t>
            </a:r>
            <a:r>
              <a:rPr lang="en-US" sz="2400" i="1" dirty="0"/>
              <a:t>x</a:t>
            </a:r>
            <a:r>
              <a:rPr lang="en-US" sz="2400" dirty="0"/>
              <a:t>) directions must add up to zero.</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10.10: Coefficients of Friction</a:t>
            </a:r>
          </a:p>
        </p:txBody>
      </p:sp>
      <p:graphicFrame>
        <p:nvGraphicFramePr>
          <p:cNvPr id="9" name="Object 8"/>
          <p:cNvGraphicFramePr>
            <a:graphicFrameLocks noChangeAspect="1"/>
          </p:cNvGraphicFramePr>
          <p:nvPr>
            <p:extLst>
              <p:ext uri="{D42A27DB-BD31-4B8C-83A1-F6EECF244321}">
                <p14:modId xmlns:p14="http://schemas.microsoft.com/office/powerpoint/2010/main" val="3637119035"/>
              </p:ext>
            </p:extLst>
          </p:nvPr>
        </p:nvGraphicFramePr>
        <p:xfrm>
          <a:off x="2506219" y="2262515"/>
          <a:ext cx="381000" cy="457200"/>
        </p:xfrm>
        <a:graphic>
          <a:graphicData uri="http://schemas.openxmlformats.org/presentationml/2006/ole">
            <mc:AlternateContent xmlns:mc="http://schemas.openxmlformats.org/markup-compatibility/2006">
              <mc:Choice xmlns:v="urn:schemas-microsoft-com:vml" Requires="v">
                <p:oleObj spid="_x0000_s101086" name="Equation" r:id="rId4" imgW="381000" imgH="457200" progId="Equation.DSMT4">
                  <p:embed/>
                </p:oleObj>
              </mc:Choice>
              <mc:Fallback>
                <p:oleObj name="Equation" r:id="rId4" imgW="381000" imgH="457200" progId="Equation.DSMT4">
                  <p:embed/>
                  <p:pic>
                    <p:nvPicPr>
                      <p:cNvPr id="0" name=""/>
                      <p:cNvPicPr/>
                      <p:nvPr/>
                    </p:nvPicPr>
                    <p:blipFill>
                      <a:blip r:embed="rId5"/>
                      <a:stretch>
                        <a:fillRect/>
                      </a:stretch>
                    </p:blipFill>
                    <p:spPr>
                      <a:xfrm>
                        <a:off x="2506219" y="2262515"/>
                        <a:ext cx="381000" cy="4572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175823627"/>
              </p:ext>
            </p:extLst>
          </p:nvPr>
        </p:nvGraphicFramePr>
        <p:xfrm>
          <a:off x="6572242" y="2261689"/>
          <a:ext cx="381000" cy="457200"/>
        </p:xfrm>
        <a:graphic>
          <a:graphicData uri="http://schemas.openxmlformats.org/presentationml/2006/ole">
            <mc:AlternateContent xmlns:mc="http://schemas.openxmlformats.org/markup-compatibility/2006">
              <mc:Choice xmlns:v="urn:schemas-microsoft-com:vml" Requires="v">
                <p:oleObj spid="_x0000_s101087" name="Equation" r:id="rId6" imgW="381000" imgH="457200" progId="Equation.DSMT4">
                  <p:embed/>
                </p:oleObj>
              </mc:Choice>
              <mc:Fallback>
                <p:oleObj name="Equation" r:id="rId6" imgW="381000" imgH="457200" progId="Equation.DSMT4">
                  <p:embed/>
                  <p:pic>
                    <p:nvPicPr>
                      <p:cNvPr id="0" name=""/>
                      <p:cNvPicPr/>
                      <p:nvPr/>
                    </p:nvPicPr>
                    <p:blipFill>
                      <a:blip r:embed="rId7"/>
                      <a:stretch>
                        <a:fillRect/>
                      </a:stretch>
                    </p:blipFill>
                    <p:spPr>
                      <a:xfrm>
                        <a:off x="6572242" y="2261689"/>
                        <a:ext cx="381000" cy="457200"/>
                      </a:xfrm>
                      <a:prstGeom prst="rect">
                        <a:avLst/>
                      </a:prstGeom>
                    </p:spPr>
                  </p:pic>
                </p:oleObj>
              </mc:Fallback>
            </mc:AlternateContent>
          </a:graphicData>
        </a:graphic>
      </p:graphicFrame>
    </p:spTree>
    <p:extLst>
      <p:ext uri="{BB962C8B-B14F-4D97-AF65-F5344CB8AC3E}">
        <p14:creationId xmlns:p14="http://schemas.microsoft.com/office/powerpoint/2010/main" val="261537696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Example 10.8 Pulling a friend up a hill (cont.)</a:t>
            </a:r>
          </a:p>
        </p:txBody>
      </p:sp>
      <p:sp>
        <p:nvSpPr>
          <p:cNvPr id="6" name="Content Placeholder 5"/>
          <p:cNvSpPr>
            <a:spLocks noGrp="1"/>
          </p:cNvSpPr>
          <p:nvPr>
            <p:ph idx="1"/>
          </p:nvPr>
        </p:nvSpPr>
        <p:spPr>
          <a:xfrm>
            <a:off x="365125" y="1874520"/>
            <a:ext cx="8395316" cy="4718304"/>
          </a:xfrm>
        </p:spPr>
        <p:txBody>
          <a:bodyPr/>
          <a:lstStyle/>
          <a:p>
            <a:pPr marL="0" indent="0">
              <a:buNone/>
            </a:pPr>
            <a:r>
              <a:rPr lang="en-US" dirty="0"/>
              <a:t>❷ DEVISE PLAN </a:t>
            </a:r>
            <a:r>
              <a:rPr lang="en-US" dirty="0" smtClean="0"/>
              <a:t>Following the suggested procedure, </a:t>
            </a:r>
            <a:r>
              <a:rPr lang="en-US" dirty="0"/>
              <a:t>I’ll write the equation of motion along the two axes, setting the acceleration in each direction to zero. </a:t>
            </a:r>
            <a:endParaRPr lang="en-US" dirty="0" smtClean="0"/>
          </a:p>
          <a:p>
            <a:pPr marL="0" indent="0">
              <a:buNone/>
            </a:pPr>
            <a:endParaRPr lang="en-US" dirty="0"/>
          </a:p>
          <a:p>
            <a:pPr marL="0" indent="0">
              <a:buNone/>
            </a:pPr>
            <a:r>
              <a:rPr lang="en-US" dirty="0" smtClean="0"/>
              <a:t>Then </a:t>
            </a:r>
            <a:r>
              <a:rPr lang="en-US" dirty="0"/>
              <a:t>I use Inequality 10.54 to determine the maximum force that the hiker can exert without slipping.</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10.10: Coefficients of Friction</a:t>
            </a:r>
          </a:p>
        </p:txBody>
      </p:sp>
    </p:spTree>
    <p:extLst>
      <p:ext uri="{BB962C8B-B14F-4D97-AF65-F5344CB8AC3E}">
        <p14:creationId xmlns:p14="http://schemas.microsoft.com/office/powerpoint/2010/main" val="304885784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Example 10.8 Pulling a friend up a hill (cont.)</a:t>
            </a:r>
          </a:p>
        </p:txBody>
      </p:sp>
      <p:sp>
        <p:nvSpPr>
          <p:cNvPr id="6" name="Content Placeholder 5"/>
          <p:cNvSpPr>
            <a:spLocks noGrp="1"/>
          </p:cNvSpPr>
          <p:nvPr>
            <p:ph idx="1"/>
          </p:nvPr>
        </p:nvSpPr>
        <p:spPr>
          <a:xfrm>
            <a:off x="365125" y="1874520"/>
            <a:ext cx="6331599" cy="4718304"/>
          </a:xfrm>
        </p:spPr>
        <p:txBody>
          <a:bodyPr/>
          <a:lstStyle/>
          <a:p>
            <a:pPr marL="0" indent="0">
              <a:buNone/>
            </a:pPr>
            <a:r>
              <a:rPr lang="en-US" dirty="0"/>
              <a:t>❸ EXECUTE PLAN Because the magnitude of the force of gravity exerted on the hiker is </a:t>
            </a:r>
            <a:r>
              <a:rPr lang="en-US" i="1" dirty="0"/>
              <a:t>mg</a:t>
            </a:r>
            <a:r>
              <a:rPr lang="en-US" dirty="0"/>
              <a:t>, I have in the </a:t>
            </a:r>
            <a:r>
              <a:rPr lang="en-US" i="1" dirty="0"/>
              <a:t>y</a:t>
            </a:r>
            <a:r>
              <a:rPr lang="en-US" dirty="0"/>
              <a:t> </a:t>
            </a:r>
            <a:r>
              <a:rPr lang="en-US" dirty="0" smtClean="0"/>
              <a:t>direction</a:t>
            </a:r>
          </a:p>
          <a:p>
            <a:pPr marL="0" indent="0">
              <a:buNone/>
            </a:pPr>
            <a:endParaRPr lang="en-US" dirty="0"/>
          </a:p>
          <a:p>
            <a:pPr marL="0" indent="0">
              <a:buNone/>
            </a:pPr>
            <a:endParaRPr lang="en-US" dirty="0" smtClean="0"/>
          </a:p>
          <a:p>
            <a:pPr marL="0" indent="0">
              <a:buNone/>
            </a:pPr>
            <a:endParaRPr lang="en-US" dirty="0"/>
          </a:p>
          <a:p>
            <a:pPr marL="0" indent="0">
              <a:buNone/>
            </a:pPr>
            <a:r>
              <a:rPr lang="en-US" dirty="0" smtClean="0"/>
              <a:t>where </a:t>
            </a:r>
            <a:r>
              <a:rPr lang="en-US" dirty="0"/>
              <a:t>the minus sign in </a:t>
            </a:r>
            <a:r>
              <a:rPr lang="en-US" dirty="0" smtClean="0"/>
              <a:t>–</a:t>
            </a:r>
            <a:r>
              <a:rPr lang="en-US" i="1" dirty="0" smtClean="0"/>
              <a:t>mg</a:t>
            </a:r>
            <a:r>
              <a:rPr lang="en-US" dirty="0" smtClean="0"/>
              <a:t> </a:t>
            </a:r>
            <a:r>
              <a:rPr lang="en-US" dirty="0"/>
              <a:t>cos </a:t>
            </a:r>
            <a:r>
              <a:rPr lang="en-US" i="1" dirty="0" smtClean="0"/>
              <a:t>θ</a:t>
            </a:r>
            <a:r>
              <a:rPr lang="en-US" dirty="0" smtClean="0"/>
              <a:t> </a:t>
            </a:r>
            <a:r>
              <a:rPr lang="en-US" dirty="0"/>
              <a:t>indicates that  </a:t>
            </a:r>
            <a:r>
              <a:rPr lang="en-US" dirty="0" smtClean="0"/>
              <a:t>       is </a:t>
            </a:r>
            <a:r>
              <a:rPr lang="en-US" dirty="0"/>
              <a:t>in the negative </a:t>
            </a:r>
            <a:r>
              <a:rPr lang="en-US" i="1" dirty="0"/>
              <a:t>y</a:t>
            </a:r>
            <a:r>
              <a:rPr lang="en-US" dirty="0"/>
              <a:t> direction.</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10.10: Coefficients of Friction</a:t>
            </a:r>
          </a:p>
        </p:txBody>
      </p:sp>
      <p:graphicFrame>
        <p:nvGraphicFramePr>
          <p:cNvPr id="8" name="Object 7"/>
          <p:cNvGraphicFramePr>
            <a:graphicFrameLocks noChangeAspect="1"/>
          </p:cNvGraphicFramePr>
          <p:nvPr>
            <p:extLst>
              <p:ext uri="{D42A27DB-BD31-4B8C-83A1-F6EECF244321}">
                <p14:modId xmlns:p14="http://schemas.microsoft.com/office/powerpoint/2010/main" val="931751279"/>
              </p:ext>
            </p:extLst>
          </p:nvPr>
        </p:nvGraphicFramePr>
        <p:xfrm>
          <a:off x="2421230" y="5230960"/>
          <a:ext cx="635000" cy="558800"/>
        </p:xfrm>
        <a:graphic>
          <a:graphicData uri="http://schemas.openxmlformats.org/presentationml/2006/ole">
            <mc:AlternateContent xmlns:mc="http://schemas.openxmlformats.org/markup-compatibility/2006">
              <mc:Choice xmlns:v="urn:schemas-microsoft-com:vml" Requires="v">
                <p:oleObj spid="_x0000_s736305" name="Equation" r:id="rId3" imgW="635000" imgH="558800" progId="Equation.DSMT4">
                  <p:embed/>
                </p:oleObj>
              </mc:Choice>
              <mc:Fallback>
                <p:oleObj name="Equation" r:id="rId3" imgW="635000" imgH="558800" progId="Equation.DSMT4">
                  <p:embed/>
                  <p:pic>
                    <p:nvPicPr>
                      <p:cNvPr id="0" name=""/>
                      <p:cNvPicPr/>
                      <p:nvPr/>
                    </p:nvPicPr>
                    <p:blipFill>
                      <a:blip r:embed="rId4"/>
                      <a:stretch>
                        <a:fillRect/>
                      </a:stretch>
                    </p:blipFill>
                    <p:spPr>
                      <a:xfrm>
                        <a:off x="2421230" y="5230960"/>
                        <a:ext cx="635000" cy="5588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519030462"/>
              </p:ext>
            </p:extLst>
          </p:nvPr>
        </p:nvGraphicFramePr>
        <p:xfrm>
          <a:off x="1327150" y="3372935"/>
          <a:ext cx="6489700" cy="558800"/>
        </p:xfrm>
        <a:graphic>
          <a:graphicData uri="http://schemas.openxmlformats.org/presentationml/2006/ole">
            <mc:AlternateContent xmlns:mc="http://schemas.openxmlformats.org/markup-compatibility/2006">
              <mc:Choice xmlns:v="urn:schemas-microsoft-com:vml" Requires="v">
                <p:oleObj spid="_x0000_s736306" name="Equation" r:id="rId5" imgW="6489700" imgH="558800" progId="Equation.DSMT4">
                  <p:embed/>
                </p:oleObj>
              </mc:Choice>
              <mc:Fallback>
                <p:oleObj name="Equation" r:id="rId5" imgW="6489700" imgH="558800" progId="Equation.DSMT4">
                  <p:embed/>
                  <p:pic>
                    <p:nvPicPr>
                      <p:cNvPr id="0" name=""/>
                      <p:cNvPicPr/>
                      <p:nvPr/>
                    </p:nvPicPr>
                    <p:blipFill>
                      <a:blip r:embed="rId6"/>
                      <a:stretch>
                        <a:fillRect/>
                      </a:stretch>
                    </p:blipFill>
                    <p:spPr>
                      <a:xfrm>
                        <a:off x="1327150" y="3372935"/>
                        <a:ext cx="6489700" cy="5588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519344394"/>
              </p:ext>
            </p:extLst>
          </p:nvPr>
        </p:nvGraphicFramePr>
        <p:xfrm>
          <a:off x="3392488" y="4051300"/>
          <a:ext cx="2006600" cy="520700"/>
        </p:xfrm>
        <a:graphic>
          <a:graphicData uri="http://schemas.openxmlformats.org/presentationml/2006/ole">
            <mc:AlternateContent xmlns:mc="http://schemas.openxmlformats.org/markup-compatibility/2006">
              <mc:Choice xmlns:v="urn:schemas-microsoft-com:vml" Requires="v">
                <p:oleObj spid="_x0000_s736307" name="Equation" r:id="rId7" imgW="2006600" imgH="520700" progId="Equation.DSMT4">
                  <p:embed/>
                </p:oleObj>
              </mc:Choice>
              <mc:Fallback>
                <p:oleObj name="Equation" r:id="rId7" imgW="2006600" imgH="520700" progId="Equation.DSMT4">
                  <p:embed/>
                  <p:pic>
                    <p:nvPicPr>
                      <p:cNvPr id="0" name=""/>
                      <p:cNvPicPr/>
                      <p:nvPr/>
                    </p:nvPicPr>
                    <p:blipFill>
                      <a:blip r:embed="rId8"/>
                      <a:stretch>
                        <a:fillRect/>
                      </a:stretch>
                    </p:blipFill>
                    <p:spPr>
                      <a:xfrm>
                        <a:off x="3392488" y="4051300"/>
                        <a:ext cx="2006600" cy="520700"/>
                      </a:xfrm>
                      <a:prstGeom prst="rect">
                        <a:avLst/>
                      </a:prstGeom>
                    </p:spPr>
                  </p:pic>
                </p:oleObj>
              </mc:Fallback>
            </mc:AlternateContent>
          </a:graphicData>
        </a:graphic>
      </p:graphicFrame>
      <p:grpSp>
        <p:nvGrpSpPr>
          <p:cNvPr id="13" name="Group 12"/>
          <p:cNvGrpSpPr/>
          <p:nvPr/>
        </p:nvGrpSpPr>
        <p:grpSpPr>
          <a:xfrm>
            <a:off x="6856512" y="3987148"/>
            <a:ext cx="2287488" cy="2886894"/>
            <a:chOff x="6847134" y="3962063"/>
            <a:chExt cx="2287488" cy="2886894"/>
          </a:xfrm>
        </p:grpSpPr>
        <p:pic>
          <p:nvPicPr>
            <p:cNvPr id="12" name="Picture 11" descr="10_43_Figure.jpg"/>
            <p:cNvPicPr>
              <a:picLocks noChangeAspect="1"/>
            </p:cNvPicPr>
            <p:nvPr/>
          </p:nvPicPr>
          <p:blipFill rotWithShape="1">
            <a:blip r:embed="rId9">
              <a:extLst>
                <a:ext uri="{28A0092B-C50C-407E-A947-70E740481C1C}">
                  <a14:useLocalDpi xmlns:a14="http://schemas.microsoft.com/office/drawing/2010/main" val="0"/>
                </a:ext>
              </a:extLst>
            </a:blip>
            <a:srcRect l="55879" b="3598"/>
            <a:stretch/>
          </p:blipFill>
          <p:spPr>
            <a:xfrm>
              <a:off x="6847134" y="3962063"/>
              <a:ext cx="2287488" cy="2886894"/>
            </a:xfrm>
            <a:prstGeom prst="rect">
              <a:avLst/>
            </a:prstGeom>
          </p:spPr>
        </p:pic>
        <p:sp>
          <p:nvSpPr>
            <p:cNvPr id="2" name="Rectangle 1"/>
            <p:cNvSpPr/>
            <p:nvPr/>
          </p:nvSpPr>
          <p:spPr>
            <a:xfrm>
              <a:off x="7880794" y="5630779"/>
              <a:ext cx="335348" cy="461665"/>
            </a:xfrm>
            <a:prstGeom prst="rect">
              <a:avLst/>
            </a:prstGeom>
          </p:spPr>
          <p:txBody>
            <a:bodyPr wrap="none">
              <a:spAutoFit/>
            </a:bodyPr>
            <a:lstStyle/>
            <a:p>
              <a:r>
                <a:rPr lang="en-US" i="1">
                  <a:latin typeface="Times New Roman" charset="0"/>
                  <a:ea typeface="Times New Roman" charset="0"/>
                  <a:cs typeface="Times New Roman" charset="0"/>
                </a:rPr>
                <a:t>θ</a:t>
              </a:r>
              <a:endParaRPr lang="en-US" dirty="0">
                <a:latin typeface="Times New Roman" charset="0"/>
                <a:ea typeface="Times New Roman" charset="0"/>
                <a:cs typeface="Times New Roman" charset="0"/>
              </a:endParaRPr>
            </a:p>
          </p:txBody>
        </p:sp>
      </p:grpSp>
    </p:spTree>
    <p:extLst>
      <p:ext uri="{BB962C8B-B14F-4D97-AF65-F5344CB8AC3E}">
        <p14:creationId xmlns:p14="http://schemas.microsoft.com/office/powerpoint/2010/main" val="406878042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Example 10.8 Pulling a friend up a hill (cont.)</a:t>
            </a:r>
          </a:p>
        </p:txBody>
      </p:sp>
      <p:sp>
        <p:nvSpPr>
          <p:cNvPr id="6" name="Content Placeholder 5"/>
          <p:cNvSpPr>
            <a:spLocks noGrp="1"/>
          </p:cNvSpPr>
          <p:nvPr>
            <p:ph idx="1"/>
          </p:nvPr>
        </p:nvSpPr>
        <p:spPr>
          <a:xfrm>
            <a:off x="365125" y="1874520"/>
            <a:ext cx="8395316" cy="4718304"/>
          </a:xfrm>
        </p:spPr>
        <p:txBody>
          <a:bodyPr/>
          <a:lstStyle/>
          <a:p>
            <a:pPr marL="0" indent="0">
              <a:buNone/>
            </a:pPr>
            <a:r>
              <a:rPr lang="en-US" dirty="0"/>
              <a:t>❸ EXECUTE PLAN Likewise, I have in the </a:t>
            </a:r>
            <a:r>
              <a:rPr lang="en-US" i="1" dirty="0"/>
              <a:t>x</a:t>
            </a:r>
            <a:r>
              <a:rPr lang="en-US" dirty="0"/>
              <a:t> </a:t>
            </a:r>
            <a:r>
              <a:rPr lang="en-US" dirty="0" smtClean="0"/>
              <a:t>direction</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10.10: Coefficients of Friction</a:t>
            </a:r>
          </a:p>
        </p:txBody>
      </p:sp>
      <p:graphicFrame>
        <p:nvGraphicFramePr>
          <p:cNvPr id="9" name="Object 8"/>
          <p:cNvGraphicFramePr>
            <a:graphicFrameLocks noChangeAspect="1"/>
          </p:cNvGraphicFramePr>
          <p:nvPr>
            <p:extLst>
              <p:ext uri="{D42A27DB-BD31-4B8C-83A1-F6EECF244321}">
                <p14:modId xmlns:p14="http://schemas.microsoft.com/office/powerpoint/2010/main" val="619938192"/>
              </p:ext>
            </p:extLst>
          </p:nvPr>
        </p:nvGraphicFramePr>
        <p:xfrm>
          <a:off x="1239002" y="2625725"/>
          <a:ext cx="3238500" cy="533400"/>
        </p:xfrm>
        <a:graphic>
          <a:graphicData uri="http://schemas.openxmlformats.org/presentationml/2006/ole">
            <mc:AlternateContent xmlns:mc="http://schemas.openxmlformats.org/markup-compatibility/2006">
              <mc:Choice xmlns:v="urn:schemas-microsoft-com:vml" Requires="v">
                <p:oleObj spid="_x0000_s2088" name="Equation" r:id="rId3" imgW="3238500" imgH="533400" progId="Equation.DSMT4">
                  <p:embed/>
                </p:oleObj>
              </mc:Choice>
              <mc:Fallback>
                <p:oleObj name="Equation" r:id="rId3" imgW="3238500" imgH="533400" progId="Equation.DSMT4">
                  <p:embed/>
                  <p:pic>
                    <p:nvPicPr>
                      <p:cNvPr id="0" name=""/>
                      <p:cNvPicPr/>
                      <p:nvPr/>
                    </p:nvPicPr>
                    <p:blipFill>
                      <a:blip r:embed="rId4"/>
                      <a:stretch>
                        <a:fillRect/>
                      </a:stretch>
                    </p:blipFill>
                    <p:spPr>
                      <a:xfrm>
                        <a:off x="1239002" y="2625725"/>
                        <a:ext cx="3238500" cy="5334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89605877"/>
              </p:ext>
            </p:extLst>
          </p:nvPr>
        </p:nvGraphicFramePr>
        <p:xfrm>
          <a:off x="2079881" y="3419475"/>
          <a:ext cx="4597400" cy="520700"/>
        </p:xfrm>
        <a:graphic>
          <a:graphicData uri="http://schemas.openxmlformats.org/presentationml/2006/ole">
            <mc:AlternateContent xmlns:mc="http://schemas.openxmlformats.org/markup-compatibility/2006">
              <mc:Choice xmlns:v="urn:schemas-microsoft-com:vml" Requires="v">
                <p:oleObj spid="_x0000_s2089" name="Equation" r:id="rId5" imgW="4597400" imgH="520700" progId="Equation.DSMT4">
                  <p:embed/>
                </p:oleObj>
              </mc:Choice>
              <mc:Fallback>
                <p:oleObj name="Equation" r:id="rId5" imgW="4597400" imgH="520700" progId="Equation.DSMT4">
                  <p:embed/>
                  <p:pic>
                    <p:nvPicPr>
                      <p:cNvPr id="0" name=""/>
                      <p:cNvPicPr/>
                      <p:nvPr/>
                    </p:nvPicPr>
                    <p:blipFill>
                      <a:blip r:embed="rId6"/>
                      <a:stretch>
                        <a:fillRect/>
                      </a:stretch>
                    </p:blipFill>
                    <p:spPr>
                      <a:xfrm>
                        <a:off x="2079881" y="3419475"/>
                        <a:ext cx="4597400" cy="5207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858021347"/>
              </p:ext>
            </p:extLst>
          </p:nvPr>
        </p:nvGraphicFramePr>
        <p:xfrm>
          <a:off x="1912186" y="4254500"/>
          <a:ext cx="2667000" cy="520700"/>
        </p:xfrm>
        <a:graphic>
          <a:graphicData uri="http://schemas.openxmlformats.org/presentationml/2006/ole">
            <mc:AlternateContent xmlns:mc="http://schemas.openxmlformats.org/markup-compatibility/2006">
              <mc:Choice xmlns:v="urn:schemas-microsoft-com:vml" Requires="v">
                <p:oleObj spid="_x0000_s2090" name="Equation" r:id="rId7" imgW="2667000" imgH="520700" progId="Equation.DSMT4">
                  <p:embed/>
                </p:oleObj>
              </mc:Choice>
              <mc:Fallback>
                <p:oleObj name="Equation" r:id="rId7" imgW="2667000" imgH="520700" progId="Equation.DSMT4">
                  <p:embed/>
                  <p:pic>
                    <p:nvPicPr>
                      <p:cNvPr id="0" name=""/>
                      <p:cNvPicPr/>
                      <p:nvPr/>
                    </p:nvPicPr>
                    <p:blipFill>
                      <a:blip r:embed="rId8"/>
                      <a:stretch>
                        <a:fillRect/>
                      </a:stretch>
                    </p:blipFill>
                    <p:spPr>
                      <a:xfrm>
                        <a:off x="1912186" y="4254500"/>
                        <a:ext cx="2667000" cy="520700"/>
                      </a:xfrm>
                      <a:prstGeom prst="rect">
                        <a:avLst/>
                      </a:prstGeom>
                    </p:spPr>
                  </p:pic>
                </p:oleObj>
              </mc:Fallback>
            </mc:AlternateContent>
          </a:graphicData>
        </a:graphic>
      </p:graphicFrame>
      <p:grpSp>
        <p:nvGrpSpPr>
          <p:cNvPr id="13" name="Group 12"/>
          <p:cNvGrpSpPr/>
          <p:nvPr/>
        </p:nvGrpSpPr>
        <p:grpSpPr>
          <a:xfrm>
            <a:off x="6856512" y="3971106"/>
            <a:ext cx="2287488" cy="2886894"/>
            <a:chOff x="6847134" y="3962063"/>
            <a:chExt cx="2287488" cy="2886894"/>
          </a:xfrm>
        </p:grpSpPr>
        <p:pic>
          <p:nvPicPr>
            <p:cNvPr id="14" name="Picture 13" descr="10_43_Figure.jpg"/>
            <p:cNvPicPr>
              <a:picLocks noChangeAspect="1"/>
            </p:cNvPicPr>
            <p:nvPr/>
          </p:nvPicPr>
          <p:blipFill rotWithShape="1">
            <a:blip r:embed="rId9">
              <a:extLst>
                <a:ext uri="{28A0092B-C50C-407E-A947-70E740481C1C}">
                  <a14:useLocalDpi xmlns:a14="http://schemas.microsoft.com/office/drawing/2010/main" val="0"/>
                </a:ext>
              </a:extLst>
            </a:blip>
            <a:srcRect l="55879" b="3598"/>
            <a:stretch/>
          </p:blipFill>
          <p:spPr>
            <a:xfrm>
              <a:off x="6847134" y="3962063"/>
              <a:ext cx="2287488" cy="2886894"/>
            </a:xfrm>
            <a:prstGeom prst="rect">
              <a:avLst/>
            </a:prstGeom>
          </p:spPr>
        </p:pic>
        <p:sp>
          <p:nvSpPr>
            <p:cNvPr id="15" name="Rectangle 14"/>
            <p:cNvSpPr/>
            <p:nvPr/>
          </p:nvSpPr>
          <p:spPr>
            <a:xfrm>
              <a:off x="7880794" y="5630779"/>
              <a:ext cx="335348" cy="461665"/>
            </a:xfrm>
            <a:prstGeom prst="rect">
              <a:avLst/>
            </a:prstGeom>
          </p:spPr>
          <p:txBody>
            <a:bodyPr wrap="none">
              <a:spAutoFit/>
            </a:bodyPr>
            <a:lstStyle/>
            <a:p>
              <a:r>
                <a:rPr lang="en-US" i="1">
                  <a:latin typeface="Times New Roman" charset="0"/>
                  <a:ea typeface="Times New Roman" charset="0"/>
                  <a:cs typeface="Times New Roman" charset="0"/>
                </a:rPr>
                <a:t>θ</a:t>
              </a:r>
              <a:endParaRPr lang="en-US" dirty="0">
                <a:latin typeface="Times New Roman" charset="0"/>
                <a:ea typeface="Times New Roman" charset="0"/>
                <a:cs typeface="Times New Roman" charset="0"/>
              </a:endParaRPr>
            </a:p>
          </p:txBody>
        </p:sp>
      </p:grpSp>
    </p:spTree>
    <p:extLst>
      <p:ext uri="{BB962C8B-B14F-4D97-AF65-F5344CB8AC3E}">
        <p14:creationId xmlns:p14="http://schemas.microsoft.com/office/powerpoint/2010/main" val="110001452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Example 10.8 Pulling a friend up a hill (cont.)</a:t>
            </a:r>
          </a:p>
        </p:txBody>
      </p:sp>
      <p:sp>
        <p:nvSpPr>
          <p:cNvPr id="6" name="Content Placeholder 5"/>
          <p:cNvSpPr>
            <a:spLocks noGrp="1"/>
          </p:cNvSpPr>
          <p:nvPr>
            <p:ph idx="1"/>
          </p:nvPr>
        </p:nvSpPr>
        <p:spPr>
          <a:xfrm>
            <a:off x="365125" y="1874520"/>
            <a:ext cx="8395316" cy="4718304"/>
          </a:xfrm>
        </p:spPr>
        <p:txBody>
          <a:bodyPr/>
          <a:lstStyle/>
          <a:p>
            <a:pPr marL="0" indent="0">
              <a:buNone/>
            </a:pPr>
            <a:r>
              <a:rPr lang="en-US" dirty="0"/>
              <a:t>❸ EXECUTE PLAN </a:t>
            </a:r>
            <a:r>
              <a:rPr lang="en-US" dirty="0" smtClean="0"/>
              <a:t>If </a:t>
            </a:r>
            <a:r>
              <a:rPr lang="en-US" dirty="0"/>
              <a:t>the hiker is not to slip, the force of static friction must </a:t>
            </a:r>
            <a:r>
              <a:rPr lang="en-US" dirty="0" smtClean="0"/>
              <a:t>not exceed </a:t>
            </a:r>
            <a:r>
              <a:rPr lang="en-US" dirty="0"/>
              <a:t>its maximum value. </a:t>
            </a:r>
            <a:r>
              <a:rPr lang="en-US" dirty="0" smtClean="0"/>
              <a:t>Substituting and using Inequality 10.54</a:t>
            </a:r>
            <a:r>
              <a:rPr lang="en-US" dirty="0"/>
              <a:t>, I </a:t>
            </a:r>
            <a:r>
              <a:rPr lang="en-US" dirty="0" smtClean="0"/>
              <a:t>get</a:t>
            </a:r>
          </a:p>
          <a:p>
            <a:pPr marL="0" indent="0">
              <a:buNone/>
            </a:pP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10.10: Coefficients of Friction</a:t>
            </a:r>
          </a:p>
        </p:txBody>
      </p:sp>
      <p:graphicFrame>
        <p:nvGraphicFramePr>
          <p:cNvPr id="10" name="Object 9"/>
          <p:cNvGraphicFramePr>
            <a:graphicFrameLocks noChangeAspect="1"/>
          </p:cNvGraphicFramePr>
          <p:nvPr>
            <p:extLst>
              <p:ext uri="{D42A27DB-BD31-4B8C-83A1-F6EECF244321}">
                <p14:modId xmlns:p14="http://schemas.microsoft.com/office/powerpoint/2010/main" val="3563439572"/>
              </p:ext>
            </p:extLst>
          </p:nvPr>
        </p:nvGraphicFramePr>
        <p:xfrm>
          <a:off x="2552700" y="3490798"/>
          <a:ext cx="4038600" cy="1130300"/>
        </p:xfrm>
        <a:graphic>
          <a:graphicData uri="http://schemas.openxmlformats.org/presentationml/2006/ole">
            <mc:AlternateContent xmlns:mc="http://schemas.openxmlformats.org/markup-compatibility/2006">
              <mc:Choice xmlns:v="urn:schemas-microsoft-com:vml" Requires="v">
                <p:oleObj spid="_x0000_s125294" name="Equation" r:id="rId3" imgW="4038600" imgH="1130300" progId="Equation.DSMT4">
                  <p:embed/>
                </p:oleObj>
              </mc:Choice>
              <mc:Fallback>
                <p:oleObj name="Equation" r:id="rId3" imgW="4038600" imgH="1130300" progId="Equation.DSMT4">
                  <p:embed/>
                  <p:pic>
                    <p:nvPicPr>
                      <p:cNvPr id="0" name=""/>
                      <p:cNvPicPr/>
                      <p:nvPr/>
                    </p:nvPicPr>
                    <p:blipFill>
                      <a:blip r:embed="rId4"/>
                      <a:stretch>
                        <a:fillRect/>
                      </a:stretch>
                    </p:blipFill>
                    <p:spPr>
                      <a:xfrm>
                        <a:off x="2552700" y="3490798"/>
                        <a:ext cx="4038600" cy="1130300"/>
                      </a:xfrm>
                      <a:prstGeom prst="rect">
                        <a:avLst/>
                      </a:prstGeom>
                    </p:spPr>
                  </p:pic>
                </p:oleObj>
              </mc:Fallback>
            </mc:AlternateContent>
          </a:graphicData>
        </a:graphic>
      </p:graphicFrame>
    </p:spTree>
    <p:extLst>
      <p:ext uri="{BB962C8B-B14F-4D97-AF65-F5344CB8AC3E}">
        <p14:creationId xmlns:p14="http://schemas.microsoft.com/office/powerpoint/2010/main" val="58461629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Example 10.8 Pulling a friend up a hill (cont.)</a:t>
            </a:r>
          </a:p>
        </p:txBody>
      </p:sp>
      <p:sp>
        <p:nvSpPr>
          <p:cNvPr id="6" name="Content Placeholder 5"/>
          <p:cNvSpPr>
            <a:spLocks noGrp="1"/>
          </p:cNvSpPr>
          <p:nvPr>
            <p:ph idx="1"/>
          </p:nvPr>
        </p:nvSpPr>
        <p:spPr>
          <a:xfrm>
            <a:off x="365125" y="1874520"/>
            <a:ext cx="8395316" cy="4718304"/>
          </a:xfrm>
        </p:spPr>
        <p:txBody>
          <a:bodyPr/>
          <a:lstStyle/>
          <a:p>
            <a:pPr marL="0" indent="0">
              <a:buNone/>
            </a:pPr>
            <a:r>
              <a:rPr lang="en-US" dirty="0"/>
              <a:t>❸ EXECUTE PLAN The problem asks me about the </a:t>
            </a:r>
            <a:r>
              <a:rPr lang="en-US" dirty="0" smtClean="0"/>
              <a:t>magnitude      of </a:t>
            </a:r>
            <a:r>
              <a:rPr lang="en-US" dirty="0"/>
              <a:t>the force </a:t>
            </a:r>
            <a:r>
              <a:rPr lang="en-US" dirty="0" smtClean="0"/>
              <a:t>exerted </a:t>
            </a:r>
            <a:r>
              <a:rPr lang="en-US" i="1" dirty="0" smtClean="0"/>
              <a:t>by</a:t>
            </a:r>
            <a:r>
              <a:rPr lang="en-US" dirty="0" smtClean="0"/>
              <a:t> </a:t>
            </a:r>
            <a:r>
              <a:rPr lang="en-US" dirty="0"/>
              <a:t>the hiker </a:t>
            </a:r>
            <a:r>
              <a:rPr lang="en-US" i="1" dirty="0"/>
              <a:t>on</a:t>
            </a:r>
            <a:r>
              <a:rPr lang="en-US" dirty="0"/>
              <a:t> the cable, which is the same as the </a:t>
            </a:r>
            <a:r>
              <a:rPr lang="en-US" dirty="0" smtClean="0"/>
              <a:t>magnitude </a:t>
            </a:r>
            <a:r>
              <a:rPr lang="en-US" dirty="0"/>
              <a:t> </a:t>
            </a:r>
            <a:r>
              <a:rPr lang="en-US" dirty="0" smtClean="0"/>
              <a:t>    of </a:t>
            </a:r>
            <a:r>
              <a:rPr lang="en-US" dirty="0"/>
              <a:t>the force exerted </a:t>
            </a:r>
            <a:r>
              <a:rPr lang="en-US" i="1" dirty="0"/>
              <a:t>by</a:t>
            </a:r>
            <a:r>
              <a:rPr lang="en-US" dirty="0"/>
              <a:t> the cable </a:t>
            </a:r>
            <a:r>
              <a:rPr lang="en-US" i="1" dirty="0"/>
              <a:t>on</a:t>
            </a:r>
            <a:r>
              <a:rPr lang="en-US" dirty="0"/>
              <a:t> the hiker, so</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10.10: Coefficients of Friction</a:t>
            </a:r>
          </a:p>
        </p:txBody>
      </p:sp>
      <p:graphicFrame>
        <p:nvGraphicFramePr>
          <p:cNvPr id="10" name="Object 9"/>
          <p:cNvGraphicFramePr>
            <a:graphicFrameLocks noChangeAspect="1"/>
          </p:cNvGraphicFramePr>
          <p:nvPr>
            <p:extLst>
              <p:ext uri="{D42A27DB-BD31-4B8C-83A1-F6EECF244321}">
                <p14:modId xmlns:p14="http://schemas.microsoft.com/office/powerpoint/2010/main" val="186627535"/>
              </p:ext>
            </p:extLst>
          </p:nvPr>
        </p:nvGraphicFramePr>
        <p:xfrm>
          <a:off x="2000103" y="2328156"/>
          <a:ext cx="457200" cy="520700"/>
        </p:xfrm>
        <a:graphic>
          <a:graphicData uri="http://schemas.openxmlformats.org/presentationml/2006/ole">
            <mc:AlternateContent xmlns:mc="http://schemas.openxmlformats.org/markup-compatibility/2006">
              <mc:Choice xmlns:v="urn:schemas-microsoft-com:vml" Requires="v">
                <p:oleObj spid="_x0000_s769041" name="Equation" r:id="rId3" imgW="457200" imgH="520700" progId="Equation.DSMT4">
                  <p:embed/>
                </p:oleObj>
              </mc:Choice>
              <mc:Fallback>
                <p:oleObj name="Equation" r:id="rId3" imgW="457200" imgH="520700" progId="Equation.DSMT4">
                  <p:embed/>
                  <p:pic>
                    <p:nvPicPr>
                      <p:cNvPr id="0" name=""/>
                      <p:cNvPicPr/>
                      <p:nvPr/>
                    </p:nvPicPr>
                    <p:blipFill>
                      <a:blip r:embed="rId4"/>
                      <a:stretch>
                        <a:fillRect/>
                      </a:stretch>
                    </p:blipFill>
                    <p:spPr>
                      <a:xfrm>
                        <a:off x="2000103" y="2328156"/>
                        <a:ext cx="457200" cy="5207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901398753"/>
              </p:ext>
            </p:extLst>
          </p:nvPr>
        </p:nvGraphicFramePr>
        <p:xfrm>
          <a:off x="6469423" y="2749001"/>
          <a:ext cx="444500" cy="520700"/>
        </p:xfrm>
        <a:graphic>
          <a:graphicData uri="http://schemas.openxmlformats.org/presentationml/2006/ole">
            <mc:AlternateContent xmlns:mc="http://schemas.openxmlformats.org/markup-compatibility/2006">
              <mc:Choice xmlns:v="urn:schemas-microsoft-com:vml" Requires="v">
                <p:oleObj spid="_x0000_s769042" name="Equation" r:id="rId5" imgW="444500" imgH="520700" progId="Equation.DSMT4">
                  <p:embed/>
                </p:oleObj>
              </mc:Choice>
              <mc:Fallback>
                <p:oleObj name="Equation" r:id="rId5" imgW="444500" imgH="520700" progId="Equation.DSMT4">
                  <p:embed/>
                  <p:pic>
                    <p:nvPicPr>
                      <p:cNvPr id="0" name=""/>
                      <p:cNvPicPr/>
                      <p:nvPr/>
                    </p:nvPicPr>
                    <p:blipFill>
                      <a:blip r:embed="rId6"/>
                      <a:stretch>
                        <a:fillRect/>
                      </a:stretch>
                    </p:blipFill>
                    <p:spPr>
                      <a:xfrm>
                        <a:off x="6469423" y="2749001"/>
                        <a:ext cx="444500" cy="5207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920438454"/>
              </p:ext>
            </p:extLst>
          </p:nvPr>
        </p:nvGraphicFramePr>
        <p:xfrm>
          <a:off x="2768600" y="3893710"/>
          <a:ext cx="3606800" cy="520700"/>
        </p:xfrm>
        <a:graphic>
          <a:graphicData uri="http://schemas.openxmlformats.org/presentationml/2006/ole">
            <mc:AlternateContent xmlns:mc="http://schemas.openxmlformats.org/markup-compatibility/2006">
              <mc:Choice xmlns:v="urn:schemas-microsoft-com:vml" Requires="v">
                <p:oleObj spid="_x0000_s769043" name="Equation" r:id="rId7" imgW="3606800" imgH="520700" progId="Equation.DSMT4">
                  <p:embed/>
                </p:oleObj>
              </mc:Choice>
              <mc:Fallback>
                <p:oleObj name="Equation" r:id="rId7" imgW="3606800" imgH="520700" progId="Equation.DSMT4">
                  <p:embed/>
                  <p:pic>
                    <p:nvPicPr>
                      <p:cNvPr id="0" name=""/>
                      <p:cNvPicPr/>
                      <p:nvPr/>
                    </p:nvPicPr>
                    <p:blipFill>
                      <a:blip r:embed="rId8"/>
                      <a:stretch>
                        <a:fillRect/>
                      </a:stretch>
                    </p:blipFill>
                    <p:spPr>
                      <a:xfrm>
                        <a:off x="2768600" y="3893710"/>
                        <a:ext cx="3606800" cy="520700"/>
                      </a:xfrm>
                      <a:prstGeom prst="rect">
                        <a:avLst/>
                      </a:prstGeom>
                    </p:spPr>
                  </p:pic>
                </p:oleObj>
              </mc:Fallback>
            </mc:AlternateContent>
          </a:graphicData>
        </a:graphic>
      </p:graphicFrame>
    </p:spTree>
    <p:extLst>
      <p:ext uri="{BB962C8B-B14F-4D97-AF65-F5344CB8AC3E}">
        <p14:creationId xmlns:p14="http://schemas.microsoft.com/office/powerpoint/2010/main" val="290793907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Example 10.8 Pulling a friend up a hill (cont.)</a:t>
            </a:r>
          </a:p>
        </p:txBody>
      </p:sp>
      <p:sp>
        <p:nvSpPr>
          <p:cNvPr id="6" name="Content Placeholder 5"/>
          <p:cNvSpPr>
            <a:spLocks noGrp="1"/>
          </p:cNvSpPr>
          <p:nvPr>
            <p:ph idx="1"/>
          </p:nvPr>
        </p:nvSpPr>
        <p:spPr>
          <a:xfrm>
            <a:off x="365125" y="1874520"/>
            <a:ext cx="8395316" cy="4718304"/>
          </a:xfrm>
        </p:spPr>
        <p:txBody>
          <a:bodyPr/>
          <a:lstStyle/>
          <a:p>
            <a:pPr marL="0" indent="0">
              <a:buNone/>
            </a:pPr>
            <a:r>
              <a:rPr lang="en-US" dirty="0"/>
              <a:t>❸ EXECUTE PLAN Substituting the values given, I obtain</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10.10: Coefficients of Friction</a:t>
            </a:r>
          </a:p>
        </p:txBody>
      </p:sp>
      <p:graphicFrame>
        <p:nvGraphicFramePr>
          <p:cNvPr id="9" name="Object 8"/>
          <p:cNvGraphicFramePr>
            <a:graphicFrameLocks noChangeAspect="1"/>
          </p:cNvGraphicFramePr>
          <p:nvPr>
            <p:extLst>
              <p:ext uri="{D42A27DB-BD31-4B8C-83A1-F6EECF244321}">
                <p14:modId xmlns:p14="http://schemas.microsoft.com/office/powerpoint/2010/main" val="4153610577"/>
              </p:ext>
            </p:extLst>
          </p:nvPr>
        </p:nvGraphicFramePr>
        <p:xfrm>
          <a:off x="1314450" y="2986088"/>
          <a:ext cx="6515100" cy="1028700"/>
        </p:xfrm>
        <a:graphic>
          <a:graphicData uri="http://schemas.openxmlformats.org/presentationml/2006/ole">
            <mc:AlternateContent xmlns:mc="http://schemas.openxmlformats.org/markup-compatibility/2006">
              <mc:Choice xmlns:v="urn:schemas-microsoft-com:vml" Requires="v">
                <p:oleObj spid="_x0000_s127340" name="Equation" r:id="rId3" imgW="6515100" imgH="1028700" progId="Equation.DSMT4">
                  <p:embed/>
                </p:oleObj>
              </mc:Choice>
              <mc:Fallback>
                <p:oleObj name="Equation" r:id="rId3" imgW="6515100" imgH="1028700" progId="Equation.DSMT4">
                  <p:embed/>
                  <p:pic>
                    <p:nvPicPr>
                      <p:cNvPr id="0" name=""/>
                      <p:cNvPicPr/>
                      <p:nvPr/>
                    </p:nvPicPr>
                    <p:blipFill>
                      <a:blip r:embed="rId4"/>
                      <a:stretch>
                        <a:fillRect/>
                      </a:stretch>
                    </p:blipFill>
                    <p:spPr>
                      <a:xfrm>
                        <a:off x="1314450" y="2986088"/>
                        <a:ext cx="6515100" cy="1028700"/>
                      </a:xfrm>
                      <a:prstGeom prst="rect">
                        <a:avLst/>
                      </a:prstGeom>
                    </p:spPr>
                  </p:pic>
                </p:oleObj>
              </mc:Fallback>
            </mc:AlternateContent>
          </a:graphicData>
        </a:graphic>
      </p:graphicFrame>
      <p:sp>
        <p:nvSpPr>
          <p:cNvPr id="2" name="Rectangle 1"/>
          <p:cNvSpPr/>
          <p:nvPr/>
        </p:nvSpPr>
        <p:spPr>
          <a:xfrm>
            <a:off x="3914359" y="3599832"/>
            <a:ext cx="543739" cy="523220"/>
          </a:xfrm>
          <a:prstGeom prst="rect">
            <a:avLst/>
          </a:prstGeom>
        </p:spPr>
        <p:txBody>
          <a:bodyPr wrap="none">
            <a:spAutoFit/>
          </a:bodyPr>
          <a:lstStyle/>
          <a:p>
            <a:r>
              <a:rPr lang="en-US" sz="2800" b="1" dirty="0">
                <a:solidFill>
                  <a:srgbClr val="004A8F"/>
                </a:solidFill>
                <a:latin typeface="Times New Roman"/>
                <a:cs typeface="Times New Roman"/>
              </a:rPr>
              <a:t>✔</a:t>
            </a:r>
            <a:endParaRPr lang="en-US" sz="2800" dirty="0">
              <a:solidFill>
                <a:srgbClr val="004A8F"/>
              </a:solidFill>
              <a:latin typeface="Times New Roman"/>
              <a:cs typeface="Times New Roman"/>
            </a:endParaRPr>
          </a:p>
        </p:txBody>
      </p:sp>
    </p:spTree>
    <p:extLst>
      <p:ext uri="{BB962C8B-B14F-4D97-AF65-F5344CB8AC3E}">
        <p14:creationId xmlns:p14="http://schemas.microsoft.com/office/powerpoint/2010/main" val="1375829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0" y="3136612"/>
            <a:ext cx="9144000" cy="584776"/>
          </a:xfrm>
        </p:spPr>
        <p:txBody>
          <a:bodyPr/>
          <a:lstStyle/>
          <a:p>
            <a:pPr algn="ctr"/>
            <a:r>
              <a:rPr lang="en-US" sz="3200" dirty="0" smtClean="0"/>
              <a:t>Concepts (cont.)</a:t>
            </a:r>
            <a:endParaRPr lang="en-US" sz="3200"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smtClean="0"/>
              <a:t>Chapter 10: Motion in a plane</a:t>
            </a:r>
            <a:endParaRPr lang="en-US" dirty="0"/>
          </a:p>
        </p:txBody>
      </p:sp>
    </p:spTree>
    <p:extLst>
      <p:ext uri="{BB962C8B-B14F-4D97-AF65-F5344CB8AC3E}">
        <p14:creationId xmlns:p14="http://schemas.microsoft.com/office/powerpoint/2010/main" val="198794794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Example 10.8 Pulling a friend up a hill (cont.)</a:t>
            </a:r>
          </a:p>
        </p:txBody>
      </p:sp>
      <p:sp>
        <p:nvSpPr>
          <p:cNvPr id="6" name="Content Placeholder 5"/>
          <p:cNvSpPr>
            <a:spLocks noGrp="1"/>
          </p:cNvSpPr>
          <p:nvPr>
            <p:ph idx="1"/>
          </p:nvPr>
        </p:nvSpPr>
        <p:spPr>
          <a:xfrm>
            <a:off x="365125" y="1874520"/>
            <a:ext cx="8395316" cy="4718304"/>
          </a:xfrm>
        </p:spPr>
        <p:txBody>
          <a:bodyPr/>
          <a:lstStyle/>
          <a:p>
            <a:pPr marL="0" indent="0">
              <a:buNone/>
            </a:pPr>
            <a:r>
              <a:rPr lang="en-US" dirty="0"/>
              <a:t>❹ </a:t>
            </a:r>
            <a:r>
              <a:rPr lang="en-US" dirty="0" smtClean="0"/>
              <a:t>EVALUATE RESULT A </a:t>
            </a:r>
            <a:r>
              <a:rPr lang="en-US" dirty="0"/>
              <a:t>force of 1.2 </a:t>
            </a:r>
            <a:r>
              <a:rPr lang="en-US" dirty="0" smtClean="0"/>
              <a:t>× 10</a:t>
            </a:r>
            <a:r>
              <a:rPr lang="en-US" baseline="30000" dirty="0" smtClean="0"/>
              <a:t>2</a:t>
            </a:r>
            <a:r>
              <a:rPr lang="en-US" dirty="0" smtClean="0"/>
              <a:t> </a:t>
            </a:r>
            <a:r>
              <a:rPr lang="en-US" dirty="0"/>
              <a:t>N corresponds to </a:t>
            </a:r>
            <a:r>
              <a:rPr lang="en-US" dirty="0" smtClean="0"/>
              <a:t>the gravitational </a:t>
            </a:r>
            <a:r>
              <a:rPr lang="en-US" dirty="0"/>
              <a:t>force exerted by Earth on an object that has an </a:t>
            </a:r>
            <a:r>
              <a:rPr lang="en-US" dirty="0" smtClean="0"/>
              <a:t>inertia of </a:t>
            </a:r>
            <a:r>
              <a:rPr lang="en-US" dirty="0"/>
              <a:t>only 12 kg, and so the hiker cannot pull very hard </a:t>
            </a:r>
            <a:r>
              <a:rPr lang="en-US" dirty="0" smtClean="0"/>
              <a:t>before slipping</a:t>
            </a:r>
            <a:r>
              <a:rPr lang="en-US" dirty="0"/>
              <a:t>. I know from experience, however, that unless I can </a:t>
            </a:r>
            <a:r>
              <a:rPr lang="en-US" dirty="0" smtClean="0"/>
              <a:t>lock a </a:t>
            </a:r>
            <a:r>
              <a:rPr lang="en-US" dirty="0"/>
              <a:t>foot behind some solid object, it is impossible to pull hard </a:t>
            </a:r>
            <a:r>
              <a:rPr lang="en-US" dirty="0" smtClean="0"/>
              <a:t>on an </a:t>
            </a:r>
            <a:r>
              <a:rPr lang="en-US" dirty="0"/>
              <a:t>inclined surface, and thus the answer I obtained makes sense.</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10.10: Coefficients of Friction</a:t>
            </a:r>
          </a:p>
        </p:txBody>
      </p:sp>
    </p:spTree>
    <p:extLst>
      <p:ext uri="{BB962C8B-B14F-4D97-AF65-F5344CB8AC3E}">
        <p14:creationId xmlns:p14="http://schemas.microsoft.com/office/powerpoint/2010/main" val="75763078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noChangeArrowheads="1"/>
          </p:cNvSpPr>
          <p:nvPr>
            <p:ph type="title"/>
          </p:nvPr>
        </p:nvSpPr>
        <p:spPr/>
        <p:txBody>
          <a:bodyPr/>
          <a:lstStyle/>
          <a:p>
            <a:r>
              <a:rPr lang="en-US" dirty="0" smtClean="0"/>
              <a:t>Example 10.9 Object accelerating on a conveyor belt</a:t>
            </a:r>
            <a:endParaRPr lang="en-US" dirty="0"/>
          </a:p>
        </p:txBody>
      </p:sp>
      <p:sp>
        <p:nvSpPr>
          <p:cNvPr id="3" name="Content Placeholder 2"/>
          <p:cNvSpPr>
            <a:spLocks noGrp="1"/>
          </p:cNvSpPr>
          <p:nvPr>
            <p:ph idx="1"/>
          </p:nvPr>
        </p:nvSpPr>
        <p:spPr/>
        <p:txBody>
          <a:bodyPr/>
          <a:lstStyle/>
          <a:p>
            <a:pPr marL="0" indent="0">
              <a:buNone/>
            </a:pPr>
            <a:r>
              <a:rPr lang="en-US" dirty="0"/>
              <a:t>While designing a conveyor belt system for a new airport, </a:t>
            </a:r>
            <a:r>
              <a:rPr lang="en-US" dirty="0" smtClean="0"/>
              <a:t>you determine </a:t>
            </a:r>
            <a:r>
              <a:rPr lang="en-US" dirty="0"/>
              <a:t>that, on an incline of </a:t>
            </a:r>
            <a:r>
              <a:rPr lang="en-US" dirty="0" smtClean="0"/>
              <a:t>20</a:t>
            </a:r>
            <a:r>
              <a:rPr lang="en-US" baseline="30000" dirty="0">
                <a:sym typeface="Symbol"/>
              </a:rPr>
              <a:t>o</a:t>
            </a:r>
            <a:r>
              <a:rPr lang="en-US" dirty="0" smtClean="0"/>
              <a:t>, </a:t>
            </a:r>
            <a:r>
              <a:rPr lang="en-US" dirty="0"/>
              <a:t>the magnitude of the </a:t>
            </a:r>
            <a:r>
              <a:rPr lang="en-US" dirty="0" smtClean="0"/>
              <a:t>maximum acceleration </a:t>
            </a:r>
            <a:r>
              <a:rPr lang="en-US" dirty="0"/>
              <a:t>a rubber belt can give a typical suitcase </a:t>
            </a:r>
            <a:r>
              <a:rPr lang="en-US" dirty="0" smtClean="0"/>
              <a:t>before the </a:t>
            </a:r>
            <a:r>
              <a:rPr lang="en-US" dirty="0"/>
              <a:t>suitcase begins slipping is 4.0 </a:t>
            </a:r>
            <a:r>
              <a:rPr lang="en-US" dirty="0" smtClean="0"/>
              <a:t>m/s</a:t>
            </a:r>
            <a:r>
              <a:rPr lang="en-US" baseline="30000" dirty="0" smtClean="0"/>
              <a:t>2</a:t>
            </a:r>
            <a:r>
              <a:rPr lang="en-US" dirty="0"/>
              <a:t>. What is the coefficient </a:t>
            </a:r>
            <a:r>
              <a:rPr lang="en-US" dirty="0" smtClean="0"/>
              <a:t>of static </a:t>
            </a:r>
            <a:r>
              <a:rPr lang="en-US" dirty="0"/>
              <a:t>friction for a typical suitcase on rubber?</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10.10: Coefficients of </a:t>
            </a:r>
            <a:r>
              <a:rPr lang="en-US" dirty="0" smtClean="0"/>
              <a:t>Friction</a:t>
            </a:r>
            <a:endParaRPr lang="en-US" dirty="0"/>
          </a:p>
        </p:txBody>
      </p:sp>
    </p:spTree>
    <p:extLst>
      <p:ext uri="{BB962C8B-B14F-4D97-AF65-F5344CB8AC3E}">
        <p14:creationId xmlns:p14="http://schemas.microsoft.com/office/powerpoint/2010/main" val="26521723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0_44_Figure.jpg"/>
          <p:cNvPicPr>
            <a:picLocks noChangeAspect="1"/>
          </p:cNvPicPr>
          <p:nvPr/>
        </p:nvPicPr>
        <p:blipFill rotWithShape="1">
          <a:blip r:embed="rId3">
            <a:extLst>
              <a:ext uri="{28A0092B-C50C-407E-A947-70E740481C1C}">
                <a14:useLocalDpi xmlns:a14="http://schemas.microsoft.com/office/drawing/2010/main" val="0"/>
              </a:ext>
            </a:extLst>
          </a:blip>
          <a:srcRect b="3587"/>
          <a:stretch/>
        </p:blipFill>
        <p:spPr>
          <a:xfrm>
            <a:off x="2298652" y="3966907"/>
            <a:ext cx="4546696" cy="2768112"/>
          </a:xfrm>
          <a:prstGeom prst="rect">
            <a:avLst/>
          </a:prstGeom>
        </p:spPr>
      </p:pic>
      <p:sp>
        <p:nvSpPr>
          <p:cNvPr id="5" name="Rectangle 5"/>
          <p:cNvSpPr>
            <a:spLocks noGrp="1" noChangeArrowheads="1"/>
          </p:cNvSpPr>
          <p:nvPr>
            <p:ph type="title"/>
          </p:nvPr>
        </p:nvSpPr>
        <p:spPr/>
        <p:txBody>
          <a:bodyPr/>
          <a:lstStyle/>
          <a:p>
            <a:r>
              <a:rPr lang="en-US" dirty="0" smtClean="0"/>
              <a:t>Example 10.9 Object accelerating on a conveyor belt (cont.)</a:t>
            </a:r>
            <a:endParaRPr lang="en-US" dirty="0"/>
          </a:p>
        </p:txBody>
      </p:sp>
      <p:sp>
        <p:nvSpPr>
          <p:cNvPr id="3" name="Content Placeholder 2"/>
          <p:cNvSpPr>
            <a:spLocks noGrp="1"/>
          </p:cNvSpPr>
          <p:nvPr>
            <p:ph idx="1"/>
          </p:nvPr>
        </p:nvSpPr>
        <p:spPr/>
        <p:txBody>
          <a:bodyPr/>
          <a:lstStyle/>
          <a:p>
            <a:pPr marL="0" indent="0">
              <a:buNone/>
            </a:pPr>
            <a:r>
              <a:rPr lang="en-US" sz="2200" dirty="0"/>
              <a:t>❶ </a:t>
            </a:r>
            <a:r>
              <a:rPr lang="en-US" sz="2200" dirty="0" smtClean="0"/>
              <a:t>GETTING STARTED: </a:t>
            </a:r>
            <a:r>
              <a:rPr lang="en-US" sz="2200" dirty="0"/>
              <a:t>I begin by making a sketch and </a:t>
            </a:r>
            <a:r>
              <a:rPr lang="en-US" sz="2200" dirty="0" smtClean="0"/>
              <a:t>drawing a </a:t>
            </a:r>
            <a:r>
              <a:rPr lang="en-US" sz="2200" dirty="0"/>
              <a:t>free-body diagram for the suitcase, choosing the </a:t>
            </a:r>
            <a:r>
              <a:rPr lang="en-US" sz="2200" i="1" dirty="0"/>
              <a:t>x</a:t>
            </a:r>
            <a:r>
              <a:rPr lang="en-US" sz="2200" dirty="0"/>
              <a:t> axis </a:t>
            </a:r>
            <a:r>
              <a:rPr lang="en-US" sz="2200" dirty="0" smtClean="0"/>
              <a:t>along the </a:t>
            </a:r>
            <a:r>
              <a:rPr lang="en-US" sz="2200" dirty="0"/>
              <a:t>conveyor belt in the direction of acceleration and the </a:t>
            </a:r>
            <a:r>
              <a:rPr lang="en-US" sz="2200" i="1" dirty="0"/>
              <a:t>y</a:t>
            </a:r>
            <a:r>
              <a:rPr lang="en-US" sz="2200" dirty="0"/>
              <a:t> </a:t>
            </a:r>
            <a:r>
              <a:rPr lang="en-US" sz="2200" dirty="0" smtClean="0"/>
              <a:t>axis upward </a:t>
            </a:r>
            <a:r>
              <a:rPr lang="en-US" sz="2200" dirty="0"/>
              <a:t>and perpendicular to it (Figure 10.44). I also draw </a:t>
            </a:r>
            <a:r>
              <a:rPr lang="en-US" sz="2200" dirty="0" smtClean="0"/>
              <a:t>the upward </a:t>
            </a:r>
            <a:r>
              <a:rPr lang="en-US" sz="2200" dirty="0"/>
              <a:t>acceleration of the suitcase along the incline.</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10.10: Coefficients of </a:t>
            </a:r>
            <a:r>
              <a:rPr lang="en-US" dirty="0" smtClean="0"/>
              <a:t>Friction</a:t>
            </a:r>
            <a:endParaRPr lang="en-US" dirty="0"/>
          </a:p>
        </p:txBody>
      </p:sp>
    </p:spTree>
    <p:extLst>
      <p:ext uri="{BB962C8B-B14F-4D97-AF65-F5344CB8AC3E}">
        <p14:creationId xmlns:p14="http://schemas.microsoft.com/office/powerpoint/2010/main" val="209291701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noChangeArrowheads="1"/>
          </p:cNvSpPr>
          <p:nvPr>
            <p:ph type="title"/>
          </p:nvPr>
        </p:nvSpPr>
        <p:spPr/>
        <p:txBody>
          <a:bodyPr/>
          <a:lstStyle/>
          <a:p>
            <a:r>
              <a:rPr lang="en-US" dirty="0" smtClean="0"/>
              <a:t>Example 10.9 Object accelerating on a conveyor belt (cont.)</a:t>
            </a:r>
            <a:endParaRPr lang="en-US" dirty="0"/>
          </a:p>
        </p:txBody>
      </p:sp>
      <p:sp>
        <p:nvSpPr>
          <p:cNvPr id="3" name="Content Placeholder 2"/>
          <p:cNvSpPr>
            <a:spLocks noGrp="1"/>
          </p:cNvSpPr>
          <p:nvPr>
            <p:ph idx="1"/>
          </p:nvPr>
        </p:nvSpPr>
        <p:spPr/>
        <p:txBody>
          <a:bodyPr/>
          <a:lstStyle/>
          <a:p>
            <a:pPr marL="0" indent="0">
              <a:buNone/>
            </a:pPr>
            <a:r>
              <a:rPr lang="en-US" dirty="0"/>
              <a:t>❷ </a:t>
            </a:r>
            <a:r>
              <a:rPr lang="en-US" dirty="0" smtClean="0"/>
              <a:t>DEVISE PLAN </a:t>
            </a:r>
            <a:r>
              <a:rPr lang="en-US" dirty="0"/>
              <a:t>As in Example 10.8, I write out the </a:t>
            </a:r>
            <a:r>
              <a:rPr lang="en-US" dirty="0" smtClean="0"/>
              <a:t>equation of </a:t>
            </a:r>
            <a:r>
              <a:rPr lang="en-US" dirty="0"/>
              <a:t>motion along both axes. The </a:t>
            </a:r>
            <a:r>
              <a:rPr lang="en-US" i="1" dirty="0"/>
              <a:t>x</a:t>
            </a:r>
            <a:r>
              <a:rPr lang="en-US" dirty="0"/>
              <a:t> component of the </a:t>
            </a:r>
            <a:r>
              <a:rPr lang="en-US" dirty="0" smtClean="0"/>
              <a:t>acceleration is </a:t>
            </a:r>
            <a:r>
              <a:rPr lang="en-US" i="1" dirty="0" smtClean="0"/>
              <a:t>a</a:t>
            </a:r>
            <a:r>
              <a:rPr lang="en-US" i="1" baseline="-25000" dirty="0" smtClean="0"/>
              <a:t>x</a:t>
            </a:r>
            <a:r>
              <a:rPr lang="en-US" dirty="0" smtClean="0"/>
              <a:t> = +</a:t>
            </a:r>
            <a:r>
              <a:rPr lang="en-US" i="1" dirty="0" smtClean="0"/>
              <a:t>a</a:t>
            </a:r>
            <a:r>
              <a:rPr lang="en-US" dirty="0"/>
              <a:t>, where the magnitude of the acceleration </a:t>
            </a:r>
            <a:r>
              <a:rPr lang="en-US" dirty="0" smtClean="0"/>
              <a:t>is </a:t>
            </a:r>
            <a:r>
              <a:rPr lang="en-US" i="1" dirty="0" smtClean="0"/>
              <a:t>a</a:t>
            </a:r>
            <a:r>
              <a:rPr lang="en-US" dirty="0" smtClean="0"/>
              <a:t> = 4.0 m/s</a:t>
            </a:r>
            <a:r>
              <a:rPr lang="en-US" baseline="30000" dirty="0" smtClean="0"/>
              <a:t>2</a:t>
            </a:r>
            <a:r>
              <a:rPr lang="en-US" dirty="0"/>
              <a:t>. I can then </a:t>
            </a:r>
            <a:r>
              <a:rPr lang="en-US" dirty="0" smtClean="0"/>
              <a:t>use Inequality </a:t>
            </a:r>
            <a:r>
              <a:rPr lang="en-US" dirty="0"/>
              <a:t>10.54 to determine </a:t>
            </a:r>
            <a:r>
              <a:rPr lang="en-US" dirty="0" smtClean="0"/>
              <a:t>the coefficient </a:t>
            </a:r>
            <a:r>
              <a:rPr lang="en-US" dirty="0"/>
              <a:t>of static friction.</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10.10: Coefficients of </a:t>
            </a:r>
            <a:r>
              <a:rPr lang="en-US" dirty="0" smtClean="0"/>
              <a:t>Friction</a:t>
            </a:r>
            <a:endParaRPr lang="en-US" dirty="0"/>
          </a:p>
        </p:txBody>
      </p:sp>
    </p:spTree>
    <p:extLst>
      <p:ext uri="{BB962C8B-B14F-4D97-AF65-F5344CB8AC3E}">
        <p14:creationId xmlns:p14="http://schemas.microsoft.com/office/powerpoint/2010/main" val="318726527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noChangeArrowheads="1"/>
          </p:cNvSpPr>
          <p:nvPr>
            <p:ph type="title"/>
          </p:nvPr>
        </p:nvSpPr>
        <p:spPr/>
        <p:txBody>
          <a:bodyPr/>
          <a:lstStyle/>
          <a:p>
            <a:r>
              <a:rPr lang="en-US" dirty="0" smtClean="0"/>
              <a:t>Example 10.9 Object accelerating on a conveyor belt (cont.)</a:t>
            </a:r>
            <a:endParaRPr lang="en-US" dirty="0"/>
          </a:p>
        </p:txBody>
      </p:sp>
      <p:sp>
        <p:nvSpPr>
          <p:cNvPr id="3" name="Content Placeholder 2"/>
          <p:cNvSpPr>
            <a:spLocks noGrp="1"/>
          </p:cNvSpPr>
          <p:nvPr>
            <p:ph idx="1"/>
          </p:nvPr>
        </p:nvSpPr>
        <p:spPr/>
        <p:txBody>
          <a:bodyPr/>
          <a:lstStyle/>
          <a:p>
            <a:pPr marL="0" indent="0">
              <a:buNone/>
            </a:pPr>
            <a:r>
              <a:rPr lang="en-US" dirty="0"/>
              <a:t>❸ </a:t>
            </a:r>
            <a:r>
              <a:rPr lang="en-US" dirty="0" smtClean="0"/>
              <a:t>EXECUTE PLAN The </a:t>
            </a:r>
            <a:r>
              <a:rPr lang="en-US" dirty="0"/>
              <a:t>equations of motion in the </a:t>
            </a:r>
            <a:r>
              <a:rPr lang="en-US" i="1" dirty="0"/>
              <a:t>x</a:t>
            </a:r>
            <a:r>
              <a:rPr lang="en-US" dirty="0"/>
              <a:t> and </a:t>
            </a:r>
            <a:r>
              <a:rPr lang="en-US" i="1" dirty="0"/>
              <a:t>y</a:t>
            </a:r>
            <a:r>
              <a:rPr lang="en-US" dirty="0"/>
              <a:t> </a:t>
            </a:r>
            <a:r>
              <a:rPr lang="en-US" dirty="0" smtClean="0"/>
              <a:t>directions are</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a:p>
          <a:p>
            <a:pPr marL="0" indent="0">
              <a:buNone/>
            </a:pPr>
            <a:r>
              <a:rPr lang="en-US" dirty="0" smtClean="0"/>
              <a:t>with </a:t>
            </a:r>
            <a:r>
              <a:rPr lang="en-US" i="1" dirty="0"/>
              <a:t>m</a:t>
            </a:r>
            <a:r>
              <a:rPr lang="en-US" dirty="0"/>
              <a:t> the inertia of the suitcase.</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10.10: Coefficients of </a:t>
            </a:r>
            <a:r>
              <a:rPr lang="en-US" dirty="0" smtClean="0"/>
              <a:t>Friction</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447871567"/>
              </p:ext>
            </p:extLst>
          </p:nvPr>
        </p:nvGraphicFramePr>
        <p:xfrm>
          <a:off x="1771650" y="3668713"/>
          <a:ext cx="5600700" cy="558800"/>
        </p:xfrm>
        <a:graphic>
          <a:graphicData uri="http://schemas.openxmlformats.org/presentationml/2006/ole">
            <mc:AlternateContent xmlns:mc="http://schemas.openxmlformats.org/markup-compatibility/2006">
              <mc:Choice xmlns:v="urn:schemas-microsoft-com:vml" Requires="v">
                <p:oleObj spid="_x0000_s129712" name="Equation" r:id="rId4" imgW="5600700" imgH="558800" progId="Equation.DSMT4">
                  <p:embed/>
                </p:oleObj>
              </mc:Choice>
              <mc:Fallback>
                <p:oleObj name="Equation" r:id="rId4" imgW="5600700" imgH="558800" progId="Equation.DSMT4">
                  <p:embed/>
                  <p:pic>
                    <p:nvPicPr>
                      <p:cNvPr id="0" name=""/>
                      <p:cNvPicPr/>
                      <p:nvPr/>
                    </p:nvPicPr>
                    <p:blipFill>
                      <a:blip r:embed="rId5"/>
                      <a:stretch>
                        <a:fillRect/>
                      </a:stretch>
                    </p:blipFill>
                    <p:spPr>
                      <a:xfrm>
                        <a:off x="1771650" y="3668713"/>
                        <a:ext cx="5600700" cy="5588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149564227"/>
              </p:ext>
            </p:extLst>
          </p:nvPr>
        </p:nvGraphicFramePr>
        <p:xfrm>
          <a:off x="1403350" y="4473575"/>
          <a:ext cx="6337300" cy="558800"/>
        </p:xfrm>
        <a:graphic>
          <a:graphicData uri="http://schemas.openxmlformats.org/presentationml/2006/ole">
            <mc:AlternateContent xmlns:mc="http://schemas.openxmlformats.org/markup-compatibility/2006">
              <mc:Choice xmlns:v="urn:schemas-microsoft-com:vml" Requires="v">
                <p:oleObj spid="_x0000_s129713" name="Equation" r:id="rId6" imgW="6337300" imgH="558800" progId="Equation.DSMT4">
                  <p:embed/>
                </p:oleObj>
              </mc:Choice>
              <mc:Fallback>
                <p:oleObj name="Equation" r:id="rId6" imgW="6337300" imgH="558800" progId="Equation.DSMT4">
                  <p:embed/>
                  <p:pic>
                    <p:nvPicPr>
                      <p:cNvPr id="0" name=""/>
                      <p:cNvPicPr/>
                      <p:nvPr/>
                    </p:nvPicPr>
                    <p:blipFill>
                      <a:blip r:embed="rId7"/>
                      <a:stretch>
                        <a:fillRect/>
                      </a:stretch>
                    </p:blipFill>
                    <p:spPr>
                      <a:xfrm>
                        <a:off x="1403350" y="4473575"/>
                        <a:ext cx="6337300" cy="558800"/>
                      </a:xfrm>
                      <a:prstGeom prst="rect">
                        <a:avLst/>
                      </a:prstGeom>
                    </p:spPr>
                  </p:pic>
                </p:oleObj>
              </mc:Fallback>
            </mc:AlternateContent>
          </a:graphicData>
        </a:graphic>
      </p:graphicFrame>
      <p:sp>
        <p:nvSpPr>
          <p:cNvPr id="9" name="Rectangle 8"/>
          <p:cNvSpPr/>
          <p:nvPr/>
        </p:nvSpPr>
        <p:spPr>
          <a:xfrm>
            <a:off x="8069123" y="3638374"/>
            <a:ext cx="603350" cy="523220"/>
          </a:xfrm>
          <a:prstGeom prst="rect">
            <a:avLst/>
          </a:prstGeom>
        </p:spPr>
        <p:txBody>
          <a:bodyPr wrap="none">
            <a:spAutoFit/>
          </a:bodyPr>
          <a:lstStyle/>
          <a:p>
            <a:r>
              <a:rPr lang="en-US" sz="2800" dirty="0" smtClean="0">
                <a:solidFill>
                  <a:srgbClr val="000000"/>
                </a:solidFill>
                <a:latin typeface="Times New Roman"/>
                <a:ea typeface="+mn-ea"/>
                <a:cs typeface="Times New Roman"/>
              </a:rPr>
              <a:t>(1)</a:t>
            </a:r>
            <a:endParaRPr lang="en-US" sz="2800" dirty="0">
              <a:solidFill>
                <a:srgbClr val="000000"/>
              </a:solidFill>
              <a:latin typeface="Times New Roman"/>
              <a:ea typeface="+mn-ea"/>
              <a:cs typeface="Times New Roman"/>
            </a:endParaRPr>
          </a:p>
        </p:txBody>
      </p:sp>
      <p:sp>
        <p:nvSpPr>
          <p:cNvPr id="10" name="Rectangle 9"/>
          <p:cNvSpPr/>
          <p:nvPr/>
        </p:nvSpPr>
        <p:spPr>
          <a:xfrm>
            <a:off x="8063213" y="4437841"/>
            <a:ext cx="603350" cy="523220"/>
          </a:xfrm>
          <a:prstGeom prst="rect">
            <a:avLst/>
          </a:prstGeom>
        </p:spPr>
        <p:txBody>
          <a:bodyPr wrap="none">
            <a:spAutoFit/>
          </a:bodyPr>
          <a:lstStyle/>
          <a:p>
            <a:r>
              <a:rPr lang="en-US" sz="2800" dirty="0" smtClean="0">
                <a:solidFill>
                  <a:srgbClr val="000000"/>
                </a:solidFill>
                <a:latin typeface="Times New Roman"/>
                <a:ea typeface="+mn-ea"/>
                <a:cs typeface="Times New Roman"/>
              </a:rPr>
              <a:t>(2)</a:t>
            </a:r>
            <a:endParaRPr lang="en-US" sz="2800" dirty="0">
              <a:solidFill>
                <a:srgbClr val="000000"/>
              </a:solidFill>
              <a:latin typeface="Times New Roman"/>
              <a:ea typeface="+mn-ea"/>
              <a:cs typeface="Times New Roman"/>
            </a:endParaRPr>
          </a:p>
        </p:txBody>
      </p:sp>
    </p:spTree>
    <p:extLst>
      <p:ext uri="{BB962C8B-B14F-4D97-AF65-F5344CB8AC3E}">
        <p14:creationId xmlns:p14="http://schemas.microsoft.com/office/powerpoint/2010/main" val="56414072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noChangeArrowheads="1"/>
          </p:cNvSpPr>
          <p:nvPr>
            <p:ph type="title"/>
          </p:nvPr>
        </p:nvSpPr>
        <p:spPr/>
        <p:txBody>
          <a:bodyPr/>
          <a:lstStyle/>
          <a:p>
            <a:r>
              <a:rPr lang="en-US" dirty="0" smtClean="0"/>
              <a:t>Example 10.9 Object accelerating on a conveyor belt (cont.)</a:t>
            </a:r>
            <a:endParaRPr lang="en-US" dirty="0"/>
          </a:p>
        </p:txBody>
      </p:sp>
      <p:sp>
        <p:nvSpPr>
          <p:cNvPr id="3" name="Content Placeholder 2"/>
          <p:cNvSpPr>
            <a:spLocks noGrp="1"/>
          </p:cNvSpPr>
          <p:nvPr>
            <p:ph idx="1"/>
          </p:nvPr>
        </p:nvSpPr>
        <p:spPr/>
        <p:txBody>
          <a:bodyPr/>
          <a:lstStyle/>
          <a:p>
            <a:pPr marL="0" indent="0">
              <a:buNone/>
            </a:pPr>
            <a:r>
              <a:rPr lang="en-US" dirty="0"/>
              <a:t>❸ </a:t>
            </a:r>
            <a:r>
              <a:rPr lang="en-US" dirty="0" smtClean="0"/>
              <a:t>EXECUTE </a:t>
            </a:r>
            <a:r>
              <a:rPr lang="en-US" dirty="0"/>
              <a:t>PLAN If </a:t>
            </a:r>
            <a:r>
              <a:rPr lang="en-US" i="1" dirty="0"/>
              <a:t>a</a:t>
            </a:r>
            <a:r>
              <a:rPr lang="en-US" i="1" baseline="-25000" dirty="0"/>
              <a:t>x</a:t>
            </a:r>
            <a:r>
              <a:rPr lang="en-US" dirty="0"/>
              <a:t> represents the </a:t>
            </a:r>
            <a:r>
              <a:rPr lang="en-US" dirty="0" smtClean="0"/>
              <a:t>maximum acceleration </a:t>
            </a:r>
            <a:r>
              <a:rPr lang="en-US" dirty="0"/>
              <a:t>at which the suitcase does not slip, the force of </a:t>
            </a:r>
            <a:r>
              <a:rPr lang="en-US" dirty="0" smtClean="0"/>
              <a:t>static friction </a:t>
            </a:r>
            <a:r>
              <a:rPr lang="en-US" dirty="0"/>
              <a:t>must be maximum. Substituting Eq. 10.46 for  </a:t>
            </a:r>
            <a:r>
              <a:rPr lang="en-US" dirty="0" smtClean="0"/>
              <a:t>      </a:t>
            </a:r>
            <a:r>
              <a:rPr lang="en-US" baseline="-25000" dirty="0" smtClean="0"/>
              <a:t>max</a:t>
            </a:r>
            <a:r>
              <a:rPr lang="en-US" dirty="0" smtClean="0"/>
              <a:t> into </a:t>
            </a:r>
            <a:r>
              <a:rPr lang="en-US" dirty="0"/>
              <a:t>Eq. 1, I get</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10.10: Coefficients of </a:t>
            </a:r>
            <a:r>
              <a:rPr lang="en-US" dirty="0" smtClean="0"/>
              <a:t>Friction</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1141192515"/>
              </p:ext>
            </p:extLst>
          </p:nvPr>
        </p:nvGraphicFramePr>
        <p:xfrm>
          <a:off x="2408238" y="3678238"/>
          <a:ext cx="660400" cy="520700"/>
        </p:xfrm>
        <a:graphic>
          <a:graphicData uri="http://schemas.openxmlformats.org/presentationml/2006/ole">
            <mc:AlternateContent xmlns:mc="http://schemas.openxmlformats.org/markup-compatibility/2006">
              <mc:Choice xmlns:v="urn:schemas-microsoft-com:vml" Requires="v">
                <p:oleObj spid="_x0000_s131755" name="Equation" r:id="rId4" imgW="660400" imgH="520700" progId="Equation.DSMT4">
                  <p:embed/>
                </p:oleObj>
              </mc:Choice>
              <mc:Fallback>
                <p:oleObj name="Equation" r:id="rId4" imgW="660400" imgH="520700" progId="Equation.DSMT4">
                  <p:embed/>
                  <p:pic>
                    <p:nvPicPr>
                      <p:cNvPr id="0" name=""/>
                      <p:cNvPicPr/>
                      <p:nvPr/>
                    </p:nvPicPr>
                    <p:blipFill>
                      <a:blip r:embed="rId5"/>
                      <a:stretch>
                        <a:fillRect/>
                      </a:stretch>
                    </p:blipFill>
                    <p:spPr>
                      <a:xfrm>
                        <a:off x="2408238" y="3678238"/>
                        <a:ext cx="660400" cy="5207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629920663"/>
              </p:ext>
            </p:extLst>
          </p:nvPr>
        </p:nvGraphicFramePr>
        <p:xfrm>
          <a:off x="2686050" y="4492625"/>
          <a:ext cx="3771900" cy="520700"/>
        </p:xfrm>
        <a:graphic>
          <a:graphicData uri="http://schemas.openxmlformats.org/presentationml/2006/ole">
            <mc:AlternateContent xmlns:mc="http://schemas.openxmlformats.org/markup-compatibility/2006">
              <mc:Choice xmlns:v="urn:schemas-microsoft-com:vml" Requires="v">
                <p:oleObj spid="_x0000_s131756" name="Equation" r:id="rId6" imgW="3771900" imgH="520700" progId="Equation.DSMT4">
                  <p:embed/>
                </p:oleObj>
              </mc:Choice>
              <mc:Fallback>
                <p:oleObj name="Equation" r:id="rId6" imgW="3771900" imgH="520700" progId="Equation.DSMT4">
                  <p:embed/>
                  <p:pic>
                    <p:nvPicPr>
                      <p:cNvPr id="0" name=""/>
                      <p:cNvPicPr/>
                      <p:nvPr/>
                    </p:nvPicPr>
                    <p:blipFill>
                      <a:blip r:embed="rId7"/>
                      <a:stretch>
                        <a:fillRect/>
                      </a:stretch>
                    </p:blipFill>
                    <p:spPr>
                      <a:xfrm>
                        <a:off x="2686050" y="4492625"/>
                        <a:ext cx="3771900" cy="520700"/>
                      </a:xfrm>
                      <a:prstGeom prst="rect">
                        <a:avLst/>
                      </a:prstGeom>
                    </p:spPr>
                  </p:pic>
                </p:oleObj>
              </mc:Fallback>
            </mc:AlternateContent>
          </a:graphicData>
        </a:graphic>
      </p:graphicFrame>
    </p:spTree>
    <p:extLst>
      <p:ext uri="{BB962C8B-B14F-4D97-AF65-F5344CB8AC3E}">
        <p14:creationId xmlns:p14="http://schemas.microsoft.com/office/powerpoint/2010/main" val="230097105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noChangeArrowheads="1"/>
          </p:cNvSpPr>
          <p:nvPr>
            <p:ph type="title"/>
          </p:nvPr>
        </p:nvSpPr>
        <p:spPr/>
        <p:txBody>
          <a:bodyPr/>
          <a:lstStyle/>
          <a:p>
            <a:r>
              <a:rPr lang="en-US" dirty="0" smtClean="0"/>
              <a:t>Example 10.9 Object accelerating on a conveyor belt (cont.)</a:t>
            </a:r>
            <a:endParaRPr lang="en-US" dirty="0"/>
          </a:p>
        </p:txBody>
      </p:sp>
      <p:sp>
        <p:nvSpPr>
          <p:cNvPr id="3" name="Content Placeholder 2"/>
          <p:cNvSpPr>
            <a:spLocks noGrp="1"/>
          </p:cNvSpPr>
          <p:nvPr>
            <p:ph idx="1"/>
          </p:nvPr>
        </p:nvSpPr>
        <p:spPr/>
        <p:txBody>
          <a:bodyPr/>
          <a:lstStyle/>
          <a:p>
            <a:pPr marL="0" indent="0">
              <a:buNone/>
            </a:pPr>
            <a:r>
              <a:rPr lang="en-US" dirty="0"/>
              <a:t>❸ </a:t>
            </a:r>
            <a:r>
              <a:rPr lang="en-US" dirty="0" smtClean="0"/>
              <a:t>EXECUTE </a:t>
            </a:r>
            <a:r>
              <a:rPr lang="en-US" dirty="0"/>
              <a:t>PLAN Solving this equation for </a:t>
            </a:r>
            <a:r>
              <a:rPr lang="en-US" i="1" dirty="0" smtClean="0"/>
              <a:t>μ</a:t>
            </a:r>
            <a:r>
              <a:rPr lang="en-US" i="1" baseline="-25000" dirty="0" smtClean="0"/>
              <a:t>s</a:t>
            </a:r>
            <a:r>
              <a:rPr lang="en-US" dirty="0" smtClean="0"/>
              <a:t> </a:t>
            </a:r>
            <a:r>
              <a:rPr lang="en-US" dirty="0"/>
              <a:t>and substituting  </a:t>
            </a:r>
            <a:r>
              <a:rPr lang="en-US" dirty="0" smtClean="0"/>
              <a:t>                      from </a:t>
            </a:r>
            <a:r>
              <a:rPr lang="en-US" dirty="0"/>
              <a:t>Eq. 2, I obtain</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10.10: Coefficients of </a:t>
            </a:r>
            <a:r>
              <a:rPr lang="en-US" dirty="0" smtClean="0"/>
              <a:t>Friction</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1626636818"/>
              </p:ext>
            </p:extLst>
          </p:nvPr>
        </p:nvGraphicFramePr>
        <p:xfrm>
          <a:off x="2181680" y="2819785"/>
          <a:ext cx="2006600" cy="520700"/>
        </p:xfrm>
        <a:graphic>
          <a:graphicData uri="http://schemas.openxmlformats.org/presentationml/2006/ole">
            <mc:AlternateContent xmlns:mc="http://schemas.openxmlformats.org/markup-compatibility/2006">
              <mc:Choice xmlns:v="urn:schemas-microsoft-com:vml" Requires="v">
                <p:oleObj spid="_x0000_s132774" name="Equation" r:id="rId4" imgW="2006600" imgH="520700" progId="Equation.DSMT4">
                  <p:embed/>
                </p:oleObj>
              </mc:Choice>
              <mc:Fallback>
                <p:oleObj name="Equation" r:id="rId4" imgW="2006600" imgH="520700" progId="Equation.DSMT4">
                  <p:embed/>
                  <p:pic>
                    <p:nvPicPr>
                      <p:cNvPr id="0" name=""/>
                      <p:cNvPicPr/>
                      <p:nvPr/>
                    </p:nvPicPr>
                    <p:blipFill>
                      <a:blip r:embed="rId5"/>
                      <a:stretch>
                        <a:fillRect/>
                      </a:stretch>
                    </p:blipFill>
                    <p:spPr>
                      <a:xfrm>
                        <a:off x="2181680" y="2819785"/>
                        <a:ext cx="2006600" cy="5207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13016587"/>
              </p:ext>
            </p:extLst>
          </p:nvPr>
        </p:nvGraphicFramePr>
        <p:xfrm>
          <a:off x="1574800" y="3536950"/>
          <a:ext cx="5994400" cy="2019300"/>
        </p:xfrm>
        <a:graphic>
          <a:graphicData uri="http://schemas.openxmlformats.org/presentationml/2006/ole">
            <mc:AlternateContent xmlns:mc="http://schemas.openxmlformats.org/markup-compatibility/2006">
              <mc:Choice xmlns:v="urn:schemas-microsoft-com:vml" Requires="v">
                <p:oleObj spid="_x0000_s132775" name="Equation" r:id="rId6" imgW="5994400" imgH="2019300" progId="Equation.DSMT4">
                  <p:embed/>
                </p:oleObj>
              </mc:Choice>
              <mc:Fallback>
                <p:oleObj name="Equation" r:id="rId6" imgW="5994400" imgH="2019300" progId="Equation.DSMT4">
                  <p:embed/>
                  <p:pic>
                    <p:nvPicPr>
                      <p:cNvPr id="0" name=""/>
                      <p:cNvPicPr/>
                      <p:nvPr/>
                    </p:nvPicPr>
                    <p:blipFill>
                      <a:blip r:embed="rId7"/>
                      <a:stretch>
                        <a:fillRect/>
                      </a:stretch>
                    </p:blipFill>
                    <p:spPr>
                      <a:xfrm>
                        <a:off x="1574800" y="3536950"/>
                        <a:ext cx="5994400" cy="2019300"/>
                      </a:xfrm>
                      <a:prstGeom prst="rect">
                        <a:avLst/>
                      </a:prstGeom>
                    </p:spPr>
                  </p:pic>
                </p:oleObj>
              </mc:Fallback>
            </mc:AlternateContent>
          </a:graphicData>
        </a:graphic>
      </p:graphicFrame>
      <p:sp>
        <p:nvSpPr>
          <p:cNvPr id="8" name="Rectangle 7"/>
          <p:cNvSpPr/>
          <p:nvPr/>
        </p:nvSpPr>
        <p:spPr>
          <a:xfrm>
            <a:off x="7526037" y="4778000"/>
            <a:ext cx="543739" cy="523220"/>
          </a:xfrm>
          <a:prstGeom prst="rect">
            <a:avLst/>
          </a:prstGeom>
        </p:spPr>
        <p:txBody>
          <a:bodyPr wrap="none">
            <a:spAutoFit/>
          </a:bodyPr>
          <a:lstStyle/>
          <a:p>
            <a:r>
              <a:rPr lang="en-US" sz="2800" b="1" dirty="0">
                <a:solidFill>
                  <a:srgbClr val="004A8F"/>
                </a:solidFill>
                <a:latin typeface="Times New Roman"/>
                <a:cs typeface="Times New Roman"/>
              </a:rPr>
              <a:t>✔</a:t>
            </a:r>
            <a:endParaRPr lang="en-US" sz="2800" dirty="0">
              <a:solidFill>
                <a:srgbClr val="004A8F"/>
              </a:solidFill>
              <a:latin typeface="Times New Roman"/>
              <a:cs typeface="Times New Roman"/>
            </a:endParaRPr>
          </a:p>
        </p:txBody>
      </p:sp>
    </p:spTree>
    <p:extLst>
      <p:ext uri="{BB962C8B-B14F-4D97-AF65-F5344CB8AC3E}">
        <p14:creationId xmlns:p14="http://schemas.microsoft.com/office/powerpoint/2010/main" val="261548030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noChangeArrowheads="1"/>
          </p:cNvSpPr>
          <p:nvPr>
            <p:ph type="title"/>
          </p:nvPr>
        </p:nvSpPr>
        <p:spPr/>
        <p:txBody>
          <a:bodyPr/>
          <a:lstStyle/>
          <a:p>
            <a:r>
              <a:rPr lang="en-US" dirty="0" smtClean="0"/>
              <a:t>Example 10.9 Object accelerating on a conveyor belt (cont.)</a:t>
            </a:r>
            <a:endParaRPr lang="en-US" dirty="0"/>
          </a:p>
        </p:txBody>
      </p:sp>
      <p:sp>
        <p:nvSpPr>
          <p:cNvPr id="3" name="Content Placeholder 2"/>
          <p:cNvSpPr>
            <a:spLocks noGrp="1"/>
          </p:cNvSpPr>
          <p:nvPr>
            <p:ph idx="1"/>
          </p:nvPr>
        </p:nvSpPr>
        <p:spPr/>
        <p:txBody>
          <a:bodyPr/>
          <a:lstStyle/>
          <a:p>
            <a:pPr marL="0" indent="0">
              <a:buNone/>
            </a:pPr>
            <a:r>
              <a:rPr lang="en-US" dirty="0"/>
              <a:t>❹ </a:t>
            </a:r>
            <a:r>
              <a:rPr lang="en-US" dirty="0" smtClean="0"/>
              <a:t>EVALUATE RESULT </a:t>
            </a:r>
            <a:r>
              <a:rPr lang="en-US" dirty="0"/>
              <a:t>From Table 10.1, I see that the value I </a:t>
            </a:r>
            <a:r>
              <a:rPr lang="en-US" dirty="0" smtClean="0"/>
              <a:t>obtained for </a:t>
            </a:r>
            <a:r>
              <a:rPr lang="en-US" dirty="0"/>
              <a:t>the coefficient for static friction is close to the </a:t>
            </a:r>
            <a:r>
              <a:rPr lang="en-US" dirty="0" smtClean="0"/>
              <a:t>coefficient for </a:t>
            </a:r>
            <a:r>
              <a:rPr lang="en-US" dirty="0"/>
              <a:t>rubber against rubber and therefore reasonable. I </a:t>
            </a:r>
            <a:r>
              <a:rPr lang="en-US" dirty="0" smtClean="0"/>
              <a:t>also note </a:t>
            </a:r>
            <a:r>
              <a:rPr lang="en-US" dirty="0"/>
              <a:t>that the inertia </a:t>
            </a:r>
            <a:r>
              <a:rPr lang="en-US" i="1" dirty="0"/>
              <a:t>m</a:t>
            </a:r>
            <a:r>
              <a:rPr lang="en-US" dirty="0"/>
              <a:t> of the suitcase, which is not given, </a:t>
            </a:r>
            <a:r>
              <a:rPr lang="en-US" dirty="0" smtClean="0"/>
              <a:t>drops out </a:t>
            </a:r>
            <a:r>
              <a:rPr lang="en-US" dirty="0"/>
              <a:t>of the final result.</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10.10: Coefficients of </a:t>
            </a:r>
            <a:r>
              <a:rPr lang="en-US" dirty="0" smtClean="0"/>
              <a:t>Friction</a:t>
            </a:r>
            <a:endParaRPr lang="en-US" dirty="0"/>
          </a:p>
        </p:txBody>
      </p:sp>
    </p:spTree>
    <p:extLst>
      <p:ext uri="{BB962C8B-B14F-4D97-AF65-F5344CB8AC3E}">
        <p14:creationId xmlns:p14="http://schemas.microsoft.com/office/powerpoint/2010/main" val="401295787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Once surfaces start to slip relative to each other, the force of kinetic friction is relative to the normal force</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where </a:t>
            </a:r>
            <a:r>
              <a:rPr lang="en-US" i="1" dirty="0" smtClean="0"/>
              <a:t>μ</a:t>
            </a:r>
            <a:r>
              <a:rPr lang="en-US" i="1" baseline="-25000" dirty="0" smtClean="0"/>
              <a:t>k</a:t>
            </a:r>
            <a:r>
              <a:rPr lang="en-US" dirty="0" smtClean="0"/>
              <a:t> is called the </a:t>
            </a:r>
            <a:r>
              <a:rPr lang="en-US" b="1" dirty="0" smtClean="0"/>
              <a:t>coefficient of kinetic friction</a:t>
            </a:r>
            <a:r>
              <a:rPr lang="en-US" dirty="0" smtClean="0"/>
              <a:t>. </a:t>
            </a:r>
          </a:p>
          <a:p>
            <a:r>
              <a:rPr lang="en-US" dirty="0" smtClean="0"/>
              <a:t>The kinetic coefficient </a:t>
            </a:r>
            <a:r>
              <a:rPr lang="en-US" i="1" dirty="0" smtClean="0"/>
              <a:t>μ</a:t>
            </a:r>
            <a:r>
              <a:rPr lang="en-US" i="1" baseline="-25000" dirty="0" smtClean="0"/>
              <a:t>k</a:t>
            </a:r>
            <a:r>
              <a:rPr lang="en-US" dirty="0" smtClean="0"/>
              <a:t> is always smaller then </a:t>
            </a:r>
            <a:r>
              <a:rPr lang="en-US" i="1" dirty="0" smtClean="0"/>
              <a:t>μ</a:t>
            </a:r>
            <a:r>
              <a:rPr lang="en-US" i="1" baseline="-25000" dirty="0" smtClean="0"/>
              <a:t>s</a:t>
            </a:r>
            <a:r>
              <a:rPr lang="en-US" dirty="0" smtClean="0"/>
              <a:t>. </a:t>
            </a:r>
          </a:p>
          <a:p>
            <a:r>
              <a:rPr lang="en-US" dirty="0" smtClean="0"/>
              <a:t>Other than this, problem solving proceeds the same way </a:t>
            </a:r>
          </a:p>
          <a:p>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30" name="Rectangle 6"/>
          <p:cNvSpPr>
            <a:spLocks noGrp="1" noChangeArrowheads="1"/>
          </p:cNvSpPr>
          <p:nvPr>
            <p:ph type="body" sz="quarter" idx="11"/>
          </p:nvPr>
        </p:nvSpPr>
        <p:spPr/>
        <p:txBody>
          <a:bodyPr/>
          <a:lstStyle/>
          <a:p>
            <a:r>
              <a:rPr lang="en-US" dirty="0" smtClean="0"/>
              <a:t>Section 10.10: Coefficients of Friction</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4246867103"/>
              </p:ext>
            </p:extLst>
          </p:nvPr>
        </p:nvGraphicFramePr>
        <p:xfrm>
          <a:off x="3790950" y="2506663"/>
          <a:ext cx="1562100" cy="520700"/>
        </p:xfrm>
        <a:graphic>
          <a:graphicData uri="http://schemas.openxmlformats.org/presentationml/2006/ole">
            <mc:AlternateContent xmlns:mc="http://schemas.openxmlformats.org/markup-compatibility/2006">
              <mc:Choice xmlns:v="urn:schemas-microsoft-com:vml" Requires="v">
                <p:oleObj spid="_x0000_s134492" name="Equation" r:id="rId4" imgW="1562100" imgH="520700" progId="Equation.DSMT4">
                  <p:embed/>
                </p:oleObj>
              </mc:Choice>
              <mc:Fallback>
                <p:oleObj name="Equation" r:id="rId4" imgW="1562100" imgH="520700" progId="Equation.DSMT4">
                  <p:embed/>
                  <p:pic>
                    <p:nvPicPr>
                      <p:cNvPr id="0" name=""/>
                      <p:cNvPicPr/>
                      <p:nvPr/>
                    </p:nvPicPr>
                    <p:blipFill>
                      <a:blip r:embed="rId5"/>
                      <a:stretch>
                        <a:fillRect/>
                      </a:stretch>
                    </p:blipFill>
                    <p:spPr>
                      <a:xfrm>
                        <a:off x="3790950" y="2506663"/>
                        <a:ext cx="1562100" cy="520700"/>
                      </a:xfrm>
                      <a:prstGeom prst="rect">
                        <a:avLst/>
                      </a:prstGeom>
                    </p:spPr>
                  </p:pic>
                </p:oleObj>
              </mc:Fallback>
            </mc:AlternateContent>
          </a:graphicData>
        </a:graphic>
      </p:graphicFrame>
    </p:spTree>
    <p:extLst>
      <p:ext uri="{BB962C8B-B14F-4D97-AF65-F5344CB8AC3E}">
        <p14:creationId xmlns:p14="http://schemas.microsoft.com/office/powerpoint/2010/main" val="251777244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solidFill>
                  <a:srgbClr val="006699"/>
                </a:solidFill>
              </a:rPr>
              <a:t>Concepts: Vectors in two dimensions</a:t>
            </a:r>
            <a:endParaRPr lang="en-US" dirty="0">
              <a:solidFill>
                <a:srgbClr val="006699"/>
              </a:solidFill>
            </a:endParaRPr>
          </a:p>
        </p:txBody>
      </p:sp>
      <p:sp>
        <p:nvSpPr>
          <p:cNvPr id="19" name="Content Placeholder 18"/>
          <p:cNvSpPr>
            <a:spLocks noGrp="1"/>
          </p:cNvSpPr>
          <p:nvPr>
            <p:ph idx="1"/>
          </p:nvPr>
        </p:nvSpPr>
        <p:spPr>
          <a:xfrm>
            <a:off x="365125" y="1874520"/>
            <a:ext cx="8229600" cy="4842608"/>
          </a:xfrm>
        </p:spPr>
        <p:txBody>
          <a:bodyPr/>
          <a:lstStyle/>
          <a:p>
            <a:r>
              <a:rPr lang="en-US" dirty="0"/>
              <a:t>To add two vectors    and   </a:t>
            </a:r>
            <a:r>
              <a:rPr lang="en-US" dirty="0" smtClean="0"/>
              <a:t>, </a:t>
            </a:r>
            <a:r>
              <a:rPr lang="en-US" dirty="0"/>
              <a:t>place the tail </a:t>
            </a:r>
            <a:r>
              <a:rPr lang="en-US" dirty="0" smtClean="0"/>
              <a:t>of </a:t>
            </a:r>
            <a:r>
              <a:rPr lang="en-US" i="1" dirty="0"/>
              <a:t> </a:t>
            </a:r>
            <a:r>
              <a:rPr lang="en-US" i="1" dirty="0" smtClean="0"/>
              <a:t>  </a:t>
            </a:r>
            <a:r>
              <a:rPr lang="en-US" dirty="0" smtClean="0"/>
              <a:t>at </a:t>
            </a:r>
            <a:r>
              <a:rPr lang="en-US" dirty="0"/>
              <a:t>the head of    .Their sum is the vector drawn from tail of    </a:t>
            </a:r>
            <a:r>
              <a:rPr lang="en-US" dirty="0" smtClean="0"/>
              <a:t>  </a:t>
            </a:r>
            <a:br>
              <a:rPr lang="en-US" dirty="0" smtClean="0"/>
            </a:br>
            <a:r>
              <a:rPr lang="en-US" dirty="0" smtClean="0"/>
              <a:t>    to </a:t>
            </a:r>
            <a:r>
              <a:rPr lang="en-US" dirty="0"/>
              <a:t>the head </a:t>
            </a:r>
            <a:r>
              <a:rPr lang="en-US" dirty="0" smtClean="0"/>
              <a:t>of   </a:t>
            </a:r>
            <a:r>
              <a:rPr lang="en-US" dirty="0"/>
              <a:t>.</a:t>
            </a:r>
          </a:p>
          <a:p>
            <a:r>
              <a:rPr lang="en-US" dirty="0"/>
              <a:t>To subtract    </a:t>
            </a:r>
            <a:r>
              <a:rPr lang="en-US" dirty="0" smtClean="0"/>
              <a:t>from   , </a:t>
            </a:r>
            <a:r>
              <a:rPr lang="en-US" dirty="0"/>
              <a:t>reverse the direction of    </a:t>
            </a:r>
            <a:r>
              <a:rPr lang="en-US" dirty="0" smtClean="0"/>
              <a:t>and </a:t>
            </a:r>
            <a:r>
              <a:rPr lang="en-US" dirty="0"/>
              <a:t>then add the </a:t>
            </a:r>
            <a:r>
              <a:rPr lang="en-US" dirty="0" smtClean="0"/>
              <a:t>reversed    to   .  </a:t>
            </a:r>
            <a:endParaRPr lang="en-US" dirty="0"/>
          </a:p>
          <a:p>
            <a:r>
              <a:rPr lang="en-US" dirty="0"/>
              <a:t>Any vector    can be written </a:t>
            </a:r>
            <a:r>
              <a:rPr lang="en-US" dirty="0" smtClean="0"/>
              <a:t>as</a:t>
            </a:r>
            <a:br>
              <a:rPr lang="en-US" dirty="0" smtClean="0"/>
            </a:br>
            <a:r>
              <a:rPr lang="en-US" dirty="0" smtClean="0"/>
              <a:t/>
            </a:r>
            <a:br>
              <a:rPr lang="en-US" dirty="0" smtClean="0"/>
            </a:br>
            <a:r>
              <a:rPr lang="en-US" dirty="0" smtClean="0"/>
              <a:t/>
            </a:r>
            <a:br>
              <a:rPr lang="en-US" dirty="0" smtClean="0"/>
            </a:br>
            <a:r>
              <a:rPr lang="en-US" dirty="0" smtClean="0"/>
              <a:t>where </a:t>
            </a:r>
            <a:r>
              <a:rPr lang="en-US" i="1" dirty="0"/>
              <a:t>A</a:t>
            </a:r>
            <a:r>
              <a:rPr lang="en-US" i="1" baseline="-25000" dirty="0"/>
              <a:t>x</a:t>
            </a:r>
            <a:r>
              <a:rPr lang="en-US" dirty="0"/>
              <a:t> and </a:t>
            </a:r>
            <a:r>
              <a:rPr lang="en-US" i="1" dirty="0"/>
              <a:t>A</a:t>
            </a:r>
            <a:r>
              <a:rPr lang="en-US" i="1" baseline="-25000" dirty="0"/>
              <a:t>y</a:t>
            </a:r>
            <a:r>
              <a:rPr lang="en-US" dirty="0"/>
              <a:t> are the components of     along the </a:t>
            </a:r>
            <a:r>
              <a:rPr lang="en-US" i="1" dirty="0"/>
              <a:t>x</a:t>
            </a:r>
            <a:r>
              <a:rPr lang="en-US" dirty="0"/>
              <a:t> and </a:t>
            </a:r>
            <a:r>
              <a:rPr lang="en-US" i="1" dirty="0"/>
              <a:t>y</a:t>
            </a:r>
            <a:r>
              <a:rPr lang="en-US" dirty="0"/>
              <a:t> axes. </a:t>
            </a:r>
          </a:p>
          <a:p>
            <a:endParaRPr lang="en-US" dirty="0"/>
          </a:p>
          <a:p>
            <a:endParaRPr lang="en-US" dirty="0"/>
          </a:p>
        </p:txBody>
      </p:sp>
      <p:sp>
        <p:nvSpPr>
          <p:cNvPr id="4" name="Footer Placeholder 3"/>
          <p:cNvSpPr>
            <a:spLocks noGrp="1"/>
          </p:cNvSpPr>
          <p:nvPr>
            <p:ph type="ftr" sz="quarter" idx="10"/>
          </p:nvPr>
        </p:nvSpPr>
        <p:spPr/>
        <p:txBody>
          <a:bodyPr/>
          <a:lstStyle/>
          <a:p>
            <a:r>
              <a:rPr lang="en-GB" dirty="0" smtClean="0">
                <a:solidFill>
                  <a:srgbClr val="000000"/>
                </a:solidFill>
              </a:rPr>
              <a:t>© 2015 Pearson Education, Inc.</a:t>
            </a:r>
            <a:endParaRPr lang="en-GB" dirty="0">
              <a:solidFill>
                <a:srgbClr val="000000"/>
              </a:solidFill>
            </a:endParaRPr>
          </a:p>
        </p:txBody>
      </p:sp>
      <p:sp>
        <p:nvSpPr>
          <p:cNvPr id="20" name="Text Placeholder 19"/>
          <p:cNvSpPr>
            <a:spLocks noGrp="1"/>
          </p:cNvSpPr>
          <p:nvPr>
            <p:ph type="body" sz="quarter" idx="11"/>
          </p:nvPr>
        </p:nvSpPr>
        <p:spPr/>
        <p:txBody>
          <a:bodyPr/>
          <a:lstStyle/>
          <a:p>
            <a:r>
              <a:rPr lang="en-US" dirty="0"/>
              <a:t>Chapter 10: </a:t>
            </a:r>
            <a:r>
              <a:rPr lang="en-US" dirty="0" smtClean="0"/>
              <a:t>Summary</a:t>
            </a:r>
            <a:endParaRPr lang="en-US" dirty="0"/>
          </a:p>
        </p:txBody>
      </p:sp>
      <p:graphicFrame>
        <p:nvGraphicFramePr>
          <p:cNvPr id="13" name="Object 12"/>
          <p:cNvGraphicFramePr>
            <a:graphicFrameLocks noChangeAspect="1"/>
          </p:cNvGraphicFramePr>
          <p:nvPr>
            <p:extLst>
              <p:ext uri="{D42A27DB-BD31-4B8C-83A1-F6EECF244321}">
                <p14:modId xmlns:p14="http://schemas.microsoft.com/office/powerpoint/2010/main" val="627181183"/>
              </p:ext>
            </p:extLst>
          </p:nvPr>
        </p:nvGraphicFramePr>
        <p:xfrm>
          <a:off x="786703" y="2763726"/>
          <a:ext cx="279400" cy="381000"/>
        </p:xfrm>
        <a:graphic>
          <a:graphicData uri="http://schemas.openxmlformats.org/presentationml/2006/ole">
            <mc:AlternateContent xmlns:mc="http://schemas.openxmlformats.org/markup-compatibility/2006">
              <mc:Choice xmlns:v="urn:schemas-microsoft-com:vml" Requires="v">
                <p:oleObj spid="_x0000_s725280" name="Equation" r:id="rId4" imgW="279400" imgH="381000" progId="Equation.DSMT4">
                  <p:embed/>
                </p:oleObj>
              </mc:Choice>
              <mc:Fallback>
                <p:oleObj name="Equation" r:id="rId4" imgW="279400" imgH="381000" progId="Equation.DSMT4">
                  <p:embed/>
                  <p:pic>
                    <p:nvPicPr>
                      <p:cNvPr id="0" name=""/>
                      <p:cNvPicPr>
                        <a:picLocks noChangeAspect="1" noChangeArrowheads="1"/>
                      </p:cNvPicPr>
                      <p:nvPr/>
                    </p:nvPicPr>
                    <p:blipFill>
                      <a:blip r:embed="rId5"/>
                      <a:srcRect/>
                      <a:stretch>
                        <a:fillRect/>
                      </a:stretch>
                    </p:blipFill>
                    <p:spPr bwMode="auto">
                      <a:xfrm>
                        <a:off x="786703" y="2763726"/>
                        <a:ext cx="279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794355749"/>
              </p:ext>
            </p:extLst>
          </p:nvPr>
        </p:nvGraphicFramePr>
        <p:xfrm>
          <a:off x="4444750" y="1922967"/>
          <a:ext cx="279400" cy="381000"/>
        </p:xfrm>
        <a:graphic>
          <a:graphicData uri="http://schemas.openxmlformats.org/presentationml/2006/ole">
            <mc:AlternateContent xmlns:mc="http://schemas.openxmlformats.org/markup-compatibility/2006">
              <mc:Choice xmlns:v="urn:schemas-microsoft-com:vml" Requires="v">
                <p:oleObj spid="_x0000_s725281" name="Equation" r:id="rId6" imgW="279400" imgH="381000" progId="Equation.DSMT4">
                  <p:embed/>
                </p:oleObj>
              </mc:Choice>
              <mc:Fallback>
                <p:oleObj name="Equation" r:id="rId6" imgW="279400" imgH="381000" progId="Equation.DSMT4">
                  <p:embed/>
                  <p:pic>
                    <p:nvPicPr>
                      <p:cNvPr id="0" name=""/>
                      <p:cNvPicPr>
                        <a:picLocks noChangeAspect="1" noChangeArrowheads="1"/>
                      </p:cNvPicPr>
                      <p:nvPr/>
                    </p:nvPicPr>
                    <p:blipFill>
                      <a:blip r:embed="rId7"/>
                      <a:srcRect/>
                      <a:stretch>
                        <a:fillRect/>
                      </a:stretch>
                    </p:blipFill>
                    <p:spPr bwMode="auto">
                      <a:xfrm>
                        <a:off x="4444750" y="1922967"/>
                        <a:ext cx="279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279629804"/>
              </p:ext>
            </p:extLst>
          </p:nvPr>
        </p:nvGraphicFramePr>
        <p:xfrm>
          <a:off x="7083194" y="1922967"/>
          <a:ext cx="279400" cy="381000"/>
        </p:xfrm>
        <a:graphic>
          <a:graphicData uri="http://schemas.openxmlformats.org/presentationml/2006/ole">
            <mc:AlternateContent xmlns:mc="http://schemas.openxmlformats.org/markup-compatibility/2006">
              <mc:Choice xmlns:v="urn:schemas-microsoft-com:vml" Requires="v">
                <p:oleObj spid="_x0000_s725282" name="Equation" r:id="rId8" imgW="279400" imgH="381000" progId="Equation.DSMT4">
                  <p:embed/>
                </p:oleObj>
              </mc:Choice>
              <mc:Fallback>
                <p:oleObj name="Equation" r:id="rId8" imgW="279400" imgH="381000" progId="Equation.DSMT4">
                  <p:embed/>
                  <p:pic>
                    <p:nvPicPr>
                      <p:cNvPr id="0" name=""/>
                      <p:cNvPicPr>
                        <a:picLocks noChangeAspect="1" noChangeArrowheads="1"/>
                      </p:cNvPicPr>
                      <p:nvPr/>
                    </p:nvPicPr>
                    <p:blipFill>
                      <a:blip r:embed="rId7"/>
                      <a:srcRect/>
                      <a:stretch>
                        <a:fillRect/>
                      </a:stretch>
                    </p:blipFill>
                    <p:spPr bwMode="auto">
                      <a:xfrm>
                        <a:off x="7083194" y="1922967"/>
                        <a:ext cx="279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814317386"/>
              </p:ext>
            </p:extLst>
          </p:nvPr>
        </p:nvGraphicFramePr>
        <p:xfrm>
          <a:off x="1922576" y="2343346"/>
          <a:ext cx="279400" cy="381000"/>
        </p:xfrm>
        <a:graphic>
          <a:graphicData uri="http://schemas.openxmlformats.org/presentationml/2006/ole">
            <mc:AlternateContent xmlns:mc="http://schemas.openxmlformats.org/markup-compatibility/2006">
              <mc:Choice xmlns:v="urn:schemas-microsoft-com:vml" Requires="v">
                <p:oleObj spid="_x0000_s725283" name="Equation" r:id="rId9" imgW="279400" imgH="381000" progId="Equation.DSMT4">
                  <p:embed/>
                </p:oleObj>
              </mc:Choice>
              <mc:Fallback>
                <p:oleObj name="Equation" r:id="rId9" imgW="279400" imgH="381000" progId="Equation.DSMT4">
                  <p:embed/>
                  <p:pic>
                    <p:nvPicPr>
                      <p:cNvPr id="0" name=""/>
                      <p:cNvPicPr>
                        <a:picLocks noChangeAspect="1" noChangeArrowheads="1"/>
                      </p:cNvPicPr>
                      <p:nvPr/>
                    </p:nvPicPr>
                    <p:blipFill>
                      <a:blip r:embed="rId5"/>
                      <a:srcRect/>
                      <a:stretch>
                        <a:fillRect/>
                      </a:stretch>
                    </p:blipFill>
                    <p:spPr bwMode="auto">
                      <a:xfrm>
                        <a:off x="1922576" y="2343346"/>
                        <a:ext cx="279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544436171"/>
              </p:ext>
            </p:extLst>
          </p:nvPr>
        </p:nvGraphicFramePr>
        <p:xfrm>
          <a:off x="3121733" y="2772670"/>
          <a:ext cx="279400" cy="381000"/>
        </p:xfrm>
        <a:graphic>
          <a:graphicData uri="http://schemas.openxmlformats.org/presentationml/2006/ole">
            <mc:AlternateContent xmlns:mc="http://schemas.openxmlformats.org/markup-compatibility/2006">
              <mc:Choice xmlns:v="urn:schemas-microsoft-com:vml" Requires="v">
                <p:oleObj spid="_x0000_s725284" name="Equation" r:id="rId10" imgW="279400" imgH="381000" progId="Equation.DSMT4">
                  <p:embed/>
                </p:oleObj>
              </mc:Choice>
              <mc:Fallback>
                <p:oleObj name="Equation" r:id="rId10" imgW="279400" imgH="381000" progId="Equation.DSMT4">
                  <p:embed/>
                  <p:pic>
                    <p:nvPicPr>
                      <p:cNvPr id="0" name=""/>
                      <p:cNvPicPr>
                        <a:picLocks noChangeAspect="1" noChangeArrowheads="1"/>
                      </p:cNvPicPr>
                      <p:nvPr/>
                    </p:nvPicPr>
                    <p:blipFill>
                      <a:blip r:embed="rId7"/>
                      <a:srcRect/>
                      <a:stretch>
                        <a:fillRect/>
                      </a:stretch>
                    </p:blipFill>
                    <p:spPr bwMode="auto">
                      <a:xfrm>
                        <a:off x="3121733" y="2772670"/>
                        <a:ext cx="279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777798526"/>
              </p:ext>
            </p:extLst>
          </p:nvPr>
        </p:nvGraphicFramePr>
        <p:xfrm>
          <a:off x="2449587" y="3273548"/>
          <a:ext cx="279400" cy="381000"/>
        </p:xfrm>
        <a:graphic>
          <a:graphicData uri="http://schemas.openxmlformats.org/presentationml/2006/ole">
            <mc:AlternateContent xmlns:mc="http://schemas.openxmlformats.org/markup-compatibility/2006">
              <mc:Choice xmlns:v="urn:schemas-microsoft-com:vml" Requires="v">
                <p:oleObj spid="_x0000_s725285" name="Equation" r:id="rId11" imgW="279400" imgH="381000" progId="Equation.DSMT4">
                  <p:embed/>
                </p:oleObj>
              </mc:Choice>
              <mc:Fallback>
                <p:oleObj name="Equation" r:id="rId11" imgW="279400" imgH="381000" progId="Equation.DSMT4">
                  <p:embed/>
                  <p:pic>
                    <p:nvPicPr>
                      <p:cNvPr id="0" name=""/>
                      <p:cNvPicPr>
                        <a:picLocks noChangeAspect="1" noChangeArrowheads="1"/>
                      </p:cNvPicPr>
                      <p:nvPr/>
                    </p:nvPicPr>
                    <p:blipFill>
                      <a:blip r:embed="rId7"/>
                      <a:srcRect/>
                      <a:stretch>
                        <a:fillRect/>
                      </a:stretch>
                    </p:blipFill>
                    <p:spPr bwMode="auto">
                      <a:xfrm>
                        <a:off x="2449587" y="3273548"/>
                        <a:ext cx="279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4088202157"/>
              </p:ext>
            </p:extLst>
          </p:nvPr>
        </p:nvGraphicFramePr>
        <p:xfrm>
          <a:off x="3488432" y="3273548"/>
          <a:ext cx="279400" cy="381000"/>
        </p:xfrm>
        <a:graphic>
          <a:graphicData uri="http://schemas.openxmlformats.org/presentationml/2006/ole">
            <mc:AlternateContent xmlns:mc="http://schemas.openxmlformats.org/markup-compatibility/2006">
              <mc:Choice xmlns:v="urn:schemas-microsoft-com:vml" Requires="v">
                <p:oleObj spid="_x0000_s725286" name="Equation" r:id="rId12" imgW="279400" imgH="381000" progId="Equation.DSMT4">
                  <p:embed/>
                </p:oleObj>
              </mc:Choice>
              <mc:Fallback>
                <p:oleObj name="Equation" r:id="rId12" imgW="279400" imgH="381000" progId="Equation.DSMT4">
                  <p:embed/>
                  <p:pic>
                    <p:nvPicPr>
                      <p:cNvPr id="0" name=""/>
                      <p:cNvPicPr>
                        <a:picLocks noChangeAspect="1" noChangeArrowheads="1"/>
                      </p:cNvPicPr>
                      <p:nvPr/>
                    </p:nvPicPr>
                    <p:blipFill>
                      <a:blip r:embed="rId5"/>
                      <a:srcRect/>
                      <a:stretch>
                        <a:fillRect/>
                      </a:stretch>
                    </p:blipFill>
                    <p:spPr bwMode="auto">
                      <a:xfrm>
                        <a:off x="3488432" y="3273548"/>
                        <a:ext cx="279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186714923"/>
              </p:ext>
            </p:extLst>
          </p:nvPr>
        </p:nvGraphicFramePr>
        <p:xfrm>
          <a:off x="7244185" y="3282492"/>
          <a:ext cx="279400" cy="381000"/>
        </p:xfrm>
        <a:graphic>
          <a:graphicData uri="http://schemas.openxmlformats.org/presentationml/2006/ole">
            <mc:AlternateContent xmlns:mc="http://schemas.openxmlformats.org/markup-compatibility/2006">
              <mc:Choice xmlns:v="urn:schemas-microsoft-com:vml" Requires="v">
                <p:oleObj spid="_x0000_s725287" name="Equation" r:id="rId13" imgW="279400" imgH="381000" progId="Equation.DSMT4">
                  <p:embed/>
                </p:oleObj>
              </mc:Choice>
              <mc:Fallback>
                <p:oleObj name="Equation" r:id="rId13" imgW="279400" imgH="381000" progId="Equation.DSMT4">
                  <p:embed/>
                  <p:pic>
                    <p:nvPicPr>
                      <p:cNvPr id="0" name=""/>
                      <p:cNvPicPr>
                        <a:picLocks noChangeAspect="1" noChangeArrowheads="1"/>
                      </p:cNvPicPr>
                      <p:nvPr/>
                    </p:nvPicPr>
                    <p:blipFill>
                      <a:blip r:embed="rId7"/>
                      <a:srcRect/>
                      <a:stretch>
                        <a:fillRect/>
                      </a:stretch>
                    </p:blipFill>
                    <p:spPr bwMode="auto">
                      <a:xfrm>
                        <a:off x="7244185" y="3282492"/>
                        <a:ext cx="279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3287692584"/>
              </p:ext>
            </p:extLst>
          </p:nvPr>
        </p:nvGraphicFramePr>
        <p:xfrm>
          <a:off x="3881286" y="3711816"/>
          <a:ext cx="279400" cy="381000"/>
        </p:xfrm>
        <a:graphic>
          <a:graphicData uri="http://schemas.openxmlformats.org/presentationml/2006/ole">
            <mc:AlternateContent xmlns:mc="http://schemas.openxmlformats.org/markup-compatibility/2006">
              <mc:Choice xmlns:v="urn:schemas-microsoft-com:vml" Requires="v">
                <p:oleObj spid="_x0000_s725288" name="Equation" r:id="rId14" imgW="279400" imgH="381000" progId="Equation.DSMT4">
                  <p:embed/>
                </p:oleObj>
              </mc:Choice>
              <mc:Fallback>
                <p:oleObj name="Equation" r:id="rId14" imgW="279400" imgH="381000" progId="Equation.DSMT4">
                  <p:embed/>
                  <p:pic>
                    <p:nvPicPr>
                      <p:cNvPr id="0" name=""/>
                      <p:cNvPicPr>
                        <a:picLocks noChangeAspect="1" noChangeArrowheads="1"/>
                      </p:cNvPicPr>
                      <p:nvPr/>
                    </p:nvPicPr>
                    <p:blipFill>
                      <a:blip r:embed="rId7"/>
                      <a:srcRect/>
                      <a:stretch>
                        <a:fillRect/>
                      </a:stretch>
                    </p:blipFill>
                    <p:spPr bwMode="auto">
                      <a:xfrm>
                        <a:off x="3881286" y="3711816"/>
                        <a:ext cx="279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477876971"/>
              </p:ext>
            </p:extLst>
          </p:nvPr>
        </p:nvGraphicFramePr>
        <p:xfrm>
          <a:off x="4480526" y="3711816"/>
          <a:ext cx="279400" cy="381000"/>
        </p:xfrm>
        <a:graphic>
          <a:graphicData uri="http://schemas.openxmlformats.org/presentationml/2006/ole">
            <mc:AlternateContent xmlns:mc="http://schemas.openxmlformats.org/markup-compatibility/2006">
              <mc:Choice xmlns:v="urn:schemas-microsoft-com:vml" Requires="v">
                <p:oleObj spid="_x0000_s725289" name="Equation" r:id="rId15" imgW="279400" imgH="381000" progId="Equation.DSMT4">
                  <p:embed/>
                </p:oleObj>
              </mc:Choice>
              <mc:Fallback>
                <p:oleObj name="Equation" r:id="rId15" imgW="279400" imgH="381000" progId="Equation.DSMT4">
                  <p:embed/>
                  <p:pic>
                    <p:nvPicPr>
                      <p:cNvPr id="0" name=""/>
                      <p:cNvPicPr>
                        <a:picLocks noChangeAspect="1" noChangeArrowheads="1"/>
                      </p:cNvPicPr>
                      <p:nvPr/>
                    </p:nvPicPr>
                    <p:blipFill>
                      <a:blip r:embed="rId16"/>
                      <a:srcRect/>
                      <a:stretch>
                        <a:fillRect/>
                      </a:stretch>
                    </p:blipFill>
                    <p:spPr bwMode="auto">
                      <a:xfrm>
                        <a:off x="4480526" y="3711816"/>
                        <a:ext cx="279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491917206"/>
              </p:ext>
            </p:extLst>
          </p:nvPr>
        </p:nvGraphicFramePr>
        <p:xfrm>
          <a:off x="2404868" y="4221638"/>
          <a:ext cx="279400" cy="381000"/>
        </p:xfrm>
        <a:graphic>
          <a:graphicData uri="http://schemas.openxmlformats.org/presentationml/2006/ole">
            <mc:AlternateContent xmlns:mc="http://schemas.openxmlformats.org/markup-compatibility/2006">
              <mc:Choice xmlns:v="urn:schemas-microsoft-com:vml" Requires="v">
                <p:oleObj spid="_x0000_s725290" name="Equation" r:id="rId17" imgW="279400" imgH="381000" progId="Equation.DSMT4">
                  <p:embed/>
                </p:oleObj>
              </mc:Choice>
              <mc:Fallback>
                <p:oleObj name="Equation" r:id="rId17" imgW="279400" imgH="381000" progId="Equation.DSMT4">
                  <p:embed/>
                  <p:pic>
                    <p:nvPicPr>
                      <p:cNvPr id="0" name=""/>
                      <p:cNvPicPr>
                        <a:picLocks noChangeAspect="1" noChangeArrowheads="1"/>
                      </p:cNvPicPr>
                      <p:nvPr/>
                    </p:nvPicPr>
                    <p:blipFill>
                      <a:blip r:embed="rId5"/>
                      <a:srcRect/>
                      <a:stretch>
                        <a:fillRect/>
                      </a:stretch>
                    </p:blipFill>
                    <p:spPr bwMode="auto">
                      <a:xfrm>
                        <a:off x="2404868" y="4221638"/>
                        <a:ext cx="279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3426742861"/>
              </p:ext>
            </p:extLst>
          </p:nvPr>
        </p:nvGraphicFramePr>
        <p:xfrm>
          <a:off x="2901950" y="4854575"/>
          <a:ext cx="3340100" cy="546100"/>
        </p:xfrm>
        <a:graphic>
          <a:graphicData uri="http://schemas.openxmlformats.org/presentationml/2006/ole">
            <mc:AlternateContent xmlns:mc="http://schemas.openxmlformats.org/markup-compatibility/2006">
              <mc:Choice xmlns:v="urn:schemas-microsoft-com:vml" Requires="v">
                <p:oleObj spid="_x0000_s725291" name="Equation" r:id="rId18" imgW="3340100" imgH="546100" progId="Equation.DSMT4">
                  <p:embed/>
                </p:oleObj>
              </mc:Choice>
              <mc:Fallback>
                <p:oleObj name="Equation" r:id="rId18" imgW="3340100" imgH="546100" progId="Equation.DSMT4">
                  <p:embed/>
                  <p:pic>
                    <p:nvPicPr>
                      <p:cNvPr id="0" name=""/>
                      <p:cNvPicPr>
                        <a:picLocks noChangeAspect="1" noChangeArrowheads="1"/>
                      </p:cNvPicPr>
                      <p:nvPr/>
                    </p:nvPicPr>
                    <p:blipFill>
                      <a:blip r:embed="rId19"/>
                      <a:srcRect/>
                      <a:stretch>
                        <a:fillRect/>
                      </a:stretch>
                    </p:blipFill>
                    <p:spPr bwMode="auto">
                      <a:xfrm>
                        <a:off x="2901950" y="4854575"/>
                        <a:ext cx="3340100" cy="54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4001215465"/>
              </p:ext>
            </p:extLst>
          </p:nvPr>
        </p:nvGraphicFramePr>
        <p:xfrm>
          <a:off x="6394516" y="5497954"/>
          <a:ext cx="279400" cy="381000"/>
        </p:xfrm>
        <a:graphic>
          <a:graphicData uri="http://schemas.openxmlformats.org/presentationml/2006/ole">
            <mc:AlternateContent xmlns:mc="http://schemas.openxmlformats.org/markup-compatibility/2006">
              <mc:Choice xmlns:v="urn:schemas-microsoft-com:vml" Requires="v">
                <p:oleObj spid="_x0000_s725292" name="Equation" r:id="rId20" imgW="279400" imgH="381000" progId="Equation.DSMT4">
                  <p:embed/>
                </p:oleObj>
              </mc:Choice>
              <mc:Fallback>
                <p:oleObj name="Equation" r:id="rId20" imgW="279400" imgH="381000" progId="Equation.DSMT4">
                  <p:embed/>
                  <p:pic>
                    <p:nvPicPr>
                      <p:cNvPr id="0" name=""/>
                      <p:cNvPicPr>
                        <a:picLocks noChangeAspect="1" noChangeArrowheads="1"/>
                      </p:cNvPicPr>
                      <p:nvPr/>
                    </p:nvPicPr>
                    <p:blipFill>
                      <a:blip r:embed="rId5"/>
                      <a:srcRect/>
                      <a:stretch>
                        <a:fillRect/>
                      </a:stretch>
                    </p:blipFill>
                    <p:spPr bwMode="auto">
                      <a:xfrm>
                        <a:off x="6394516" y="5497954"/>
                        <a:ext cx="279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714266564"/>
              </p:ext>
            </p:extLst>
          </p:nvPr>
        </p:nvGraphicFramePr>
        <p:xfrm>
          <a:off x="3541418" y="1922967"/>
          <a:ext cx="279400" cy="381000"/>
        </p:xfrm>
        <a:graphic>
          <a:graphicData uri="http://schemas.openxmlformats.org/presentationml/2006/ole">
            <mc:AlternateContent xmlns:mc="http://schemas.openxmlformats.org/markup-compatibility/2006">
              <mc:Choice xmlns:v="urn:schemas-microsoft-com:vml" Requires="v">
                <p:oleObj spid="_x0000_s725293" name="Equation" r:id="rId21" imgW="279400" imgH="381000" progId="Equation.DSMT4">
                  <p:embed/>
                </p:oleObj>
              </mc:Choice>
              <mc:Fallback>
                <p:oleObj name="Equation" r:id="rId21" imgW="279400" imgH="381000" progId="Equation.DSMT4">
                  <p:embed/>
                  <p:pic>
                    <p:nvPicPr>
                      <p:cNvPr id="0" name=""/>
                      <p:cNvPicPr>
                        <a:picLocks noChangeAspect="1" noChangeArrowheads="1"/>
                      </p:cNvPicPr>
                      <p:nvPr/>
                    </p:nvPicPr>
                    <p:blipFill>
                      <a:blip r:embed="rId5"/>
                      <a:srcRect/>
                      <a:stretch>
                        <a:fillRect/>
                      </a:stretch>
                    </p:blipFill>
                    <p:spPr bwMode="auto">
                      <a:xfrm>
                        <a:off x="3541418" y="1922967"/>
                        <a:ext cx="279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401437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Section Goals</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a:t>Section 10.3: Decomposition of forces</a:t>
            </a:r>
          </a:p>
        </p:txBody>
      </p:sp>
      <p:sp>
        <p:nvSpPr>
          <p:cNvPr id="7" name="Content Placeholder 6"/>
          <p:cNvSpPr>
            <a:spLocks noGrp="1"/>
          </p:cNvSpPr>
          <p:nvPr>
            <p:ph idx="1"/>
          </p:nvPr>
        </p:nvSpPr>
        <p:spPr/>
        <p:txBody>
          <a:bodyPr/>
          <a:lstStyle/>
          <a:p>
            <a:pPr marL="0" indent="0">
              <a:buNone/>
            </a:pPr>
            <a:r>
              <a:rPr lang="en-US" dirty="0"/>
              <a:t>You will learn to</a:t>
            </a:r>
          </a:p>
          <a:p>
            <a:r>
              <a:rPr lang="en-US" dirty="0"/>
              <a:t>Apply the vector decomposition technique to analyze the motion of a brick along an inclined surface.</a:t>
            </a:r>
          </a:p>
          <a:p>
            <a:r>
              <a:rPr lang="en-US" dirty="0"/>
              <a:t>Realize that choosing a coordinate system such that one of the axes lies along the direction of acceleration of the object allows you to break the problem neatly into two parts</a:t>
            </a:r>
            <a:r>
              <a:rPr lang="en-US" dirty="0" smtClean="0"/>
              <a:t>.</a:t>
            </a:r>
            <a:endParaRPr lang="en-US" dirty="0"/>
          </a:p>
        </p:txBody>
      </p:sp>
    </p:spTree>
    <p:extLst>
      <p:ext uri="{BB962C8B-B14F-4D97-AF65-F5344CB8AC3E}">
        <p14:creationId xmlns:p14="http://schemas.microsoft.com/office/powerpoint/2010/main" val="387347803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solidFill>
                  <a:srgbClr val="AF2A42"/>
                </a:solidFill>
              </a:rPr>
              <a:t>Quantitative Tools: Vectors in two dimensions</a:t>
            </a:r>
            <a:endParaRPr lang="en-US" dirty="0">
              <a:solidFill>
                <a:srgbClr val="AF2A42"/>
              </a:solidFill>
            </a:endParaRPr>
          </a:p>
        </p:txBody>
      </p:sp>
      <p:sp>
        <p:nvSpPr>
          <p:cNvPr id="10" name="Content Placeholder 9"/>
          <p:cNvSpPr>
            <a:spLocks noGrp="1"/>
          </p:cNvSpPr>
          <p:nvPr>
            <p:ph idx="1"/>
          </p:nvPr>
        </p:nvSpPr>
        <p:spPr>
          <a:xfrm>
            <a:off x="365124" y="1874520"/>
            <a:ext cx="8466261" cy="4718304"/>
          </a:xfrm>
        </p:spPr>
        <p:txBody>
          <a:bodyPr/>
          <a:lstStyle/>
          <a:p>
            <a:pPr>
              <a:buClr>
                <a:srgbClr val="AF2A42"/>
              </a:buClr>
            </a:pPr>
            <a:r>
              <a:rPr lang="en-US" sz="2400" dirty="0" smtClean="0"/>
              <a:t>The magnitude of any vector    is</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and the angle </a:t>
            </a:r>
            <a:r>
              <a:rPr lang="en-US" sz="2400" i="1" dirty="0" smtClean="0"/>
              <a:t>θ </a:t>
            </a:r>
            <a:r>
              <a:rPr lang="en-US" sz="2400" dirty="0" smtClean="0"/>
              <a:t>that    makes with the positive </a:t>
            </a:r>
            <a:r>
              <a:rPr lang="en-US" sz="2400" i="1" dirty="0" smtClean="0"/>
              <a:t>x </a:t>
            </a:r>
            <a:r>
              <a:rPr lang="en-US" sz="2400" dirty="0" smtClean="0"/>
              <a:t>axis is given by</a:t>
            </a:r>
          </a:p>
          <a:p>
            <a:pPr>
              <a:buClr>
                <a:srgbClr val="AF2A42"/>
              </a:buClr>
            </a:pPr>
            <a:endParaRPr lang="en-US" sz="2400" dirty="0" smtClean="0"/>
          </a:p>
          <a:p>
            <a:pPr>
              <a:buClr>
                <a:srgbClr val="AF2A42"/>
              </a:buClr>
            </a:pPr>
            <a:endParaRPr lang="en-US" sz="2400" dirty="0" smtClean="0"/>
          </a:p>
          <a:p>
            <a:pPr>
              <a:buClr>
                <a:srgbClr val="AF2A42"/>
              </a:buClr>
            </a:pPr>
            <a:r>
              <a:rPr lang="en-US" sz="2400" dirty="0" smtClean="0"/>
              <a:t>If                  is the vector sum of    and   , the component of    are</a:t>
            </a:r>
          </a:p>
          <a:p>
            <a:pPr>
              <a:buClr>
                <a:srgbClr val="AF2A42"/>
              </a:buClr>
            </a:pPr>
            <a:endParaRPr lang="en-US" sz="2400" dirty="0"/>
          </a:p>
          <a:p>
            <a:pPr>
              <a:buClr>
                <a:srgbClr val="AF2A42"/>
              </a:buClr>
            </a:pPr>
            <a:endParaRPr lang="en-US" sz="2400" dirty="0" smtClean="0"/>
          </a:p>
          <a:p>
            <a:pPr>
              <a:buClr>
                <a:srgbClr val="AF2A42"/>
              </a:buClr>
            </a:pPr>
            <a:r>
              <a:rPr lang="en-US" sz="2400" dirty="0" smtClean="0"/>
              <a:t>The </a:t>
            </a:r>
            <a:r>
              <a:rPr lang="en-US" sz="2400" b="1" dirty="0" smtClean="0"/>
              <a:t>scalar product </a:t>
            </a:r>
            <a:r>
              <a:rPr lang="en-US" sz="2400" dirty="0" smtClean="0"/>
              <a:t>of two vectors    and    that make an angle</a:t>
            </a:r>
            <a:r>
              <a:rPr lang="en-US" sz="2400" dirty="0"/>
              <a:t> </a:t>
            </a:r>
            <a:r>
              <a:rPr lang="en-US" sz="2400" i="1" dirty="0" smtClean="0"/>
              <a:t>ϕ</a:t>
            </a:r>
            <a:r>
              <a:rPr lang="en-US" sz="2400" dirty="0" smtClean="0"/>
              <a:t> when placed tail to tail is</a:t>
            </a:r>
            <a:endParaRPr lang="en-US" sz="2400"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Chapter 10: Summary</a:t>
            </a:r>
            <a:endParaRPr lang="en-US" dirty="0"/>
          </a:p>
        </p:txBody>
      </p:sp>
      <p:graphicFrame>
        <p:nvGraphicFramePr>
          <p:cNvPr id="12" name="Object 11"/>
          <p:cNvGraphicFramePr>
            <a:graphicFrameLocks noChangeAspect="1"/>
          </p:cNvGraphicFramePr>
          <p:nvPr>
            <p:extLst>
              <p:ext uri="{D42A27DB-BD31-4B8C-83A1-F6EECF244321}">
                <p14:modId xmlns:p14="http://schemas.microsoft.com/office/powerpoint/2010/main" val="1205410152"/>
              </p:ext>
            </p:extLst>
          </p:nvPr>
        </p:nvGraphicFramePr>
        <p:xfrm>
          <a:off x="3211080" y="3016862"/>
          <a:ext cx="241300" cy="330200"/>
        </p:xfrm>
        <a:graphic>
          <a:graphicData uri="http://schemas.openxmlformats.org/presentationml/2006/ole">
            <mc:AlternateContent xmlns:mc="http://schemas.openxmlformats.org/markup-compatibility/2006">
              <mc:Choice xmlns:v="urn:schemas-microsoft-com:vml" Requires="v">
                <p:oleObj spid="_x0000_s593521" name="Equation" r:id="rId4" imgW="241300" imgH="330200" progId="Equation.DSMT4">
                  <p:embed/>
                </p:oleObj>
              </mc:Choice>
              <mc:Fallback>
                <p:oleObj name="Equation" r:id="rId4" imgW="241300" imgH="330200" progId="Equation.DSMT4">
                  <p:embed/>
                  <p:pic>
                    <p:nvPicPr>
                      <p:cNvPr id="0" name=""/>
                      <p:cNvPicPr>
                        <a:picLocks noChangeAspect="1" noChangeArrowheads="1"/>
                      </p:cNvPicPr>
                      <p:nvPr/>
                    </p:nvPicPr>
                    <p:blipFill>
                      <a:blip r:embed="rId5"/>
                      <a:srcRect/>
                      <a:stretch>
                        <a:fillRect/>
                      </a:stretch>
                    </p:blipFill>
                    <p:spPr bwMode="auto">
                      <a:xfrm>
                        <a:off x="3211080" y="3016862"/>
                        <a:ext cx="241300"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019633301"/>
              </p:ext>
            </p:extLst>
          </p:nvPr>
        </p:nvGraphicFramePr>
        <p:xfrm>
          <a:off x="3321050" y="2404159"/>
          <a:ext cx="2501900" cy="558800"/>
        </p:xfrm>
        <a:graphic>
          <a:graphicData uri="http://schemas.openxmlformats.org/presentationml/2006/ole">
            <mc:AlternateContent xmlns:mc="http://schemas.openxmlformats.org/markup-compatibility/2006">
              <mc:Choice xmlns:v="urn:schemas-microsoft-com:vml" Requires="v">
                <p:oleObj spid="_x0000_s593522" name="Equation" r:id="rId6" imgW="2501900" imgH="558800" progId="Equation.DSMT4">
                  <p:embed/>
                </p:oleObj>
              </mc:Choice>
              <mc:Fallback>
                <p:oleObj name="Equation" r:id="rId6" imgW="2501900" imgH="558800" progId="Equation.DSMT4">
                  <p:embed/>
                  <p:pic>
                    <p:nvPicPr>
                      <p:cNvPr id="0" name=""/>
                      <p:cNvPicPr>
                        <a:picLocks noChangeAspect="1" noChangeArrowheads="1"/>
                      </p:cNvPicPr>
                      <p:nvPr/>
                    </p:nvPicPr>
                    <p:blipFill>
                      <a:blip r:embed="rId7"/>
                      <a:srcRect/>
                      <a:stretch>
                        <a:fillRect/>
                      </a:stretch>
                    </p:blipFill>
                    <p:spPr bwMode="auto">
                      <a:xfrm>
                        <a:off x="3321050" y="2404159"/>
                        <a:ext cx="2501900" cy="55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734049285"/>
              </p:ext>
            </p:extLst>
          </p:nvPr>
        </p:nvGraphicFramePr>
        <p:xfrm>
          <a:off x="4344086" y="1920496"/>
          <a:ext cx="241300" cy="330200"/>
        </p:xfrm>
        <a:graphic>
          <a:graphicData uri="http://schemas.openxmlformats.org/presentationml/2006/ole">
            <mc:AlternateContent xmlns:mc="http://schemas.openxmlformats.org/markup-compatibility/2006">
              <mc:Choice xmlns:v="urn:schemas-microsoft-com:vml" Requires="v">
                <p:oleObj spid="_x0000_s593523" name="Equation" r:id="rId8" imgW="241300" imgH="330200" progId="Equation.DSMT4">
                  <p:embed/>
                </p:oleObj>
              </mc:Choice>
              <mc:Fallback>
                <p:oleObj name="Equation" r:id="rId8" imgW="241300" imgH="330200" progId="Equation.DSMT4">
                  <p:embed/>
                  <p:pic>
                    <p:nvPicPr>
                      <p:cNvPr id="0" name=""/>
                      <p:cNvPicPr>
                        <a:picLocks noChangeAspect="1" noChangeArrowheads="1"/>
                      </p:cNvPicPr>
                      <p:nvPr/>
                    </p:nvPicPr>
                    <p:blipFill>
                      <a:blip r:embed="rId5"/>
                      <a:srcRect/>
                      <a:stretch>
                        <a:fillRect/>
                      </a:stretch>
                    </p:blipFill>
                    <p:spPr bwMode="auto">
                      <a:xfrm>
                        <a:off x="4344086" y="1920496"/>
                        <a:ext cx="241300"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446537984"/>
              </p:ext>
            </p:extLst>
          </p:nvPr>
        </p:nvGraphicFramePr>
        <p:xfrm>
          <a:off x="1065122" y="4319839"/>
          <a:ext cx="1244600" cy="330200"/>
        </p:xfrm>
        <a:graphic>
          <a:graphicData uri="http://schemas.openxmlformats.org/presentationml/2006/ole">
            <mc:AlternateContent xmlns:mc="http://schemas.openxmlformats.org/markup-compatibility/2006">
              <mc:Choice xmlns:v="urn:schemas-microsoft-com:vml" Requires="v">
                <p:oleObj spid="_x0000_s593524" name="Equation" r:id="rId9" imgW="1244600" imgH="330200" progId="Equation.DSMT4">
                  <p:embed/>
                </p:oleObj>
              </mc:Choice>
              <mc:Fallback>
                <p:oleObj name="Equation" r:id="rId9" imgW="1244600" imgH="330200" progId="Equation.DSMT4">
                  <p:embed/>
                  <p:pic>
                    <p:nvPicPr>
                      <p:cNvPr id="0" name=""/>
                      <p:cNvPicPr>
                        <a:picLocks noChangeAspect="1" noChangeArrowheads="1"/>
                      </p:cNvPicPr>
                      <p:nvPr/>
                    </p:nvPicPr>
                    <p:blipFill>
                      <a:blip r:embed="rId10"/>
                      <a:srcRect/>
                      <a:stretch>
                        <a:fillRect/>
                      </a:stretch>
                    </p:blipFill>
                    <p:spPr bwMode="auto">
                      <a:xfrm>
                        <a:off x="1065122" y="4319839"/>
                        <a:ext cx="1244600"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618919234"/>
              </p:ext>
            </p:extLst>
          </p:nvPr>
        </p:nvGraphicFramePr>
        <p:xfrm>
          <a:off x="4810080" y="4319093"/>
          <a:ext cx="241300" cy="330200"/>
        </p:xfrm>
        <a:graphic>
          <a:graphicData uri="http://schemas.openxmlformats.org/presentationml/2006/ole">
            <mc:AlternateContent xmlns:mc="http://schemas.openxmlformats.org/markup-compatibility/2006">
              <mc:Choice xmlns:v="urn:schemas-microsoft-com:vml" Requires="v">
                <p:oleObj spid="_x0000_s593525" name="Equation" r:id="rId11" imgW="241300" imgH="330200" progId="Equation.DSMT4">
                  <p:embed/>
                </p:oleObj>
              </mc:Choice>
              <mc:Fallback>
                <p:oleObj name="Equation" r:id="rId11" imgW="241300" imgH="330200" progId="Equation.DSMT4">
                  <p:embed/>
                  <p:pic>
                    <p:nvPicPr>
                      <p:cNvPr id="0" name=""/>
                      <p:cNvPicPr>
                        <a:picLocks noChangeAspect="1" noChangeArrowheads="1"/>
                      </p:cNvPicPr>
                      <p:nvPr/>
                    </p:nvPicPr>
                    <p:blipFill>
                      <a:blip r:embed="rId5"/>
                      <a:srcRect/>
                      <a:stretch>
                        <a:fillRect/>
                      </a:stretch>
                    </p:blipFill>
                    <p:spPr bwMode="auto">
                      <a:xfrm>
                        <a:off x="4810080" y="4319093"/>
                        <a:ext cx="241300"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579747809"/>
              </p:ext>
            </p:extLst>
          </p:nvPr>
        </p:nvGraphicFramePr>
        <p:xfrm>
          <a:off x="5541052" y="4319093"/>
          <a:ext cx="241300" cy="330200"/>
        </p:xfrm>
        <a:graphic>
          <a:graphicData uri="http://schemas.openxmlformats.org/presentationml/2006/ole">
            <mc:AlternateContent xmlns:mc="http://schemas.openxmlformats.org/markup-compatibility/2006">
              <mc:Choice xmlns:v="urn:schemas-microsoft-com:vml" Requires="v">
                <p:oleObj spid="_x0000_s593526" name="Equation" r:id="rId12" imgW="241300" imgH="330200" progId="Equation.DSMT4">
                  <p:embed/>
                </p:oleObj>
              </mc:Choice>
              <mc:Fallback>
                <p:oleObj name="Equation" r:id="rId12" imgW="241300" imgH="330200" progId="Equation.DSMT4">
                  <p:embed/>
                  <p:pic>
                    <p:nvPicPr>
                      <p:cNvPr id="0" name=""/>
                      <p:cNvPicPr>
                        <a:picLocks noChangeAspect="1" noChangeArrowheads="1"/>
                      </p:cNvPicPr>
                      <p:nvPr/>
                    </p:nvPicPr>
                    <p:blipFill>
                      <a:blip r:embed="rId13"/>
                      <a:srcRect/>
                      <a:stretch>
                        <a:fillRect/>
                      </a:stretch>
                    </p:blipFill>
                    <p:spPr bwMode="auto">
                      <a:xfrm>
                        <a:off x="5541052" y="4319093"/>
                        <a:ext cx="241300"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990442482"/>
              </p:ext>
            </p:extLst>
          </p:nvPr>
        </p:nvGraphicFramePr>
        <p:xfrm>
          <a:off x="8061641" y="4319093"/>
          <a:ext cx="241300" cy="330200"/>
        </p:xfrm>
        <a:graphic>
          <a:graphicData uri="http://schemas.openxmlformats.org/presentationml/2006/ole">
            <mc:AlternateContent xmlns:mc="http://schemas.openxmlformats.org/markup-compatibility/2006">
              <mc:Choice xmlns:v="urn:schemas-microsoft-com:vml" Requires="v">
                <p:oleObj spid="_x0000_s593527" name="Equation" r:id="rId14" imgW="241300" imgH="330200" progId="Equation.DSMT4">
                  <p:embed/>
                </p:oleObj>
              </mc:Choice>
              <mc:Fallback>
                <p:oleObj name="Equation" r:id="rId14" imgW="241300" imgH="330200" progId="Equation.DSMT4">
                  <p:embed/>
                  <p:pic>
                    <p:nvPicPr>
                      <p:cNvPr id="0" name=""/>
                      <p:cNvPicPr>
                        <a:picLocks noChangeAspect="1" noChangeArrowheads="1"/>
                      </p:cNvPicPr>
                      <p:nvPr/>
                    </p:nvPicPr>
                    <p:blipFill>
                      <a:blip r:embed="rId15"/>
                      <a:srcRect/>
                      <a:stretch>
                        <a:fillRect/>
                      </a:stretch>
                    </p:blipFill>
                    <p:spPr bwMode="auto">
                      <a:xfrm>
                        <a:off x="8061641" y="4319093"/>
                        <a:ext cx="241300"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128578375"/>
              </p:ext>
            </p:extLst>
          </p:nvPr>
        </p:nvGraphicFramePr>
        <p:xfrm>
          <a:off x="3765550" y="4700588"/>
          <a:ext cx="1612900" cy="952500"/>
        </p:xfrm>
        <a:graphic>
          <a:graphicData uri="http://schemas.openxmlformats.org/presentationml/2006/ole">
            <mc:AlternateContent xmlns:mc="http://schemas.openxmlformats.org/markup-compatibility/2006">
              <mc:Choice xmlns:v="urn:schemas-microsoft-com:vml" Requires="v">
                <p:oleObj spid="_x0000_s593528" name="Equation" r:id="rId16" imgW="1612900" imgH="952500" progId="Equation.DSMT4">
                  <p:embed/>
                </p:oleObj>
              </mc:Choice>
              <mc:Fallback>
                <p:oleObj name="Equation" r:id="rId16" imgW="1612900" imgH="952500" progId="Equation.DSMT4">
                  <p:embed/>
                  <p:pic>
                    <p:nvPicPr>
                      <p:cNvPr id="0" name=""/>
                      <p:cNvPicPr>
                        <a:picLocks noChangeAspect="1" noChangeArrowheads="1"/>
                      </p:cNvPicPr>
                      <p:nvPr/>
                    </p:nvPicPr>
                    <p:blipFill>
                      <a:blip r:embed="rId17"/>
                      <a:srcRect/>
                      <a:stretch>
                        <a:fillRect/>
                      </a:stretch>
                    </p:blipFill>
                    <p:spPr bwMode="auto">
                      <a:xfrm>
                        <a:off x="3765550" y="4700588"/>
                        <a:ext cx="161290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117272525"/>
              </p:ext>
            </p:extLst>
          </p:nvPr>
        </p:nvGraphicFramePr>
        <p:xfrm>
          <a:off x="5077294" y="5648504"/>
          <a:ext cx="241300" cy="330200"/>
        </p:xfrm>
        <a:graphic>
          <a:graphicData uri="http://schemas.openxmlformats.org/presentationml/2006/ole">
            <mc:AlternateContent xmlns:mc="http://schemas.openxmlformats.org/markup-compatibility/2006">
              <mc:Choice xmlns:v="urn:schemas-microsoft-com:vml" Requires="v">
                <p:oleObj spid="_x0000_s593529" name="Equation" r:id="rId18" imgW="241300" imgH="330200" progId="Equation.DSMT4">
                  <p:embed/>
                </p:oleObj>
              </mc:Choice>
              <mc:Fallback>
                <p:oleObj name="Equation" r:id="rId18" imgW="241300" imgH="330200" progId="Equation.DSMT4">
                  <p:embed/>
                  <p:pic>
                    <p:nvPicPr>
                      <p:cNvPr id="0" name=""/>
                      <p:cNvPicPr>
                        <a:picLocks noChangeAspect="1" noChangeArrowheads="1"/>
                      </p:cNvPicPr>
                      <p:nvPr/>
                    </p:nvPicPr>
                    <p:blipFill>
                      <a:blip r:embed="rId5"/>
                      <a:srcRect/>
                      <a:stretch>
                        <a:fillRect/>
                      </a:stretch>
                    </p:blipFill>
                    <p:spPr bwMode="auto">
                      <a:xfrm>
                        <a:off x="5077294" y="5648504"/>
                        <a:ext cx="241300"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957378031"/>
              </p:ext>
            </p:extLst>
          </p:nvPr>
        </p:nvGraphicFramePr>
        <p:xfrm>
          <a:off x="5835678" y="5648504"/>
          <a:ext cx="241300" cy="330200"/>
        </p:xfrm>
        <a:graphic>
          <a:graphicData uri="http://schemas.openxmlformats.org/presentationml/2006/ole">
            <mc:AlternateContent xmlns:mc="http://schemas.openxmlformats.org/markup-compatibility/2006">
              <mc:Choice xmlns:v="urn:schemas-microsoft-com:vml" Requires="v">
                <p:oleObj spid="_x0000_s593530" name="Equation" r:id="rId19" imgW="241300" imgH="330200" progId="Equation.DSMT4">
                  <p:embed/>
                </p:oleObj>
              </mc:Choice>
              <mc:Fallback>
                <p:oleObj name="Equation" r:id="rId19" imgW="241300" imgH="330200" progId="Equation.DSMT4">
                  <p:embed/>
                  <p:pic>
                    <p:nvPicPr>
                      <p:cNvPr id="0" name=""/>
                      <p:cNvPicPr>
                        <a:picLocks noChangeAspect="1" noChangeArrowheads="1"/>
                      </p:cNvPicPr>
                      <p:nvPr/>
                    </p:nvPicPr>
                    <p:blipFill>
                      <a:blip r:embed="rId20"/>
                      <a:srcRect/>
                      <a:stretch>
                        <a:fillRect/>
                      </a:stretch>
                    </p:blipFill>
                    <p:spPr bwMode="auto">
                      <a:xfrm>
                        <a:off x="5835678" y="5648504"/>
                        <a:ext cx="241300"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639329853"/>
              </p:ext>
            </p:extLst>
          </p:nvPr>
        </p:nvGraphicFramePr>
        <p:xfrm>
          <a:off x="3549650" y="6346825"/>
          <a:ext cx="2044700" cy="393700"/>
        </p:xfrm>
        <a:graphic>
          <a:graphicData uri="http://schemas.openxmlformats.org/presentationml/2006/ole">
            <mc:AlternateContent xmlns:mc="http://schemas.openxmlformats.org/markup-compatibility/2006">
              <mc:Choice xmlns:v="urn:schemas-microsoft-com:vml" Requires="v">
                <p:oleObj spid="_x0000_s593531" name="Equation" r:id="rId21" imgW="2044700" imgH="393700" progId="Equation.DSMT4">
                  <p:embed/>
                </p:oleObj>
              </mc:Choice>
              <mc:Fallback>
                <p:oleObj name="Equation" r:id="rId21" imgW="2044700" imgH="393700" progId="Equation.DSMT4">
                  <p:embed/>
                  <p:pic>
                    <p:nvPicPr>
                      <p:cNvPr id="0" name=""/>
                      <p:cNvPicPr>
                        <a:picLocks noChangeAspect="1" noChangeArrowheads="1"/>
                      </p:cNvPicPr>
                      <p:nvPr/>
                    </p:nvPicPr>
                    <p:blipFill>
                      <a:blip r:embed="rId22"/>
                      <a:srcRect/>
                      <a:stretch>
                        <a:fillRect/>
                      </a:stretch>
                    </p:blipFill>
                    <p:spPr bwMode="auto">
                      <a:xfrm>
                        <a:off x="3549650" y="6346825"/>
                        <a:ext cx="204470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630144159"/>
              </p:ext>
            </p:extLst>
          </p:nvPr>
        </p:nvGraphicFramePr>
        <p:xfrm>
          <a:off x="3879850" y="3414713"/>
          <a:ext cx="1384300" cy="901700"/>
        </p:xfrm>
        <a:graphic>
          <a:graphicData uri="http://schemas.openxmlformats.org/presentationml/2006/ole">
            <mc:AlternateContent xmlns:mc="http://schemas.openxmlformats.org/markup-compatibility/2006">
              <mc:Choice xmlns:v="urn:schemas-microsoft-com:vml" Requires="v">
                <p:oleObj spid="_x0000_s593532" name="Equation" r:id="rId23" imgW="1384300" imgH="901700" progId="Equation.DSMT4">
                  <p:embed/>
                </p:oleObj>
              </mc:Choice>
              <mc:Fallback>
                <p:oleObj name="Equation" r:id="rId23" imgW="1384300" imgH="901700" progId="Equation.DSMT4">
                  <p:embed/>
                  <p:pic>
                    <p:nvPicPr>
                      <p:cNvPr id="0" name=""/>
                      <p:cNvPicPr>
                        <a:picLocks noChangeAspect="1" noChangeArrowheads="1"/>
                      </p:cNvPicPr>
                      <p:nvPr/>
                    </p:nvPicPr>
                    <p:blipFill>
                      <a:blip r:embed="rId24"/>
                      <a:srcRect/>
                      <a:stretch>
                        <a:fillRect/>
                      </a:stretch>
                    </p:blipFill>
                    <p:spPr bwMode="auto">
                      <a:xfrm>
                        <a:off x="3879850" y="3414713"/>
                        <a:ext cx="1384300" cy="90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4694517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solidFill>
                  <a:srgbClr val="006699"/>
                </a:solidFill>
              </a:rPr>
              <a:t>Concepts: Projectile motion in two dimensions</a:t>
            </a:r>
            <a:endParaRPr lang="en-US" dirty="0">
              <a:solidFill>
                <a:srgbClr val="006699"/>
              </a:solidFill>
            </a:endParaRPr>
          </a:p>
        </p:txBody>
      </p:sp>
      <p:sp>
        <p:nvSpPr>
          <p:cNvPr id="7" name="Content Placeholder 6"/>
          <p:cNvSpPr>
            <a:spLocks noGrp="1"/>
          </p:cNvSpPr>
          <p:nvPr>
            <p:ph idx="1"/>
          </p:nvPr>
        </p:nvSpPr>
        <p:spPr/>
        <p:txBody>
          <a:bodyPr/>
          <a:lstStyle/>
          <a:p>
            <a:r>
              <a:rPr lang="en-US" dirty="0"/>
              <a:t>For a projectile that moves near Earth’s surface and experiences only the force of gravity, the acceleration has a magnitude </a:t>
            </a:r>
            <a:r>
              <a:rPr lang="en-US" i="1" dirty="0"/>
              <a:t>g</a:t>
            </a:r>
            <a:r>
              <a:rPr lang="en-US" dirty="0"/>
              <a:t> and is directed downward.</a:t>
            </a:r>
          </a:p>
          <a:p>
            <a:r>
              <a:rPr lang="en-US" dirty="0"/>
              <a:t>The projectile’s horizontal acceleration is zero, and the horizontal component of its velocity remains constant. </a:t>
            </a:r>
          </a:p>
          <a:p>
            <a:r>
              <a:rPr lang="en-US" dirty="0"/>
              <a:t> At the highest point in the trajectory of a projectile, the vertical velocity component </a:t>
            </a:r>
            <a:r>
              <a:rPr lang="en-US" i="1" dirty="0" smtClean="0"/>
              <a:t>υ</a:t>
            </a:r>
            <a:r>
              <a:rPr lang="en-US" i="1" baseline="-25000" dirty="0" smtClean="0"/>
              <a:t>y</a:t>
            </a:r>
            <a:r>
              <a:rPr lang="en-US" dirty="0" smtClean="0"/>
              <a:t> </a:t>
            </a:r>
            <a:r>
              <a:rPr lang="en-US" dirty="0"/>
              <a:t>is zero, but the vertical component of the acceleration is g and is directed downward. </a:t>
            </a:r>
          </a:p>
        </p:txBody>
      </p:sp>
      <p:sp>
        <p:nvSpPr>
          <p:cNvPr id="4" name="Footer Placeholder 3"/>
          <p:cNvSpPr>
            <a:spLocks noGrp="1"/>
          </p:cNvSpPr>
          <p:nvPr>
            <p:ph type="ftr" sz="quarter" idx="10"/>
          </p:nvPr>
        </p:nvSpPr>
        <p:spPr/>
        <p:txBody>
          <a:bodyPr/>
          <a:lstStyle/>
          <a:p>
            <a:r>
              <a:rPr lang="en-GB" dirty="0" smtClean="0">
                <a:solidFill>
                  <a:srgbClr val="000000"/>
                </a:solidFill>
              </a:rPr>
              <a:t>© 2015 Pearson Education, Inc.</a:t>
            </a:r>
            <a:endParaRPr lang="en-GB" dirty="0">
              <a:solidFill>
                <a:srgbClr val="000000"/>
              </a:solidFill>
            </a:endParaRPr>
          </a:p>
        </p:txBody>
      </p:sp>
      <p:sp>
        <p:nvSpPr>
          <p:cNvPr id="5" name="Text Placeholder 4"/>
          <p:cNvSpPr>
            <a:spLocks noGrp="1"/>
          </p:cNvSpPr>
          <p:nvPr>
            <p:ph type="body" sz="quarter" idx="11"/>
          </p:nvPr>
        </p:nvSpPr>
        <p:spPr/>
        <p:txBody>
          <a:bodyPr/>
          <a:lstStyle/>
          <a:p>
            <a:r>
              <a:rPr lang="en-US" dirty="0"/>
              <a:t>Chapter 10: </a:t>
            </a:r>
            <a:r>
              <a:rPr lang="en-US" dirty="0" smtClean="0"/>
              <a:t>Summary</a:t>
            </a:r>
            <a:endParaRPr lang="en-US" dirty="0"/>
          </a:p>
        </p:txBody>
      </p:sp>
      <p:sp>
        <p:nvSpPr>
          <p:cNvPr id="2" name="Rectangle 1"/>
          <p:cNvSpPr/>
          <p:nvPr/>
        </p:nvSpPr>
        <p:spPr>
          <a:xfrm>
            <a:off x="178570" y="1966893"/>
            <a:ext cx="8786860" cy="523220"/>
          </a:xfrm>
          <a:prstGeom prst="rect">
            <a:avLst/>
          </a:prstGeom>
        </p:spPr>
        <p:txBody>
          <a:bodyPr wrap="square">
            <a:spAutoFit/>
          </a:bodyPr>
          <a:lstStyle/>
          <a:p>
            <a:pPr marL="457200" indent="-457200">
              <a:spcAft>
                <a:spcPts val="1200"/>
              </a:spcAft>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830291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t>Quantitative Tools: Projectile motion in two dimensions</a:t>
            </a:r>
            <a:endParaRPr lang="en-US" dirty="0"/>
          </a:p>
        </p:txBody>
      </p:sp>
      <p:sp>
        <p:nvSpPr>
          <p:cNvPr id="11" name="Content Placeholder 10"/>
          <p:cNvSpPr>
            <a:spLocks noGrp="1"/>
          </p:cNvSpPr>
          <p:nvPr>
            <p:ph idx="1"/>
          </p:nvPr>
        </p:nvSpPr>
        <p:spPr/>
        <p:txBody>
          <a:bodyPr/>
          <a:lstStyle/>
          <a:p>
            <a:r>
              <a:rPr lang="en-US" sz="2200" dirty="0" smtClean="0"/>
              <a:t>If a projectile is at a position (</a:t>
            </a:r>
            <a:r>
              <a:rPr lang="en-US" sz="2200" i="1" dirty="0" smtClean="0"/>
              <a:t>x</a:t>
            </a:r>
            <a:r>
              <a:rPr lang="en-US" sz="2200" dirty="0" smtClean="0"/>
              <a:t>, </a:t>
            </a:r>
            <a:r>
              <a:rPr lang="en-US" sz="2200" i="1" dirty="0" smtClean="0"/>
              <a:t>y</a:t>
            </a:r>
            <a:r>
              <a:rPr lang="en-US" sz="2200" dirty="0" smtClean="0"/>
              <a:t>), its </a:t>
            </a:r>
            <a:r>
              <a:rPr lang="en-US" sz="2200" b="1" dirty="0" smtClean="0"/>
              <a:t>position vector</a:t>
            </a:r>
            <a:r>
              <a:rPr lang="en-US" sz="2200" dirty="0" smtClean="0"/>
              <a:t>   is</a:t>
            </a:r>
          </a:p>
          <a:p>
            <a:pPr>
              <a:lnSpc>
                <a:spcPct val="50000"/>
              </a:lnSpc>
            </a:pPr>
            <a:endParaRPr lang="en-US" sz="2200" dirty="0"/>
          </a:p>
          <a:p>
            <a:pPr>
              <a:lnSpc>
                <a:spcPct val="50000"/>
              </a:lnSpc>
            </a:pPr>
            <a:endParaRPr lang="en-US" sz="2200" dirty="0" smtClean="0"/>
          </a:p>
          <a:p>
            <a:r>
              <a:rPr lang="en-US" sz="2200" dirty="0" smtClean="0"/>
              <a:t>If a projectile has position components </a:t>
            </a:r>
            <a:r>
              <a:rPr lang="en-US" sz="2200" i="1" dirty="0" smtClean="0"/>
              <a:t>x</a:t>
            </a:r>
            <a:r>
              <a:rPr lang="en-US" sz="2200" baseline="-25000" dirty="0" smtClean="0"/>
              <a:t>i</a:t>
            </a:r>
            <a:r>
              <a:rPr lang="en-US" sz="2200" dirty="0" smtClean="0"/>
              <a:t> and </a:t>
            </a:r>
            <a:r>
              <a:rPr lang="en-US" sz="2200" i="1" dirty="0" smtClean="0"/>
              <a:t>y</a:t>
            </a:r>
            <a:r>
              <a:rPr lang="en-US" sz="2200" baseline="-25000" dirty="0" smtClean="0"/>
              <a:t>i</a:t>
            </a:r>
            <a:r>
              <a:rPr lang="en-US" sz="2200" dirty="0" smtClean="0"/>
              <a:t> and velocity components </a:t>
            </a:r>
            <a:r>
              <a:rPr lang="en-US" sz="2200" i="1" dirty="0" smtClean="0"/>
              <a:t>υ</a:t>
            </a:r>
            <a:r>
              <a:rPr lang="en-US" sz="2200" i="1" baseline="-25000" dirty="0" smtClean="0"/>
              <a:t>x,</a:t>
            </a:r>
            <a:r>
              <a:rPr lang="en-US" sz="2200" baseline="-25000" dirty="0" smtClean="0"/>
              <a:t>i</a:t>
            </a:r>
            <a:r>
              <a:rPr lang="en-US" sz="2200" dirty="0" smtClean="0"/>
              <a:t> and </a:t>
            </a:r>
            <a:r>
              <a:rPr lang="en-US" sz="2200" i="1" dirty="0" smtClean="0"/>
              <a:t>υ</a:t>
            </a:r>
            <a:r>
              <a:rPr lang="en-US" sz="2200" i="1" baseline="-25000" dirty="0" smtClean="0"/>
              <a:t>y,</a:t>
            </a:r>
            <a:r>
              <a:rPr lang="en-US" sz="2200" baseline="-25000" dirty="0"/>
              <a:t>i</a:t>
            </a:r>
            <a:r>
              <a:rPr lang="en-US" sz="2200" dirty="0" smtClean="0"/>
              <a:t> at one instant, then its acceleration, velocity, and position components a time interval Δ</a:t>
            </a:r>
            <a:r>
              <a:rPr lang="en-US" sz="2200" i="1" dirty="0" smtClean="0"/>
              <a:t>t</a:t>
            </a:r>
            <a:r>
              <a:rPr lang="en-US" sz="2200" dirty="0" smtClean="0"/>
              <a:t> later are </a:t>
            </a:r>
            <a:endParaRPr lang="en-US" sz="2200"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2" name="Text Placeholder 11"/>
          <p:cNvSpPr>
            <a:spLocks noGrp="1"/>
          </p:cNvSpPr>
          <p:nvPr>
            <p:ph type="body" sz="quarter" idx="11"/>
          </p:nvPr>
        </p:nvSpPr>
        <p:spPr/>
        <p:txBody>
          <a:bodyPr/>
          <a:lstStyle/>
          <a:p>
            <a:r>
              <a:rPr lang="en-US" dirty="0"/>
              <a:t>Chapter 10: </a:t>
            </a:r>
            <a:r>
              <a:rPr lang="en-US" dirty="0" smtClean="0"/>
              <a:t>Summary</a:t>
            </a:r>
            <a:endParaRPr lang="en-US" dirty="0"/>
          </a:p>
        </p:txBody>
      </p:sp>
      <p:graphicFrame>
        <p:nvGraphicFramePr>
          <p:cNvPr id="14" name="Object 13"/>
          <p:cNvGraphicFramePr>
            <a:graphicFrameLocks noChangeAspect="1"/>
          </p:cNvGraphicFramePr>
          <p:nvPr>
            <p:extLst>
              <p:ext uri="{D42A27DB-BD31-4B8C-83A1-F6EECF244321}">
                <p14:modId xmlns:p14="http://schemas.microsoft.com/office/powerpoint/2010/main" val="3240838571"/>
              </p:ext>
            </p:extLst>
          </p:nvPr>
        </p:nvGraphicFramePr>
        <p:xfrm>
          <a:off x="6874193" y="2461435"/>
          <a:ext cx="190500" cy="254000"/>
        </p:xfrm>
        <a:graphic>
          <a:graphicData uri="http://schemas.openxmlformats.org/presentationml/2006/ole">
            <mc:AlternateContent xmlns:mc="http://schemas.openxmlformats.org/markup-compatibility/2006">
              <mc:Choice xmlns:v="urn:schemas-microsoft-com:vml" Requires="v">
                <p:oleObj spid="_x0000_s139189" name="Equation" r:id="rId4" imgW="190500" imgH="254000" progId="Equation.DSMT4">
                  <p:embed/>
                </p:oleObj>
              </mc:Choice>
              <mc:Fallback>
                <p:oleObj name="Equation" r:id="rId4" imgW="190500" imgH="254000" progId="Equation.DSMT4">
                  <p:embed/>
                  <p:pic>
                    <p:nvPicPr>
                      <p:cNvPr id="0" name=""/>
                      <p:cNvPicPr>
                        <a:picLocks noChangeAspect="1" noChangeArrowheads="1"/>
                      </p:cNvPicPr>
                      <p:nvPr/>
                    </p:nvPicPr>
                    <p:blipFill>
                      <a:blip r:embed="rId5"/>
                      <a:srcRect/>
                      <a:stretch>
                        <a:fillRect/>
                      </a:stretch>
                    </p:blipFill>
                    <p:spPr bwMode="auto">
                      <a:xfrm>
                        <a:off x="6874193" y="2461435"/>
                        <a:ext cx="19050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634627415"/>
              </p:ext>
            </p:extLst>
          </p:nvPr>
        </p:nvGraphicFramePr>
        <p:xfrm>
          <a:off x="3949700" y="2841625"/>
          <a:ext cx="1244600" cy="381000"/>
        </p:xfrm>
        <a:graphic>
          <a:graphicData uri="http://schemas.openxmlformats.org/presentationml/2006/ole">
            <mc:AlternateContent xmlns:mc="http://schemas.openxmlformats.org/markup-compatibility/2006">
              <mc:Choice xmlns:v="urn:schemas-microsoft-com:vml" Requires="v">
                <p:oleObj spid="_x0000_s139190" name="Equation" r:id="rId6" imgW="1244600" imgH="381000" progId="Equation.DSMT4">
                  <p:embed/>
                </p:oleObj>
              </mc:Choice>
              <mc:Fallback>
                <p:oleObj name="Equation" r:id="rId6" imgW="1244600" imgH="381000" progId="Equation.DSMT4">
                  <p:embed/>
                  <p:pic>
                    <p:nvPicPr>
                      <p:cNvPr id="0" name=""/>
                      <p:cNvPicPr>
                        <a:picLocks noChangeAspect="1" noChangeArrowheads="1"/>
                      </p:cNvPicPr>
                      <p:nvPr/>
                    </p:nvPicPr>
                    <p:blipFill>
                      <a:blip r:embed="rId7"/>
                      <a:srcRect/>
                      <a:stretch>
                        <a:fillRect/>
                      </a:stretch>
                    </p:blipFill>
                    <p:spPr bwMode="auto">
                      <a:xfrm>
                        <a:off x="3949700" y="2841625"/>
                        <a:ext cx="1244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097500848"/>
              </p:ext>
            </p:extLst>
          </p:nvPr>
        </p:nvGraphicFramePr>
        <p:xfrm>
          <a:off x="3194050" y="4308586"/>
          <a:ext cx="2755900" cy="2362200"/>
        </p:xfrm>
        <a:graphic>
          <a:graphicData uri="http://schemas.openxmlformats.org/presentationml/2006/ole">
            <mc:AlternateContent xmlns:mc="http://schemas.openxmlformats.org/markup-compatibility/2006">
              <mc:Choice xmlns:v="urn:schemas-microsoft-com:vml" Requires="v">
                <p:oleObj spid="_x0000_s139191" name="Equation" r:id="rId8" imgW="2755900" imgH="2362200" progId="Equation.DSMT4">
                  <p:embed/>
                </p:oleObj>
              </mc:Choice>
              <mc:Fallback>
                <p:oleObj name="Equation" r:id="rId8" imgW="2755900" imgH="2362200" progId="Equation.DSMT4">
                  <p:embed/>
                  <p:pic>
                    <p:nvPicPr>
                      <p:cNvPr id="0" name=""/>
                      <p:cNvPicPr>
                        <a:picLocks noChangeAspect="1" noChangeArrowheads="1"/>
                      </p:cNvPicPr>
                      <p:nvPr/>
                    </p:nvPicPr>
                    <p:blipFill>
                      <a:blip r:embed="rId9"/>
                      <a:srcRect/>
                      <a:stretch>
                        <a:fillRect/>
                      </a:stretch>
                    </p:blipFill>
                    <p:spPr bwMode="auto">
                      <a:xfrm>
                        <a:off x="3194050" y="4308586"/>
                        <a:ext cx="27559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95215139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solidFill>
                  <a:srgbClr val="006699"/>
                </a:solidFill>
              </a:rPr>
              <a:t>Concepts: Collisions and momentum in two dimensions</a:t>
            </a:r>
            <a:endParaRPr lang="en-US" dirty="0">
              <a:solidFill>
                <a:srgbClr val="006699"/>
              </a:solidFill>
            </a:endParaRPr>
          </a:p>
        </p:txBody>
      </p:sp>
      <p:sp>
        <p:nvSpPr>
          <p:cNvPr id="7" name="Content Placeholder 6"/>
          <p:cNvSpPr>
            <a:spLocks noGrp="1"/>
          </p:cNvSpPr>
          <p:nvPr>
            <p:ph idx="1"/>
          </p:nvPr>
        </p:nvSpPr>
        <p:spPr/>
        <p:txBody>
          <a:bodyPr/>
          <a:lstStyle/>
          <a:p>
            <a:r>
              <a:rPr lang="en-US" dirty="0"/>
              <a:t>Momentum is a vector, so in two dimensions its changes in momentum must be accounted for by components. </a:t>
            </a:r>
          </a:p>
          <a:p>
            <a:r>
              <a:rPr lang="en-US" dirty="0"/>
              <a:t>This means two equations, one for the </a:t>
            </a:r>
            <a:r>
              <a:rPr lang="en-US" i="1" dirty="0"/>
              <a:t>x</a:t>
            </a:r>
            <a:r>
              <a:rPr lang="en-US" dirty="0"/>
              <a:t> component and one for the </a:t>
            </a:r>
            <a:r>
              <a:rPr lang="en-US" i="1" dirty="0"/>
              <a:t>y</a:t>
            </a:r>
            <a:r>
              <a:rPr lang="en-US" dirty="0"/>
              <a:t> component of momentum. </a:t>
            </a:r>
          </a:p>
          <a:p>
            <a:r>
              <a:rPr lang="en-US" dirty="0"/>
              <a:t>The coefficient of restitution is a scalar and is accounted for by a single equation. </a:t>
            </a:r>
          </a:p>
        </p:txBody>
      </p:sp>
      <p:sp>
        <p:nvSpPr>
          <p:cNvPr id="4" name="Footer Placeholder 3"/>
          <p:cNvSpPr>
            <a:spLocks noGrp="1"/>
          </p:cNvSpPr>
          <p:nvPr>
            <p:ph type="ftr" sz="quarter" idx="10"/>
          </p:nvPr>
        </p:nvSpPr>
        <p:spPr/>
        <p:txBody>
          <a:bodyPr/>
          <a:lstStyle/>
          <a:p>
            <a:r>
              <a:rPr lang="en-GB" dirty="0" smtClean="0">
                <a:solidFill>
                  <a:srgbClr val="000000"/>
                </a:solidFill>
              </a:rPr>
              <a:t>© 2015 Pearson Education, Inc.</a:t>
            </a:r>
            <a:endParaRPr lang="en-GB" dirty="0">
              <a:solidFill>
                <a:srgbClr val="000000"/>
              </a:solidFill>
            </a:endParaRPr>
          </a:p>
        </p:txBody>
      </p:sp>
      <p:sp>
        <p:nvSpPr>
          <p:cNvPr id="8" name="Text Placeholder 7"/>
          <p:cNvSpPr>
            <a:spLocks noGrp="1"/>
          </p:cNvSpPr>
          <p:nvPr>
            <p:ph type="body" sz="quarter" idx="11"/>
          </p:nvPr>
        </p:nvSpPr>
        <p:spPr/>
        <p:txBody>
          <a:bodyPr/>
          <a:lstStyle/>
          <a:p>
            <a:r>
              <a:rPr lang="en-US" dirty="0"/>
              <a:t>Chapter 10: </a:t>
            </a:r>
            <a:r>
              <a:rPr lang="en-US" dirty="0" smtClean="0"/>
              <a:t>Summary</a:t>
            </a:r>
            <a:endParaRPr lang="en-US" dirty="0"/>
          </a:p>
        </p:txBody>
      </p:sp>
    </p:spTree>
    <p:extLst>
      <p:ext uri="{BB962C8B-B14F-4D97-AF65-F5344CB8AC3E}">
        <p14:creationId xmlns:p14="http://schemas.microsoft.com/office/powerpoint/2010/main" val="17034454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t>Quantitative Tools: Collisions and momentum in two dimensions</a:t>
            </a:r>
            <a:endParaRPr lang="en-US" dirty="0"/>
          </a:p>
        </p:txBody>
      </p:sp>
      <p:sp>
        <p:nvSpPr>
          <p:cNvPr id="10" name="Content Placeholder 9"/>
          <p:cNvSpPr>
            <a:spLocks noGrp="1"/>
          </p:cNvSpPr>
          <p:nvPr>
            <p:ph idx="1"/>
          </p:nvPr>
        </p:nvSpPr>
        <p:spPr>
          <a:xfrm>
            <a:off x="365124" y="2368296"/>
            <a:ext cx="8315165" cy="4233672"/>
          </a:xfrm>
        </p:spPr>
        <p:txBody>
          <a:bodyPr/>
          <a:lstStyle/>
          <a:p>
            <a:pPr marL="0" indent="0" algn="ctr">
              <a:buNone/>
            </a:pPr>
            <a:r>
              <a:rPr lang="en-US" dirty="0" smtClean="0"/>
              <a:t>Δ</a:t>
            </a:r>
            <a:r>
              <a:rPr lang="en-US" i="1" dirty="0" smtClean="0"/>
              <a:t>p</a:t>
            </a:r>
            <a:r>
              <a:rPr lang="en-US" i="1" baseline="-25000" dirty="0" smtClean="0"/>
              <a:t>x </a:t>
            </a:r>
            <a:r>
              <a:rPr lang="en-US" i="1" dirty="0" smtClean="0"/>
              <a:t>=</a:t>
            </a:r>
            <a:r>
              <a:rPr lang="en-US" dirty="0" smtClean="0"/>
              <a:t>Δ</a:t>
            </a:r>
            <a:r>
              <a:rPr lang="en-US" i="1" dirty="0" smtClean="0"/>
              <a:t>p</a:t>
            </a:r>
            <a:r>
              <a:rPr lang="en-US" baseline="-25000" dirty="0" smtClean="0"/>
              <a:t>1</a:t>
            </a:r>
            <a:r>
              <a:rPr lang="en-US" i="1" baseline="-25000" dirty="0" smtClean="0"/>
              <a:t>x</a:t>
            </a:r>
            <a:r>
              <a:rPr lang="en-US" dirty="0" smtClean="0"/>
              <a:t> + Δ</a:t>
            </a:r>
            <a:r>
              <a:rPr lang="en-US" i="1" dirty="0" smtClean="0"/>
              <a:t>p</a:t>
            </a:r>
            <a:r>
              <a:rPr lang="en-US" baseline="-25000" dirty="0" smtClean="0"/>
              <a:t>2</a:t>
            </a:r>
            <a:r>
              <a:rPr lang="en-US" i="1" baseline="-25000" dirty="0" smtClean="0"/>
              <a:t>x</a:t>
            </a:r>
            <a:r>
              <a:rPr lang="en-US" dirty="0" smtClean="0"/>
              <a:t> = </a:t>
            </a:r>
            <a:r>
              <a:rPr lang="en-US" i="1" dirty="0" smtClean="0"/>
              <a:t>m</a:t>
            </a:r>
            <a:r>
              <a:rPr lang="en-US" baseline="-25000" dirty="0" smtClean="0"/>
              <a:t>1</a:t>
            </a:r>
            <a:r>
              <a:rPr lang="en-US" dirty="0" smtClean="0"/>
              <a:t>(</a:t>
            </a:r>
            <a:r>
              <a:rPr lang="en-US" i="1" dirty="0" smtClean="0"/>
              <a:t>υ</a:t>
            </a:r>
            <a:r>
              <a:rPr lang="en-US" baseline="-25000" dirty="0" smtClean="0"/>
              <a:t>1</a:t>
            </a:r>
            <a:r>
              <a:rPr lang="en-US" i="1" baseline="-25000" dirty="0" smtClean="0"/>
              <a:t>x,</a:t>
            </a:r>
            <a:r>
              <a:rPr lang="en-US" baseline="-25000" dirty="0" smtClean="0"/>
              <a:t>f</a:t>
            </a:r>
            <a:r>
              <a:rPr lang="en-US" i="1" dirty="0" smtClean="0"/>
              <a:t> – υ</a:t>
            </a:r>
            <a:r>
              <a:rPr lang="en-US" baseline="-25000" dirty="0"/>
              <a:t>1</a:t>
            </a:r>
            <a:r>
              <a:rPr lang="en-US" i="1" baseline="-25000" dirty="0"/>
              <a:t>x</a:t>
            </a:r>
            <a:r>
              <a:rPr lang="en-US" i="1" baseline="-25000" dirty="0" smtClean="0"/>
              <a:t>,</a:t>
            </a:r>
            <a:r>
              <a:rPr lang="en-US" baseline="-25000" dirty="0" smtClean="0"/>
              <a:t>i</a:t>
            </a:r>
            <a:r>
              <a:rPr lang="en-US" dirty="0" smtClean="0"/>
              <a:t>)</a:t>
            </a:r>
            <a:r>
              <a:rPr lang="en-US" i="1" dirty="0" smtClean="0"/>
              <a:t> + m</a:t>
            </a:r>
            <a:r>
              <a:rPr lang="en-US" baseline="-25000" dirty="0" smtClean="0"/>
              <a:t>2</a:t>
            </a:r>
            <a:r>
              <a:rPr lang="en-US" dirty="0" smtClean="0"/>
              <a:t>(</a:t>
            </a:r>
            <a:r>
              <a:rPr lang="en-US" i="1" dirty="0" smtClean="0"/>
              <a:t>υ</a:t>
            </a:r>
            <a:r>
              <a:rPr lang="en-US" baseline="-25000" dirty="0" smtClean="0"/>
              <a:t>2</a:t>
            </a:r>
            <a:r>
              <a:rPr lang="en-US" i="1" baseline="-25000" dirty="0" smtClean="0"/>
              <a:t>x</a:t>
            </a:r>
            <a:r>
              <a:rPr lang="en-US" i="1" baseline="-25000" dirty="0"/>
              <a:t>,</a:t>
            </a:r>
            <a:r>
              <a:rPr lang="en-US" baseline="-25000" dirty="0"/>
              <a:t>f</a:t>
            </a:r>
            <a:r>
              <a:rPr lang="en-US" i="1" dirty="0"/>
              <a:t> – </a:t>
            </a:r>
            <a:r>
              <a:rPr lang="en-US" i="1" dirty="0" smtClean="0"/>
              <a:t>υ</a:t>
            </a:r>
            <a:r>
              <a:rPr lang="en-US" baseline="-25000" dirty="0" smtClean="0"/>
              <a:t>2</a:t>
            </a:r>
            <a:r>
              <a:rPr lang="en-US" i="1" baseline="-25000" dirty="0" smtClean="0"/>
              <a:t>x</a:t>
            </a:r>
            <a:r>
              <a:rPr lang="en-US" i="1" baseline="-25000" dirty="0"/>
              <a:t>,</a:t>
            </a:r>
            <a:r>
              <a:rPr lang="en-US" baseline="-25000" dirty="0"/>
              <a:t>i</a:t>
            </a:r>
            <a:r>
              <a:rPr lang="en-US" dirty="0" smtClean="0"/>
              <a:t>) </a:t>
            </a:r>
            <a:r>
              <a:rPr lang="en-US" i="1" dirty="0" smtClean="0"/>
              <a:t>= </a:t>
            </a:r>
            <a:r>
              <a:rPr lang="en-US" dirty="0" smtClean="0"/>
              <a:t>0</a:t>
            </a:r>
          </a:p>
          <a:p>
            <a:pPr marL="0" indent="0" algn="ctr">
              <a:buNone/>
            </a:pPr>
            <a:r>
              <a:rPr lang="en-US" dirty="0" smtClean="0"/>
              <a:t>Δ</a:t>
            </a:r>
            <a:r>
              <a:rPr lang="en-US" i="1" dirty="0" smtClean="0"/>
              <a:t>p</a:t>
            </a:r>
            <a:r>
              <a:rPr lang="en-US" i="1" baseline="-25000" dirty="0" smtClean="0"/>
              <a:t>y </a:t>
            </a:r>
            <a:r>
              <a:rPr lang="en-US" i="1" dirty="0"/>
              <a:t>=</a:t>
            </a:r>
            <a:r>
              <a:rPr lang="en-US" dirty="0" smtClean="0"/>
              <a:t>Δ</a:t>
            </a:r>
            <a:r>
              <a:rPr lang="en-US" i="1" dirty="0" smtClean="0"/>
              <a:t>p</a:t>
            </a:r>
            <a:r>
              <a:rPr lang="en-US" baseline="-25000" dirty="0" smtClean="0"/>
              <a:t>1</a:t>
            </a:r>
            <a:r>
              <a:rPr lang="en-US" i="1" baseline="-25000" dirty="0" smtClean="0"/>
              <a:t>y</a:t>
            </a:r>
            <a:r>
              <a:rPr lang="en-US" dirty="0" smtClean="0"/>
              <a:t> </a:t>
            </a:r>
            <a:r>
              <a:rPr lang="en-US" dirty="0"/>
              <a:t>+ </a:t>
            </a:r>
            <a:r>
              <a:rPr lang="en-US" dirty="0" smtClean="0"/>
              <a:t>Δ</a:t>
            </a:r>
            <a:r>
              <a:rPr lang="en-US" i="1" dirty="0" smtClean="0"/>
              <a:t>p</a:t>
            </a:r>
            <a:r>
              <a:rPr lang="en-US" baseline="-25000" dirty="0" smtClean="0"/>
              <a:t>2</a:t>
            </a:r>
            <a:r>
              <a:rPr lang="en-US" i="1" baseline="-25000" dirty="0" smtClean="0"/>
              <a:t>y</a:t>
            </a:r>
            <a:r>
              <a:rPr lang="en-US" dirty="0" smtClean="0"/>
              <a:t> </a:t>
            </a:r>
            <a:r>
              <a:rPr lang="en-US" dirty="0"/>
              <a:t>= </a:t>
            </a:r>
            <a:r>
              <a:rPr lang="en-US" i="1" dirty="0"/>
              <a:t>m</a:t>
            </a:r>
            <a:r>
              <a:rPr lang="en-US" baseline="-25000" dirty="0"/>
              <a:t>1</a:t>
            </a:r>
            <a:r>
              <a:rPr lang="en-US" dirty="0"/>
              <a:t>(</a:t>
            </a:r>
            <a:r>
              <a:rPr lang="en-US" i="1" dirty="0" smtClean="0"/>
              <a:t>υ</a:t>
            </a:r>
            <a:r>
              <a:rPr lang="en-US" baseline="-25000" dirty="0" smtClean="0"/>
              <a:t>1</a:t>
            </a:r>
            <a:r>
              <a:rPr lang="en-US" i="1" baseline="-25000" dirty="0" smtClean="0"/>
              <a:t>y,</a:t>
            </a:r>
            <a:r>
              <a:rPr lang="en-US" baseline="-25000" dirty="0"/>
              <a:t>f</a:t>
            </a:r>
            <a:r>
              <a:rPr lang="en-US" i="1" dirty="0"/>
              <a:t> – </a:t>
            </a:r>
            <a:r>
              <a:rPr lang="en-US" i="1" dirty="0" smtClean="0"/>
              <a:t>υ</a:t>
            </a:r>
            <a:r>
              <a:rPr lang="en-US" baseline="-25000" dirty="0" smtClean="0"/>
              <a:t>1</a:t>
            </a:r>
            <a:r>
              <a:rPr lang="en-US" i="1" baseline="-25000" dirty="0" smtClean="0"/>
              <a:t>y,</a:t>
            </a:r>
            <a:r>
              <a:rPr lang="en-US" baseline="-25000" dirty="0"/>
              <a:t>i</a:t>
            </a:r>
            <a:r>
              <a:rPr lang="en-US" dirty="0"/>
              <a:t>)</a:t>
            </a:r>
            <a:r>
              <a:rPr lang="en-US" i="1" dirty="0"/>
              <a:t> + m</a:t>
            </a:r>
            <a:r>
              <a:rPr lang="en-US" baseline="-25000" dirty="0"/>
              <a:t>2</a:t>
            </a:r>
            <a:r>
              <a:rPr lang="en-US" dirty="0"/>
              <a:t>(</a:t>
            </a:r>
            <a:r>
              <a:rPr lang="en-US" i="1" dirty="0" smtClean="0"/>
              <a:t>υ</a:t>
            </a:r>
            <a:r>
              <a:rPr lang="en-US" baseline="-25000" dirty="0" smtClean="0"/>
              <a:t>2</a:t>
            </a:r>
            <a:r>
              <a:rPr lang="en-US" i="1" baseline="-25000" dirty="0" smtClean="0"/>
              <a:t>y,</a:t>
            </a:r>
            <a:r>
              <a:rPr lang="en-US" baseline="-25000" dirty="0"/>
              <a:t>f</a:t>
            </a:r>
            <a:r>
              <a:rPr lang="en-US" i="1" dirty="0"/>
              <a:t> – </a:t>
            </a:r>
            <a:r>
              <a:rPr lang="en-US" i="1" dirty="0" smtClean="0"/>
              <a:t>υ</a:t>
            </a:r>
            <a:r>
              <a:rPr lang="en-US" baseline="-25000" dirty="0" smtClean="0"/>
              <a:t>2</a:t>
            </a:r>
            <a:r>
              <a:rPr lang="en-US" i="1" baseline="-25000" dirty="0" smtClean="0"/>
              <a:t>y,</a:t>
            </a:r>
            <a:r>
              <a:rPr lang="en-US" baseline="-25000" dirty="0"/>
              <a:t>i</a:t>
            </a:r>
            <a:r>
              <a:rPr lang="en-US" dirty="0"/>
              <a:t>) </a:t>
            </a:r>
            <a:r>
              <a:rPr lang="en-US" i="1" dirty="0" smtClean="0"/>
              <a:t>= </a:t>
            </a:r>
            <a:r>
              <a:rPr lang="en-US" dirty="0" smtClean="0"/>
              <a:t>0</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Chapter 10: Summary</a:t>
            </a:r>
            <a:endParaRPr lang="en-US" dirty="0"/>
          </a:p>
        </p:txBody>
      </p:sp>
    </p:spTree>
    <p:extLst>
      <p:ext uri="{BB962C8B-B14F-4D97-AF65-F5344CB8AC3E}">
        <p14:creationId xmlns:p14="http://schemas.microsoft.com/office/powerpoint/2010/main" val="3423992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solidFill>
                  <a:srgbClr val="006699"/>
                </a:solidFill>
              </a:rPr>
              <a:t>Concepts: Forces in two dimensions</a:t>
            </a:r>
            <a:endParaRPr lang="en-US" dirty="0">
              <a:solidFill>
                <a:srgbClr val="006699"/>
              </a:solidFill>
            </a:endParaRPr>
          </a:p>
        </p:txBody>
      </p:sp>
      <p:sp>
        <p:nvSpPr>
          <p:cNvPr id="3" name="Content Placeholder 2"/>
          <p:cNvSpPr>
            <a:spLocks noGrp="1"/>
          </p:cNvSpPr>
          <p:nvPr>
            <p:ph idx="1"/>
          </p:nvPr>
        </p:nvSpPr>
        <p:spPr/>
        <p:txBody>
          <a:bodyPr/>
          <a:lstStyle/>
          <a:p>
            <a:r>
              <a:rPr lang="en-US" sz="2400" dirty="0"/>
              <a:t>In two-dimensional motion, the component of the acceleration parallel to the instantaneous velocity changes the speed and the component of the acceleration perpendicular to the instantaneous velocity changes the direction of the instantaneous velocity. </a:t>
            </a:r>
          </a:p>
          <a:p>
            <a:endParaRPr lang="en-US" sz="2400" dirty="0"/>
          </a:p>
          <a:p>
            <a:r>
              <a:rPr lang="en-US" sz="2400" dirty="0"/>
              <a:t>When choosing a coordinate system for a problem dealing with an accelerating object, if possible make one of the axes lie along the direction of the acceleration</a:t>
            </a:r>
            <a:r>
              <a:rPr lang="en-US" sz="2400" dirty="0" smtClean="0"/>
              <a:t>.</a:t>
            </a:r>
            <a:endParaRPr lang="en-US" sz="2400" dirty="0"/>
          </a:p>
        </p:txBody>
      </p:sp>
      <p:sp>
        <p:nvSpPr>
          <p:cNvPr id="4" name="Footer Placeholder 3"/>
          <p:cNvSpPr>
            <a:spLocks noGrp="1"/>
          </p:cNvSpPr>
          <p:nvPr>
            <p:ph type="ftr" sz="quarter" idx="10"/>
          </p:nvPr>
        </p:nvSpPr>
        <p:spPr/>
        <p:txBody>
          <a:bodyPr/>
          <a:lstStyle/>
          <a:p>
            <a:r>
              <a:rPr lang="en-GB" dirty="0" smtClean="0">
                <a:solidFill>
                  <a:srgbClr val="000000"/>
                </a:solidFill>
              </a:rPr>
              <a:t>© 2015 Pearson Education, Inc.</a:t>
            </a:r>
            <a:endParaRPr lang="en-GB" dirty="0">
              <a:solidFill>
                <a:srgbClr val="000000"/>
              </a:solidFill>
            </a:endParaRPr>
          </a:p>
        </p:txBody>
      </p:sp>
      <p:sp>
        <p:nvSpPr>
          <p:cNvPr id="5" name="Text Placeholder 4"/>
          <p:cNvSpPr>
            <a:spLocks noGrp="1"/>
          </p:cNvSpPr>
          <p:nvPr>
            <p:ph type="body" sz="quarter" idx="11"/>
          </p:nvPr>
        </p:nvSpPr>
        <p:spPr/>
        <p:txBody>
          <a:bodyPr/>
          <a:lstStyle/>
          <a:p>
            <a:r>
              <a:rPr lang="en-US" dirty="0"/>
              <a:t>Chapter 10: </a:t>
            </a:r>
            <a:r>
              <a:rPr lang="en-US" dirty="0" smtClean="0"/>
              <a:t>Summary</a:t>
            </a:r>
            <a:endParaRPr lang="en-US" dirty="0"/>
          </a:p>
        </p:txBody>
      </p:sp>
    </p:spTree>
    <p:extLst>
      <p:ext uri="{BB962C8B-B14F-4D97-AF65-F5344CB8AC3E}">
        <p14:creationId xmlns:p14="http://schemas.microsoft.com/office/powerpoint/2010/main" val="414943456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solidFill>
                  <a:srgbClr val="006699"/>
                </a:solidFill>
              </a:rPr>
              <a:t>Concepts: Friction</a:t>
            </a:r>
            <a:endParaRPr lang="en-US" dirty="0">
              <a:solidFill>
                <a:srgbClr val="006699"/>
              </a:solidFill>
            </a:endParaRPr>
          </a:p>
        </p:txBody>
      </p:sp>
      <p:sp>
        <p:nvSpPr>
          <p:cNvPr id="3" name="Content Placeholder 2"/>
          <p:cNvSpPr>
            <a:spLocks noGrp="1"/>
          </p:cNvSpPr>
          <p:nvPr>
            <p:ph idx="1"/>
          </p:nvPr>
        </p:nvSpPr>
        <p:spPr/>
        <p:txBody>
          <a:bodyPr/>
          <a:lstStyle/>
          <a:p>
            <a:r>
              <a:rPr lang="en-US" dirty="0"/>
              <a:t>When two surfaces touch each other, the component of the contact force perpendicular (normal) to the surfaces is called the </a:t>
            </a:r>
            <a:r>
              <a:rPr lang="en-US" b="1" dirty="0"/>
              <a:t>normal force </a:t>
            </a:r>
            <a:r>
              <a:rPr lang="en-US" dirty="0"/>
              <a:t>and the component parallel (tangential) to the surfaces is called the </a:t>
            </a:r>
            <a:r>
              <a:rPr lang="en-US" b="1" dirty="0"/>
              <a:t>force of friction.</a:t>
            </a:r>
          </a:p>
          <a:p>
            <a:endParaRPr lang="en-US" dirty="0"/>
          </a:p>
          <a:p>
            <a:r>
              <a:rPr lang="en-US" dirty="0"/>
              <a:t>The direction of the force of friction is such that the force opposes </a:t>
            </a:r>
            <a:r>
              <a:rPr lang="en-US" i="1" dirty="0"/>
              <a:t>relative</a:t>
            </a:r>
            <a:r>
              <a:rPr lang="en-US" dirty="0"/>
              <a:t> motion between the two surfaces. When the surfaces are not moving relative to each other, we have </a:t>
            </a:r>
            <a:r>
              <a:rPr lang="en-US" b="1" dirty="0"/>
              <a:t>static friction</a:t>
            </a:r>
            <a:r>
              <a:rPr lang="en-US" b="1" dirty="0" smtClean="0"/>
              <a:t>.</a:t>
            </a:r>
            <a:endParaRPr lang="en-US" b="1" dirty="0"/>
          </a:p>
        </p:txBody>
      </p:sp>
      <p:sp>
        <p:nvSpPr>
          <p:cNvPr id="4" name="Footer Placeholder 3"/>
          <p:cNvSpPr>
            <a:spLocks noGrp="1"/>
          </p:cNvSpPr>
          <p:nvPr>
            <p:ph type="ftr" sz="quarter" idx="10"/>
          </p:nvPr>
        </p:nvSpPr>
        <p:spPr/>
        <p:txBody>
          <a:bodyPr/>
          <a:lstStyle/>
          <a:p>
            <a:r>
              <a:rPr lang="en-GB" dirty="0" smtClean="0">
                <a:solidFill>
                  <a:srgbClr val="000000"/>
                </a:solidFill>
              </a:rPr>
              <a:t>© 2015 Pearson Education, Inc.</a:t>
            </a:r>
            <a:endParaRPr lang="en-GB" dirty="0">
              <a:solidFill>
                <a:srgbClr val="000000"/>
              </a:solidFill>
            </a:endParaRPr>
          </a:p>
        </p:txBody>
      </p:sp>
      <p:sp>
        <p:nvSpPr>
          <p:cNvPr id="5" name="Text Placeholder 4"/>
          <p:cNvSpPr>
            <a:spLocks noGrp="1"/>
          </p:cNvSpPr>
          <p:nvPr>
            <p:ph type="body" sz="quarter" idx="11"/>
          </p:nvPr>
        </p:nvSpPr>
        <p:spPr/>
        <p:txBody>
          <a:bodyPr/>
          <a:lstStyle/>
          <a:p>
            <a:r>
              <a:rPr lang="en-US" dirty="0"/>
              <a:t>Chapter 10: </a:t>
            </a:r>
            <a:r>
              <a:rPr lang="en-US" dirty="0" smtClean="0"/>
              <a:t>Summary</a:t>
            </a:r>
            <a:endParaRPr lang="en-US" dirty="0"/>
          </a:p>
        </p:txBody>
      </p:sp>
    </p:spTree>
    <p:extLst>
      <p:ext uri="{BB962C8B-B14F-4D97-AF65-F5344CB8AC3E}">
        <p14:creationId xmlns:p14="http://schemas.microsoft.com/office/powerpoint/2010/main" val="395899833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solidFill>
                  <a:srgbClr val="006699"/>
                </a:solidFill>
              </a:rPr>
              <a:t>Concepts: Friction</a:t>
            </a:r>
            <a:endParaRPr lang="en-US" dirty="0">
              <a:solidFill>
                <a:srgbClr val="006699"/>
              </a:solidFill>
            </a:endParaRPr>
          </a:p>
        </p:txBody>
      </p:sp>
      <p:sp>
        <p:nvSpPr>
          <p:cNvPr id="3" name="Content Placeholder 2"/>
          <p:cNvSpPr>
            <a:spLocks noGrp="1"/>
          </p:cNvSpPr>
          <p:nvPr>
            <p:ph idx="1"/>
          </p:nvPr>
        </p:nvSpPr>
        <p:spPr/>
        <p:txBody>
          <a:bodyPr/>
          <a:lstStyle/>
          <a:p>
            <a:r>
              <a:rPr lang="en-US" dirty="0"/>
              <a:t>When the forces are moving relative to each other, we have </a:t>
            </a:r>
            <a:r>
              <a:rPr lang="en-US" b="1" dirty="0"/>
              <a:t>kinetic friction.</a:t>
            </a:r>
          </a:p>
          <a:p>
            <a:endParaRPr lang="en-US" dirty="0"/>
          </a:p>
          <a:p>
            <a:r>
              <a:rPr lang="en-US" dirty="0"/>
              <a:t>The magnitude of the force of kinetic friction is independent of the contact area and independent of the relative speeds of the two surfaces</a:t>
            </a:r>
            <a:r>
              <a:rPr lang="en-US" dirty="0" smtClean="0"/>
              <a:t>.</a:t>
            </a:r>
            <a:endParaRPr lang="en-US" dirty="0"/>
          </a:p>
        </p:txBody>
      </p:sp>
      <p:sp>
        <p:nvSpPr>
          <p:cNvPr id="4" name="Footer Placeholder 3"/>
          <p:cNvSpPr>
            <a:spLocks noGrp="1"/>
          </p:cNvSpPr>
          <p:nvPr>
            <p:ph type="ftr" sz="quarter" idx="10"/>
          </p:nvPr>
        </p:nvSpPr>
        <p:spPr/>
        <p:txBody>
          <a:bodyPr/>
          <a:lstStyle/>
          <a:p>
            <a:r>
              <a:rPr lang="en-GB" dirty="0" smtClean="0">
                <a:solidFill>
                  <a:srgbClr val="000000"/>
                </a:solidFill>
              </a:rPr>
              <a:t>© 2015 Pearson Education, Inc.</a:t>
            </a:r>
            <a:endParaRPr lang="en-GB" dirty="0">
              <a:solidFill>
                <a:srgbClr val="000000"/>
              </a:solidFill>
            </a:endParaRPr>
          </a:p>
        </p:txBody>
      </p:sp>
      <p:sp>
        <p:nvSpPr>
          <p:cNvPr id="5" name="Text Placeholder 4"/>
          <p:cNvSpPr>
            <a:spLocks noGrp="1"/>
          </p:cNvSpPr>
          <p:nvPr>
            <p:ph type="body" sz="quarter" idx="11"/>
          </p:nvPr>
        </p:nvSpPr>
        <p:spPr/>
        <p:txBody>
          <a:bodyPr/>
          <a:lstStyle/>
          <a:p>
            <a:r>
              <a:rPr lang="en-US" dirty="0"/>
              <a:t>Chapter 10: </a:t>
            </a:r>
            <a:r>
              <a:rPr lang="en-US" dirty="0" smtClean="0"/>
              <a:t>Summary</a:t>
            </a:r>
            <a:endParaRPr lang="en-US" dirty="0"/>
          </a:p>
        </p:txBody>
      </p:sp>
    </p:spTree>
    <p:extLst>
      <p:ext uri="{BB962C8B-B14F-4D97-AF65-F5344CB8AC3E}">
        <p14:creationId xmlns:p14="http://schemas.microsoft.com/office/powerpoint/2010/main" val="398336254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t>Quantitative Tools: Friction</a:t>
            </a:r>
            <a:endParaRPr lang="en-US" dirty="0"/>
          </a:p>
        </p:txBody>
      </p:sp>
      <p:sp>
        <p:nvSpPr>
          <p:cNvPr id="10" name="Content Placeholder 9"/>
          <p:cNvSpPr>
            <a:spLocks noGrp="1"/>
          </p:cNvSpPr>
          <p:nvPr>
            <p:ph idx="1"/>
          </p:nvPr>
        </p:nvSpPr>
        <p:spPr/>
        <p:txBody>
          <a:bodyPr/>
          <a:lstStyle/>
          <a:p>
            <a:r>
              <a:rPr lang="en-US" sz="2200" dirty="0" smtClean="0"/>
              <a:t>The maximum magnitude of the force of static friction between any two surfaces 1 and 2 is proportional to the normal face:</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where </a:t>
            </a:r>
            <a:r>
              <a:rPr lang="en-US" sz="2200" i="1" dirty="0" smtClean="0"/>
              <a:t>μ</a:t>
            </a:r>
            <a:r>
              <a:rPr lang="en-US" sz="2200" baseline="-25000" dirty="0" smtClean="0"/>
              <a:t>s </a:t>
            </a:r>
            <a:r>
              <a:rPr lang="en-US" sz="2200" dirty="0" smtClean="0"/>
              <a:t>is the unitless </a:t>
            </a:r>
            <a:r>
              <a:rPr lang="en-US" sz="2200" b="1" dirty="0" smtClean="0"/>
              <a:t>coefficient of static friction. </a:t>
            </a:r>
            <a:r>
              <a:rPr lang="en-US" sz="2200" dirty="0" smtClean="0"/>
              <a:t>This upper limit means that the magnitude of the frictional force must obey the condition</a:t>
            </a:r>
          </a:p>
          <a:p>
            <a:endParaRPr lang="en-US" sz="2200" b="1" dirty="0"/>
          </a:p>
          <a:p>
            <a:r>
              <a:rPr lang="en-US" sz="2200" dirty="0" smtClean="0"/>
              <a:t>The magnitude of the force of kinetic friction is also proportional to the normal face:</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where </a:t>
            </a:r>
            <a:r>
              <a:rPr lang="en-US" sz="2200" i="1" dirty="0" smtClean="0"/>
              <a:t>μ</a:t>
            </a:r>
            <a:r>
              <a:rPr lang="en-US" sz="2200" i="1" baseline="-25000" dirty="0" smtClean="0"/>
              <a:t>k</a:t>
            </a:r>
            <a:r>
              <a:rPr lang="en-US" sz="2200" baseline="-25000" dirty="0" smtClean="0"/>
              <a:t> </a:t>
            </a:r>
            <a:r>
              <a:rPr lang="en-US" sz="2200" dirty="0" smtClean="0"/>
              <a:t>≤ </a:t>
            </a:r>
            <a:r>
              <a:rPr lang="en-US" sz="2200" i="1" dirty="0" smtClean="0"/>
              <a:t>μ</a:t>
            </a:r>
            <a:r>
              <a:rPr lang="en-US" sz="2200" i="1" baseline="-25000" dirty="0" smtClean="0"/>
              <a:t>s</a:t>
            </a:r>
            <a:r>
              <a:rPr lang="en-US" sz="2200" baseline="-25000" dirty="0" smtClean="0"/>
              <a:t> </a:t>
            </a:r>
            <a:r>
              <a:rPr lang="en-US" sz="2200" dirty="0" smtClean="0"/>
              <a:t>is the unitless </a:t>
            </a:r>
            <a:r>
              <a:rPr lang="en-US" sz="2200" b="1" dirty="0" smtClean="0"/>
              <a:t>coefficient of kinetic friction.</a:t>
            </a:r>
            <a:endParaRPr lang="en-US" sz="2200" b="1"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Chapter 10: Summary</a:t>
            </a:r>
            <a:endParaRPr lang="en-US" dirty="0"/>
          </a:p>
        </p:txBody>
      </p:sp>
      <p:graphicFrame>
        <p:nvGraphicFramePr>
          <p:cNvPr id="12" name="Object 11"/>
          <p:cNvGraphicFramePr>
            <a:graphicFrameLocks noChangeAspect="1"/>
          </p:cNvGraphicFramePr>
          <p:nvPr>
            <p:extLst>
              <p:ext uri="{D42A27DB-BD31-4B8C-83A1-F6EECF244321}">
                <p14:modId xmlns:p14="http://schemas.microsoft.com/office/powerpoint/2010/main" val="3412663356"/>
              </p:ext>
            </p:extLst>
          </p:nvPr>
        </p:nvGraphicFramePr>
        <p:xfrm>
          <a:off x="3689350" y="2719388"/>
          <a:ext cx="1765300" cy="406400"/>
        </p:xfrm>
        <a:graphic>
          <a:graphicData uri="http://schemas.openxmlformats.org/presentationml/2006/ole">
            <mc:AlternateContent xmlns:mc="http://schemas.openxmlformats.org/markup-compatibility/2006">
              <mc:Choice xmlns:v="urn:schemas-microsoft-com:vml" Requires="v">
                <p:oleObj spid="_x0000_s141207" name="Equation" r:id="rId4" imgW="1765300" imgH="406400" progId="Equation.DSMT4">
                  <p:embed/>
                </p:oleObj>
              </mc:Choice>
              <mc:Fallback>
                <p:oleObj name="Equation" r:id="rId4" imgW="1765300" imgH="406400" progId="Equation.DSMT4">
                  <p:embed/>
                  <p:pic>
                    <p:nvPicPr>
                      <p:cNvPr id="0" name=""/>
                      <p:cNvPicPr>
                        <a:picLocks noChangeAspect="1" noChangeArrowheads="1"/>
                      </p:cNvPicPr>
                      <p:nvPr/>
                    </p:nvPicPr>
                    <p:blipFill>
                      <a:blip r:embed="rId5"/>
                      <a:srcRect/>
                      <a:stretch>
                        <a:fillRect/>
                      </a:stretch>
                    </p:blipFill>
                    <p:spPr bwMode="auto">
                      <a:xfrm>
                        <a:off x="3689350" y="2719388"/>
                        <a:ext cx="1765300"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460094329"/>
              </p:ext>
            </p:extLst>
          </p:nvPr>
        </p:nvGraphicFramePr>
        <p:xfrm>
          <a:off x="3949700" y="4187825"/>
          <a:ext cx="1244600" cy="393700"/>
        </p:xfrm>
        <a:graphic>
          <a:graphicData uri="http://schemas.openxmlformats.org/presentationml/2006/ole">
            <mc:AlternateContent xmlns:mc="http://schemas.openxmlformats.org/markup-compatibility/2006">
              <mc:Choice xmlns:v="urn:schemas-microsoft-com:vml" Requires="v">
                <p:oleObj spid="_x0000_s141208" name="Equation" r:id="rId6" imgW="1244600" imgH="393700" progId="Equation.DSMT4">
                  <p:embed/>
                </p:oleObj>
              </mc:Choice>
              <mc:Fallback>
                <p:oleObj name="Equation" r:id="rId6" imgW="1244600" imgH="393700" progId="Equation.DSMT4">
                  <p:embed/>
                  <p:pic>
                    <p:nvPicPr>
                      <p:cNvPr id="0" name=""/>
                      <p:cNvPicPr>
                        <a:picLocks noChangeAspect="1" noChangeArrowheads="1"/>
                      </p:cNvPicPr>
                      <p:nvPr/>
                    </p:nvPicPr>
                    <p:blipFill>
                      <a:blip r:embed="rId7"/>
                      <a:srcRect/>
                      <a:stretch>
                        <a:fillRect/>
                      </a:stretch>
                    </p:blipFill>
                    <p:spPr bwMode="auto">
                      <a:xfrm>
                        <a:off x="3949700" y="4187825"/>
                        <a:ext cx="124460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798728539"/>
              </p:ext>
            </p:extLst>
          </p:nvPr>
        </p:nvGraphicFramePr>
        <p:xfrm>
          <a:off x="3924300" y="5540375"/>
          <a:ext cx="1295400" cy="393700"/>
        </p:xfrm>
        <a:graphic>
          <a:graphicData uri="http://schemas.openxmlformats.org/presentationml/2006/ole">
            <mc:AlternateContent xmlns:mc="http://schemas.openxmlformats.org/markup-compatibility/2006">
              <mc:Choice xmlns:v="urn:schemas-microsoft-com:vml" Requires="v">
                <p:oleObj spid="_x0000_s141209" name="Equation" r:id="rId8" imgW="1295400" imgH="393700" progId="Equation.DSMT4">
                  <p:embed/>
                </p:oleObj>
              </mc:Choice>
              <mc:Fallback>
                <p:oleObj name="Equation" r:id="rId8" imgW="1295400" imgH="393700" progId="Equation.DSMT4">
                  <p:embed/>
                  <p:pic>
                    <p:nvPicPr>
                      <p:cNvPr id="0" name=""/>
                      <p:cNvPicPr>
                        <a:picLocks noChangeAspect="1" noChangeArrowheads="1"/>
                      </p:cNvPicPr>
                      <p:nvPr/>
                    </p:nvPicPr>
                    <p:blipFill>
                      <a:blip r:embed="rId9"/>
                      <a:srcRect/>
                      <a:stretch>
                        <a:fillRect/>
                      </a:stretch>
                    </p:blipFill>
                    <p:spPr bwMode="auto">
                      <a:xfrm>
                        <a:off x="3924300" y="5540375"/>
                        <a:ext cx="129540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1300933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solidFill>
                  <a:srgbClr val="006699"/>
                </a:solidFill>
              </a:rPr>
              <a:t>Concepts: Work</a:t>
            </a:r>
            <a:endParaRPr lang="en-US" dirty="0">
              <a:solidFill>
                <a:srgbClr val="006699"/>
              </a:solidFill>
            </a:endParaRPr>
          </a:p>
        </p:txBody>
      </p:sp>
      <p:sp>
        <p:nvSpPr>
          <p:cNvPr id="3" name="Content Placeholder 2"/>
          <p:cNvSpPr>
            <a:spLocks noGrp="1"/>
          </p:cNvSpPr>
          <p:nvPr>
            <p:ph idx="1"/>
          </p:nvPr>
        </p:nvSpPr>
        <p:spPr/>
        <p:txBody>
          <a:bodyPr/>
          <a:lstStyle/>
          <a:p>
            <a:r>
              <a:rPr lang="en-US" dirty="0"/>
              <a:t>For a sliding object, the normal force does no work because this force is perpendicular to the direction of the object’s displacement.</a:t>
            </a:r>
          </a:p>
          <a:p>
            <a:r>
              <a:rPr lang="en-US" dirty="0"/>
              <a:t>The force of kinetic friction is a nonelastic force and thus causes energy dissipation.</a:t>
            </a:r>
          </a:p>
          <a:p>
            <a:r>
              <a:rPr lang="en-US" dirty="0"/>
              <a:t>The force of static friction is an elastic force and so causes no energy dissipation.</a:t>
            </a:r>
          </a:p>
          <a:p>
            <a:r>
              <a:rPr lang="en-US" dirty="0"/>
              <a:t>The work done by gravity is independent of path</a:t>
            </a:r>
            <a:r>
              <a:rPr lang="en-US" dirty="0" smtClean="0"/>
              <a:t>.</a:t>
            </a:r>
            <a:endParaRPr lang="en-US" dirty="0"/>
          </a:p>
        </p:txBody>
      </p:sp>
      <p:sp>
        <p:nvSpPr>
          <p:cNvPr id="4" name="Footer Placeholder 3"/>
          <p:cNvSpPr>
            <a:spLocks noGrp="1"/>
          </p:cNvSpPr>
          <p:nvPr>
            <p:ph type="ftr" sz="quarter" idx="10"/>
          </p:nvPr>
        </p:nvSpPr>
        <p:spPr/>
        <p:txBody>
          <a:bodyPr/>
          <a:lstStyle/>
          <a:p>
            <a:r>
              <a:rPr lang="en-GB" dirty="0" smtClean="0">
                <a:solidFill>
                  <a:srgbClr val="000000"/>
                </a:solidFill>
              </a:rPr>
              <a:t>© 2015 Pearson Education, Inc.</a:t>
            </a:r>
            <a:endParaRPr lang="en-GB" dirty="0">
              <a:solidFill>
                <a:srgbClr val="000000"/>
              </a:solidFill>
            </a:endParaRPr>
          </a:p>
        </p:txBody>
      </p:sp>
      <p:sp>
        <p:nvSpPr>
          <p:cNvPr id="5" name="Text Placeholder 4"/>
          <p:cNvSpPr>
            <a:spLocks noGrp="1"/>
          </p:cNvSpPr>
          <p:nvPr>
            <p:ph type="body" sz="quarter" idx="11"/>
          </p:nvPr>
        </p:nvSpPr>
        <p:spPr/>
        <p:txBody>
          <a:bodyPr/>
          <a:lstStyle/>
          <a:p>
            <a:r>
              <a:rPr lang="en-US" dirty="0"/>
              <a:t>Chapter 10: </a:t>
            </a:r>
            <a:r>
              <a:rPr lang="en-US" dirty="0" smtClean="0"/>
              <a:t>Summary</a:t>
            </a:r>
            <a:endParaRPr lang="en-US" dirty="0"/>
          </a:p>
        </p:txBody>
      </p:sp>
    </p:spTree>
    <p:extLst>
      <p:ext uri="{BB962C8B-B14F-4D97-AF65-F5344CB8AC3E}">
        <p14:creationId xmlns:p14="http://schemas.microsoft.com/office/powerpoint/2010/main" val="21540278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0_14_Figure.jpg"/>
          <p:cNvPicPr>
            <a:picLocks noChangeAspect="1"/>
          </p:cNvPicPr>
          <p:nvPr/>
        </p:nvPicPr>
        <p:blipFill rotWithShape="1">
          <a:blip r:embed="rId2">
            <a:extLst>
              <a:ext uri="{28A0092B-C50C-407E-A947-70E740481C1C}">
                <a14:useLocalDpi xmlns:a14="http://schemas.microsoft.com/office/drawing/2010/main" val="0"/>
              </a:ext>
            </a:extLst>
          </a:blip>
          <a:srcRect b="5953"/>
          <a:stretch/>
        </p:blipFill>
        <p:spPr>
          <a:xfrm>
            <a:off x="633219" y="3782098"/>
            <a:ext cx="7819505" cy="2626822"/>
          </a:xfrm>
          <a:prstGeom prst="rect">
            <a:avLst/>
          </a:prstGeom>
        </p:spPr>
      </p:pic>
      <p:sp>
        <p:nvSpPr>
          <p:cNvPr id="7" name="Content Placeholder 6"/>
          <p:cNvSpPr>
            <a:spLocks noGrp="1"/>
          </p:cNvSpPr>
          <p:nvPr>
            <p:ph idx="1"/>
          </p:nvPr>
        </p:nvSpPr>
        <p:spPr/>
        <p:txBody>
          <a:bodyPr/>
          <a:lstStyle/>
          <a:p>
            <a:r>
              <a:rPr lang="en-US" sz="2400" dirty="0" smtClean="0"/>
              <a:t>The figure shows a brick lying on a horizontal plank and then the plank is gently tilted. </a:t>
            </a:r>
          </a:p>
          <a:p>
            <a:r>
              <a:rPr lang="en-US" sz="2400" dirty="0" smtClean="0"/>
              <a:t>When the angle of incline exceeds a </a:t>
            </a:r>
            <a:r>
              <a:rPr lang="el-GR" sz="2400" i="1" dirty="0"/>
              <a:t>θ</a:t>
            </a:r>
            <a:r>
              <a:rPr lang="en-US" sz="2400" baseline="-25000" dirty="0" smtClean="0"/>
              <a:t>max</a:t>
            </a:r>
            <a:r>
              <a:rPr lang="en-US" sz="2400" dirty="0" smtClean="0"/>
              <a:t> the brick accelerates down the incline. </a:t>
            </a:r>
          </a:p>
          <a:p>
            <a:r>
              <a:rPr lang="en-US" sz="2400" dirty="0" smtClean="0"/>
              <a:t>Then, the vector sum of the forces exerted on the brick must also point down the incline</a:t>
            </a:r>
            <a:endParaRPr lang="en-US" sz="2400"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10.3: Decomposition of forces</a:t>
            </a:r>
            <a:endParaRPr lang="en-US" dirty="0"/>
          </a:p>
        </p:txBody>
      </p:sp>
    </p:spTree>
    <p:extLst>
      <p:ext uri="{BB962C8B-B14F-4D97-AF65-F5344CB8AC3E}">
        <p14:creationId xmlns:p14="http://schemas.microsoft.com/office/powerpoint/2010/main" val="185469242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t>Quantitative Tools: Work</a:t>
            </a:r>
            <a:endParaRPr lang="en-US" dirty="0"/>
          </a:p>
        </p:txBody>
      </p:sp>
      <p:sp>
        <p:nvSpPr>
          <p:cNvPr id="10" name="Content Placeholder 9"/>
          <p:cNvSpPr>
            <a:spLocks noGrp="1"/>
          </p:cNvSpPr>
          <p:nvPr>
            <p:ph idx="1"/>
          </p:nvPr>
        </p:nvSpPr>
        <p:spPr/>
        <p:txBody>
          <a:bodyPr/>
          <a:lstStyle/>
          <a:p>
            <a:r>
              <a:rPr lang="en-US" sz="2400" dirty="0" smtClean="0"/>
              <a:t>The work done by a constant nondissipative force when the point of application of the force undergoes a displacement</a:t>
            </a:r>
            <a:br>
              <a:rPr lang="en-US" sz="2400" dirty="0" smtClean="0"/>
            </a:br>
            <a:r>
              <a:rPr lang="en-US" sz="2400" dirty="0" smtClean="0"/>
              <a:t>is</a:t>
            </a:r>
          </a:p>
          <a:p>
            <a:endParaRPr lang="en-US" sz="2400" dirty="0"/>
          </a:p>
          <a:p>
            <a:endParaRPr lang="en-US" sz="2400" dirty="0" smtClean="0"/>
          </a:p>
          <a:p>
            <a:r>
              <a:rPr lang="en-US" sz="2400" dirty="0"/>
              <a:t>The work done by a </a:t>
            </a:r>
            <a:r>
              <a:rPr lang="en-US" sz="2400" dirty="0" smtClean="0"/>
              <a:t>variable nondissipative force when the point of application of the force undergoes a displacement is</a:t>
            </a:r>
          </a:p>
          <a:p>
            <a:endParaRPr lang="en-US" sz="2400" dirty="0"/>
          </a:p>
          <a:p>
            <a:endParaRPr lang="en-US" sz="2400" dirty="0" smtClean="0"/>
          </a:p>
          <a:p>
            <a:r>
              <a:rPr lang="en-US" sz="2400" dirty="0" smtClean="0"/>
              <a:t>This is the line integral of the force over the path traced out by the point of application of the force.</a:t>
            </a:r>
            <a:endParaRPr lang="en-US" sz="2400"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Chapter 10: Summary</a:t>
            </a:r>
            <a:endParaRPr lang="en-US" dirty="0"/>
          </a:p>
        </p:txBody>
      </p:sp>
      <p:graphicFrame>
        <p:nvGraphicFramePr>
          <p:cNvPr id="12" name="Object 11"/>
          <p:cNvGraphicFramePr>
            <a:graphicFrameLocks noChangeAspect="1"/>
          </p:cNvGraphicFramePr>
          <p:nvPr>
            <p:extLst>
              <p:ext uri="{D42A27DB-BD31-4B8C-83A1-F6EECF244321}">
                <p14:modId xmlns:p14="http://schemas.microsoft.com/office/powerpoint/2010/main" val="166716030"/>
              </p:ext>
            </p:extLst>
          </p:nvPr>
        </p:nvGraphicFramePr>
        <p:xfrm>
          <a:off x="7924024" y="2300353"/>
          <a:ext cx="406400" cy="393700"/>
        </p:xfrm>
        <a:graphic>
          <a:graphicData uri="http://schemas.openxmlformats.org/presentationml/2006/ole">
            <mc:AlternateContent xmlns:mc="http://schemas.openxmlformats.org/markup-compatibility/2006">
              <mc:Choice xmlns:v="urn:schemas-microsoft-com:vml" Requires="v">
                <p:oleObj spid="_x0000_s142222" name="Equation" r:id="rId4" imgW="406400" imgH="393700" progId="Equation.DSMT4">
                  <p:embed/>
                </p:oleObj>
              </mc:Choice>
              <mc:Fallback>
                <p:oleObj name="Equation" r:id="rId4" imgW="406400" imgH="393700" progId="Equation.DSMT4">
                  <p:embed/>
                  <p:pic>
                    <p:nvPicPr>
                      <p:cNvPr id="0" name=""/>
                      <p:cNvPicPr>
                        <a:picLocks noChangeAspect="1" noChangeArrowheads="1"/>
                      </p:cNvPicPr>
                      <p:nvPr/>
                    </p:nvPicPr>
                    <p:blipFill>
                      <a:blip r:embed="rId5"/>
                      <a:srcRect/>
                      <a:stretch>
                        <a:fillRect/>
                      </a:stretch>
                    </p:blipFill>
                    <p:spPr bwMode="auto">
                      <a:xfrm>
                        <a:off x="7924024" y="2300353"/>
                        <a:ext cx="40640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890623220"/>
              </p:ext>
            </p:extLst>
          </p:nvPr>
        </p:nvGraphicFramePr>
        <p:xfrm>
          <a:off x="3729038" y="3135313"/>
          <a:ext cx="1485900" cy="431800"/>
        </p:xfrm>
        <a:graphic>
          <a:graphicData uri="http://schemas.openxmlformats.org/presentationml/2006/ole">
            <mc:AlternateContent xmlns:mc="http://schemas.openxmlformats.org/markup-compatibility/2006">
              <mc:Choice xmlns:v="urn:schemas-microsoft-com:vml" Requires="v">
                <p:oleObj spid="_x0000_s142223" name="Equation" r:id="rId6" imgW="1485900" imgH="431800" progId="Equation.DSMT4">
                  <p:embed/>
                </p:oleObj>
              </mc:Choice>
              <mc:Fallback>
                <p:oleObj name="Equation" r:id="rId6" imgW="1485900" imgH="431800" progId="Equation.DSMT4">
                  <p:embed/>
                  <p:pic>
                    <p:nvPicPr>
                      <p:cNvPr id="0" name=""/>
                      <p:cNvPicPr>
                        <a:picLocks noChangeAspect="1" noChangeArrowheads="1"/>
                      </p:cNvPicPr>
                      <p:nvPr/>
                    </p:nvPicPr>
                    <p:blipFill>
                      <a:blip r:embed="rId7"/>
                      <a:srcRect/>
                      <a:stretch>
                        <a:fillRect/>
                      </a:stretch>
                    </p:blipFill>
                    <p:spPr bwMode="auto">
                      <a:xfrm>
                        <a:off x="3729038" y="3135313"/>
                        <a:ext cx="14859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054934521"/>
              </p:ext>
            </p:extLst>
          </p:nvPr>
        </p:nvGraphicFramePr>
        <p:xfrm>
          <a:off x="3443288" y="4911725"/>
          <a:ext cx="2057400" cy="533400"/>
        </p:xfrm>
        <a:graphic>
          <a:graphicData uri="http://schemas.openxmlformats.org/presentationml/2006/ole">
            <mc:AlternateContent xmlns:mc="http://schemas.openxmlformats.org/markup-compatibility/2006">
              <mc:Choice xmlns:v="urn:schemas-microsoft-com:vml" Requires="v">
                <p:oleObj spid="_x0000_s142224" name="Equation" r:id="rId8" imgW="2057400" imgH="533400" progId="Equation.DSMT4">
                  <p:embed/>
                </p:oleObj>
              </mc:Choice>
              <mc:Fallback>
                <p:oleObj name="Equation" r:id="rId8" imgW="2057400" imgH="533400" progId="Equation.DSMT4">
                  <p:embed/>
                  <p:pic>
                    <p:nvPicPr>
                      <p:cNvPr id="0" name=""/>
                      <p:cNvPicPr>
                        <a:picLocks noChangeAspect="1" noChangeArrowheads="1"/>
                      </p:cNvPicPr>
                      <p:nvPr/>
                    </p:nvPicPr>
                    <p:blipFill>
                      <a:blip r:embed="rId9"/>
                      <a:srcRect/>
                      <a:stretch>
                        <a:fillRect/>
                      </a:stretch>
                    </p:blipFill>
                    <p:spPr bwMode="auto">
                      <a:xfrm>
                        <a:off x="3443288" y="4911725"/>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5867051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p:txBody>
          <a:bodyPr/>
          <a:lstStyle/>
          <a:p>
            <a:r>
              <a:rPr lang="en-US" dirty="0" smtClean="0"/>
              <a:t>Quantitative Tools: Work</a:t>
            </a:r>
            <a:endParaRPr lang="en-US" dirty="0"/>
          </a:p>
        </p:txBody>
      </p:sp>
      <p:sp>
        <p:nvSpPr>
          <p:cNvPr id="10" name="Content Placeholder 9"/>
          <p:cNvSpPr>
            <a:spLocks noGrp="1"/>
          </p:cNvSpPr>
          <p:nvPr>
            <p:ph idx="1"/>
          </p:nvPr>
        </p:nvSpPr>
        <p:spPr/>
        <p:txBody>
          <a:bodyPr/>
          <a:lstStyle/>
          <a:p>
            <a:r>
              <a:rPr lang="en-US" dirty="0" smtClean="0"/>
              <a:t>For a variable dissipative force, the change in the thermal energy is </a:t>
            </a:r>
          </a:p>
          <a:p>
            <a:endParaRPr lang="en-US" dirty="0"/>
          </a:p>
          <a:p>
            <a:endParaRPr lang="en-US" dirty="0"/>
          </a:p>
          <a:p>
            <a:r>
              <a:rPr lang="en-US" dirty="0" smtClean="0"/>
              <a:t>When an object descends a vertical distance </a:t>
            </a:r>
            <a:r>
              <a:rPr lang="en-US" i="1" dirty="0" smtClean="0"/>
              <a:t>h</a:t>
            </a:r>
            <a:r>
              <a:rPr lang="en-US" dirty="0" smtClean="0"/>
              <a:t>, no matter what path it follows, the work gravity does on it is</a:t>
            </a:r>
          </a:p>
          <a:p>
            <a:pPr marL="0" indent="0" algn="ctr">
              <a:buNone/>
            </a:pPr>
            <a:r>
              <a:rPr lang="en-US" i="1" dirty="0" smtClean="0"/>
              <a:t>W</a:t>
            </a:r>
            <a:r>
              <a:rPr lang="en-US" dirty="0" smtClean="0"/>
              <a:t> = </a:t>
            </a:r>
            <a:r>
              <a:rPr lang="en-US" i="1" dirty="0" smtClean="0"/>
              <a:t>mgh</a:t>
            </a:r>
            <a:r>
              <a:rPr lang="en-US" dirty="0" smtClean="0"/>
              <a:t>.</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Chapter 10: Summary</a:t>
            </a:r>
            <a:endParaRPr lang="en-US" dirty="0"/>
          </a:p>
        </p:txBody>
      </p:sp>
      <p:graphicFrame>
        <p:nvGraphicFramePr>
          <p:cNvPr id="12" name="Object 11"/>
          <p:cNvGraphicFramePr>
            <a:graphicFrameLocks noChangeAspect="1"/>
          </p:cNvGraphicFramePr>
          <p:nvPr>
            <p:extLst>
              <p:ext uri="{D42A27DB-BD31-4B8C-83A1-F6EECF244321}">
                <p14:modId xmlns:p14="http://schemas.microsoft.com/office/powerpoint/2010/main" val="4197066502"/>
              </p:ext>
            </p:extLst>
          </p:nvPr>
        </p:nvGraphicFramePr>
        <p:xfrm>
          <a:off x="2795588" y="3046413"/>
          <a:ext cx="3352800" cy="609600"/>
        </p:xfrm>
        <a:graphic>
          <a:graphicData uri="http://schemas.openxmlformats.org/presentationml/2006/ole">
            <mc:AlternateContent xmlns:mc="http://schemas.openxmlformats.org/markup-compatibility/2006">
              <mc:Choice xmlns:v="urn:schemas-microsoft-com:vml" Requires="v">
                <p:oleObj spid="_x0000_s142656" name="Equation" r:id="rId4" imgW="3352800" imgH="609600" progId="Equation.DSMT4">
                  <p:embed/>
                </p:oleObj>
              </mc:Choice>
              <mc:Fallback>
                <p:oleObj name="Equation" r:id="rId4" imgW="3352800" imgH="609600" progId="Equation.DSMT4">
                  <p:embed/>
                  <p:pic>
                    <p:nvPicPr>
                      <p:cNvPr id="0" name=""/>
                      <p:cNvPicPr>
                        <a:picLocks noChangeAspect="1" noChangeArrowheads="1"/>
                      </p:cNvPicPr>
                      <p:nvPr/>
                    </p:nvPicPr>
                    <p:blipFill>
                      <a:blip r:embed="rId5"/>
                      <a:srcRect/>
                      <a:stretch>
                        <a:fillRect/>
                      </a:stretch>
                    </p:blipFill>
                    <p:spPr bwMode="auto">
                      <a:xfrm>
                        <a:off x="2795588" y="3046413"/>
                        <a:ext cx="3352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1309379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Example 10.7 Pucks colliding</a:t>
            </a:r>
          </a:p>
        </p:txBody>
      </p:sp>
      <p:sp>
        <p:nvSpPr>
          <p:cNvPr id="6" name="Content Placeholder 5"/>
          <p:cNvSpPr>
            <a:spLocks noGrp="1"/>
          </p:cNvSpPr>
          <p:nvPr>
            <p:ph idx="1"/>
          </p:nvPr>
        </p:nvSpPr>
        <p:spPr/>
        <p:txBody>
          <a:bodyPr/>
          <a:lstStyle/>
          <a:p>
            <a:pPr marL="0" indent="0">
              <a:buNone/>
            </a:pPr>
            <a:r>
              <a:rPr lang="en-US" dirty="0"/>
              <a:t>Pucks 1 and 2 slide on ice and collide. The </a:t>
            </a:r>
            <a:r>
              <a:rPr lang="en-US" dirty="0" smtClean="0"/>
              <a:t>inertia of </a:t>
            </a:r>
            <a:r>
              <a:rPr lang="en-US" dirty="0"/>
              <a:t>puck 2 is twice that of puck 1. Puck 1 initially moves at 1.8 </a:t>
            </a:r>
            <a:r>
              <a:rPr lang="en-US" dirty="0" smtClean="0"/>
              <a:t>m/s</a:t>
            </a:r>
            <a:r>
              <a:rPr lang="en-US" dirty="0"/>
              <a:t>; puck 2 initially moves at 0.20 </a:t>
            </a:r>
            <a:r>
              <a:rPr lang="en-US" dirty="0" smtClean="0"/>
              <a:t>m/s </a:t>
            </a:r>
            <a:r>
              <a:rPr lang="en-US" dirty="0"/>
              <a:t>in a direction that makes an angle of </a:t>
            </a:r>
            <a:r>
              <a:rPr lang="en-US" dirty="0" smtClean="0"/>
              <a:t>45</a:t>
            </a:r>
            <a:r>
              <a:rPr lang="en-US" baseline="30000" dirty="0" smtClean="0">
                <a:sym typeface="Symbol"/>
              </a:rPr>
              <a:t>o</a:t>
            </a:r>
            <a:r>
              <a:rPr lang="en-US" dirty="0" smtClean="0"/>
              <a:t> </a:t>
            </a:r>
            <a:r>
              <a:rPr lang="en-US" dirty="0"/>
              <a:t>with the direction of puck 1. After the collision, puck 1 moves at 0.80 </a:t>
            </a:r>
            <a:r>
              <a:rPr lang="en-US" dirty="0" smtClean="0"/>
              <a:t>m/s </a:t>
            </a:r>
            <a:r>
              <a:rPr lang="en-US" dirty="0"/>
              <a:t>in a direction that makes an angle of </a:t>
            </a:r>
            <a:r>
              <a:rPr lang="en-US" dirty="0" smtClean="0"/>
              <a:t>60</a:t>
            </a:r>
            <a:r>
              <a:rPr lang="en-US" baseline="30000" dirty="0">
                <a:sym typeface="Symbol"/>
              </a:rPr>
              <a:t>o</a:t>
            </a:r>
            <a:r>
              <a:rPr lang="en-US" dirty="0" smtClean="0"/>
              <a:t> </a:t>
            </a:r>
            <a:r>
              <a:rPr lang="en-US" dirty="0"/>
              <a:t>with its original direction. What are the speed and direction of puck 2 after the collision?</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10.8: Collisions and momentum in two dimensions</a:t>
            </a:r>
          </a:p>
        </p:txBody>
      </p:sp>
    </p:spTree>
    <p:extLst>
      <p:ext uri="{BB962C8B-B14F-4D97-AF65-F5344CB8AC3E}">
        <p14:creationId xmlns:p14="http://schemas.microsoft.com/office/powerpoint/2010/main" val="247797360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Example 10.7 Pucks </a:t>
            </a:r>
            <a:r>
              <a:rPr lang="en-US" dirty="0" smtClean="0"/>
              <a:t>colliding (cont.)</a:t>
            </a:r>
            <a:endParaRPr lang="en-US" dirty="0"/>
          </a:p>
        </p:txBody>
      </p:sp>
      <p:sp>
        <p:nvSpPr>
          <p:cNvPr id="6" name="Content Placeholder 5"/>
          <p:cNvSpPr>
            <a:spLocks noGrp="1"/>
          </p:cNvSpPr>
          <p:nvPr>
            <p:ph idx="1"/>
          </p:nvPr>
        </p:nvSpPr>
        <p:spPr>
          <a:xfrm>
            <a:off x="365125" y="1874520"/>
            <a:ext cx="8071733" cy="4718304"/>
          </a:xfrm>
        </p:spPr>
        <p:txBody>
          <a:bodyPr/>
          <a:lstStyle/>
          <a:p>
            <a:pPr marL="0" indent="0">
              <a:buNone/>
            </a:pPr>
            <a:r>
              <a:rPr lang="en-US" sz="2400" dirty="0"/>
              <a:t>❶ </a:t>
            </a:r>
            <a:r>
              <a:rPr lang="en-US" sz="2400" dirty="0" smtClean="0"/>
              <a:t>GETTING STARTED </a:t>
            </a:r>
            <a:r>
              <a:rPr lang="en-US" sz="2400" dirty="0"/>
              <a:t>Because it takes place on </a:t>
            </a:r>
            <a:r>
              <a:rPr lang="en-US" sz="2400" dirty="0" smtClean="0"/>
              <a:t>a </a:t>
            </a:r>
            <a:r>
              <a:rPr lang="en-US" sz="2400" dirty="0"/>
              <a:t>surface, the collision is two-dimensional. I begin </a:t>
            </a:r>
            <a:r>
              <a:rPr lang="en-US" sz="2400" dirty="0" smtClean="0"/>
              <a:t>by </a:t>
            </a:r>
            <a:r>
              <a:rPr lang="en-US" sz="2400" dirty="0"/>
              <a:t>organizing the given information in a sketch </a:t>
            </a:r>
            <a:r>
              <a:rPr lang="en-US" sz="2400" dirty="0" smtClean="0"/>
              <a:t>(</a:t>
            </a:r>
            <a:r>
              <a:rPr lang="en-US" sz="2400" dirty="0"/>
              <a:t>Figure 10.33). I let puck 1 move along the </a:t>
            </a:r>
            <a:r>
              <a:rPr lang="en-US" sz="2400" i="1" dirty="0"/>
              <a:t>x</a:t>
            </a:r>
            <a:r>
              <a:rPr lang="en-US" sz="2400" dirty="0"/>
              <a:t> axis before the collision. Then I add puck 2, which initially moves at an angle of </a:t>
            </a:r>
            <a:r>
              <a:rPr lang="en-US" sz="2400" dirty="0" smtClean="0"/>
              <a:t>45</a:t>
            </a:r>
            <a:r>
              <a:rPr lang="en-US" sz="2400" baseline="30000" dirty="0">
                <a:sym typeface="Symbol"/>
              </a:rPr>
              <a:t>o</a:t>
            </a:r>
            <a:r>
              <a:rPr lang="en-US" sz="2400" dirty="0" smtClean="0"/>
              <a:t> </a:t>
            </a:r>
            <a:r>
              <a:rPr lang="en-US" sz="2400" dirty="0"/>
              <a:t>to the </a:t>
            </a:r>
            <a:r>
              <a:rPr lang="en-US" sz="2400" i="1" dirty="0"/>
              <a:t>x</a:t>
            </a:r>
            <a:r>
              <a:rPr lang="en-US" sz="2400" dirty="0"/>
              <a:t> axis.</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10.8: Collisions and momentum in two dimensions</a:t>
            </a:r>
          </a:p>
        </p:txBody>
      </p:sp>
      <p:pic>
        <p:nvPicPr>
          <p:cNvPr id="2" name="Picture 1" descr="10_33_Figure.jpg"/>
          <p:cNvPicPr>
            <a:picLocks noChangeAspect="1"/>
          </p:cNvPicPr>
          <p:nvPr/>
        </p:nvPicPr>
        <p:blipFill rotWithShape="1">
          <a:blip r:embed="rId2">
            <a:extLst>
              <a:ext uri="{28A0092B-C50C-407E-A947-70E740481C1C}">
                <a14:useLocalDpi xmlns:a14="http://schemas.microsoft.com/office/drawing/2010/main" val="0"/>
              </a:ext>
            </a:extLst>
          </a:blip>
          <a:srcRect b="2804"/>
          <a:stretch/>
        </p:blipFill>
        <p:spPr>
          <a:xfrm>
            <a:off x="2796321" y="3864918"/>
            <a:ext cx="3569120" cy="2890004"/>
          </a:xfrm>
          <a:prstGeom prst="rect">
            <a:avLst/>
          </a:prstGeom>
        </p:spPr>
      </p:pic>
    </p:spTree>
    <p:extLst>
      <p:ext uri="{BB962C8B-B14F-4D97-AF65-F5344CB8AC3E}">
        <p14:creationId xmlns:p14="http://schemas.microsoft.com/office/powerpoint/2010/main" val="57023212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Example 10.7 Pucks colliding (cont.)</a:t>
            </a:r>
          </a:p>
        </p:txBody>
      </p:sp>
      <p:sp>
        <p:nvSpPr>
          <p:cNvPr id="6" name="Content Placeholder 5"/>
          <p:cNvSpPr>
            <a:spLocks noGrp="1"/>
          </p:cNvSpPr>
          <p:nvPr>
            <p:ph idx="1"/>
          </p:nvPr>
        </p:nvSpPr>
        <p:spPr>
          <a:xfrm>
            <a:off x="365125" y="1874520"/>
            <a:ext cx="8071733" cy="4718304"/>
          </a:xfrm>
        </p:spPr>
        <p:txBody>
          <a:bodyPr/>
          <a:lstStyle/>
          <a:p>
            <a:pPr marL="0" indent="0">
              <a:buNone/>
            </a:pPr>
            <a:r>
              <a:rPr lang="en-US" sz="2200" dirty="0"/>
              <a:t>❶ </a:t>
            </a:r>
            <a:r>
              <a:rPr lang="en-US" sz="2200" dirty="0" smtClean="0"/>
              <a:t>GETTING </a:t>
            </a:r>
            <a:r>
              <a:rPr lang="en-US" sz="2200" dirty="0"/>
              <a:t>STARTED I draw puck 1 after the collision moving upward and to the right along a line that makes an angle of </a:t>
            </a:r>
            <a:r>
              <a:rPr lang="en-US" sz="2200" dirty="0" smtClean="0"/>
              <a:t>60</a:t>
            </a:r>
            <a:r>
              <a:rPr lang="en-US" sz="2400" baseline="30000" dirty="0">
                <a:sym typeface="Symbol"/>
              </a:rPr>
              <a:t>o</a:t>
            </a:r>
            <a:r>
              <a:rPr lang="en-US" sz="2200" dirty="0" smtClean="0"/>
              <a:t> </a:t>
            </a:r>
            <a:r>
              <a:rPr lang="en-US" sz="2200" dirty="0"/>
              <a:t>with the </a:t>
            </a:r>
            <a:r>
              <a:rPr lang="en-US" sz="2200" i="1" dirty="0"/>
              <a:t>x</a:t>
            </a:r>
            <a:r>
              <a:rPr lang="en-US" sz="2200" dirty="0"/>
              <a:t> axis. I don’t know anything about the motion of puck 2 after the collision, and so I arbitrarily draw it moving to the right and upward. </a:t>
            </a:r>
            <a:r>
              <a:rPr lang="en-US" sz="2200" dirty="0" smtClean="0"/>
              <a:t/>
            </a:r>
            <a:br>
              <a:rPr lang="en-US" sz="2200" dirty="0" smtClean="0"/>
            </a:br>
            <a:r>
              <a:rPr lang="en-US" sz="2200" dirty="0" smtClean="0"/>
              <a:t>I </a:t>
            </a:r>
            <a:r>
              <a:rPr lang="en-US" sz="2200" dirty="0"/>
              <a:t>label the pucks and indicate the speeds I know. I need to determine the final speed </a:t>
            </a:r>
            <a:r>
              <a:rPr lang="el-GR" sz="2200" i="1" dirty="0"/>
              <a:t>υ</a:t>
            </a:r>
            <a:r>
              <a:rPr lang="en-US" sz="2200" baseline="-25000" dirty="0" smtClean="0"/>
              <a:t>2f</a:t>
            </a:r>
            <a:r>
              <a:rPr lang="en-US" sz="2200" dirty="0" smtClean="0"/>
              <a:t> </a:t>
            </a:r>
            <a:r>
              <a:rPr lang="en-US" sz="2200" dirty="0"/>
              <a:t>of puck 2 and the angle </a:t>
            </a:r>
            <a:r>
              <a:rPr lang="el-GR" sz="2200" i="1" dirty="0"/>
              <a:t>θ</a:t>
            </a:r>
            <a:r>
              <a:rPr lang="en-US" sz="2200" dirty="0" smtClean="0"/>
              <a:t> </a:t>
            </a:r>
            <a:r>
              <a:rPr lang="en-US" sz="2200" dirty="0"/>
              <a:t>between its direction of motion after the collision and the </a:t>
            </a:r>
            <a:r>
              <a:rPr lang="en-US" sz="2200" i="1" dirty="0"/>
              <a:t>x</a:t>
            </a:r>
            <a:r>
              <a:rPr lang="en-US" sz="2200" dirty="0"/>
              <a:t> axis</a:t>
            </a:r>
            <a:r>
              <a:rPr lang="en-US" sz="2200" dirty="0" smtClean="0"/>
              <a:t>.</a:t>
            </a:r>
            <a:endParaRPr lang="en-US" sz="2200"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10.8: Collisions and momentum in two dimensions</a:t>
            </a:r>
          </a:p>
        </p:txBody>
      </p:sp>
      <p:pic>
        <p:nvPicPr>
          <p:cNvPr id="8" name="Picture 7" descr="10_33_Figure.jpg"/>
          <p:cNvPicPr>
            <a:picLocks noChangeAspect="1"/>
          </p:cNvPicPr>
          <p:nvPr/>
        </p:nvPicPr>
        <p:blipFill rotWithShape="1">
          <a:blip r:embed="rId2">
            <a:extLst>
              <a:ext uri="{28A0092B-C50C-407E-A947-70E740481C1C}">
                <a14:useLocalDpi xmlns:a14="http://schemas.microsoft.com/office/drawing/2010/main" val="0"/>
              </a:ext>
            </a:extLst>
          </a:blip>
          <a:srcRect b="2804"/>
          <a:stretch/>
        </p:blipFill>
        <p:spPr>
          <a:xfrm>
            <a:off x="3050091" y="4290728"/>
            <a:ext cx="3043819" cy="2464657"/>
          </a:xfrm>
          <a:prstGeom prst="rect">
            <a:avLst/>
          </a:prstGeom>
        </p:spPr>
      </p:pic>
    </p:spTree>
    <p:extLst>
      <p:ext uri="{BB962C8B-B14F-4D97-AF65-F5344CB8AC3E}">
        <p14:creationId xmlns:p14="http://schemas.microsoft.com/office/powerpoint/2010/main" val="282871818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Example 10.7 Pucks colliding (cont.)</a:t>
            </a:r>
          </a:p>
        </p:txBody>
      </p:sp>
      <p:sp>
        <p:nvSpPr>
          <p:cNvPr id="6" name="Content Placeholder 5"/>
          <p:cNvSpPr>
            <a:spLocks noGrp="1"/>
          </p:cNvSpPr>
          <p:nvPr>
            <p:ph idx="1"/>
          </p:nvPr>
        </p:nvSpPr>
        <p:spPr>
          <a:xfrm>
            <a:off x="365125" y="1874520"/>
            <a:ext cx="8071733" cy="4718304"/>
          </a:xfrm>
        </p:spPr>
        <p:txBody>
          <a:bodyPr/>
          <a:lstStyle/>
          <a:p>
            <a:pPr marL="0" indent="0">
              <a:buNone/>
            </a:pPr>
            <a:r>
              <a:rPr lang="en-US" dirty="0"/>
              <a:t>❷ </a:t>
            </a:r>
            <a:r>
              <a:rPr lang="en-US" dirty="0" smtClean="0"/>
              <a:t>DEVISE PLAN </a:t>
            </a:r>
            <a:r>
              <a:rPr lang="en-US" dirty="0"/>
              <a:t>Equations 10.21 and 10.22 give the relationship between the initial and final velocities of the two pucks. </a:t>
            </a:r>
            <a:r>
              <a:rPr lang="en-US" dirty="0" smtClean="0"/>
              <a:t>I</a:t>
            </a:r>
            <a:r>
              <a:rPr lang="en-US" dirty="0"/>
              <a:t> </a:t>
            </a:r>
            <a:r>
              <a:rPr lang="en-US" dirty="0" smtClean="0"/>
              <a:t>know the </a:t>
            </a:r>
            <a:r>
              <a:rPr lang="en-US" i="1" dirty="0" smtClean="0"/>
              <a:t>x</a:t>
            </a:r>
            <a:r>
              <a:rPr lang="en-US" dirty="0" smtClean="0"/>
              <a:t> </a:t>
            </a:r>
            <a:r>
              <a:rPr lang="en-US" dirty="0"/>
              <a:t>and </a:t>
            </a:r>
            <a:r>
              <a:rPr lang="en-US" i="1" dirty="0"/>
              <a:t>y</a:t>
            </a:r>
            <a:r>
              <a:rPr lang="en-US" dirty="0"/>
              <a:t> components of both initial velocities and, after </a:t>
            </a:r>
            <a:r>
              <a:rPr lang="en-US" dirty="0" smtClean="0"/>
              <a:t>decomposing       the </a:t>
            </a:r>
            <a:r>
              <a:rPr lang="en-US" i="1" dirty="0"/>
              <a:t>x</a:t>
            </a:r>
            <a:r>
              <a:rPr lang="en-US" dirty="0"/>
              <a:t> </a:t>
            </a:r>
            <a:r>
              <a:rPr lang="en-US" dirty="0" smtClean="0"/>
              <a:t>and </a:t>
            </a:r>
            <a:r>
              <a:rPr lang="en-US" i="1" dirty="0"/>
              <a:t>y</a:t>
            </a:r>
            <a:r>
              <a:rPr lang="en-US" dirty="0"/>
              <a:t> components of the final velocity of puck 1. Thus </a:t>
            </a:r>
            <a:r>
              <a:rPr lang="en-US" dirty="0" smtClean="0"/>
              <a:t/>
            </a:r>
            <a:br>
              <a:rPr lang="en-US" dirty="0" smtClean="0"/>
            </a:br>
            <a:r>
              <a:rPr lang="en-US" dirty="0" smtClean="0"/>
              <a:t>I </a:t>
            </a:r>
            <a:r>
              <a:rPr lang="en-US" dirty="0"/>
              <a:t>can use Eqs. 10.21 and 10.22 to obtain values for the two components </a:t>
            </a:r>
            <a:r>
              <a:rPr lang="en-US" dirty="0" smtClean="0"/>
              <a:t>of        Using </a:t>
            </a:r>
            <a:r>
              <a:rPr lang="en-US" dirty="0"/>
              <a:t>these component values, I can calculate </a:t>
            </a:r>
            <a:r>
              <a:rPr lang="el-GR" i="1" dirty="0"/>
              <a:t>υ</a:t>
            </a:r>
            <a:r>
              <a:rPr lang="en-US" baseline="-25000" dirty="0" smtClean="0"/>
              <a:t>2f</a:t>
            </a:r>
            <a:r>
              <a:rPr lang="en-US" dirty="0" smtClean="0"/>
              <a:t> and </a:t>
            </a:r>
            <a:r>
              <a:rPr lang="el-GR" i="1" dirty="0"/>
              <a:t>θ</a:t>
            </a:r>
            <a:r>
              <a:rPr lang="en-US" dirty="0" smtClean="0"/>
              <a:t>.</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10.8: Collisions and momentum in two dimensions</a:t>
            </a:r>
          </a:p>
        </p:txBody>
      </p:sp>
      <p:graphicFrame>
        <p:nvGraphicFramePr>
          <p:cNvPr id="9" name="Object 8"/>
          <p:cNvGraphicFramePr>
            <a:graphicFrameLocks noChangeAspect="1"/>
          </p:cNvGraphicFramePr>
          <p:nvPr>
            <p:extLst>
              <p:ext uri="{D42A27DB-BD31-4B8C-83A1-F6EECF244321}">
                <p14:modId xmlns:p14="http://schemas.microsoft.com/office/powerpoint/2010/main" val="3107463515"/>
              </p:ext>
            </p:extLst>
          </p:nvPr>
        </p:nvGraphicFramePr>
        <p:xfrm>
          <a:off x="6220132" y="3203954"/>
          <a:ext cx="520700" cy="495300"/>
        </p:xfrm>
        <a:graphic>
          <a:graphicData uri="http://schemas.openxmlformats.org/presentationml/2006/ole">
            <mc:AlternateContent xmlns:mc="http://schemas.openxmlformats.org/markup-compatibility/2006">
              <mc:Choice xmlns:v="urn:schemas-microsoft-com:vml" Requires="v">
                <p:oleObj spid="_x0000_s684094" name="Equation" r:id="rId3" imgW="520700" imgH="495300" progId="Equation.DSMT4">
                  <p:embed/>
                </p:oleObj>
              </mc:Choice>
              <mc:Fallback>
                <p:oleObj name="Equation" r:id="rId3" imgW="520700" imgH="495300" progId="Equation.DSMT4">
                  <p:embed/>
                  <p:pic>
                    <p:nvPicPr>
                      <p:cNvPr id="0" name=""/>
                      <p:cNvPicPr/>
                      <p:nvPr/>
                    </p:nvPicPr>
                    <p:blipFill>
                      <a:blip r:embed="rId4"/>
                      <a:stretch>
                        <a:fillRect/>
                      </a:stretch>
                    </p:blipFill>
                    <p:spPr>
                      <a:xfrm>
                        <a:off x="6220132" y="3203954"/>
                        <a:ext cx="520700" cy="4953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217340131"/>
              </p:ext>
            </p:extLst>
          </p:nvPr>
        </p:nvGraphicFramePr>
        <p:xfrm>
          <a:off x="3313567" y="4483052"/>
          <a:ext cx="508000" cy="495300"/>
        </p:xfrm>
        <a:graphic>
          <a:graphicData uri="http://schemas.openxmlformats.org/presentationml/2006/ole">
            <mc:AlternateContent xmlns:mc="http://schemas.openxmlformats.org/markup-compatibility/2006">
              <mc:Choice xmlns:v="urn:schemas-microsoft-com:vml" Requires="v">
                <p:oleObj spid="_x0000_s684095" name="Equation" r:id="rId5" imgW="508000" imgH="495300" progId="Equation.DSMT4">
                  <p:embed/>
                </p:oleObj>
              </mc:Choice>
              <mc:Fallback>
                <p:oleObj name="Equation" r:id="rId5" imgW="508000" imgH="495300" progId="Equation.DSMT4">
                  <p:embed/>
                  <p:pic>
                    <p:nvPicPr>
                      <p:cNvPr id="0" name=""/>
                      <p:cNvPicPr/>
                      <p:nvPr/>
                    </p:nvPicPr>
                    <p:blipFill>
                      <a:blip r:embed="rId6"/>
                      <a:stretch>
                        <a:fillRect/>
                      </a:stretch>
                    </p:blipFill>
                    <p:spPr>
                      <a:xfrm>
                        <a:off x="3313567" y="4483052"/>
                        <a:ext cx="508000" cy="495300"/>
                      </a:xfrm>
                      <a:prstGeom prst="rect">
                        <a:avLst/>
                      </a:prstGeom>
                    </p:spPr>
                  </p:pic>
                </p:oleObj>
              </mc:Fallback>
            </mc:AlternateContent>
          </a:graphicData>
        </a:graphic>
      </p:graphicFrame>
    </p:spTree>
    <p:extLst>
      <p:ext uri="{BB962C8B-B14F-4D97-AF65-F5344CB8AC3E}">
        <p14:creationId xmlns:p14="http://schemas.microsoft.com/office/powerpoint/2010/main" val="184044478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Example 10.7 Pucks colliding (cont.)</a:t>
            </a:r>
          </a:p>
        </p:txBody>
      </p:sp>
      <p:sp>
        <p:nvSpPr>
          <p:cNvPr id="6" name="Content Placeholder 5"/>
          <p:cNvSpPr>
            <a:spLocks noGrp="1"/>
          </p:cNvSpPr>
          <p:nvPr>
            <p:ph idx="1"/>
          </p:nvPr>
        </p:nvSpPr>
        <p:spPr>
          <a:xfrm>
            <a:off x="365125" y="1874520"/>
            <a:ext cx="8221000" cy="4718304"/>
          </a:xfrm>
        </p:spPr>
        <p:txBody>
          <a:bodyPr/>
          <a:lstStyle/>
          <a:p>
            <a:pPr marL="0" indent="0">
              <a:buNone/>
            </a:pPr>
            <a:r>
              <a:rPr lang="en-US" dirty="0"/>
              <a:t>❸ EXECUTE PLAN The two unknown components are </a:t>
            </a:r>
            <a:r>
              <a:rPr lang="en-US" i="1" dirty="0" smtClean="0"/>
              <a:t>υ</a:t>
            </a:r>
            <a:r>
              <a:rPr lang="en-US" baseline="-25000" dirty="0" smtClean="0"/>
              <a:t>2</a:t>
            </a:r>
            <a:r>
              <a:rPr lang="en-US" i="1" baseline="-25000" dirty="0" smtClean="0"/>
              <a:t>x</a:t>
            </a:r>
            <a:r>
              <a:rPr lang="en-US" baseline="-25000" dirty="0" smtClean="0"/>
              <a:t>,f</a:t>
            </a:r>
            <a:r>
              <a:rPr lang="en-US" dirty="0" smtClean="0"/>
              <a:t> </a:t>
            </a:r>
            <a:r>
              <a:rPr lang="en-US" dirty="0"/>
              <a:t>and </a:t>
            </a:r>
            <a:r>
              <a:rPr lang="en-US" i="1" dirty="0" smtClean="0"/>
              <a:t>υ</a:t>
            </a:r>
            <a:r>
              <a:rPr lang="en-US" baseline="-25000" dirty="0" smtClean="0"/>
              <a:t>2</a:t>
            </a:r>
            <a:r>
              <a:rPr lang="en-US" i="1" baseline="-25000" dirty="0" smtClean="0"/>
              <a:t>y</a:t>
            </a:r>
            <a:r>
              <a:rPr lang="en-US" baseline="-25000" dirty="0" smtClean="0"/>
              <a:t>,f</a:t>
            </a:r>
            <a:r>
              <a:rPr lang="en-US" dirty="0" smtClean="0"/>
              <a:t>. </a:t>
            </a:r>
            <a:r>
              <a:rPr lang="en-US" dirty="0"/>
              <a:t>Solving Eq. 10.21, for </a:t>
            </a:r>
            <a:r>
              <a:rPr lang="en-US" i="1" dirty="0"/>
              <a:t>υ</a:t>
            </a:r>
            <a:r>
              <a:rPr lang="en-US" baseline="-25000" dirty="0"/>
              <a:t>2</a:t>
            </a:r>
            <a:r>
              <a:rPr lang="en-US" i="1" baseline="-25000" dirty="0"/>
              <a:t>x</a:t>
            </a:r>
            <a:r>
              <a:rPr lang="en-US" baseline="-25000" dirty="0"/>
              <a:t>,</a:t>
            </a:r>
            <a:r>
              <a:rPr lang="en-US" baseline="-25000" dirty="0" smtClean="0"/>
              <a:t>f</a:t>
            </a:r>
            <a:r>
              <a:rPr lang="en-US" dirty="0" smtClean="0"/>
              <a:t>, </a:t>
            </a:r>
            <a:r>
              <a:rPr lang="en-US" dirty="0"/>
              <a:t>I </a:t>
            </a:r>
            <a:r>
              <a:rPr lang="en-US" dirty="0" smtClean="0"/>
              <a:t>get</a:t>
            </a:r>
            <a:br>
              <a:rPr lang="en-US" dirty="0" smtClean="0"/>
            </a:br>
            <a:endParaRPr lang="en-US" dirty="0" smtClean="0"/>
          </a:p>
          <a:p>
            <a:pPr marL="0" indent="0">
              <a:buNone/>
            </a:pPr>
            <a:endParaRPr lang="en-US" dirty="0" smtClean="0"/>
          </a:p>
          <a:p>
            <a:pPr marL="2911475" indent="-742950">
              <a:buNone/>
            </a:pPr>
            <a:r>
              <a:rPr lang="en-US" dirty="0" smtClean="0"/>
              <a:t>		</a:t>
            </a:r>
            <a:br>
              <a:rPr lang="en-US" dirty="0" smtClean="0"/>
            </a:br>
            <a:r>
              <a:rPr lang="en-US" dirty="0" smtClean="0"/>
              <a:t>[(0.80 </a:t>
            </a:r>
            <a:r>
              <a:rPr lang="en-US" dirty="0"/>
              <a:t>m/s) </a:t>
            </a:r>
            <a:r>
              <a:rPr lang="en-US" dirty="0" err="1"/>
              <a:t>cos</a:t>
            </a:r>
            <a:r>
              <a:rPr lang="en-US" dirty="0"/>
              <a:t> </a:t>
            </a:r>
            <a:r>
              <a:rPr lang="en-US" dirty="0" smtClean="0"/>
              <a:t>65</a:t>
            </a:r>
            <a:r>
              <a:rPr lang="en-US" baseline="30000" dirty="0">
                <a:sym typeface="Symbol"/>
              </a:rPr>
              <a:t>o</a:t>
            </a:r>
            <a:r>
              <a:rPr lang="en-US" dirty="0" smtClean="0"/>
              <a:t> – (1.8 m/s)]</a:t>
            </a:r>
            <a:br>
              <a:rPr lang="en-US" dirty="0" smtClean="0"/>
            </a:br>
            <a:endParaRPr lang="en-US" dirty="0"/>
          </a:p>
          <a:p>
            <a:pPr marL="2289175" indent="-287338">
              <a:buNone/>
            </a:pPr>
            <a:r>
              <a:rPr lang="en-US" dirty="0" smtClean="0"/>
              <a:t>	+ (0.20 m/s) </a:t>
            </a:r>
            <a:r>
              <a:rPr lang="en-US" dirty="0" err="1" smtClean="0"/>
              <a:t>cos</a:t>
            </a:r>
            <a:r>
              <a:rPr lang="en-US" dirty="0" smtClean="0"/>
              <a:t> 45</a:t>
            </a:r>
            <a:r>
              <a:rPr lang="en-US" baseline="30000" dirty="0">
                <a:sym typeface="Symbol"/>
              </a:rPr>
              <a:t>o</a:t>
            </a:r>
            <a:r>
              <a:rPr lang="en-US" dirty="0" smtClean="0"/>
              <a:t/>
            </a:r>
            <a:br>
              <a:rPr lang="en-US" dirty="0" smtClean="0"/>
            </a:br>
            <a:r>
              <a:rPr lang="en-US" dirty="0" smtClean="0"/>
              <a:t/>
            </a:r>
            <a:br>
              <a:rPr lang="en-US" dirty="0" smtClean="0"/>
            </a:br>
            <a:r>
              <a:rPr lang="en-US" dirty="0" smtClean="0"/>
              <a:t>= 0.84 m/s.</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10.8: Collisions and momentum in two dimensions</a:t>
            </a:r>
          </a:p>
        </p:txBody>
      </p:sp>
      <p:graphicFrame>
        <p:nvGraphicFramePr>
          <p:cNvPr id="10" name="Object 9"/>
          <p:cNvGraphicFramePr>
            <a:graphicFrameLocks noChangeAspect="1"/>
          </p:cNvGraphicFramePr>
          <p:nvPr>
            <p:extLst>
              <p:ext uri="{D42A27DB-BD31-4B8C-83A1-F6EECF244321}">
                <p14:modId xmlns:p14="http://schemas.microsoft.com/office/powerpoint/2010/main" val="849851298"/>
              </p:ext>
            </p:extLst>
          </p:nvPr>
        </p:nvGraphicFramePr>
        <p:xfrm>
          <a:off x="1790700" y="2901950"/>
          <a:ext cx="4165600" cy="1003300"/>
        </p:xfrm>
        <a:graphic>
          <a:graphicData uri="http://schemas.openxmlformats.org/presentationml/2006/ole">
            <mc:AlternateContent xmlns:mc="http://schemas.openxmlformats.org/markup-compatibility/2006">
              <mc:Choice xmlns:v="urn:schemas-microsoft-com:vml" Requires="v">
                <p:oleObj spid="_x0000_s685118" name="Equation" r:id="rId3" imgW="4165600" imgH="1003300" progId="Equation.DSMT4">
                  <p:embed/>
                </p:oleObj>
              </mc:Choice>
              <mc:Fallback>
                <p:oleObj name="Equation" r:id="rId3" imgW="4165600" imgH="1003300" progId="Equation.DSMT4">
                  <p:embed/>
                  <p:pic>
                    <p:nvPicPr>
                      <p:cNvPr id="0" name=""/>
                      <p:cNvPicPr/>
                      <p:nvPr/>
                    </p:nvPicPr>
                    <p:blipFill>
                      <a:blip r:embed="rId4"/>
                      <a:stretch>
                        <a:fillRect/>
                      </a:stretch>
                    </p:blipFill>
                    <p:spPr>
                      <a:xfrm>
                        <a:off x="1790700" y="2901950"/>
                        <a:ext cx="4165600" cy="10033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421067048"/>
              </p:ext>
            </p:extLst>
          </p:nvPr>
        </p:nvGraphicFramePr>
        <p:xfrm>
          <a:off x="2442317" y="4095932"/>
          <a:ext cx="787400" cy="876300"/>
        </p:xfrm>
        <a:graphic>
          <a:graphicData uri="http://schemas.openxmlformats.org/presentationml/2006/ole">
            <mc:AlternateContent xmlns:mc="http://schemas.openxmlformats.org/markup-compatibility/2006">
              <mc:Choice xmlns:v="urn:schemas-microsoft-com:vml" Requires="v">
                <p:oleObj spid="_x0000_s685119" name="Equation" r:id="rId5" imgW="787400" imgH="876300" progId="Equation.DSMT4">
                  <p:embed/>
                </p:oleObj>
              </mc:Choice>
              <mc:Fallback>
                <p:oleObj name="Equation" r:id="rId5" imgW="787400" imgH="876300" progId="Equation.DSMT4">
                  <p:embed/>
                  <p:pic>
                    <p:nvPicPr>
                      <p:cNvPr id="0" name=""/>
                      <p:cNvPicPr/>
                      <p:nvPr/>
                    </p:nvPicPr>
                    <p:blipFill>
                      <a:blip r:embed="rId6"/>
                      <a:stretch>
                        <a:fillRect/>
                      </a:stretch>
                    </p:blipFill>
                    <p:spPr>
                      <a:xfrm>
                        <a:off x="2442317" y="4095932"/>
                        <a:ext cx="787400" cy="876300"/>
                      </a:xfrm>
                      <a:prstGeom prst="rect">
                        <a:avLst/>
                      </a:prstGeom>
                    </p:spPr>
                  </p:pic>
                </p:oleObj>
              </mc:Fallback>
            </mc:AlternateContent>
          </a:graphicData>
        </a:graphic>
      </p:graphicFrame>
    </p:spTree>
    <p:extLst>
      <p:ext uri="{BB962C8B-B14F-4D97-AF65-F5344CB8AC3E}">
        <p14:creationId xmlns:p14="http://schemas.microsoft.com/office/powerpoint/2010/main" val="246842066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Example 10.7 Pucks colliding (cont.)</a:t>
            </a:r>
            <a:endParaRPr lang="en-US" dirty="0"/>
          </a:p>
        </p:txBody>
      </p:sp>
      <p:sp>
        <p:nvSpPr>
          <p:cNvPr id="6" name="Content Placeholder 5"/>
          <p:cNvSpPr>
            <a:spLocks noGrp="1"/>
          </p:cNvSpPr>
          <p:nvPr>
            <p:ph idx="1"/>
          </p:nvPr>
        </p:nvSpPr>
        <p:spPr>
          <a:xfrm>
            <a:off x="365125" y="1874520"/>
            <a:ext cx="8070855" cy="4718304"/>
          </a:xfrm>
        </p:spPr>
        <p:txBody>
          <a:bodyPr/>
          <a:lstStyle/>
          <a:p>
            <a:pPr marL="0" indent="0">
              <a:buNone/>
            </a:pPr>
            <a:r>
              <a:rPr lang="en-US" dirty="0" smtClean="0"/>
              <a:t>❸ EXECUTE PLAN Solving Eq. 10.22 for </a:t>
            </a:r>
            <a:r>
              <a:rPr lang="en-US" i="1" dirty="0" smtClean="0"/>
              <a:t>υ</a:t>
            </a:r>
            <a:r>
              <a:rPr lang="en-US" baseline="-25000" dirty="0" smtClean="0"/>
              <a:t>2</a:t>
            </a:r>
            <a:r>
              <a:rPr lang="en-US" i="1" baseline="-25000" dirty="0" smtClean="0"/>
              <a:t>y</a:t>
            </a:r>
            <a:r>
              <a:rPr lang="en-US" baseline="-25000" dirty="0" smtClean="0"/>
              <a:t>,f</a:t>
            </a:r>
            <a:r>
              <a:rPr lang="en-US" dirty="0" smtClean="0"/>
              <a:t> , I get</a:t>
            </a:r>
          </a:p>
          <a:p>
            <a:pPr marL="0" indent="0">
              <a:buNone/>
            </a:pPr>
            <a:endParaRPr lang="en-US" dirty="0" smtClean="0"/>
          </a:p>
          <a:p>
            <a:pPr marL="2001838" indent="0">
              <a:buNone/>
            </a:pPr>
            <a:r>
              <a:rPr lang="en-US" dirty="0" smtClean="0"/>
              <a:t>		</a:t>
            </a:r>
          </a:p>
          <a:p>
            <a:pPr marL="2001838" indent="0">
              <a:buNone/>
            </a:pPr>
            <a:r>
              <a:rPr lang="en-US" dirty="0" smtClean="0"/>
              <a:t>	</a:t>
            </a:r>
          </a:p>
          <a:p>
            <a:pPr marL="2289175" indent="-287338">
              <a:buNone/>
            </a:pPr>
            <a:r>
              <a:rPr lang="en-US" dirty="0" smtClean="0"/>
              <a:t>	(0.80 m/s) sin 60</a:t>
            </a:r>
            <a:r>
              <a:rPr lang="en-US" baseline="30000" dirty="0">
                <a:sym typeface="Symbol"/>
              </a:rPr>
              <a:t>o</a:t>
            </a:r>
            <a:r>
              <a:rPr lang="en-US" dirty="0" smtClean="0"/>
              <a:t> + (0.20 m/s) sin 45</a:t>
            </a:r>
            <a:r>
              <a:rPr lang="en-US" baseline="30000" dirty="0">
                <a:sym typeface="Symbol"/>
              </a:rPr>
              <a:t>o</a:t>
            </a:r>
            <a:endParaRPr lang="en-US" dirty="0" smtClean="0"/>
          </a:p>
          <a:p>
            <a:pPr marL="2289175" indent="-287338">
              <a:buNone/>
            </a:pPr>
            <a:endParaRPr lang="en-US" dirty="0" smtClean="0"/>
          </a:p>
          <a:p>
            <a:pPr marL="1482725" indent="0">
              <a:buNone/>
            </a:pPr>
            <a:r>
              <a:rPr lang="en-US" dirty="0" smtClean="0"/>
              <a:t>= – 0.21 m/s.</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smtClean="0"/>
              <a:t>Section 10.8: Collisions and momentum in two dimensions</a:t>
            </a:r>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90530074"/>
              </p:ext>
            </p:extLst>
          </p:nvPr>
        </p:nvGraphicFramePr>
        <p:xfrm>
          <a:off x="1238250" y="2513013"/>
          <a:ext cx="6667500" cy="1003300"/>
        </p:xfrm>
        <a:graphic>
          <a:graphicData uri="http://schemas.openxmlformats.org/presentationml/2006/ole">
            <mc:AlternateContent xmlns:mc="http://schemas.openxmlformats.org/markup-compatibility/2006">
              <mc:Choice xmlns:v="urn:schemas-microsoft-com:vml" Requires="v">
                <p:oleObj spid="_x0000_s686142" name="Equation" r:id="rId3" imgW="6667500" imgH="1003300" progId="Equation.DSMT4">
                  <p:embed/>
                </p:oleObj>
              </mc:Choice>
              <mc:Fallback>
                <p:oleObj name="Equation" r:id="rId3" imgW="6667500" imgH="1003300" progId="Equation.DSMT4">
                  <p:embed/>
                  <p:pic>
                    <p:nvPicPr>
                      <p:cNvPr id="0" name=""/>
                      <p:cNvPicPr/>
                      <p:nvPr/>
                    </p:nvPicPr>
                    <p:blipFill>
                      <a:blip r:embed="rId4"/>
                      <a:stretch>
                        <a:fillRect/>
                      </a:stretch>
                    </p:blipFill>
                    <p:spPr>
                      <a:xfrm>
                        <a:off x="1238250" y="2513013"/>
                        <a:ext cx="6667500" cy="10033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499945836"/>
              </p:ext>
            </p:extLst>
          </p:nvPr>
        </p:nvGraphicFramePr>
        <p:xfrm>
          <a:off x="1913910" y="3743650"/>
          <a:ext cx="787400" cy="876300"/>
        </p:xfrm>
        <a:graphic>
          <a:graphicData uri="http://schemas.openxmlformats.org/presentationml/2006/ole">
            <mc:AlternateContent xmlns:mc="http://schemas.openxmlformats.org/markup-compatibility/2006">
              <mc:Choice xmlns:v="urn:schemas-microsoft-com:vml" Requires="v">
                <p:oleObj spid="_x0000_s686143" name="Equation" r:id="rId5" imgW="787400" imgH="876300" progId="Equation.DSMT4">
                  <p:embed/>
                </p:oleObj>
              </mc:Choice>
              <mc:Fallback>
                <p:oleObj name="Equation" r:id="rId5" imgW="787400" imgH="876300" progId="Equation.DSMT4">
                  <p:embed/>
                  <p:pic>
                    <p:nvPicPr>
                      <p:cNvPr id="0" name=""/>
                      <p:cNvPicPr/>
                      <p:nvPr/>
                    </p:nvPicPr>
                    <p:blipFill>
                      <a:blip r:embed="rId6"/>
                      <a:stretch>
                        <a:fillRect/>
                      </a:stretch>
                    </p:blipFill>
                    <p:spPr>
                      <a:xfrm>
                        <a:off x="1913910" y="3743650"/>
                        <a:ext cx="787400" cy="876300"/>
                      </a:xfrm>
                      <a:prstGeom prst="rect">
                        <a:avLst/>
                      </a:prstGeom>
                    </p:spPr>
                  </p:pic>
                </p:oleObj>
              </mc:Fallback>
            </mc:AlternateContent>
          </a:graphicData>
        </a:graphic>
      </p:graphicFrame>
    </p:spTree>
    <p:extLst>
      <p:ext uri="{BB962C8B-B14F-4D97-AF65-F5344CB8AC3E}">
        <p14:creationId xmlns:p14="http://schemas.microsoft.com/office/powerpoint/2010/main" val="52236741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Example 10.7 Pucks colliding (cont.)</a:t>
            </a:r>
            <a:endParaRPr lang="en-US" dirty="0"/>
          </a:p>
        </p:txBody>
      </p:sp>
      <p:sp>
        <p:nvSpPr>
          <p:cNvPr id="6" name="Content Placeholder 5"/>
          <p:cNvSpPr>
            <a:spLocks noGrp="1"/>
          </p:cNvSpPr>
          <p:nvPr>
            <p:ph idx="1"/>
          </p:nvPr>
        </p:nvSpPr>
        <p:spPr>
          <a:xfrm>
            <a:off x="365125" y="1874520"/>
            <a:ext cx="8070855" cy="4718304"/>
          </a:xfrm>
        </p:spPr>
        <p:txBody>
          <a:bodyPr/>
          <a:lstStyle/>
          <a:p>
            <a:pPr marL="0" indent="0">
              <a:buNone/>
            </a:pPr>
            <a:r>
              <a:rPr lang="en-US" dirty="0" smtClean="0"/>
              <a:t>❸ EXECUTE </a:t>
            </a:r>
            <a:r>
              <a:rPr lang="en-US" dirty="0"/>
              <a:t>PLAN Using these values, I obtain the final speed of puck 2 and its </a:t>
            </a:r>
            <a:r>
              <a:rPr lang="en-US" dirty="0" smtClean="0"/>
              <a:t>direction of </a:t>
            </a:r>
            <a:r>
              <a:rPr lang="en-US" dirty="0"/>
              <a:t>motion</a:t>
            </a:r>
            <a:r>
              <a:rPr lang="en-US" dirty="0" smtClean="0"/>
              <a:t>:</a:t>
            </a:r>
          </a:p>
          <a:p>
            <a:pPr marL="0" indent="0">
              <a:buNone/>
            </a:pPr>
            <a:endParaRPr lang="en-US" dirty="0"/>
          </a:p>
          <a:p>
            <a:pPr marL="0" indent="0">
              <a:buNone/>
            </a:pPr>
            <a:endParaRPr lang="en-US" dirty="0" smtClean="0"/>
          </a:p>
          <a:p>
            <a:pPr marL="0" indent="0">
              <a:buNone/>
              <a:tabLst>
                <a:tab pos="1260475" algn="l"/>
              </a:tabLst>
            </a:pPr>
            <a:r>
              <a:rPr lang="en-US" dirty="0" smtClean="0"/>
              <a:t>	= 0.87 m/s</a:t>
            </a:r>
            <a:br>
              <a:rPr lang="en-US" dirty="0" smtClean="0"/>
            </a:br>
            <a:endParaRPr lang="en-US" dirty="0" smtClean="0"/>
          </a:p>
          <a:p>
            <a:pPr marL="0" indent="0">
              <a:buNone/>
              <a:tabLst>
                <a:tab pos="1260475" algn="l"/>
              </a:tabLst>
            </a:pPr>
            <a:endParaRPr lang="en-US" dirty="0"/>
          </a:p>
          <a:p>
            <a:pPr marL="0" indent="0">
              <a:buNone/>
              <a:tabLst>
                <a:tab pos="1260475" algn="l"/>
              </a:tabLst>
            </a:pPr>
            <a:endParaRPr lang="en-US" dirty="0" smtClean="0"/>
          </a:p>
          <a:p>
            <a:pPr marL="0" indent="0">
              <a:buNone/>
              <a:tabLst>
                <a:tab pos="973138" algn="l"/>
              </a:tabLst>
            </a:pPr>
            <a:r>
              <a:rPr lang="en-US" dirty="0" smtClean="0"/>
              <a:t>or	</a:t>
            </a:r>
            <a:r>
              <a:rPr lang="en-US" i="1" dirty="0" smtClean="0"/>
              <a:t>θ</a:t>
            </a:r>
            <a:r>
              <a:rPr lang="en-US" dirty="0" smtClean="0"/>
              <a:t> = –14</a:t>
            </a:r>
            <a:r>
              <a:rPr lang="en-US" baseline="30000" dirty="0">
                <a:sym typeface="Symbol"/>
              </a:rPr>
              <a:t>o</a:t>
            </a:r>
            <a:r>
              <a:rPr lang="en-US" dirty="0" smtClean="0"/>
              <a:t>. </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smtClean="0"/>
              <a:t>Section 10.8: Collisions and momentum in two dimensions</a:t>
            </a:r>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1765973508"/>
              </p:ext>
            </p:extLst>
          </p:nvPr>
        </p:nvGraphicFramePr>
        <p:xfrm>
          <a:off x="1204460" y="3032125"/>
          <a:ext cx="6921500" cy="660400"/>
        </p:xfrm>
        <a:graphic>
          <a:graphicData uri="http://schemas.openxmlformats.org/presentationml/2006/ole">
            <mc:AlternateContent xmlns:mc="http://schemas.openxmlformats.org/markup-compatibility/2006">
              <mc:Choice xmlns:v="urn:schemas-microsoft-com:vml" Requires="v">
                <p:oleObj spid="_x0000_s687166" name="Equation" r:id="rId3" imgW="6921500" imgH="660400" progId="Equation.DSMT4">
                  <p:embed/>
                </p:oleObj>
              </mc:Choice>
              <mc:Fallback>
                <p:oleObj name="Equation" r:id="rId3" imgW="6921500" imgH="660400" progId="Equation.DSMT4">
                  <p:embed/>
                  <p:pic>
                    <p:nvPicPr>
                      <p:cNvPr id="0" name=""/>
                      <p:cNvPicPr/>
                      <p:nvPr/>
                    </p:nvPicPr>
                    <p:blipFill>
                      <a:blip r:embed="rId4"/>
                      <a:stretch>
                        <a:fillRect/>
                      </a:stretch>
                    </p:blipFill>
                    <p:spPr>
                      <a:xfrm>
                        <a:off x="1204460" y="3032125"/>
                        <a:ext cx="6921500" cy="6604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192903809"/>
              </p:ext>
            </p:extLst>
          </p:nvPr>
        </p:nvGraphicFramePr>
        <p:xfrm>
          <a:off x="827285" y="4501316"/>
          <a:ext cx="4800600" cy="1079500"/>
        </p:xfrm>
        <a:graphic>
          <a:graphicData uri="http://schemas.openxmlformats.org/presentationml/2006/ole">
            <mc:AlternateContent xmlns:mc="http://schemas.openxmlformats.org/markup-compatibility/2006">
              <mc:Choice xmlns:v="urn:schemas-microsoft-com:vml" Requires="v">
                <p:oleObj spid="_x0000_s687167" name="Equation" r:id="rId5" imgW="4800600" imgH="1079500" progId="Equation.DSMT4">
                  <p:embed/>
                </p:oleObj>
              </mc:Choice>
              <mc:Fallback>
                <p:oleObj name="Equation" r:id="rId5" imgW="4800600" imgH="1079500" progId="Equation.DSMT4">
                  <p:embed/>
                  <p:pic>
                    <p:nvPicPr>
                      <p:cNvPr id="0" name=""/>
                      <p:cNvPicPr/>
                      <p:nvPr/>
                    </p:nvPicPr>
                    <p:blipFill>
                      <a:blip r:embed="rId6"/>
                      <a:stretch>
                        <a:fillRect/>
                      </a:stretch>
                    </p:blipFill>
                    <p:spPr>
                      <a:xfrm>
                        <a:off x="827285" y="4501316"/>
                        <a:ext cx="4800600" cy="1079500"/>
                      </a:xfrm>
                      <a:prstGeom prst="rect">
                        <a:avLst/>
                      </a:prstGeom>
                    </p:spPr>
                  </p:pic>
                </p:oleObj>
              </mc:Fallback>
            </mc:AlternateContent>
          </a:graphicData>
        </a:graphic>
      </p:graphicFrame>
      <p:sp>
        <p:nvSpPr>
          <p:cNvPr id="11" name="TextBox 10"/>
          <p:cNvSpPr txBox="1"/>
          <p:nvPr/>
        </p:nvSpPr>
        <p:spPr>
          <a:xfrm>
            <a:off x="3219556" y="3833230"/>
            <a:ext cx="543739" cy="523220"/>
          </a:xfrm>
          <a:prstGeom prst="rect">
            <a:avLst/>
          </a:prstGeo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0" indent="0">
              <a:spcBef>
                <a:spcPct val="20000"/>
              </a:spcBef>
              <a:buClr>
                <a:srgbClr val="AF2A42"/>
              </a:buClr>
              <a:buFont typeface="Arial"/>
              <a:buNone/>
              <a:defRPr sz="2800">
                <a:solidFill>
                  <a:srgbClr val="000000"/>
                </a:solidFill>
                <a:latin typeface="Times New Roman"/>
                <a:ea typeface="+mn-ea"/>
                <a:cs typeface="Times New Roman"/>
              </a:defRPr>
            </a:lvl1pPr>
            <a:lvl2pPr marL="800100" indent="-342900">
              <a:spcBef>
                <a:spcPct val="20000"/>
              </a:spcBef>
              <a:buClr>
                <a:srgbClr val="AF2A42"/>
              </a:buClr>
              <a:buFont typeface="Arial"/>
              <a:buChar char="•"/>
              <a:tabLst/>
              <a:defRPr sz="2800">
                <a:solidFill>
                  <a:srgbClr val="000000"/>
                </a:solidFill>
                <a:latin typeface="Times New Roman"/>
                <a:ea typeface="+mn-ea"/>
                <a:cs typeface="Times New Roman"/>
              </a:defRPr>
            </a:lvl2pPr>
            <a:lvl3pPr marL="1143000" indent="-228600">
              <a:spcBef>
                <a:spcPct val="20000"/>
              </a:spcBef>
              <a:buClr>
                <a:srgbClr val="AF2A42"/>
              </a:buClr>
              <a:buFont typeface="Arial"/>
              <a:buChar char="•"/>
              <a:defRPr>
                <a:solidFill>
                  <a:srgbClr val="000000"/>
                </a:solidFill>
                <a:latin typeface="Times New Roman"/>
                <a:ea typeface="+mn-ea"/>
                <a:cs typeface="Times New Roman"/>
              </a:defRPr>
            </a:lvl3pPr>
            <a:lvl4pPr marL="1600200" indent="-228600">
              <a:spcBef>
                <a:spcPct val="20000"/>
              </a:spcBef>
              <a:buClr>
                <a:srgbClr val="AF2A42"/>
              </a:buClr>
              <a:buFont typeface="Arial"/>
              <a:buChar char="•"/>
              <a:defRPr sz="2000">
                <a:solidFill>
                  <a:srgbClr val="000000"/>
                </a:solidFill>
                <a:latin typeface="Times New Roman"/>
                <a:ea typeface="+mn-ea"/>
                <a:cs typeface="Times New Roman"/>
              </a:defRPr>
            </a:lvl4pPr>
            <a:lvl5pPr marL="2057400" indent="-228600">
              <a:spcBef>
                <a:spcPct val="20000"/>
              </a:spcBef>
              <a:buClr>
                <a:srgbClr val="AF2A42"/>
              </a:buClr>
              <a:buFont typeface="Arial"/>
              <a:buChar char="•"/>
              <a:defRPr sz="2000">
                <a:solidFill>
                  <a:srgbClr val="000000"/>
                </a:solidFill>
                <a:latin typeface="Times New Roman"/>
                <a:ea typeface="+mn-ea"/>
                <a:cs typeface="Times New Roman"/>
              </a:defRPr>
            </a:lvl5pPr>
            <a:lvl6pPr marL="2514600" indent="-228600" fontAlgn="base">
              <a:spcBef>
                <a:spcPct val="20000"/>
              </a:spcBef>
              <a:spcAft>
                <a:spcPct val="0"/>
              </a:spcAft>
              <a:buChar char="»"/>
              <a:defRPr sz="2000">
                <a:latin typeface="+mn-lt"/>
                <a:ea typeface="+mn-ea"/>
              </a:defRPr>
            </a:lvl6pPr>
            <a:lvl7pPr marL="2971800" indent="-228600" fontAlgn="base">
              <a:spcBef>
                <a:spcPct val="20000"/>
              </a:spcBef>
              <a:spcAft>
                <a:spcPct val="0"/>
              </a:spcAft>
              <a:buChar char="»"/>
              <a:defRPr sz="2000">
                <a:latin typeface="+mn-lt"/>
                <a:ea typeface="+mn-ea"/>
              </a:defRPr>
            </a:lvl7pPr>
            <a:lvl8pPr marL="3429000" indent="-228600" fontAlgn="base">
              <a:spcBef>
                <a:spcPct val="20000"/>
              </a:spcBef>
              <a:spcAft>
                <a:spcPct val="0"/>
              </a:spcAft>
              <a:buChar char="»"/>
              <a:defRPr sz="2000">
                <a:latin typeface="+mn-lt"/>
                <a:ea typeface="+mn-ea"/>
              </a:defRPr>
            </a:lvl8pPr>
            <a:lvl9pPr marL="3886200" indent="-228600" fontAlgn="base">
              <a:spcBef>
                <a:spcPct val="20000"/>
              </a:spcBef>
              <a:spcAft>
                <a:spcPct val="0"/>
              </a:spcAft>
              <a:buChar char="»"/>
              <a:defRPr sz="2000">
                <a:latin typeface="+mn-lt"/>
                <a:ea typeface="+mn-ea"/>
              </a:defRPr>
            </a:lvl9pPr>
          </a:lstStyle>
          <a:p>
            <a:r>
              <a:rPr lang="en-US" dirty="0">
                <a:solidFill>
                  <a:srgbClr val="004A8F"/>
                </a:solidFill>
              </a:rPr>
              <a:t>✔</a:t>
            </a:r>
          </a:p>
        </p:txBody>
      </p:sp>
      <p:sp>
        <p:nvSpPr>
          <p:cNvPr id="12" name="TextBox 11"/>
          <p:cNvSpPr txBox="1"/>
          <p:nvPr/>
        </p:nvSpPr>
        <p:spPr>
          <a:xfrm>
            <a:off x="2672611" y="5770806"/>
            <a:ext cx="543739" cy="523220"/>
          </a:xfrm>
          <a:prstGeom prst="rect">
            <a:avLst/>
          </a:prstGeo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0" indent="0">
              <a:spcBef>
                <a:spcPct val="20000"/>
              </a:spcBef>
              <a:buClr>
                <a:srgbClr val="AF2A42"/>
              </a:buClr>
              <a:buFont typeface="Arial"/>
              <a:buNone/>
              <a:defRPr sz="2800">
                <a:solidFill>
                  <a:srgbClr val="000000"/>
                </a:solidFill>
                <a:latin typeface="Times New Roman"/>
                <a:ea typeface="+mn-ea"/>
                <a:cs typeface="Times New Roman"/>
              </a:defRPr>
            </a:lvl1pPr>
            <a:lvl2pPr marL="800100" indent="-342900">
              <a:spcBef>
                <a:spcPct val="20000"/>
              </a:spcBef>
              <a:buClr>
                <a:srgbClr val="AF2A42"/>
              </a:buClr>
              <a:buFont typeface="Arial"/>
              <a:buChar char="•"/>
              <a:tabLst/>
              <a:defRPr sz="2800">
                <a:solidFill>
                  <a:srgbClr val="000000"/>
                </a:solidFill>
                <a:latin typeface="Times New Roman"/>
                <a:ea typeface="+mn-ea"/>
                <a:cs typeface="Times New Roman"/>
              </a:defRPr>
            </a:lvl2pPr>
            <a:lvl3pPr marL="1143000" indent="-228600">
              <a:spcBef>
                <a:spcPct val="20000"/>
              </a:spcBef>
              <a:buClr>
                <a:srgbClr val="AF2A42"/>
              </a:buClr>
              <a:buFont typeface="Arial"/>
              <a:buChar char="•"/>
              <a:defRPr>
                <a:solidFill>
                  <a:srgbClr val="000000"/>
                </a:solidFill>
                <a:latin typeface="Times New Roman"/>
                <a:ea typeface="+mn-ea"/>
                <a:cs typeface="Times New Roman"/>
              </a:defRPr>
            </a:lvl3pPr>
            <a:lvl4pPr marL="1600200" indent="-228600">
              <a:spcBef>
                <a:spcPct val="20000"/>
              </a:spcBef>
              <a:buClr>
                <a:srgbClr val="AF2A42"/>
              </a:buClr>
              <a:buFont typeface="Arial"/>
              <a:buChar char="•"/>
              <a:defRPr sz="2000">
                <a:solidFill>
                  <a:srgbClr val="000000"/>
                </a:solidFill>
                <a:latin typeface="Times New Roman"/>
                <a:ea typeface="+mn-ea"/>
                <a:cs typeface="Times New Roman"/>
              </a:defRPr>
            </a:lvl4pPr>
            <a:lvl5pPr marL="2057400" indent="-228600">
              <a:spcBef>
                <a:spcPct val="20000"/>
              </a:spcBef>
              <a:buClr>
                <a:srgbClr val="AF2A42"/>
              </a:buClr>
              <a:buFont typeface="Arial"/>
              <a:buChar char="•"/>
              <a:defRPr sz="2000">
                <a:solidFill>
                  <a:srgbClr val="000000"/>
                </a:solidFill>
                <a:latin typeface="Times New Roman"/>
                <a:ea typeface="+mn-ea"/>
                <a:cs typeface="Times New Roman"/>
              </a:defRPr>
            </a:lvl5pPr>
            <a:lvl6pPr marL="2514600" indent="-228600" fontAlgn="base">
              <a:spcBef>
                <a:spcPct val="20000"/>
              </a:spcBef>
              <a:spcAft>
                <a:spcPct val="0"/>
              </a:spcAft>
              <a:buChar char="»"/>
              <a:defRPr sz="2000">
                <a:latin typeface="+mn-lt"/>
                <a:ea typeface="+mn-ea"/>
              </a:defRPr>
            </a:lvl6pPr>
            <a:lvl7pPr marL="2971800" indent="-228600" fontAlgn="base">
              <a:spcBef>
                <a:spcPct val="20000"/>
              </a:spcBef>
              <a:spcAft>
                <a:spcPct val="0"/>
              </a:spcAft>
              <a:buChar char="»"/>
              <a:defRPr sz="2000">
                <a:latin typeface="+mn-lt"/>
                <a:ea typeface="+mn-ea"/>
              </a:defRPr>
            </a:lvl7pPr>
            <a:lvl8pPr marL="3429000" indent="-228600" fontAlgn="base">
              <a:spcBef>
                <a:spcPct val="20000"/>
              </a:spcBef>
              <a:spcAft>
                <a:spcPct val="0"/>
              </a:spcAft>
              <a:buChar char="»"/>
              <a:defRPr sz="2000">
                <a:latin typeface="+mn-lt"/>
                <a:ea typeface="+mn-ea"/>
              </a:defRPr>
            </a:lvl8pPr>
            <a:lvl9pPr marL="3886200" indent="-228600" fontAlgn="base">
              <a:spcBef>
                <a:spcPct val="20000"/>
              </a:spcBef>
              <a:spcAft>
                <a:spcPct val="0"/>
              </a:spcAft>
              <a:buChar char="»"/>
              <a:defRPr sz="2000">
                <a:latin typeface="+mn-lt"/>
                <a:ea typeface="+mn-ea"/>
              </a:defRPr>
            </a:lvl9pPr>
          </a:lstStyle>
          <a:p>
            <a:r>
              <a:rPr lang="en-US" dirty="0">
                <a:solidFill>
                  <a:srgbClr val="004A8F"/>
                </a:solidFill>
              </a:rPr>
              <a:t>✔</a:t>
            </a:r>
          </a:p>
        </p:txBody>
      </p:sp>
    </p:spTree>
    <p:extLst>
      <p:ext uri="{BB962C8B-B14F-4D97-AF65-F5344CB8AC3E}">
        <p14:creationId xmlns:p14="http://schemas.microsoft.com/office/powerpoint/2010/main" val="134015221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Example 10.7 Pucks colliding (cont.)</a:t>
            </a:r>
            <a:endParaRPr lang="en-US" dirty="0"/>
          </a:p>
        </p:txBody>
      </p:sp>
      <p:sp>
        <p:nvSpPr>
          <p:cNvPr id="6" name="Content Placeholder 5"/>
          <p:cNvSpPr>
            <a:spLocks noGrp="1"/>
          </p:cNvSpPr>
          <p:nvPr>
            <p:ph idx="1"/>
          </p:nvPr>
        </p:nvSpPr>
        <p:spPr>
          <a:xfrm>
            <a:off x="365125" y="1874520"/>
            <a:ext cx="8070855" cy="4718304"/>
          </a:xfrm>
        </p:spPr>
        <p:txBody>
          <a:bodyPr/>
          <a:lstStyle/>
          <a:p>
            <a:pPr marL="0" indent="0">
              <a:buNone/>
            </a:pPr>
            <a:r>
              <a:rPr lang="en-US" dirty="0"/>
              <a:t>❹ EVALUATE RESULT My positive result for </a:t>
            </a:r>
            <a:r>
              <a:rPr lang="en-US" i="1" dirty="0" smtClean="0"/>
              <a:t>υ</a:t>
            </a:r>
            <a:r>
              <a:rPr lang="en-US" baseline="-25000" dirty="0" smtClean="0"/>
              <a:t>2</a:t>
            </a:r>
            <a:r>
              <a:rPr lang="en-US" i="1" baseline="-25000" dirty="0" smtClean="0"/>
              <a:t>x</a:t>
            </a:r>
            <a:r>
              <a:rPr lang="en-US" baseline="-25000" dirty="0" smtClean="0"/>
              <a:t>,</a:t>
            </a:r>
            <a:r>
              <a:rPr lang="en-US" baseline="-25000" dirty="0"/>
              <a:t>f</a:t>
            </a:r>
            <a:r>
              <a:rPr lang="en-US" dirty="0" smtClean="0"/>
              <a:t> </a:t>
            </a:r>
            <a:r>
              <a:rPr lang="en-US" dirty="0"/>
              <a:t>and negative result for </a:t>
            </a:r>
            <a:r>
              <a:rPr lang="en-US" i="1" dirty="0"/>
              <a:t>υ</a:t>
            </a:r>
            <a:r>
              <a:rPr lang="en-US" baseline="-25000" dirty="0"/>
              <a:t>2</a:t>
            </a:r>
            <a:r>
              <a:rPr lang="en-US" i="1" baseline="-25000" dirty="0"/>
              <a:t>y</a:t>
            </a:r>
            <a:r>
              <a:rPr lang="en-US" baseline="-25000" dirty="0"/>
              <a:t>,f</a:t>
            </a:r>
            <a:r>
              <a:rPr lang="en-US" dirty="0" smtClean="0"/>
              <a:t> </a:t>
            </a:r>
            <a:r>
              <a:rPr lang="en-US" dirty="0"/>
              <a:t>tell me that after the collision, puck 2 moves in the positive </a:t>
            </a:r>
            <a:r>
              <a:rPr lang="en-US" i="1" dirty="0"/>
              <a:t>x</a:t>
            </a:r>
            <a:r>
              <a:rPr lang="en-US" dirty="0"/>
              <a:t> direction and the negative </a:t>
            </a:r>
            <a:r>
              <a:rPr lang="en-US" i="1" dirty="0"/>
              <a:t>y</a:t>
            </a:r>
            <a:r>
              <a:rPr lang="en-US" dirty="0"/>
              <a:t> direction. Both of these directions make sense: I can see from my sketch that the </a:t>
            </a:r>
            <a:r>
              <a:rPr lang="en-US" i="1" dirty="0"/>
              <a:t>x</a:t>
            </a:r>
            <a:r>
              <a:rPr lang="en-US" dirty="0"/>
              <a:t> component of the velocity of puck 1 decreases in the collision. </a:t>
            </a:r>
            <a:r>
              <a:rPr lang="en-US" dirty="0" smtClean="0"/>
              <a:t/>
            </a:r>
            <a:br>
              <a:rPr lang="en-US" dirty="0" smtClean="0"/>
            </a:br>
            <a:r>
              <a:rPr lang="en-US" dirty="0" smtClean="0"/>
              <a:t>The </a:t>
            </a:r>
            <a:r>
              <a:rPr lang="en-US" dirty="0"/>
              <a:t>corresponding decrease in the </a:t>
            </a:r>
            <a:r>
              <a:rPr lang="en-US" i="1" dirty="0"/>
              <a:t>x</a:t>
            </a:r>
            <a:r>
              <a:rPr lang="en-US" dirty="0"/>
              <a:t> component of its momentum must be made up by an increase in the </a:t>
            </a:r>
            <a:r>
              <a:rPr lang="en-US" i="1" dirty="0"/>
              <a:t>x</a:t>
            </a:r>
            <a:r>
              <a:rPr lang="en-US" dirty="0"/>
              <a:t> component of the momentum of puck 2.</a:t>
            </a:r>
            <a:r>
              <a:rPr lang="en-US" dirty="0" smtClean="0"/>
              <a:t>	</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smtClean="0"/>
              <a:t>Section 10.8: Collisions and momentum in two dimensions</a:t>
            </a:r>
            <a:endParaRPr lang="en-US" dirty="0"/>
          </a:p>
        </p:txBody>
      </p:sp>
    </p:spTree>
    <p:extLst>
      <p:ext uri="{BB962C8B-B14F-4D97-AF65-F5344CB8AC3E}">
        <p14:creationId xmlns:p14="http://schemas.microsoft.com/office/powerpoint/2010/main" val="20450246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sz="2200" dirty="0" smtClean="0"/>
              <a:t>Because the brick is constrained to move along the surface of the plank, it make sense to choose the </a:t>
            </a:r>
            <a:r>
              <a:rPr lang="en-US" sz="2200" i="1" dirty="0" smtClean="0"/>
              <a:t>x</a:t>
            </a:r>
            <a:r>
              <a:rPr lang="en-US" sz="2200" dirty="0" smtClean="0"/>
              <a:t> axis along surface</a:t>
            </a:r>
          </a:p>
          <a:p>
            <a:r>
              <a:rPr lang="en-US" sz="2200" dirty="0" smtClean="0"/>
              <a:t>The force components parallel to the surface are called </a:t>
            </a:r>
            <a:r>
              <a:rPr lang="en-US" sz="2200" b="1" dirty="0" smtClean="0"/>
              <a:t>tangential components</a:t>
            </a:r>
            <a:r>
              <a:rPr lang="en-US" sz="2200" dirty="0" smtClean="0"/>
              <a:t>. </a:t>
            </a:r>
          </a:p>
          <a:p>
            <a:r>
              <a:rPr lang="en-US" sz="2200" dirty="0" smtClean="0"/>
              <a:t>The force components perpendicular to the surface are called </a:t>
            </a:r>
            <a:r>
              <a:rPr lang="en-US" sz="2200" b="1" dirty="0" smtClean="0"/>
              <a:t>normal components</a:t>
            </a:r>
            <a:r>
              <a:rPr lang="en-US" sz="2200" dirty="0" smtClean="0"/>
              <a:t>. Normal components must cancel here!</a:t>
            </a:r>
          </a:p>
          <a:p>
            <a:r>
              <a:rPr lang="en-US" sz="2200" dirty="0" smtClean="0"/>
              <a:t>Contact force contains friction as tangential part</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10.3: Decomposition of forces</a:t>
            </a:r>
            <a:endParaRPr lang="en-US" dirty="0"/>
          </a:p>
        </p:txBody>
      </p:sp>
    </p:spTree>
    <p:extLst>
      <p:ext uri="{BB962C8B-B14F-4D97-AF65-F5344CB8AC3E}">
        <p14:creationId xmlns:p14="http://schemas.microsoft.com/office/powerpoint/2010/main" val="124703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Example 10.7 Pucks colliding (cont.)</a:t>
            </a:r>
            <a:endParaRPr lang="en-US" dirty="0"/>
          </a:p>
        </p:txBody>
      </p:sp>
      <p:sp>
        <p:nvSpPr>
          <p:cNvPr id="6" name="Content Placeholder 5"/>
          <p:cNvSpPr>
            <a:spLocks noGrp="1"/>
          </p:cNvSpPr>
          <p:nvPr>
            <p:ph idx="1"/>
          </p:nvPr>
        </p:nvSpPr>
        <p:spPr>
          <a:xfrm>
            <a:off x="365125" y="1874520"/>
            <a:ext cx="8209910" cy="4718304"/>
          </a:xfrm>
        </p:spPr>
        <p:txBody>
          <a:bodyPr/>
          <a:lstStyle/>
          <a:p>
            <a:pPr marL="0" indent="0">
              <a:buNone/>
            </a:pPr>
            <a:r>
              <a:rPr lang="en-US" dirty="0"/>
              <a:t>❹ EVALUATE RESULT Given that puck 2 initially moves in the positive </a:t>
            </a:r>
            <a:r>
              <a:rPr lang="en-US" i="1" dirty="0"/>
              <a:t>x</a:t>
            </a:r>
            <a:r>
              <a:rPr lang="en-US" dirty="0"/>
              <a:t> direction, it must continue to do so after the collision. In the </a:t>
            </a:r>
            <a:r>
              <a:rPr lang="en-US" i="1" dirty="0"/>
              <a:t>y</a:t>
            </a:r>
            <a:r>
              <a:rPr lang="en-US" dirty="0"/>
              <a:t> direction, I note that because </a:t>
            </a:r>
            <a:r>
              <a:rPr lang="en-US" i="1" dirty="0" smtClean="0"/>
              <a:t>υ</a:t>
            </a:r>
            <a:r>
              <a:rPr lang="en-US" baseline="-25000" dirty="0" smtClean="0"/>
              <a:t>1</a:t>
            </a:r>
            <a:r>
              <a:rPr lang="en-US" i="1" baseline="-25000" dirty="0" smtClean="0"/>
              <a:t>y</a:t>
            </a:r>
            <a:r>
              <a:rPr lang="en-US" baseline="-25000" dirty="0" smtClean="0"/>
              <a:t>,i</a:t>
            </a:r>
            <a:r>
              <a:rPr lang="en-US" dirty="0" smtClean="0"/>
              <a:t> is </a:t>
            </a:r>
            <a:r>
              <a:rPr lang="en-US" dirty="0"/>
              <a:t>zero, the </a:t>
            </a:r>
            <a:r>
              <a:rPr lang="en-US" i="1" dirty="0"/>
              <a:t>y</a:t>
            </a:r>
            <a:r>
              <a:rPr lang="en-US" dirty="0"/>
              <a:t> component of the momentum of puck 1 increases in the positive </a:t>
            </a:r>
            <a:r>
              <a:rPr lang="en-US" i="1" dirty="0"/>
              <a:t>y</a:t>
            </a:r>
            <a:r>
              <a:rPr lang="en-US" dirty="0"/>
              <a:t> direction by an amount </a:t>
            </a:r>
            <a:r>
              <a:rPr lang="en-US" i="1" dirty="0" smtClean="0"/>
              <a:t>m</a:t>
            </a:r>
            <a:r>
              <a:rPr lang="en-US" baseline="-25000" dirty="0" smtClean="0"/>
              <a:t>1</a:t>
            </a:r>
            <a:r>
              <a:rPr lang="en-US" i="1" dirty="0"/>
              <a:t>υ</a:t>
            </a:r>
            <a:r>
              <a:rPr lang="en-US" baseline="-25000" dirty="0" smtClean="0"/>
              <a:t>1</a:t>
            </a:r>
            <a:r>
              <a:rPr lang="en-US" i="1" baseline="-25000" dirty="0" smtClean="0"/>
              <a:t>y</a:t>
            </a:r>
            <a:r>
              <a:rPr lang="en-US" baseline="-25000" dirty="0"/>
              <a:t>,f</a:t>
            </a:r>
            <a:r>
              <a:rPr lang="en-US" dirty="0"/>
              <a:t> </a:t>
            </a:r>
            <a:r>
              <a:rPr lang="en-US" dirty="0" smtClean="0"/>
              <a:t> = </a:t>
            </a:r>
            <a:r>
              <a:rPr lang="en-US" i="1" dirty="0" smtClean="0"/>
              <a:t>m</a:t>
            </a:r>
            <a:r>
              <a:rPr lang="en-US" baseline="-25000" dirty="0" smtClean="0"/>
              <a:t>1</a:t>
            </a:r>
            <a:r>
              <a:rPr lang="en-US" dirty="0"/>
              <a:t>[(0.80 </a:t>
            </a:r>
            <a:r>
              <a:rPr lang="en-US" dirty="0" smtClean="0"/>
              <a:t>m/s</a:t>
            </a:r>
            <a:r>
              <a:rPr lang="en-US" dirty="0"/>
              <a:t>) sin </a:t>
            </a:r>
            <a:r>
              <a:rPr lang="en-US" dirty="0" smtClean="0"/>
              <a:t>60</a:t>
            </a:r>
            <a:r>
              <a:rPr lang="en-US" baseline="30000" dirty="0">
                <a:sym typeface="Symbol"/>
              </a:rPr>
              <a:t>o</a:t>
            </a:r>
            <a:r>
              <a:rPr lang="en-US" dirty="0" smtClean="0"/>
              <a:t>] = </a:t>
            </a:r>
            <a:r>
              <a:rPr lang="en-US" i="1" dirty="0" smtClean="0"/>
              <a:t>m</a:t>
            </a:r>
            <a:r>
              <a:rPr lang="en-US" baseline="-25000" dirty="0" smtClean="0"/>
              <a:t>1</a:t>
            </a:r>
            <a:r>
              <a:rPr lang="en-US" dirty="0"/>
              <a:t>(0.69 </a:t>
            </a:r>
            <a:r>
              <a:rPr lang="en-US" dirty="0" smtClean="0"/>
              <a:t>m/s</a:t>
            </a:r>
            <a:r>
              <a:rPr lang="en-US" dirty="0"/>
              <a:t>). Therefore the </a:t>
            </a:r>
            <a:r>
              <a:rPr lang="en-US" i="1" dirty="0"/>
              <a:t>y</a:t>
            </a:r>
            <a:r>
              <a:rPr lang="en-US" dirty="0"/>
              <a:t> component of the momentum of puck 2 must undergo a change of equal amount in the negative </a:t>
            </a:r>
            <a:r>
              <a:rPr lang="en-US" i="1" dirty="0"/>
              <a:t>y</a:t>
            </a:r>
            <a:r>
              <a:rPr lang="en-US" dirty="0"/>
              <a:t> direction.</a:t>
            </a:r>
            <a:r>
              <a:rPr lang="en-US" dirty="0" smtClean="0"/>
              <a:t>	</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smtClean="0"/>
              <a:t>Section 10.8: Collisions and momentum in two dimensions</a:t>
            </a:r>
            <a:endParaRPr lang="en-US" dirty="0"/>
          </a:p>
        </p:txBody>
      </p:sp>
    </p:spTree>
    <p:extLst>
      <p:ext uri="{BB962C8B-B14F-4D97-AF65-F5344CB8AC3E}">
        <p14:creationId xmlns:p14="http://schemas.microsoft.com/office/powerpoint/2010/main" val="121783085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Example 10.7 Pucks colliding (cont.)</a:t>
            </a:r>
            <a:endParaRPr lang="en-US" dirty="0"/>
          </a:p>
        </p:txBody>
      </p:sp>
      <p:sp>
        <p:nvSpPr>
          <p:cNvPr id="6" name="Content Placeholder 5"/>
          <p:cNvSpPr>
            <a:spLocks noGrp="1"/>
          </p:cNvSpPr>
          <p:nvPr>
            <p:ph idx="1"/>
          </p:nvPr>
        </p:nvSpPr>
        <p:spPr>
          <a:xfrm>
            <a:off x="365125" y="1874520"/>
            <a:ext cx="8209910" cy="4718304"/>
          </a:xfrm>
        </p:spPr>
        <p:txBody>
          <a:bodyPr/>
          <a:lstStyle/>
          <a:p>
            <a:pPr marL="0" indent="0">
              <a:buNone/>
            </a:pPr>
            <a:r>
              <a:rPr lang="en-US" dirty="0"/>
              <a:t>❹ EVALUATE RESULT Because the initial </a:t>
            </a:r>
            <a:r>
              <a:rPr lang="en-US" i="1" dirty="0"/>
              <a:t>y</a:t>
            </a:r>
            <a:r>
              <a:rPr lang="en-US" dirty="0"/>
              <a:t> component of the momentum of puck 2 is smaller than this value, </a:t>
            </a:r>
            <a:r>
              <a:rPr lang="en-US" i="1" dirty="0" smtClean="0"/>
              <a:t>m</a:t>
            </a:r>
            <a:r>
              <a:rPr lang="en-US" baseline="-25000" dirty="0" smtClean="0"/>
              <a:t>2</a:t>
            </a:r>
            <a:r>
              <a:rPr lang="en-US" i="1" dirty="0" smtClean="0"/>
              <a:t>υ</a:t>
            </a:r>
            <a:r>
              <a:rPr lang="en-US" baseline="-25000" dirty="0" smtClean="0"/>
              <a:t>2</a:t>
            </a:r>
            <a:r>
              <a:rPr lang="en-US" i="1" baseline="-25000" dirty="0" smtClean="0"/>
              <a:t>y</a:t>
            </a:r>
            <a:r>
              <a:rPr lang="en-US" baseline="-25000" dirty="0" smtClean="0"/>
              <a:t>,i</a:t>
            </a:r>
            <a:r>
              <a:rPr lang="en-US" dirty="0" smtClean="0"/>
              <a:t> = 2</a:t>
            </a:r>
            <a:r>
              <a:rPr lang="en-US" i="1" dirty="0" smtClean="0"/>
              <a:t>m</a:t>
            </a:r>
            <a:r>
              <a:rPr lang="en-US" baseline="-25000" dirty="0" smtClean="0"/>
              <a:t>1</a:t>
            </a:r>
            <a:r>
              <a:rPr lang="en-US" i="1" dirty="0" smtClean="0"/>
              <a:t>υ</a:t>
            </a:r>
            <a:r>
              <a:rPr lang="en-US" baseline="-25000" dirty="0" smtClean="0"/>
              <a:t>2</a:t>
            </a:r>
            <a:r>
              <a:rPr lang="en-US" i="1" baseline="-25000" dirty="0" smtClean="0"/>
              <a:t>y</a:t>
            </a:r>
            <a:r>
              <a:rPr lang="en-US" baseline="-25000" dirty="0" smtClean="0"/>
              <a:t>,i </a:t>
            </a:r>
            <a:r>
              <a:rPr lang="en-US" dirty="0" smtClean="0"/>
              <a:t>= 2</a:t>
            </a:r>
            <a:r>
              <a:rPr lang="en-US" i="1" dirty="0" smtClean="0"/>
              <a:t>m</a:t>
            </a:r>
            <a:r>
              <a:rPr lang="en-US" baseline="-25000" dirty="0" smtClean="0"/>
              <a:t>1</a:t>
            </a:r>
            <a:r>
              <a:rPr lang="en-US" dirty="0"/>
              <a:t>[(0.20 </a:t>
            </a:r>
            <a:r>
              <a:rPr lang="en-US" dirty="0" smtClean="0"/>
              <a:t>m/s</a:t>
            </a:r>
            <a:r>
              <a:rPr lang="en-US" dirty="0"/>
              <a:t>) sin </a:t>
            </a:r>
            <a:r>
              <a:rPr lang="en-US" dirty="0" smtClean="0"/>
              <a:t>45</a:t>
            </a:r>
            <a:r>
              <a:rPr lang="en-US" baseline="30000" dirty="0">
                <a:sym typeface="Symbol"/>
              </a:rPr>
              <a:t>o</a:t>
            </a:r>
            <a:r>
              <a:rPr lang="en-US" dirty="0" smtClean="0"/>
              <a:t>] = </a:t>
            </a:r>
            <a:r>
              <a:rPr lang="en-US" i="1" dirty="0" smtClean="0"/>
              <a:t>m</a:t>
            </a:r>
            <a:r>
              <a:rPr lang="en-US" baseline="-25000" dirty="0" smtClean="0"/>
              <a:t>1</a:t>
            </a:r>
            <a:r>
              <a:rPr lang="en-US" dirty="0"/>
              <a:t>(0.28 </a:t>
            </a:r>
            <a:r>
              <a:rPr lang="en-US" dirty="0" smtClean="0"/>
              <a:t>m/s</a:t>
            </a:r>
            <a:r>
              <a:rPr lang="en-US" dirty="0"/>
              <a:t>), puck 2 must reverse its direction of motion in the </a:t>
            </a:r>
            <a:r>
              <a:rPr lang="en-US" i="1" dirty="0"/>
              <a:t>y</a:t>
            </a:r>
            <a:r>
              <a:rPr lang="en-US" dirty="0"/>
              <a:t> direction, yielding a negative value for </a:t>
            </a:r>
            <a:r>
              <a:rPr lang="en-US" i="1" dirty="0" smtClean="0"/>
              <a:t>υ</a:t>
            </a:r>
            <a:r>
              <a:rPr lang="en-US" baseline="-25000" dirty="0" smtClean="0"/>
              <a:t>2</a:t>
            </a:r>
            <a:r>
              <a:rPr lang="en-US" i="1" baseline="-25000" dirty="0" smtClean="0"/>
              <a:t>y</a:t>
            </a:r>
            <a:r>
              <a:rPr lang="en-US" baseline="-25000" dirty="0"/>
              <a:t>,</a:t>
            </a:r>
            <a:r>
              <a:rPr lang="en-US" baseline="-25000" dirty="0" smtClean="0"/>
              <a:t>f</a:t>
            </a:r>
            <a:r>
              <a:rPr lang="en-US" dirty="0" smtClean="0"/>
              <a:t>, </a:t>
            </a:r>
            <a:r>
              <a:rPr lang="en-US" dirty="0"/>
              <a:t>in agreement with what I found.</a:t>
            </a:r>
            <a:endParaRPr lang="en-US" dirty="0" smtClean="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smtClean="0"/>
              <a:t>Section 10.8: Collisions and momentum in two dimensions</a:t>
            </a:r>
            <a:endParaRPr lang="en-US" dirty="0"/>
          </a:p>
        </p:txBody>
      </p:sp>
    </p:spTree>
    <p:extLst>
      <p:ext uri="{BB962C8B-B14F-4D97-AF65-F5344CB8AC3E}">
        <p14:creationId xmlns:p14="http://schemas.microsoft.com/office/powerpoint/2010/main" val="271895886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Checkpoint </a:t>
            </a:r>
            <a:r>
              <a:rPr lang="en-US" dirty="0" smtClean="0"/>
              <a:t>10.10</a:t>
            </a:r>
            <a:endParaRPr lang="en-US" dirty="0"/>
          </a:p>
        </p:txBody>
      </p:sp>
      <p:sp>
        <p:nvSpPr>
          <p:cNvPr id="6" name="Content Placeholder 5"/>
          <p:cNvSpPr>
            <a:spLocks noGrp="1"/>
          </p:cNvSpPr>
          <p:nvPr>
            <p:ph idx="1"/>
          </p:nvPr>
        </p:nvSpPr>
        <p:spPr/>
        <p:txBody>
          <a:bodyPr/>
          <a:lstStyle/>
          <a:p>
            <a:pPr>
              <a:tabLst>
                <a:tab pos="1028700" algn="l"/>
              </a:tabLst>
            </a:pPr>
            <a:r>
              <a:rPr lang="en-US" dirty="0" smtClean="0"/>
              <a:t>	</a:t>
            </a:r>
            <a:r>
              <a:rPr lang="en-US" dirty="0"/>
              <a:t>Is the collision in Example 10.7 elastic?</a:t>
            </a:r>
          </a:p>
        </p:txBody>
      </p:sp>
      <p:sp>
        <p:nvSpPr>
          <p:cNvPr id="8" name="Text Placeholder 7"/>
          <p:cNvSpPr>
            <a:spLocks noGrp="1"/>
          </p:cNvSpPr>
          <p:nvPr>
            <p:ph type="body" sz="quarter" idx="12"/>
          </p:nvPr>
        </p:nvSpPr>
        <p:spPr/>
        <p:txBody>
          <a:bodyPr/>
          <a:lstStyle/>
          <a:p>
            <a:r>
              <a:rPr lang="en-US" dirty="0" smtClean="0"/>
              <a:t>10.10</a:t>
            </a:r>
            <a:endParaRPr lang="en-US" dirty="0"/>
          </a:p>
        </p:txBody>
      </p:sp>
      <p:pic>
        <p:nvPicPr>
          <p:cNvPr id="2" name="Picture 1" descr="10_33_Figure.jpg"/>
          <p:cNvPicPr>
            <a:picLocks noChangeAspect="1"/>
          </p:cNvPicPr>
          <p:nvPr/>
        </p:nvPicPr>
        <p:blipFill rotWithShape="1">
          <a:blip r:embed="rId2">
            <a:extLst>
              <a:ext uri="{28A0092B-C50C-407E-A947-70E740481C1C}">
                <a14:useLocalDpi xmlns:a14="http://schemas.microsoft.com/office/drawing/2010/main" val="0"/>
              </a:ext>
            </a:extLst>
          </a:blip>
          <a:srcRect b="2848"/>
          <a:stretch/>
        </p:blipFill>
        <p:spPr>
          <a:xfrm>
            <a:off x="2100306" y="2240699"/>
            <a:ext cx="4943388" cy="4000915"/>
          </a:xfrm>
          <a:prstGeom prst="rect">
            <a:avLst/>
          </a:prstGeom>
        </p:spPr>
      </p:pic>
    </p:spTree>
    <p:extLst>
      <p:ext uri="{BB962C8B-B14F-4D97-AF65-F5344CB8AC3E}">
        <p14:creationId xmlns:p14="http://schemas.microsoft.com/office/powerpoint/2010/main" val="29997996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Can resolve all forces into two components:</a:t>
            </a:r>
          </a:p>
          <a:p>
            <a:pPr lvl="1"/>
            <a:r>
              <a:rPr lang="en-US" dirty="0" smtClean="0"/>
              <a:t>Component along the ramp</a:t>
            </a:r>
          </a:p>
          <a:p>
            <a:pPr lvl="1"/>
            <a:r>
              <a:rPr lang="en-US" dirty="0" smtClean="0"/>
              <a:t>Component perpendicular to ramp</a:t>
            </a:r>
            <a:endParaRPr lang="en-US" dirty="0"/>
          </a:p>
        </p:txBody>
      </p:sp>
      <p:sp>
        <p:nvSpPr>
          <p:cNvPr id="3" name="Footer Placeholder 2"/>
          <p:cNvSpPr>
            <a:spLocks noGrp="1"/>
          </p:cNvSpPr>
          <p:nvPr>
            <p:ph type="ftr" sz="quarter" idx="10"/>
          </p:nvPr>
        </p:nvSpPr>
        <p:spPr/>
        <p:txBody>
          <a:bodyPr/>
          <a:lstStyle/>
          <a:p>
            <a:r>
              <a:rPr lang="en-GB" smtClean="0"/>
              <a:t>© 2015 Pearson Education, Inc.</a:t>
            </a:r>
            <a:endParaRPr lang="en-GB" dirty="0"/>
          </a:p>
        </p:txBody>
      </p:sp>
      <p:sp>
        <p:nvSpPr>
          <p:cNvPr id="4" name="Text Placeholder 3"/>
          <p:cNvSpPr>
            <a:spLocks noGrp="1"/>
          </p:cNvSpPr>
          <p:nvPr>
            <p:ph type="body" sz="quarter" idx="11"/>
          </p:nvPr>
        </p:nvSpPr>
        <p:spPr/>
        <p:txBody>
          <a:bodyPr/>
          <a:lstStyle/>
          <a:p>
            <a:r>
              <a:rPr lang="en-US" dirty="0"/>
              <a:t>Section 10.3: Decomposition of forces</a:t>
            </a:r>
          </a:p>
          <a:p>
            <a:endParaRPr lang="en-US" dirty="0"/>
          </a:p>
        </p:txBody>
      </p:sp>
      <p:pic>
        <p:nvPicPr>
          <p:cNvPr id="5" name="Picture 4" descr="10_15_Figure.jpg"/>
          <p:cNvPicPr>
            <a:picLocks noChangeAspect="1"/>
          </p:cNvPicPr>
          <p:nvPr/>
        </p:nvPicPr>
        <p:blipFill rotWithShape="1">
          <a:blip r:embed="rId2">
            <a:extLst>
              <a:ext uri="{28A0092B-C50C-407E-A947-70E740481C1C}">
                <a14:useLocalDpi xmlns:a14="http://schemas.microsoft.com/office/drawing/2010/main" val="0"/>
              </a:ext>
            </a:extLst>
          </a:blip>
          <a:srcRect b="4385"/>
          <a:stretch/>
        </p:blipFill>
        <p:spPr>
          <a:xfrm>
            <a:off x="365124" y="2894284"/>
            <a:ext cx="7864475" cy="3698540"/>
          </a:xfrm>
          <a:prstGeom prst="rect">
            <a:avLst/>
          </a:prstGeom>
        </p:spPr>
      </p:pic>
    </p:spTree>
    <p:extLst>
      <p:ext uri="{BB962C8B-B14F-4D97-AF65-F5344CB8AC3E}">
        <p14:creationId xmlns:p14="http://schemas.microsoft.com/office/powerpoint/2010/main" val="19227756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dirty="0"/>
              <a:t>The brick problem suggests which axes we should choose in a given problem:</a:t>
            </a:r>
          </a:p>
          <a:p>
            <a:pPr lvl="1"/>
            <a:r>
              <a:rPr lang="en-US" b="1" dirty="0"/>
              <a:t>If </a:t>
            </a:r>
            <a:r>
              <a:rPr lang="en-US" b="1" dirty="0" smtClean="0"/>
              <a:t>possible, choose a coordinate system such that one of the axes lies along the direction of the acceleration of the object under consideration.</a:t>
            </a:r>
          </a:p>
          <a:p>
            <a:pPr lvl="1"/>
            <a:endParaRPr lang="en-US" b="1" dirty="0"/>
          </a:p>
          <a:p>
            <a:pPr lvl="1"/>
            <a:endParaRPr lang="en-US" b="1" dirty="0" smtClean="0"/>
          </a:p>
          <a:p>
            <a:r>
              <a:rPr lang="en-US" dirty="0" smtClean="0"/>
              <a:t>Will it make a difference in the final answer?</a:t>
            </a:r>
          </a:p>
          <a:p>
            <a:pPr lvl="1"/>
            <a:r>
              <a:rPr lang="en-US" b="1" dirty="0" smtClean="0"/>
              <a:t>No, but it can make things easier</a:t>
            </a:r>
            <a:endParaRPr lang="en-US" b="1"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10.3: Decomposition of forces</a:t>
            </a:r>
            <a:endParaRPr lang="en-US" dirty="0"/>
          </a:p>
        </p:txBody>
      </p:sp>
    </p:spTree>
    <p:extLst>
      <p:ext uri="{BB962C8B-B14F-4D97-AF65-F5344CB8AC3E}">
        <p14:creationId xmlns:p14="http://schemas.microsoft.com/office/powerpoint/2010/main" val="273902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Example 10.2 Pulling a friend on a swing</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10.3: Decomposition of forces</a:t>
            </a:r>
          </a:p>
        </p:txBody>
      </p:sp>
      <p:sp>
        <p:nvSpPr>
          <p:cNvPr id="6" name="Content Placeholder 5"/>
          <p:cNvSpPr>
            <a:spLocks noGrp="1"/>
          </p:cNvSpPr>
          <p:nvPr>
            <p:ph idx="1"/>
          </p:nvPr>
        </p:nvSpPr>
        <p:spPr>
          <a:xfrm>
            <a:off x="365124" y="1874520"/>
            <a:ext cx="8349030" cy="4718304"/>
          </a:xfrm>
        </p:spPr>
        <p:txBody>
          <a:bodyPr/>
          <a:lstStyle/>
          <a:p>
            <a:pPr marL="0" indent="0">
              <a:buNone/>
            </a:pPr>
            <a:r>
              <a:rPr lang="en-US" sz="2600" dirty="0"/>
              <a:t>Using a rope, you pull a friend sitting on a swing (Figure 10.16). (</a:t>
            </a:r>
            <a:r>
              <a:rPr lang="en-US" sz="2600" i="1" dirty="0"/>
              <a:t>a</a:t>
            </a:r>
            <a:r>
              <a:rPr lang="en-US" sz="2600" dirty="0"/>
              <a:t>) As you increase the angle </a:t>
            </a:r>
            <a:r>
              <a:rPr lang="el-GR" sz="2600" i="1" dirty="0"/>
              <a:t>θ</a:t>
            </a:r>
            <a:r>
              <a:rPr lang="en-US" sz="2600" dirty="0" smtClean="0"/>
              <a:t>, </a:t>
            </a:r>
            <a:r>
              <a:rPr lang="en-US" sz="2600" dirty="0"/>
              <a:t>does the magnitude of the </a:t>
            </a:r>
            <a:r>
              <a:rPr lang="en-US" sz="2600" dirty="0" smtClean="0"/>
              <a:t>force      required </a:t>
            </a:r>
            <a:r>
              <a:rPr lang="en-US" sz="2600" dirty="0"/>
              <a:t>to hold your friend in place increase or decrease</a:t>
            </a:r>
            <a:r>
              <a:rPr lang="en-US" sz="2600" dirty="0" smtClean="0"/>
              <a:t>?</a:t>
            </a:r>
            <a:endParaRPr lang="en-US" sz="2600" dirty="0"/>
          </a:p>
        </p:txBody>
      </p:sp>
      <p:graphicFrame>
        <p:nvGraphicFramePr>
          <p:cNvPr id="8" name="Object 7"/>
          <p:cNvGraphicFramePr>
            <a:graphicFrameLocks noChangeAspect="1"/>
          </p:cNvGraphicFramePr>
          <p:nvPr>
            <p:extLst>
              <p:ext uri="{D42A27DB-BD31-4B8C-83A1-F6EECF244321}">
                <p14:modId xmlns:p14="http://schemas.microsoft.com/office/powerpoint/2010/main" val="3717959457"/>
              </p:ext>
            </p:extLst>
          </p:nvPr>
        </p:nvGraphicFramePr>
        <p:xfrm>
          <a:off x="2016125" y="2695575"/>
          <a:ext cx="393700" cy="520700"/>
        </p:xfrm>
        <a:graphic>
          <a:graphicData uri="http://schemas.openxmlformats.org/presentationml/2006/ole">
            <mc:AlternateContent xmlns:mc="http://schemas.openxmlformats.org/markup-compatibility/2006">
              <mc:Choice xmlns:v="urn:schemas-microsoft-com:vml" Requires="v">
                <p:oleObj spid="_x0000_s20084" name="Equation" r:id="rId3" imgW="393700" imgH="520700" progId="Equation.3">
                  <p:embed/>
                </p:oleObj>
              </mc:Choice>
              <mc:Fallback>
                <p:oleObj name="Equation" r:id="rId3" imgW="393700" imgH="520700" progId="Equation.3">
                  <p:embed/>
                  <p:pic>
                    <p:nvPicPr>
                      <p:cNvPr id="0" name=""/>
                      <p:cNvPicPr/>
                      <p:nvPr/>
                    </p:nvPicPr>
                    <p:blipFill>
                      <a:blip r:embed="rId4"/>
                      <a:stretch>
                        <a:fillRect/>
                      </a:stretch>
                    </p:blipFill>
                    <p:spPr>
                      <a:xfrm>
                        <a:off x="2016125" y="2695575"/>
                        <a:ext cx="393700" cy="520700"/>
                      </a:xfrm>
                      <a:prstGeom prst="rect">
                        <a:avLst/>
                      </a:prstGeom>
                    </p:spPr>
                  </p:pic>
                </p:oleObj>
              </mc:Fallback>
            </mc:AlternateContent>
          </a:graphicData>
        </a:graphic>
      </p:graphicFrame>
      <p:pic>
        <p:nvPicPr>
          <p:cNvPr id="9" name="Picture 8" descr="10_16_Figure.jpg"/>
          <p:cNvPicPr>
            <a:picLocks noChangeAspect="1"/>
          </p:cNvPicPr>
          <p:nvPr/>
        </p:nvPicPr>
        <p:blipFill rotWithShape="1">
          <a:blip r:embed="rId5">
            <a:extLst>
              <a:ext uri="{28A0092B-C50C-407E-A947-70E740481C1C}">
                <a14:useLocalDpi xmlns:a14="http://schemas.microsoft.com/office/drawing/2010/main" val="0"/>
              </a:ext>
            </a:extLst>
          </a:blip>
          <a:srcRect b="3122"/>
          <a:stretch/>
        </p:blipFill>
        <p:spPr>
          <a:xfrm>
            <a:off x="3048000" y="3715439"/>
            <a:ext cx="4492242" cy="3013402"/>
          </a:xfrm>
          <a:prstGeom prst="rect">
            <a:avLst/>
          </a:prstGeom>
        </p:spPr>
      </p:pic>
    </p:spTree>
    <p:extLst>
      <p:ext uri="{BB962C8B-B14F-4D97-AF65-F5344CB8AC3E}">
        <p14:creationId xmlns:p14="http://schemas.microsoft.com/office/powerpoint/2010/main" val="17761161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0_16_Figure.jpg"/>
          <p:cNvPicPr>
            <a:picLocks noChangeAspect="1"/>
          </p:cNvPicPr>
          <p:nvPr/>
        </p:nvPicPr>
        <p:blipFill rotWithShape="1">
          <a:blip r:embed="rId3">
            <a:extLst>
              <a:ext uri="{28A0092B-C50C-407E-A947-70E740481C1C}">
                <a14:useLocalDpi xmlns:a14="http://schemas.microsoft.com/office/drawing/2010/main" val="0"/>
              </a:ext>
            </a:extLst>
          </a:blip>
          <a:srcRect b="3122"/>
          <a:stretch/>
        </p:blipFill>
        <p:spPr>
          <a:xfrm>
            <a:off x="2513535" y="3857423"/>
            <a:ext cx="4406372" cy="2955799"/>
          </a:xfrm>
          <a:prstGeom prst="rect">
            <a:avLst/>
          </a:prstGeom>
        </p:spPr>
      </p:pic>
      <p:sp>
        <p:nvSpPr>
          <p:cNvPr id="5" name="Title 4"/>
          <p:cNvSpPr>
            <a:spLocks noGrp="1"/>
          </p:cNvSpPr>
          <p:nvPr>
            <p:ph type="title"/>
          </p:nvPr>
        </p:nvSpPr>
        <p:spPr>
          <a:xfrm>
            <a:off x="0" y="1170432"/>
            <a:ext cx="9144000" cy="1015663"/>
          </a:xfrm>
        </p:spPr>
        <p:txBody>
          <a:bodyPr/>
          <a:lstStyle/>
          <a:p>
            <a:r>
              <a:rPr lang="en-US" dirty="0" smtClean="0"/>
              <a:t>Example 10.2 Pulling a friend on a swing (cont.)</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smtClean="0"/>
              <a:t>Section 10.3: Decomposition of forces</a:t>
            </a:r>
            <a:endParaRPr lang="en-US" dirty="0"/>
          </a:p>
        </p:txBody>
      </p:sp>
      <p:sp>
        <p:nvSpPr>
          <p:cNvPr id="6" name="Content Placeholder 5"/>
          <p:cNvSpPr>
            <a:spLocks noGrp="1"/>
          </p:cNvSpPr>
          <p:nvPr>
            <p:ph idx="1"/>
          </p:nvPr>
        </p:nvSpPr>
        <p:spPr>
          <a:xfrm>
            <a:off x="365125" y="2201332"/>
            <a:ext cx="8212260" cy="4391491"/>
          </a:xfrm>
        </p:spPr>
        <p:txBody>
          <a:bodyPr/>
          <a:lstStyle/>
          <a:p>
            <a:pPr marL="0" indent="0">
              <a:buNone/>
            </a:pPr>
            <a:r>
              <a:rPr lang="en-US" sz="2600" dirty="0" smtClean="0"/>
              <a:t>(</a:t>
            </a:r>
            <a:r>
              <a:rPr lang="en-US" sz="2600" i="1" dirty="0" smtClean="0"/>
              <a:t>b</a:t>
            </a:r>
            <a:r>
              <a:rPr lang="en-US" sz="2600" dirty="0" smtClean="0"/>
              <a:t>) Is the magnitude of that force larger than, equal to, or smaller than the magnitude of the gravitational force </a:t>
            </a:r>
            <a:br>
              <a:rPr lang="en-US" sz="2600" dirty="0" smtClean="0"/>
            </a:br>
            <a:r>
              <a:rPr lang="en-US" sz="2600" dirty="0" smtClean="0"/>
              <a:t>exerted by Earth on your friend? (Consider the situation for both small and large values of </a:t>
            </a:r>
            <a:r>
              <a:rPr lang="el-GR" sz="2600" i="1" dirty="0" smtClean="0"/>
              <a:t>θ</a:t>
            </a:r>
            <a:r>
              <a:rPr lang="en-US" sz="2600" dirty="0" smtClean="0"/>
              <a:t>.)</a:t>
            </a:r>
            <a:endParaRPr lang="en-US" sz="2600" dirty="0"/>
          </a:p>
        </p:txBody>
      </p:sp>
      <p:graphicFrame>
        <p:nvGraphicFramePr>
          <p:cNvPr id="8" name="Object 7"/>
          <p:cNvGraphicFramePr>
            <a:graphicFrameLocks noChangeAspect="1"/>
          </p:cNvGraphicFramePr>
          <p:nvPr>
            <p:extLst>
              <p:ext uri="{D42A27DB-BD31-4B8C-83A1-F6EECF244321}">
                <p14:modId xmlns:p14="http://schemas.microsoft.com/office/powerpoint/2010/main" val="563100015"/>
              </p:ext>
            </p:extLst>
          </p:nvPr>
        </p:nvGraphicFramePr>
        <p:xfrm>
          <a:off x="7439025" y="2627313"/>
          <a:ext cx="444500" cy="520700"/>
        </p:xfrm>
        <a:graphic>
          <a:graphicData uri="http://schemas.openxmlformats.org/presentationml/2006/ole">
            <mc:AlternateContent xmlns:mc="http://schemas.openxmlformats.org/markup-compatibility/2006">
              <mc:Choice xmlns:v="urn:schemas-microsoft-com:vml" Requires="v">
                <p:oleObj spid="_x0000_s22129" name="Equation" r:id="rId4" imgW="444500" imgH="520700" progId="Equation.3">
                  <p:embed/>
                </p:oleObj>
              </mc:Choice>
              <mc:Fallback>
                <p:oleObj name="Equation" r:id="rId4" imgW="444500" imgH="520700" progId="Equation.3">
                  <p:embed/>
                  <p:pic>
                    <p:nvPicPr>
                      <p:cNvPr id="0" name=""/>
                      <p:cNvPicPr/>
                      <p:nvPr/>
                    </p:nvPicPr>
                    <p:blipFill>
                      <a:blip r:embed="rId5"/>
                      <a:stretch>
                        <a:fillRect/>
                      </a:stretch>
                    </p:blipFill>
                    <p:spPr>
                      <a:xfrm>
                        <a:off x="7439025" y="2627313"/>
                        <a:ext cx="444500" cy="520700"/>
                      </a:xfrm>
                      <a:prstGeom prst="rect">
                        <a:avLst/>
                      </a:prstGeom>
                    </p:spPr>
                  </p:pic>
                </p:oleObj>
              </mc:Fallback>
            </mc:AlternateContent>
          </a:graphicData>
        </a:graphic>
      </p:graphicFrame>
    </p:spTree>
    <p:extLst>
      <p:ext uri="{BB962C8B-B14F-4D97-AF65-F5344CB8AC3E}">
        <p14:creationId xmlns:p14="http://schemas.microsoft.com/office/powerpoint/2010/main" val="19069241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Basically like the last one</a:t>
            </a:r>
            <a:endParaRPr lang="en-US" dirty="0"/>
          </a:p>
        </p:txBody>
      </p:sp>
      <p:sp>
        <p:nvSpPr>
          <p:cNvPr id="3" name="Content Placeholder 2"/>
          <p:cNvSpPr>
            <a:spLocks noGrp="1"/>
          </p:cNvSpPr>
          <p:nvPr>
            <p:ph idx="1"/>
          </p:nvPr>
        </p:nvSpPr>
        <p:spPr/>
        <p:txBody>
          <a:bodyPr/>
          <a:lstStyle/>
          <a:p>
            <a:r>
              <a:rPr lang="en-US" dirty="0" smtClean="0"/>
              <a:t>~20 multiple choice. Chapters 7-10</a:t>
            </a:r>
          </a:p>
          <a:p>
            <a:r>
              <a:rPr lang="en-US" dirty="0" smtClean="0"/>
              <a:t>Ch. 7.1-10 interactions (energy)</a:t>
            </a:r>
          </a:p>
          <a:p>
            <a:pPr lvl="1"/>
            <a:r>
              <a:rPr lang="en-US" sz="2000" dirty="0" smtClean="0"/>
              <a:t>1, 5-7 interaction basics</a:t>
            </a:r>
          </a:p>
          <a:p>
            <a:pPr lvl="1"/>
            <a:r>
              <a:rPr lang="en-US" sz="2000" dirty="0" smtClean="0"/>
              <a:t>2, 8-9 potential energy</a:t>
            </a:r>
          </a:p>
          <a:p>
            <a:pPr lvl="1"/>
            <a:r>
              <a:rPr lang="en-US" sz="2000" dirty="0" smtClean="0"/>
              <a:t>3-4, 8, 10 dissipative forces</a:t>
            </a:r>
          </a:p>
          <a:p>
            <a:r>
              <a:rPr lang="en-US" dirty="0" smtClean="0"/>
              <a:t>Ch. 8.1-10 force</a:t>
            </a:r>
          </a:p>
          <a:p>
            <a:pPr lvl="1"/>
            <a:r>
              <a:rPr lang="en-US" sz="2000" dirty="0" smtClean="0"/>
              <a:t>1-5, 7 characteristics of force</a:t>
            </a:r>
          </a:p>
          <a:p>
            <a:pPr lvl="1"/>
            <a:r>
              <a:rPr lang="en-US" sz="2000" dirty="0" smtClean="0"/>
              <a:t>6, 8, 9 important forces</a:t>
            </a:r>
          </a:p>
          <a:p>
            <a:pPr lvl="1"/>
            <a:r>
              <a:rPr lang="en-US" sz="2000" dirty="0" smtClean="0"/>
              <a:t>1, 4-5, 7 effects of forces</a:t>
            </a:r>
          </a:p>
          <a:p>
            <a:pPr lvl="1"/>
            <a:r>
              <a:rPr lang="en-US" sz="2000" dirty="0" smtClean="0"/>
              <a:t>10 impulse</a:t>
            </a:r>
            <a:endParaRPr lang="en-US" dirty="0"/>
          </a:p>
        </p:txBody>
      </p:sp>
      <p:sp>
        <p:nvSpPr>
          <p:cNvPr id="4" name="Footer Placeholder 3"/>
          <p:cNvSpPr>
            <a:spLocks noGrp="1"/>
          </p:cNvSpPr>
          <p:nvPr>
            <p:ph type="ftr" sz="quarter" idx="10"/>
          </p:nvPr>
        </p:nvSpPr>
        <p:spPr/>
        <p:txBody>
          <a:bodyPr/>
          <a:lstStyle/>
          <a:p>
            <a:r>
              <a:rPr lang="en-GB"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Exam 2 details</a:t>
            </a:r>
            <a:endParaRPr lang="en-US" dirty="0"/>
          </a:p>
        </p:txBody>
      </p:sp>
    </p:spTree>
    <p:extLst>
      <p:ext uri="{BB962C8B-B14F-4D97-AF65-F5344CB8AC3E}">
        <p14:creationId xmlns:p14="http://schemas.microsoft.com/office/powerpoint/2010/main" val="16692814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170432"/>
            <a:ext cx="9144000" cy="1015663"/>
          </a:xfrm>
        </p:spPr>
        <p:txBody>
          <a:bodyPr/>
          <a:lstStyle/>
          <a:p>
            <a:r>
              <a:rPr lang="en-US" dirty="0"/>
              <a:t>Example 10.2 Pulling a friend on a </a:t>
            </a:r>
            <a:r>
              <a:rPr lang="en-US" dirty="0" smtClean="0"/>
              <a:t>swing (cont.)</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10.3: Decomposition of forces</a:t>
            </a:r>
          </a:p>
        </p:txBody>
      </p:sp>
      <p:sp>
        <p:nvSpPr>
          <p:cNvPr id="6" name="Content Placeholder 5"/>
          <p:cNvSpPr>
            <a:spLocks noGrp="1"/>
          </p:cNvSpPr>
          <p:nvPr>
            <p:ph idx="1"/>
          </p:nvPr>
        </p:nvSpPr>
        <p:spPr>
          <a:xfrm>
            <a:off x="365125" y="2201332"/>
            <a:ext cx="8229600" cy="4391491"/>
          </a:xfrm>
        </p:spPr>
        <p:txBody>
          <a:bodyPr/>
          <a:lstStyle/>
          <a:p>
            <a:pPr marL="0" indent="0">
              <a:buNone/>
            </a:pPr>
            <a:r>
              <a:rPr lang="en-US" sz="2600" dirty="0"/>
              <a:t>(</a:t>
            </a:r>
            <a:r>
              <a:rPr lang="en-US" sz="2600" i="1" dirty="0"/>
              <a:t>c</a:t>
            </a:r>
            <a:r>
              <a:rPr lang="en-US" sz="2600" dirty="0"/>
              <a:t>) Is the magnitude of the </a:t>
            </a:r>
            <a:r>
              <a:rPr lang="en-US" sz="2600" dirty="0" smtClean="0"/>
              <a:t>force      exerted </a:t>
            </a:r>
            <a:r>
              <a:rPr lang="en-US" sz="2600" dirty="0"/>
              <a:t>by the swing on your friend larger than, equal to, or smaller </a:t>
            </a:r>
            <a:r>
              <a:rPr lang="en-US" sz="2600" dirty="0" smtClean="0"/>
              <a:t>than</a:t>
            </a:r>
            <a:endParaRPr lang="en-US" sz="2600" dirty="0"/>
          </a:p>
        </p:txBody>
      </p:sp>
      <p:graphicFrame>
        <p:nvGraphicFramePr>
          <p:cNvPr id="8" name="Object 7"/>
          <p:cNvGraphicFramePr>
            <a:graphicFrameLocks noChangeAspect="1"/>
          </p:cNvGraphicFramePr>
          <p:nvPr>
            <p:extLst>
              <p:ext uri="{D42A27DB-BD31-4B8C-83A1-F6EECF244321}">
                <p14:modId xmlns:p14="http://schemas.microsoft.com/office/powerpoint/2010/main" val="1923930054"/>
              </p:ext>
            </p:extLst>
          </p:nvPr>
        </p:nvGraphicFramePr>
        <p:xfrm>
          <a:off x="4764088" y="2232636"/>
          <a:ext cx="393700" cy="520700"/>
        </p:xfrm>
        <a:graphic>
          <a:graphicData uri="http://schemas.openxmlformats.org/presentationml/2006/ole">
            <mc:AlternateContent xmlns:mc="http://schemas.openxmlformats.org/markup-compatibility/2006">
              <mc:Choice xmlns:v="urn:schemas-microsoft-com:vml" Requires="v">
                <p:oleObj spid="_x0000_s467134" name="Equation" r:id="rId3" imgW="393700" imgH="520700" progId="Equation.DSMT4">
                  <p:embed/>
                </p:oleObj>
              </mc:Choice>
              <mc:Fallback>
                <p:oleObj name="Equation" r:id="rId3" imgW="393700" imgH="520700" progId="Equation.DSMT4">
                  <p:embed/>
                  <p:pic>
                    <p:nvPicPr>
                      <p:cNvPr id="0" name=""/>
                      <p:cNvPicPr/>
                      <p:nvPr/>
                    </p:nvPicPr>
                    <p:blipFill>
                      <a:blip r:embed="rId4"/>
                      <a:stretch>
                        <a:fillRect/>
                      </a:stretch>
                    </p:blipFill>
                    <p:spPr>
                      <a:xfrm>
                        <a:off x="4764088" y="2232636"/>
                        <a:ext cx="393700" cy="520700"/>
                      </a:xfrm>
                      <a:prstGeom prst="rect">
                        <a:avLst/>
                      </a:prstGeom>
                    </p:spPr>
                  </p:pic>
                </p:oleObj>
              </mc:Fallback>
            </mc:AlternateContent>
          </a:graphicData>
        </a:graphic>
      </p:graphicFrame>
      <p:pic>
        <p:nvPicPr>
          <p:cNvPr id="10" name="Picture 9" descr="10_16_Figure.jpg"/>
          <p:cNvPicPr>
            <a:picLocks noChangeAspect="1"/>
          </p:cNvPicPr>
          <p:nvPr/>
        </p:nvPicPr>
        <p:blipFill rotWithShape="1">
          <a:blip r:embed="rId5">
            <a:extLst>
              <a:ext uri="{28A0092B-C50C-407E-A947-70E740481C1C}">
                <a14:useLocalDpi xmlns:a14="http://schemas.microsoft.com/office/drawing/2010/main" val="0"/>
              </a:ext>
            </a:extLst>
          </a:blip>
          <a:srcRect b="3122"/>
          <a:stretch/>
        </p:blipFill>
        <p:spPr>
          <a:xfrm>
            <a:off x="1952697" y="3212976"/>
            <a:ext cx="5238608" cy="3514064"/>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3826148673"/>
              </p:ext>
            </p:extLst>
          </p:nvPr>
        </p:nvGraphicFramePr>
        <p:xfrm>
          <a:off x="6842369" y="2626214"/>
          <a:ext cx="647700" cy="520700"/>
        </p:xfrm>
        <a:graphic>
          <a:graphicData uri="http://schemas.openxmlformats.org/presentationml/2006/ole">
            <mc:AlternateContent xmlns:mc="http://schemas.openxmlformats.org/markup-compatibility/2006">
              <mc:Choice xmlns:v="urn:schemas-microsoft-com:vml" Requires="v">
                <p:oleObj spid="_x0000_s467135" name="Equation" r:id="rId6" imgW="647700" imgH="520700" progId="Equation.DSMT4">
                  <p:embed/>
                </p:oleObj>
              </mc:Choice>
              <mc:Fallback>
                <p:oleObj name="Equation" r:id="rId6" imgW="647700" imgH="520700" progId="Equation.DSMT4">
                  <p:embed/>
                  <p:pic>
                    <p:nvPicPr>
                      <p:cNvPr id="0" name=""/>
                      <p:cNvPicPr/>
                      <p:nvPr/>
                    </p:nvPicPr>
                    <p:blipFill>
                      <a:blip r:embed="rId7"/>
                      <a:stretch>
                        <a:fillRect/>
                      </a:stretch>
                    </p:blipFill>
                    <p:spPr>
                      <a:xfrm>
                        <a:off x="6842369" y="2626214"/>
                        <a:ext cx="647700" cy="520700"/>
                      </a:xfrm>
                      <a:prstGeom prst="rect">
                        <a:avLst/>
                      </a:prstGeom>
                    </p:spPr>
                  </p:pic>
                </p:oleObj>
              </mc:Fallback>
            </mc:AlternateContent>
          </a:graphicData>
        </a:graphic>
      </p:graphicFrame>
    </p:spTree>
    <p:extLst>
      <p:ext uri="{BB962C8B-B14F-4D97-AF65-F5344CB8AC3E}">
        <p14:creationId xmlns:p14="http://schemas.microsoft.com/office/powerpoint/2010/main" val="34074964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170432"/>
            <a:ext cx="9144000" cy="1015663"/>
          </a:xfrm>
        </p:spPr>
        <p:txBody>
          <a:bodyPr/>
          <a:lstStyle/>
          <a:p>
            <a:r>
              <a:rPr lang="en-US" dirty="0"/>
              <a:t>Example 10.2 Pulling a friend on a </a:t>
            </a:r>
            <a:r>
              <a:rPr lang="en-US" dirty="0" smtClean="0"/>
              <a:t>swing (cont.)</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10.3: Decomposition of forces</a:t>
            </a:r>
          </a:p>
        </p:txBody>
      </p:sp>
      <p:sp>
        <p:nvSpPr>
          <p:cNvPr id="6" name="Content Placeholder 5"/>
          <p:cNvSpPr>
            <a:spLocks noGrp="1"/>
          </p:cNvSpPr>
          <p:nvPr>
            <p:ph idx="1"/>
          </p:nvPr>
        </p:nvSpPr>
        <p:spPr>
          <a:xfrm>
            <a:off x="365125" y="2201332"/>
            <a:ext cx="8229600" cy="4391491"/>
          </a:xfrm>
        </p:spPr>
        <p:txBody>
          <a:bodyPr/>
          <a:lstStyle/>
          <a:p>
            <a:pPr marL="0" indent="0">
              <a:buNone/>
            </a:pPr>
            <a:r>
              <a:rPr lang="en-US" sz="2600" dirty="0"/>
              <a:t>(</a:t>
            </a:r>
            <a:r>
              <a:rPr lang="en-US" sz="2600" i="1" dirty="0"/>
              <a:t>a</a:t>
            </a:r>
            <a:r>
              <a:rPr lang="en-US" sz="2600" dirty="0"/>
              <a:t>) As you increase the angle </a:t>
            </a:r>
            <a:r>
              <a:rPr lang="el-GR" sz="2600" i="1" dirty="0"/>
              <a:t>θ</a:t>
            </a:r>
            <a:r>
              <a:rPr lang="en-US" sz="2600" dirty="0"/>
              <a:t>, does the magnitude of the force      required to hold your friend in place increase or decrease?</a:t>
            </a:r>
          </a:p>
          <a:p>
            <a:pPr marL="0" indent="0">
              <a:buNone/>
            </a:pPr>
            <a:r>
              <a:rPr lang="en-US" sz="2600" dirty="0"/>
              <a:t>(</a:t>
            </a:r>
            <a:r>
              <a:rPr lang="en-US" sz="2600" i="1" dirty="0"/>
              <a:t>b</a:t>
            </a:r>
            <a:r>
              <a:rPr lang="en-US" sz="2600" dirty="0"/>
              <a:t>) Is the magnitude of that force larger than, equal to, or smaller than the magnitude of the gravitational force </a:t>
            </a:r>
            <a:br>
              <a:rPr lang="en-US" sz="2600" dirty="0"/>
            </a:br>
            <a:r>
              <a:rPr lang="en-US" sz="2600" dirty="0"/>
              <a:t>exerted by Earth on your friend? </a:t>
            </a:r>
            <a:endParaRPr lang="en-US" sz="2600" dirty="0" smtClean="0"/>
          </a:p>
          <a:p>
            <a:pPr marL="0" indent="0">
              <a:buNone/>
            </a:pPr>
            <a:r>
              <a:rPr lang="en-US" sz="2600" dirty="0" smtClean="0"/>
              <a:t>(</a:t>
            </a:r>
            <a:r>
              <a:rPr lang="en-US" sz="2600" i="1" dirty="0"/>
              <a:t>c</a:t>
            </a:r>
            <a:r>
              <a:rPr lang="en-US" sz="2600" dirty="0"/>
              <a:t>) Is the magnitude of the </a:t>
            </a:r>
            <a:r>
              <a:rPr lang="en-US" sz="2600" dirty="0" smtClean="0"/>
              <a:t>force      exerted </a:t>
            </a:r>
            <a:r>
              <a:rPr lang="en-US" sz="2600" dirty="0"/>
              <a:t>by the swing on your friend larger than, equal to, or smaller </a:t>
            </a:r>
            <a:r>
              <a:rPr lang="en-US" sz="2600" dirty="0" smtClean="0"/>
              <a:t>than</a:t>
            </a:r>
            <a:endParaRPr lang="en-US" sz="2600" dirty="0"/>
          </a:p>
        </p:txBody>
      </p:sp>
      <p:graphicFrame>
        <p:nvGraphicFramePr>
          <p:cNvPr id="8" name="Object 7"/>
          <p:cNvGraphicFramePr>
            <a:graphicFrameLocks noChangeAspect="1"/>
          </p:cNvGraphicFramePr>
          <p:nvPr>
            <p:extLst>
              <p:ext uri="{D42A27DB-BD31-4B8C-83A1-F6EECF244321}">
                <p14:modId xmlns:p14="http://schemas.microsoft.com/office/powerpoint/2010/main" val="3915520468"/>
              </p:ext>
            </p:extLst>
          </p:nvPr>
        </p:nvGraphicFramePr>
        <p:xfrm>
          <a:off x="4748787" y="4726452"/>
          <a:ext cx="393700" cy="520700"/>
        </p:xfrm>
        <a:graphic>
          <a:graphicData uri="http://schemas.openxmlformats.org/presentationml/2006/ole">
            <mc:AlternateContent xmlns:mc="http://schemas.openxmlformats.org/markup-compatibility/2006">
              <mc:Choice xmlns:v="urn:schemas-microsoft-com:vml" Requires="v">
                <p:oleObj spid="_x0000_s637093" name="Equation" r:id="rId3" imgW="393700" imgH="520700" progId="Equation.DSMT4">
                  <p:embed/>
                </p:oleObj>
              </mc:Choice>
              <mc:Fallback>
                <p:oleObj name="Equation" r:id="rId3" imgW="393700" imgH="520700" progId="Equation.DSMT4">
                  <p:embed/>
                  <p:pic>
                    <p:nvPicPr>
                      <p:cNvPr id="0" name=""/>
                      <p:cNvPicPr/>
                      <p:nvPr/>
                    </p:nvPicPr>
                    <p:blipFill>
                      <a:blip r:embed="rId4"/>
                      <a:stretch>
                        <a:fillRect/>
                      </a:stretch>
                    </p:blipFill>
                    <p:spPr>
                      <a:xfrm>
                        <a:off x="4748787" y="4726452"/>
                        <a:ext cx="393700" cy="5207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808182527"/>
              </p:ext>
            </p:extLst>
          </p:nvPr>
        </p:nvGraphicFramePr>
        <p:xfrm>
          <a:off x="6811767" y="5150632"/>
          <a:ext cx="647700" cy="520700"/>
        </p:xfrm>
        <a:graphic>
          <a:graphicData uri="http://schemas.openxmlformats.org/presentationml/2006/ole">
            <mc:AlternateContent xmlns:mc="http://schemas.openxmlformats.org/markup-compatibility/2006">
              <mc:Choice xmlns:v="urn:schemas-microsoft-com:vml" Requires="v">
                <p:oleObj spid="_x0000_s637094" name="Equation" r:id="rId5" imgW="647700" imgH="520700" progId="Equation.DSMT4">
                  <p:embed/>
                </p:oleObj>
              </mc:Choice>
              <mc:Fallback>
                <p:oleObj name="Equation" r:id="rId5" imgW="647700" imgH="520700" progId="Equation.DSMT4">
                  <p:embed/>
                  <p:pic>
                    <p:nvPicPr>
                      <p:cNvPr id="0" name=""/>
                      <p:cNvPicPr/>
                      <p:nvPr/>
                    </p:nvPicPr>
                    <p:blipFill>
                      <a:blip r:embed="rId6"/>
                      <a:stretch>
                        <a:fillRect/>
                      </a:stretch>
                    </p:blipFill>
                    <p:spPr>
                      <a:xfrm>
                        <a:off x="6811767" y="5150632"/>
                        <a:ext cx="647700" cy="5207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082322806"/>
              </p:ext>
            </p:extLst>
          </p:nvPr>
        </p:nvGraphicFramePr>
        <p:xfrm>
          <a:off x="7439025" y="3897171"/>
          <a:ext cx="444500" cy="520700"/>
        </p:xfrm>
        <a:graphic>
          <a:graphicData uri="http://schemas.openxmlformats.org/presentationml/2006/ole">
            <mc:AlternateContent xmlns:mc="http://schemas.openxmlformats.org/markup-compatibility/2006">
              <mc:Choice xmlns:v="urn:schemas-microsoft-com:vml" Requires="v">
                <p:oleObj spid="_x0000_s637095" name="Equation" r:id="rId7" imgW="444500" imgH="520700" progId="Equation.3">
                  <p:embed/>
                </p:oleObj>
              </mc:Choice>
              <mc:Fallback>
                <p:oleObj name="Equation" r:id="rId7" imgW="444500" imgH="520700" progId="Equation.3">
                  <p:embed/>
                  <p:pic>
                    <p:nvPicPr>
                      <p:cNvPr id="0" name=""/>
                      <p:cNvPicPr/>
                      <p:nvPr/>
                    </p:nvPicPr>
                    <p:blipFill>
                      <a:blip r:embed="rId8"/>
                      <a:stretch>
                        <a:fillRect/>
                      </a:stretch>
                    </p:blipFill>
                    <p:spPr>
                      <a:xfrm>
                        <a:off x="7439025" y="3897171"/>
                        <a:ext cx="444500" cy="5207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557094724"/>
              </p:ext>
            </p:extLst>
          </p:nvPr>
        </p:nvGraphicFramePr>
        <p:xfrm>
          <a:off x="1159293" y="2634377"/>
          <a:ext cx="393700" cy="520700"/>
        </p:xfrm>
        <a:graphic>
          <a:graphicData uri="http://schemas.openxmlformats.org/presentationml/2006/ole">
            <mc:AlternateContent xmlns:mc="http://schemas.openxmlformats.org/markup-compatibility/2006">
              <mc:Choice xmlns:v="urn:schemas-microsoft-com:vml" Requires="v">
                <p:oleObj spid="_x0000_s637096" name="Equation" r:id="rId9" imgW="393700" imgH="520700" progId="Equation.3">
                  <p:embed/>
                </p:oleObj>
              </mc:Choice>
              <mc:Fallback>
                <p:oleObj name="Equation" r:id="rId9" imgW="393700" imgH="520700" progId="Equation.3">
                  <p:embed/>
                  <p:pic>
                    <p:nvPicPr>
                      <p:cNvPr id="0" name=""/>
                      <p:cNvPicPr/>
                      <p:nvPr/>
                    </p:nvPicPr>
                    <p:blipFill>
                      <a:blip r:embed="rId10"/>
                      <a:stretch>
                        <a:fillRect/>
                      </a:stretch>
                    </p:blipFill>
                    <p:spPr>
                      <a:xfrm>
                        <a:off x="1159293" y="2634377"/>
                        <a:ext cx="393700" cy="520700"/>
                      </a:xfrm>
                      <a:prstGeom prst="rect">
                        <a:avLst/>
                      </a:prstGeom>
                    </p:spPr>
                  </p:pic>
                </p:oleObj>
              </mc:Fallback>
            </mc:AlternateContent>
          </a:graphicData>
        </a:graphic>
      </p:graphicFrame>
    </p:spTree>
    <p:extLst>
      <p:ext uri="{BB962C8B-B14F-4D97-AF65-F5344CB8AC3E}">
        <p14:creationId xmlns:p14="http://schemas.microsoft.com/office/powerpoint/2010/main" val="39807914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_17_Figure.jpg"/>
          <p:cNvPicPr>
            <a:picLocks noChangeAspect="1"/>
          </p:cNvPicPr>
          <p:nvPr/>
        </p:nvPicPr>
        <p:blipFill rotWithShape="1">
          <a:blip r:embed="rId3">
            <a:extLst>
              <a:ext uri="{28A0092B-C50C-407E-A947-70E740481C1C}">
                <a14:useLocalDpi xmlns:a14="http://schemas.microsoft.com/office/drawing/2010/main" val="0"/>
              </a:ext>
            </a:extLst>
          </a:blip>
          <a:srcRect b="2804"/>
          <a:stretch/>
        </p:blipFill>
        <p:spPr>
          <a:xfrm>
            <a:off x="5854508" y="1749336"/>
            <a:ext cx="3053440" cy="4892444"/>
          </a:xfrm>
          <a:prstGeom prst="rect">
            <a:avLst/>
          </a:prstGeom>
        </p:spPr>
      </p:pic>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10.3: Decomposition of forces</a:t>
            </a:r>
          </a:p>
        </p:txBody>
      </p:sp>
      <p:sp>
        <p:nvSpPr>
          <p:cNvPr id="5" name="Title 4"/>
          <p:cNvSpPr>
            <a:spLocks noGrp="1"/>
          </p:cNvSpPr>
          <p:nvPr>
            <p:ph type="title"/>
          </p:nvPr>
        </p:nvSpPr>
        <p:spPr/>
        <p:txBody>
          <a:bodyPr/>
          <a:lstStyle/>
          <a:p>
            <a:r>
              <a:rPr lang="en-US" dirty="0"/>
              <a:t>Example 10.2 Pulling a friend on a </a:t>
            </a:r>
            <a:r>
              <a:rPr lang="en-US" dirty="0" smtClean="0"/>
              <a:t>swing (cont.)</a:t>
            </a:r>
            <a:endParaRPr lang="en-US" dirty="0"/>
          </a:p>
        </p:txBody>
      </p:sp>
      <p:sp>
        <p:nvSpPr>
          <p:cNvPr id="6" name="Content Placeholder 5"/>
          <p:cNvSpPr>
            <a:spLocks noGrp="1"/>
          </p:cNvSpPr>
          <p:nvPr>
            <p:ph idx="1"/>
          </p:nvPr>
        </p:nvSpPr>
        <p:spPr>
          <a:xfrm>
            <a:off x="365125" y="2368295"/>
            <a:ext cx="4791980" cy="4233672"/>
          </a:xfrm>
        </p:spPr>
        <p:txBody>
          <a:bodyPr/>
          <a:lstStyle/>
          <a:p>
            <a:pPr marL="0" indent="0">
              <a:buNone/>
            </a:pPr>
            <a:r>
              <a:rPr lang="en-US" sz="2400" dirty="0" smtClean="0"/>
              <a:t>❶ GETTING STARTED I begin by drawing a free-body diagram of your friend (Figure 10.17). Three forces are exerted on him:        the force of gravity directed vertically downward, the horizontal force      exerted by the rope, and a force      exerted by the swing seat.</a:t>
            </a:r>
            <a:endParaRPr lang="en-US" sz="2400" dirty="0"/>
          </a:p>
        </p:txBody>
      </p:sp>
      <p:graphicFrame>
        <p:nvGraphicFramePr>
          <p:cNvPr id="9" name="Object 8"/>
          <p:cNvGraphicFramePr>
            <a:graphicFrameLocks noChangeAspect="1"/>
          </p:cNvGraphicFramePr>
          <p:nvPr>
            <p:extLst>
              <p:ext uri="{D42A27DB-BD31-4B8C-83A1-F6EECF244321}">
                <p14:modId xmlns:p14="http://schemas.microsoft.com/office/powerpoint/2010/main" val="1044771621"/>
              </p:ext>
            </p:extLst>
          </p:nvPr>
        </p:nvGraphicFramePr>
        <p:xfrm>
          <a:off x="2878469" y="3499497"/>
          <a:ext cx="508000" cy="482600"/>
        </p:xfrm>
        <a:graphic>
          <a:graphicData uri="http://schemas.openxmlformats.org/presentationml/2006/ole">
            <mc:AlternateContent xmlns:mc="http://schemas.openxmlformats.org/markup-compatibility/2006">
              <mc:Choice xmlns:v="urn:schemas-microsoft-com:vml" Requires="v">
                <p:oleObj spid="_x0000_s191250" name="Equation" r:id="rId4" imgW="508000" imgH="482600" progId="Equation.DSMT4">
                  <p:embed/>
                </p:oleObj>
              </mc:Choice>
              <mc:Fallback>
                <p:oleObj name="Equation" r:id="rId4" imgW="508000" imgH="482600" progId="Equation.DSMT4">
                  <p:embed/>
                  <p:pic>
                    <p:nvPicPr>
                      <p:cNvPr id="0" name=""/>
                      <p:cNvPicPr/>
                      <p:nvPr/>
                    </p:nvPicPr>
                    <p:blipFill>
                      <a:blip r:embed="rId5"/>
                      <a:stretch>
                        <a:fillRect/>
                      </a:stretch>
                    </p:blipFill>
                    <p:spPr>
                      <a:xfrm>
                        <a:off x="2878469" y="3499497"/>
                        <a:ext cx="508000" cy="4826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549094135"/>
              </p:ext>
            </p:extLst>
          </p:nvPr>
        </p:nvGraphicFramePr>
        <p:xfrm>
          <a:off x="2894292" y="4228416"/>
          <a:ext cx="368300" cy="482600"/>
        </p:xfrm>
        <a:graphic>
          <a:graphicData uri="http://schemas.openxmlformats.org/presentationml/2006/ole">
            <mc:AlternateContent xmlns:mc="http://schemas.openxmlformats.org/markup-compatibility/2006">
              <mc:Choice xmlns:v="urn:schemas-microsoft-com:vml" Requires="v">
                <p:oleObj spid="_x0000_s191251" name="Equation" r:id="rId6" imgW="368300" imgH="482600" progId="Equation.DSMT4">
                  <p:embed/>
                </p:oleObj>
              </mc:Choice>
              <mc:Fallback>
                <p:oleObj name="Equation" r:id="rId6" imgW="368300" imgH="482600" progId="Equation.DSMT4">
                  <p:embed/>
                  <p:pic>
                    <p:nvPicPr>
                      <p:cNvPr id="0" name=""/>
                      <p:cNvPicPr/>
                      <p:nvPr/>
                    </p:nvPicPr>
                    <p:blipFill>
                      <a:blip r:embed="rId7"/>
                      <a:stretch>
                        <a:fillRect/>
                      </a:stretch>
                    </p:blipFill>
                    <p:spPr>
                      <a:xfrm>
                        <a:off x="2894292" y="4228416"/>
                        <a:ext cx="368300" cy="4826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697865507"/>
              </p:ext>
            </p:extLst>
          </p:nvPr>
        </p:nvGraphicFramePr>
        <p:xfrm>
          <a:off x="2553580" y="4586946"/>
          <a:ext cx="368300" cy="482600"/>
        </p:xfrm>
        <a:graphic>
          <a:graphicData uri="http://schemas.openxmlformats.org/presentationml/2006/ole">
            <mc:AlternateContent xmlns:mc="http://schemas.openxmlformats.org/markup-compatibility/2006">
              <mc:Choice xmlns:v="urn:schemas-microsoft-com:vml" Requires="v">
                <p:oleObj spid="_x0000_s191252" name="Equation" r:id="rId8" imgW="368300" imgH="482600" progId="Equation.DSMT4">
                  <p:embed/>
                </p:oleObj>
              </mc:Choice>
              <mc:Fallback>
                <p:oleObj name="Equation" r:id="rId8" imgW="368300" imgH="482600" progId="Equation.DSMT4">
                  <p:embed/>
                  <p:pic>
                    <p:nvPicPr>
                      <p:cNvPr id="0" name=""/>
                      <p:cNvPicPr/>
                      <p:nvPr/>
                    </p:nvPicPr>
                    <p:blipFill>
                      <a:blip r:embed="rId9"/>
                      <a:stretch>
                        <a:fillRect/>
                      </a:stretch>
                    </p:blipFill>
                    <p:spPr>
                      <a:xfrm>
                        <a:off x="2553580" y="4586946"/>
                        <a:ext cx="368300" cy="482600"/>
                      </a:xfrm>
                      <a:prstGeom prst="rect">
                        <a:avLst/>
                      </a:prstGeom>
                    </p:spPr>
                  </p:pic>
                </p:oleObj>
              </mc:Fallback>
            </mc:AlternateContent>
          </a:graphicData>
        </a:graphic>
      </p:graphicFrame>
    </p:spTree>
    <p:extLst>
      <p:ext uri="{BB962C8B-B14F-4D97-AF65-F5344CB8AC3E}">
        <p14:creationId xmlns:p14="http://schemas.microsoft.com/office/powerpoint/2010/main" val="30417930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10.3: Decomposition of forces</a:t>
            </a:r>
          </a:p>
        </p:txBody>
      </p:sp>
      <p:sp>
        <p:nvSpPr>
          <p:cNvPr id="5" name="Title 4"/>
          <p:cNvSpPr>
            <a:spLocks noGrp="1"/>
          </p:cNvSpPr>
          <p:nvPr>
            <p:ph type="title"/>
          </p:nvPr>
        </p:nvSpPr>
        <p:spPr/>
        <p:txBody>
          <a:bodyPr/>
          <a:lstStyle/>
          <a:p>
            <a:r>
              <a:rPr lang="en-US" dirty="0"/>
              <a:t>Example 10.2 Pulling a friend on a </a:t>
            </a:r>
            <a:r>
              <a:rPr lang="en-US" dirty="0" smtClean="0"/>
              <a:t>swing (cont.)</a:t>
            </a:r>
            <a:endParaRPr lang="en-US" dirty="0"/>
          </a:p>
        </p:txBody>
      </p:sp>
      <p:sp>
        <p:nvSpPr>
          <p:cNvPr id="6" name="Content Placeholder 5"/>
          <p:cNvSpPr>
            <a:spLocks noGrp="1"/>
          </p:cNvSpPr>
          <p:nvPr>
            <p:ph idx="1"/>
          </p:nvPr>
        </p:nvSpPr>
        <p:spPr>
          <a:xfrm>
            <a:off x="365124" y="2368295"/>
            <a:ext cx="4868953" cy="4233672"/>
          </a:xfrm>
        </p:spPr>
        <p:txBody>
          <a:bodyPr/>
          <a:lstStyle/>
          <a:p>
            <a:pPr marL="0" indent="0">
              <a:buNone/>
            </a:pPr>
            <a:r>
              <a:rPr lang="en-US" sz="2400" dirty="0" smtClean="0"/>
              <a:t>❶ GETTING </a:t>
            </a:r>
            <a:r>
              <a:rPr lang="en-US" sz="2400" dirty="0"/>
              <a:t>STARTED This latter </a:t>
            </a:r>
            <a:r>
              <a:rPr lang="en-US" sz="2400" dirty="0" smtClean="0"/>
              <a:t>force      is </a:t>
            </a:r>
            <a:r>
              <a:rPr lang="en-US" sz="2400" dirty="0"/>
              <a:t>exerted </a:t>
            </a:r>
            <a:r>
              <a:rPr lang="en-US" sz="2400" dirty="0" smtClean="0"/>
              <a:t>by the </a:t>
            </a:r>
            <a:r>
              <a:rPr lang="en-US" sz="2400" dirty="0"/>
              <a:t>suspension point via the chains of the swing and is thus directed along the chains. I therefore choose a horizontal </a:t>
            </a:r>
            <a:r>
              <a:rPr lang="en-US" sz="2400" i="1" dirty="0"/>
              <a:t>x</a:t>
            </a:r>
            <a:r>
              <a:rPr lang="en-US" sz="2400" dirty="0"/>
              <a:t> axis and </a:t>
            </a:r>
            <a:r>
              <a:rPr lang="en-US" sz="2400" dirty="0" smtClean="0"/>
              <a:t>a </a:t>
            </a:r>
            <a:r>
              <a:rPr lang="en-US" sz="2400" dirty="0"/>
              <a:t>vertical </a:t>
            </a:r>
            <a:r>
              <a:rPr lang="en-US" sz="2400" i="1" dirty="0"/>
              <a:t>y</a:t>
            </a:r>
            <a:r>
              <a:rPr lang="en-US" sz="2400" dirty="0"/>
              <a:t> axis, so that two of the three forces lie along axes. Because your friend’s acceleration is zero, the vector sum of the forces must be zero.</a:t>
            </a:r>
          </a:p>
        </p:txBody>
      </p:sp>
      <p:graphicFrame>
        <p:nvGraphicFramePr>
          <p:cNvPr id="12" name="Object 11"/>
          <p:cNvGraphicFramePr>
            <a:graphicFrameLocks noChangeAspect="1"/>
          </p:cNvGraphicFramePr>
          <p:nvPr>
            <p:extLst>
              <p:ext uri="{D42A27DB-BD31-4B8C-83A1-F6EECF244321}">
                <p14:modId xmlns:p14="http://schemas.microsoft.com/office/powerpoint/2010/main" val="3810623681"/>
              </p:ext>
            </p:extLst>
          </p:nvPr>
        </p:nvGraphicFramePr>
        <p:xfrm>
          <a:off x="1127451" y="2762687"/>
          <a:ext cx="368300" cy="482600"/>
        </p:xfrm>
        <a:graphic>
          <a:graphicData uri="http://schemas.openxmlformats.org/presentationml/2006/ole">
            <mc:AlternateContent xmlns:mc="http://schemas.openxmlformats.org/markup-compatibility/2006">
              <mc:Choice xmlns:v="urn:schemas-microsoft-com:vml" Requires="v">
                <p:oleObj spid="_x0000_s34381" name="Equation" r:id="rId3" imgW="368300" imgH="482600" progId="Equation.DSMT4">
                  <p:embed/>
                </p:oleObj>
              </mc:Choice>
              <mc:Fallback>
                <p:oleObj name="Equation" r:id="rId3" imgW="368300" imgH="482600" progId="Equation.DSMT4">
                  <p:embed/>
                  <p:pic>
                    <p:nvPicPr>
                      <p:cNvPr id="0" name=""/>
                      <p:cNvPicPr/>
                      <p:nvPr/>
                    </p:nvPicPr>
                    <p:blipFill>
                      <a:blip r:embed="rId4"/>
                      <a:stretch>
                        <a:fillRect/>
                      </a:stretch>
                    </p:blipFill>
                    <p:spPr>
                      <a:xfrm>
                        <a:off x="1127451" y="2762687"/>
                        <a:ext cx="368300" cy="482600"/>
                      </a:xfrm>
                      <a:prstGeom prst="rect">
                        <a:avLst/>
                      </a:prstGeom>
                    </p:spPr>
                  </p:pic>
                </p:oleObj>
              </mc:Fallback>
            </mc:AlternateContent>
          </a:graphicData>
        </a:graphic>
      </p:graphicFrame>
      <p:pic>
        <p:nvPicPr>
          <p:cNvPr id="15" name="Picture 14" descr="10_17_Figure.jpg"/>
          <p:cNvPicPr>
            <a:picLocks noChangeAspect="1"/>
          </p:cNvPicPr>
          <p:nvPr/>
        </p:nvPicPr>
        <p:blipFill rotWithShape="1">
          <a:blip r:embed="rId5">
            <a:extLst>
              <a:ext uri="{28A0092B-C50C-407E-A947-70E740481C1C}">
                <a14:useLocalDpi xmlns:a14="http://schemas.microsoft.com/office/drawing/2010/main" val="0"/>
              </a:ext>
            </a:extLst>
          </a:blip>
          <a:srcRect b="2804"/>
          <a:stretch/>
        </p:blipFill>
        <p:spPr>
          <a:xfrm>
            <a:off x="5854508" y="1749336"/>
            <a:ext cx="3053440" cy="4892444"/>
          </a:xfrm>
          <a:prstGeom prst="rect">
            <a:avLst/>
          </a:prstGeom>
        </p:spPr>
      </p:pic>
    </p:spTree>
    <p:extLst>
      <p:ext uri="{BB962C8B-B14F-4D97-AF65-F5344CB8AC3E}">
        <p14:creationId xmlns:p14="http://schemas.microsoft.com/office/powerpoint/2010/main" val="34676537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Example 10.2 Pulling a friend on a swing (cont.)</a:t>
            </a:r>
            <a:endParaRPr lang="en-US" dirty="0"/>
          </a:p>
        </p:txBody>
      </p:sp>
      <p:sp>
        <p:nvSpPr>
          <p:cNvPr id="6" name="Content Placeholder 5"/>
          <p:cNvSpPr>
            <a:spLocks noGrp="1"/>
          </p:cNvSpPr>
          <p:nvPr>
            <p:ph idx="1"/>
          </p:nvPr>
        </p:nvSpPr>
        <p:spPr/>
        <p:txBody>
          <a:bodyPr/>
          <a:lstStyle/>
          <a:p>
            <a:pPr marL="0" indent="0">
              <a:buNone/>
            </a:pPr>
            <a:r>
              <a:rPr lang="en-US" dirty="0"/>
              <a:t>❷ </a:t>
            </a:r>
            <a:r>
              <a:rPr lang="en-US" dirty="0" smtClean="0"/>
              <a:t>DEVISE PLAN </a:t>
            </a:r>
            <a:r>
              <a:rPr lang="en-US" dirty="0"/>
              <a:t>Because your friend is at rest, the vectors along the two axes must add up to zero. The best way to see how the magnitude of the </a:t>
            </a:r>
            <a:r>
              <a:rPr lang="en-US" dirty="0" smtClean="0"/>
              <a:t>force</a:t>
            </a:r>
            <a:r>
              <a:rPr lang="en-US" dirty="0"/>
              <a:t> </a:t>
            </a:r>
            <a:r>
              <a:rPr lang="en-US" dirty="0" smtClean="0"/>
              <a:t>     exerted </a:t>
            </a:r>
            <a:r>
              <a:rPr lang="en-US" dirty="0"/>
              <a:t>by the rope must change as </a:t>
            </a:r>
            <a:r>
              <a:rPr lang="el-GR" i="1" dirty="0"/>
              <a:t>θ</a:t>
            </a:r>
            <a:r>
              <a:rPr lang="en-US" dirty="0" smtClean="0"/>
              <a:t> </a:t>
            </a:r>
            <a:r>
              <a:rPr lang="en-US" dirty="0"/>
              <a:t>is increased is to draw free-body diagrams showing different values of </a:t>
            </a:r>
            <a:r>
              <a:rPr lang="el-GR" i="1" dirty="0"/>
              <a:t>θ</a:t>
            </a:r>
            <a:r>
              <a:rPr lang="en-US" dirty="0" smtClean="0"/>
              <a:t>. </a:t>
            </a:r>
            <a:r>
              <a:rPr lang="en-US" dirty="0"/>
              <a:t>To answer parts </a:t>
            </a:r>
            <a:r>
              <a:rPr lang="en-US" i="1" dirty="0"/>
              <a:t>b</a:t>
            </a:r>
            <a:r>
              <a:rPr lang="en-US" dirty="0"/>
              <a:t> and </a:t>
            </a:r>
            <a:r>
              <a:rPr lang="en-US" i="1" dirty="0"/>
              <a:t>c</a:t>
            </a:r>
            <a:r>
              <a:rPr lang="en-US" dirty="0"/>
              <a:t>, I can compare the various forces in my free-body diagrams.</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smtClean="0"/>
              <a:t>Section 10.3: Decomposition of forces</a:t>
            </a:r>
            <a:endParaRPr lang="en-US" dirty="0"/>
          </a:p>
        </p:txBody>
      </p:sp>
      <p:graphicFrame>
        <p:nvGraphicFramePr>
          <p:cNvPr id="12" name="Object 11"/>
          <p:cNvGraphicFramePr>
            <a:graphicFrameLocks noChangeAspect="1"/>
          </p:cNvGraphicFramePr>
          <p:nvPr>
            <p:extLst>
              <p:ext uri="{D42A27DB-BD31-4B8C-83A1-F6EECF244321}">
                <p14:modId xmlns:p14="http://schemas.microsoft.com/office/powerpoint/2010/main" val="1697287665"/>
              </p:ext>
            </p:extLst>
          </p:nvPr>
        </p:nvGraphicFramePr>
        <p:xfrm>
          <a:off x="7185625" y="3240596"/>
          <a:ext cx="419100" cy="558800"/>
        </p:xfrm>
        <a:graphic>
          <a:graphicData uri="http://schemas.openxmlformats.org/presentationml/2006/ole">
            <mc:AlternateContent xmlns:mc="http://schemas.openxmlformats.org/markup-compatibility/2006">
              <mc:Choice xmlns:v="urn:schemas-microsoft-com:vml" Requires="v">
                <p:oleObj spid="_x0000_s26222" name="Equation" r:id="rId3" imgW="419100" imgH="558800" progId="Equation.DSMT4">
                  <p:embed/>
                </p:oleObj>
              </mc:Choice>
              <mc:Fallback>
                <p:oleObj name="Equation" r:id="rId3" imgW="419100" imgH="558800" progId="Equation.DSMT4">
                  <p:embed/>
                  <p:pic>
                    <p:nvPicPr>
                      <p:cNvPr id="0" name=""/>
                      <p:cNvPicPr/>
                      <p:nvPr/>
                    </p:nvPicPr>
                    <p:blipFill>
                      <a:blip r:embed="rId4"/>
                      <a:stretch>
                        <a:fillRect/>
                      </a:stretch>
                    </p:blipFill>
                    <p:spPr>
                      <a:xfrm>
                        <a:off x="7185625" y="3240596"/>
                        <a:ext cx="419100" cy="558800"/>
                      </a:xfrm>
                      <a:prstGeom prst="rect">
                        <a:avLst/>
                      </a:prstGeom>
                    </p:spPr>
                  </p:pic>
                </p:oleObj>
              </mc:Fallback>
            </mc:AlternateContent>
          </a:graphicData>
        </a:graphic>
      </p:graphicFrame>
    </p:spTree>
    <p:extLst>
      <p:ext uri="{BB962C8B-B14F-4D97-AF65-F5344CB8AC3E}">
        <p14:creationId xmlns:p14="http://schemas.microsoft.com/office/powerpoint/2010/main" val="36813152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_18_Figure.jpg"/>
          <p:cNvPicPr>
            <a:picLocks noChangeAspect="1"/>
          </p:cNvPicPr>
          <p:nvPr/>
        </p:nvPicPr>
        <p:blipFill rotWithShape="1">
          <a:blip r:embed="rId3">
            <a:extLst>
              <a:ext uri="{28A0092B-C50C-407E-A947-70E740481C1C}">
                <a14:useLocalDpi xmlns:a14="http://schemas.microsoft.com/office/drawing/2010/main" val="0"/>
              </a:ext>
            </a:extLst>
          </a:blip>
          <a:srcRect b="2883"/>
          <a:stretch/>
        </p:blipFill>
        <p:spPr>
          <a:xfrm>
            <a:off x="4815100" y="2474711"/>
            <a:ext cx="4254022" cy="3097808"/>
          </a:xfrm>
          <a:prstGeom prst="rect">
            <a:avLst/>
          </a:prstGeom>
        </p:spPr>
      </p:pic>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smtClean="0"/>
              <a:t>Section 10.3: Decomposition of forces</a:t>
            </a:r>
            <a:endParaRPr lang="en-US" dirty="0"/>
          </a:p>
        </p:txBody>
      </p:sp>
      <p:sp>
        <p:nvSpPr>
          <p:cNvPr id="5" name="Title 4"/>
          <p:cNvSpPr>
            <a:spLocks noGrp="1"/>
          </p:cNvSpPr>
          <p:nvPr>
            <p:ph type="title"/>
          </p:nvPr>
        </p:nvSpPr>
        <p:spPr/>
        <p:txBody>
          <a:bodyPr/>
          <a:lstStyle/>
          <a:p>
            <a:r>
              <a:rPr lang="en-US" dirty="0" smtClean="0"/>
              <a:t>Example 10.2 Pulling a friend on a swing (cont.)</a:t>
            </a:r>
            <a:endParaRPr lang="en-US" dirty="0"/>
          </a:p>
        </p:txBody>
      </p:sp>
      <p:sp>
        <p:nvSpPr>
          <p:cNvPr id="6" name="Content Placeholder 5"/>
          <p:cNvSpPr>
            <a:spLocks noGrp="1"/>
          </p:cNvSpPr>
          <p:nvPr>
            <p:ph idx="1"/>
          </p:nvPr>
        </p:nvSpPr>
        <p:spPr/>
        <p:txBody>
          <a:bodyPr/>
          <a:lstStyle/>
          <a:p>
            <a:pPr marL="0" indent="0">
              <a:buNone/>
            </a:pPr>
            <a:r>
              <a:rPr lang="en-US" sz="2200" dirty="0"/>
              <a:t>❸ </a:t>
            </a:r>
            <a:r>
              <a:rPr lang="en-US" sz="2200" dirty="0" smtClean="0"/>
              <a:t>EXECUTE PLAN </a:t>
            </a:r>
            <a:r>
              <a:rPr lang="en-US" sz="2200" dirty="0"/>
              <a:t>(</a:t>
            </a:r>
            <a:r>
              <a:rPr lang="en-US" sz="2200" i="1" dirty="0"/>
              <a:t>a</a:t>
            </a:r>
            <a:r>
              <a:rPr lang="en-US" sz="2200" dirty="0"/>
              <a:t>) I begin by decomposing </a:t>
            </a:r>
            <a:r>
              <a:rPr lang="en-US" sz="2200" dirty="0" smtClean="0"/>
              <a:t>      into </a:t>
            </a:r>
            <a:r>
              <a:rPr lang="en-US" sz="2200" i="1" dirty="0"/>
              <a:t>x</a:t>
            </a:r>
            <a:r>
              <a:rPr lang="en-US" sz="2200" dirty="0"/>
              <a:t> and </a:t>
            </a:r>
            <a:r>
              <a:rPr lang="en-US" sz="2200" i="1" dirty="0"/>
              <a:t>y</a:t>
            </a:r>
            <a:r>
              <a:rPr lang="en-US" sz="2200" dirty="0"/>
              <a:t> components (Figure 10.18</a:t>
            </a:r>
            <a:r>
              <a:rPr lang="en-US" sz="2200" i="1" dirty="0"/>
              <a:t>a</a:t>
            </a:r>
            <a:r>
              <a:rPr lang="en-US" sz="2200" dirty="0"/>
              <a:t>). Because the forces must add to zero </a:t>
            </a:r>
            <a:r>
              <a:rPr lang="en-US" sz="2200" dirty="0" smtClean="0"/>
              <a:t>along </a:t>
            </a:r>
            <a:r>
              <a:rPr lang="en-US" sz="2200" dirty="0"/>
              <a:t>both axes, I conclude from my diagram that </a:t>
            </a:r>
            <a:r>
              <a:rPr lang="en-US" sz="2200" dirty="0" smtClean="0"/>
              <a:t>       must </a:t>
            </a:r>
            <a:r>
              <a:rPr lang="en-US" sz="2200" dirty="0"/>
              <a:t>be equal in magnitude </a:t>
            </a:r>
            <a:r>
              <a:rPr lang="en-US" sz="2200" dirty="0" smtClean="0"/>
              <a:t>to        the </a:t>
            </a:r>
            <a:r>
              <a:rPr lang="en-US" sz="2200" dirty="0"/>
              <a:t>downward force of gravity. Likewise, </a:t>
            </a:r>
            <a:r>
              <a:rPr lang="en-US" sz="2200" dirty="0" smtClean="0"/>
              <a:t>       must </a:t>
            </a:r>
            <a:r>
              <a:rPr lang="en-US" sz="2200" dirty="0"/>
              <a:t>be equal in magnitude </a:t>
            </a:r>
            <a:r>
              <a:rPr lang="en-US" sz="2200" dirty="0" smtClean="0"/>
              <a:t>to       the </a:t>
            </a:r>
            <a:r>
              <a:rPr lang="en-US" sz="2200" dirty="0"/>
              <a:t>horizontal force the rope exerts on your friend.</a:t>
            </a:r>
          </a:p>
        </p:txBody>
      </p:sp>
      <p:graphicFrame>
        <p:nvGraphicFramePr>
          <p:cNvPr id="12" name="Object 11"/>
          <p:cNvGraphicFramePr>
            <a:graphicFrameLocks noChangeAspect="1"/>
          </p:cNvGraphicFramePr>
          <p:nvPr>
            <p:extLst>
              <p:ext uri="{D42A27DB-BD31-4B8C-83A1-F6EECF244321}">
                <p14:modId xmlns:p14="http://schemas.microsoft.com/office/powerpoint/2010/main" val="1076132641"/>
              </p:ext>
            </p:extLst>
          </p:nvPr>
        </p:nvGraphicFramePr>
        <p:xfrm>
          <a:off x="2365783" y="2724389"/>
          <a:ext cx="342900" cy="457200"/>
        </p:xfrm>
        <a:graphic>
          <a:graphicData uri="http://schemas.openxmlformats.org/presentationml/2006/ole">
            <mc:AlternateContent xmlns:mc="http://schemas.openxmlformats.org/markup-compatibility/2006">
              <mc:Choice xmlns:v="urn:schemas-microsoft-com:vml" Requires="v">
                <p:oleObj spid="_x0000_s413579" name="Equation" r:id="rId4" imgW="342900" imgH="457200" progId="Equation.DSMT4">
                  <p:embed/>
                </p:oleObj>
              </mc:Choice>
              <mc:Fallback>
                <p:oleObj name="Equation" r:id="rId4" imgW="342900" imgH="457200" progId="Equation.DSMT4">
                  <p:embed/>
                  <p:pic>
                    <p:nvPicPr>
                      <p:cNvPr id="0" name=""/>
                      <p:cNvPicPr/>
                      <p:nvPr/>
                    </p:nvPicPr>
                    <p:blipFill>
                      <a:blip r:embed="rId5"/>
                      <a:stretch>
                        <a:fillRect/>
                      </a:stretch>
                    </p:blipFill>
                    <p:spPr>
                      <a:xfrm>
                        <a:off x="2365783" y="2724389"/>
                        <a:ext cx="342900" cy="4572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182941197"/>
              </p:ext>
            </p:extLst>
          </p:nvPr>
        </p:nvGraphicFramePr>
        <p:xfrm>
          <a:off x="2945915" y="4058279"/>
          <a:ext cx="469900" cy="457200"/>
        </p:xfrm>
        <a:graphic>
          <a:graphicData uri="http://schemas.openxmlformats.org/presentationml/2006/ole">
            <mc:AlternateContent xmlns:mc="http://schemas.openxmlformats.org/markup-compatibility/2006">
              <mc:Choice xmlns:v="urn:schemas-microsoft-com:vml" Requires="v">
                <p:oleObj spid="_x0000_s413580" name="Equation" r:id="rId6" imgW="469900" imgH="457200" progId="Equation.DSMT4">
                  <p:embed/>
                </p:oleObj>
              </mc:Choice>
              <mc:Fallback>
                <p:oleObj name="Equation" r:id="rId6" imgW="469900" imgH="457200" progId="Equation.DSMT4">
                  <p:embed/>
                  <p:pic>
                    <p:nvPicPr>
                      <p:cNvPr id="0" name=""/>
                      <p:cNvPicPr/>
                      <p:nvPr/>
                    </p:nvPicPr>
                    <p:blipFill>
                      <a:blip r:embed="rId7"/>
                      <a:stretch>
                        <a:fillRect/>
                      </a:stretch>
                    </p:blipFill>
                    <p:spPr>
                      <a:xfrm>
                        <a:off x="2945915" y="4058279"/>
                        <a:ext cx="469900" cy="4572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16554066"/>
              </p:ext>
            </p:extLst>
          </p:nvPr>
        </p:nvGraphicFramePr>
        <p:xfrm>
          <a:off x="3279369" y="4397167"/>
          <a:ext cx="469900" cy="457200"/>
        </p:xfrm>
        <a:graphic>
          <a:graphicData uri="http://schemas.openxmlformats.org/presentationml/2006/ole">
            <mc:AlternateContent xmlns:mc="http://schemas.openxmlformats.org/markup-compatibility/2006">
              <mc:Choice xmlns:v="urn:schemas-microsoft-com:vml" Requires="v">
                <p:oleObj spid="_x0000_s413581" name="Equation" r:id="rId8" imgW="469900" imgH="457200" progId="Equation.DSMT4">
                  <p:embed/>
                </p:oleObj>
              </mc:Choice>
              <mc:Fallback>
                <p:oleObj name="Equation" r:id="rId8" imgW="469900" imgH="457200" progId="Equation.DSMT4">
                  <p:embed/>
                  <p:pic>
                    <p:nvPicPr>
                      <p:cNvPr id="0" name=""/>
                      <p:cNvPicPr/>
                      <p:nvPr/>
                    </p:nvPicPr>
                    <p:blipFill>
                      <a:blip r:embed="rId9"/>
                      <a:stretch>
                        <a:fillRect/>
                      </a:stretch>
                    </p:blipFill>
                    <p:spPr>
                      <a:xfrm>
                        <a:off x="3279369" y="4397167"/>
                        <a:ext cx="469900" cy="4572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63506621"/>
              </p:ext>
            </p:extLst>
          </p:nvPr>
        </p:nvGraphicFramePr>
        <p:xfrm>
          <a:off x="1578248" y="5063520"/>
          <a:ext cx="469900" cy="457200"/>
        </p:xfrm>
        <a:graphic>
          <a:graphicData uri="http://schemas.openxmlformats.org/presentationml/2006/ole">
            <mc:AlternateContent xmlns:mc="http://schemas.openxmlformats.org/markup-compatibility/2006">
              <mc:Choice xmlns:v="urn:schemas-microsoft-com:vml" Requires="v">
                <p:oleObj spid="_x0000_s413582" name="Equation" r:id="rId10" imgW="469900" imgH="457200" progId="Equation.DSMT4">
                  <p:embed/>
                </p:oleObj>
              </mc:Choice>
              <mc:Fallback>
                <p:oleObj name="Equation" r:id="rId10" imgW="469900" imgH="457200" progId="Equation.DSMT4">
                  <p:embed/>
                  <p:pic>
                    <p:nvPicPr>
                      <p:cNvPr id="0" name=""/>
                      <p:cNvPicPr/>
                      <p:nvPr/>
                    </p:nvPicPr>
                    <p:blipFill>
                      <a:blip r:embed="rId11"/>
                      <a:stretch>
                        <a:fillRect/>
                      </a:stretch>
                    </p:blipFill>
                    <p:spPr>
                      <a:xfrm>
                        <a:off x="1578248" y="5063520"/>
                        <a:ext cx="469900" cy="4572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577684694"/>
              </p:ext>
            </p:extLst>
          </p:nvPr>
        </p:nvGraphicFramePr>
        <p:xfrm>
          <a:off x="1964047" y="5386797"/>
          <a:ext cx="431800" cy="457200"/>
        </p:xfrm>
        <a:graphic>
          <a:graphicData uri="http://schemas.openxmlformats.org/presentationml/2006/ole">
            <mc:AlternateContent xmlns:mc="http://schemas.openxmlformats.org/markup-compatibility/2006">
              <mc:Choice xmlns:v="urn:schemas-microsoft-com:vml" Requires="v">
                <p:oleObj spid="_x0000_s413583" name="Equation" r:id="rId12" imgW="431800" imgH="457200" progId="Equation.DSMT4">
                  <p:embed/>
                </p:oleObj>
              </mc:Choice>
              <mc:Fallback>
                <p:oleObj name="Equation" r:id="rId12" imgW="431800" imgH="457200" progId="Equation.DSMT4">
                  <p:embed/>
                  <p:pic>
                    <p:nvPicPr>
                      <p:cNvPr id="0" name=""/>
                      <p:cNvPicPr/>
                      <p:nvPr/>
                    </p:nvPicPr>
                    <p:blipFill>
                      <a:blip r:embed="rId13"/>
                      <a:stretch>
                        <a:fillRect/>
                      </a:stretch>
                    </p:blipFill>
                    <p:spPr>
                      <a:xfrm>
                        <a:off x="1964047" y="5386797"/>
                        <a:ext cx="431800" cy="457200"/>
                      </a:xfrm>
                      <a:prstGeom prst="rect">
                        <a:avLst/>
                      </a:prstGeom>
                    </p:spPr>
                  </p:pic>
                </p:oleObj>
              </mc:Fallback>
            </mc:AlternateContent>
          </a:graphicData>
        </a:graphic>
      </p:graphicFrame>
    </p:spTree>
    <p:extLst>
      <p:ext uri="{BB962C8B-B14F-4D97-AF65-F5344CB8AC3E}">
        <p14:creationId xmlns:p14="http://schemas.microsoft.com/office/powerpoint/2010/main" val="31543163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smtClean="0"/>
              <a:t>Section 10.3: Decomposition of forces</a:t>
            </a:r>
            <a:endParaRPr lang="en-US" dirty="0"/>
          </a:p>
        </p:txBody>
      </p:sp>
      <p:sp>
        <p:nvSpPr>
          <p:cNvPr id="5" name="Title 4"/>
          <p:cNvSpPr>
            <a:spLocks noGrp="1"/>
          </p:cNvSpPr>
          <p:nvPr>
            <p:ph type="title"/>
          </p:nvPr>
        </p:nvSpPr>
        <p:spPr/>
        <p:txBody>
          <a:bodyPr/>
          <a:lstStyle/>
          <a:p>
            <a:r>
              <a:rPr lang="en-US" dirty="0" smtClean="0"/>
              <a:t>Example 10.2 Pulling a friend on a swing (cont.)</a:t>
            </a:r>
            <a:endParaRPr lang="en-US" dirty="0"/>
          </a:p>
        </p:txBody>
      </p:sp>
      <p:sp>
        <p:nvSpPr>
          <p:cNvPr id="6" name="Content Placeholder 5"/>
          <p:cNvSpPr>
            <a:spLocks noGrp="1"/>
          </p:cNvSpPr>
          <p:nvPr>
            <p:ph idx="1"/>
          </p:nvPr>
        </p:nvSpPr>
        <p:spPr>
          <a:xfrm>
            <a:off x="365126" y="2368295"/>
            <a:ext cx="3723998" cy="4233672"/>
          </a:xfrm>
        </p:spPr>
        <p:txBody>
          <a:bodyPr/>
          <a:lstStyle/>
          <a:p>
            <a:pPr marL="0" indent="0">
              <a:buNone/>
            </a:pPr>
            <a:r>
              <a:rPr lang="en-US" sz="2200" dirty="0"/>
              <a:t>❸ </a:t>
            </a:r>
            <a:r>
              <a:rPr lang="en-US" sz="2200" dirty="0" smtClean="0"/>
              <a:t>EXECUTE </a:t>
            </a:r>
            <a:r>
              <a:rPr lang="en-US" sz="2200" dirty="0"/>
              <a:t>PLAN Next, I draw a second free-body diagram for a larger angle </a:t>
            </a:r>
            <a:r>
              <a:rPr lang="el-GR" sz="2200" i="1" dirty="0"/>
              <a:t>θ</a:t>
            </a:r>
            <a:r>
              <a:rPr lang="en-US" sz="2200" dirty="0" smtClean="0"/>
              <a:t> </a:t>
            </a:r>
            <a:r>
              <a:rPr lang="en-US" sz="2200" dirty="0"/>
              <a:t>(Figure 10.18</a:t>
            </a:r>
            <a:r>
              <a:rPr lang="en-US" sz="2200" i="1" dirty="0"/>
              <a:t>b</a:t>
            </a:r>
            <a:r>
              <a:rPr lang="en-US" sz="2200" dirty="0"/>
              <a:t>). As </a:t>
            </a:r>
            <a:r>
              <a:rPr lang="el-GR" sz="2200" i="1" dirty="0"/>
              <a:t>θ</a:t>
            </a:r>
            <a:r>
              <a:rPr lang="en-US" sz="2200" dirty="0" smtClean="0"/>
              <a:t> increases,        must </a:t>
            </a:r>
            <a:r>
              <a:rPr lang="en-US" sz="2200" dirty="0"/>
              <a:t>remain equal in magnitude to </a:t>
            </a:r>
            <a:r>
              <a:rPr lang="en-US" sz="2200" dirty="0" smtClean="0"/>
              <a:t>      (</a:t>
            </a:r>
            <a:r>
              <a:rPr lang="en-US" sz="2200" dirty="0"/>
              <a:t>otherwise your friend would accelerate vertically). As Figure 10.18</a:t>
            </a:r>
            <a:r>
              <a:rPr lang="en-US" sz="2200" i="1" dirty="0"/>
              <a:t>b</a:t>
            </a:r>
            <a:r>
              <a:rPr lang="en-US" sz="2200" dirty="0"/>
              <a:t> shows, increasing </a:t>
            </a:r>
            <a:r>
              <a:rPr lang="el-GR" sz="2200" i="1" dirty="0"/>
              <a:t>θ</a:t>
            </a:r>
            <a:r>
              <a:rPr lang="en-US" sz="2200" dirty="0" smtClean="0"/>
              <a:t> </a:t>
            </a:r>
            <a:r>
              <a:rPr lang="en-US" sz="2200" dirty="0"/>
              <a:t>while keeping </a:t>
            </a:r>
            <a:r>
              <a:rPr lang="en-US" sz="2200" dirty="0" smtClean="0"/>
              <a:t>      constant </a:t>
            </a:r>
            <a:r>
              <a:rPr lang="en-US" sz="2200" dirty="0"/>
              <a:t>requires the magnitude of </a:t>
            </a:r>
            <a:r>
              <a:rPr lang="en-US" sz="2200" dirty="0" smtClean="0"/>
              <a:t>       to </a:t>
            </a:r>
            <a:r>
              <a:rPr lang="en-US" sz="2200" dirty="0"/>
              <a:t>increase.</a:t>
            </a:r>
          </a:p>
        </p:txBody>
      </p:sp>
      <p:graphicFrame>
        <p:nvGraphicFramePr>
          <p:cNvPr id="8" name="Object 7"/>
          <p:cNvGraphicFramePr>
            <a:graphicFrameLocks noChangeAspect="1"/>
          </p:cNvGraphicFramePr>
          <p:nvPr>
            <p:extLst>
              <p:ext uri="{D42A27DB-BD31-4B8C-83A1-F6EECF244321}">
                <p14:modId xmlns:p14="http://schemas.microsoft.com/office/powerpoint/2010/main" val="3481791028"/>
              </p:ext>
            </p:extLst>
          </p:nvPr>
        </p:nvGraphicFramePr>
        <p:xfrm>
          <a:off x="1579457" y="3721731"/>
          <a:ext cx="469900" cy="457200"/>
        </p:xfrm>
        <a:graphic>
          <a:graphicData uri="http://schemas.openxmlformats.org/presentationml/2006/ole">
            <mc:AlternateContent xmlns:mc="http://schemas.openxmlformats.org/markup-compatibility/2006">
              <mc:Choice xmlns:v="urn:schemas-microsoft-com:vml" Requires="v">
                <p:oleObj spid="_x0000_s548156" name="Equation" r:id="rId3" imgW="469900" imgH="457200" progId="Equation.DSMT4">
                  <p:embed/>
                </p:oleObj>
              </mc:Choice>
              <mc:Fallback>
                <p:oleObj name="Equation" r:id="rId3" imgW="469900" imgH="457200" progId="Equation.DSMT4">
                  <p:embed/>
                  <p:pic>
                    <p:nvPicPr>
                      <p:cNvPr id="0" name=""/>
                      <p:cNvPicPr/>
                      <p:nvPr/>
                    </p:nvPicPr>
                    <p:blipFill>
                      <a:blip r:embed="rId4"/>
                      <a:stretch>
                        <a:fillRect/>
                      </a:stretch>
                    </p:blipFill>
                    <p:spPr>
                      <a:xfrm>
                        <a:off x="1579457" y="3721731"/>
                        <a:ext cx="469900" cy="4572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553650858"/>
              </p:ext>
            </p:extLst>
          </p:nvPr>
        </p:nvGraphicFramePr>
        <p:xfrm>
          <a:off x="2911130" y="4065384"/>
          <a:ext cx="393700" cy="457200"/>
        </p:xfrm>
        <a:graphic>
          <a:graphicData uri="http://schemas.openxmlformats.org/presentationml/2006/ole">
            <mc:AlternateContent xmlns:mc="http://schemas.openxmlformats.org/markup-compatibility/2006">
              <mc:Choice xmlns:v="urn:schemas-microsoft-com:vml" Requires="v">
                <p:oleObj spid="_x0000_s548157" name="Equation" r:id="rId5" imgW="393700" imgH="457200" progId="Equation.DSMT4">
                  <p:embed/>
                </p:oleObj>
              </mc:Choice>
              <mc:Fallback>
                <p:oleObj name="Equation" r:id="rId5" imgW="393700" imgH="457200" progId="Equation.DSMT4">
                  <p:embed/>
                  <p:pic>
                    <p:nvPicPr>
                      <p:cNvPr id="0" name=""/>
                      <p:cNvPicPr/>
                      <p:nvPr/>
                    </p:nvPicPr>
                    <p:blipFill>
                      <a:blip r:embed="rId6"/>
                      <a:stretch>
                        <a:fillRect/>
                      </a:stretch>
                    </p:blipFill>
                    <p:spPr>
                      <a:xfrm>
                        <a:off x="2911130" y="4065384"/>
                        <a:ext cx="393700" cy="4572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605388554"/>
              </p:ext>
            </p:extLst>
          </p:nvPr>
        </p:nvGraphicFramePr>
        <p:xfrm>
          <a:off x="3485819" y="5399025"/>
          <a:ext cx="469900" cy="457200"/>
        </p:xfrm>
        <a:graphic>
          <a:graphicData uri="http://schemas.openxmlformats.org/presentationml/2006/ole">
            <mc:AlternateContent xmlns:mc="http://schemas.openxmlformats.org/markup-compatibility/2006">
              <mc:Choice xmlns:v="urn:schemas-microsoft-com:vml" Requires="v">
                <p:oleObj spid="_x0000_s548158" name="Equation" r:id="rId7" imgW="469900" imgH="457200" progId="Equation.DSMT4">
                  <p:embed/>
                </p:oleObj>
              </mc:Choice>
              <mc:Fallback>
                <p:oleObj name="Equation" r:id="rId7" imgW="469900" imgH="457200" progId="Equation.DSMT4">
                  <p:embed/>
                  <p:pic>
                    <p:nvPicPr>
                      <p:cNvPr id="0" name=""/>
                      <p:cNvPicPr/>
                      <p:nvPr/>
                    </p:nvPicPr>
                    <p:blipFill>
                      <a:blip r:embed="rId4"/>
                      <a:stretch>
                        <a:fillRect/>
                      </a:stretch>
                    </p:blipFill>
                    <p:spPr>
                      <a:xfrm>
                        <a:off x="3485819" y="5399025"/>
                        <a:ext cx="469900" cy="4572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137528110"/>
              </p:ext>
            </p:extLst>
          </p:nvPr>
        </p:nvGraphicFramePr>
        <p:xfrm>
          <a:off x="1989499" y="6071841"/>
          <a:ext cx="469900" cy="457200"/>
        </p:xfrm>
        <a:graphic>
          <a:graphicData uri="http://schemas.openxmlformats.org/presentationml/2006/ole">
            <mc:AlternateContent xmlns:mc="http://schemas.openxmlformats.org/markup-compatibility/2006">
              <mc:Choice xmlns:v="urn:schemas-microsoft-com:vml" Requires="v">
                <p:oleObj spid="_x0000_s548159" name="Equation" r:id="rId8" imgW="469900" imgH="457200" progId="Equation.DSMT4">
                  <p:embed/>
                </p:oleObj>
              </mc:Choice>
              <mc:Fallback>
                <p:oleObj name="Equation" r:id="rId8" imgW="469900" imgH="457200" progId="Equation.DSMT4">
                  <p:embed/>
                  <p:pic>
                    <p:nvPicPr>
                      <p:cNvPr id="0" name=""/>
                      <p:cNvPicPr/>
                      <p:nvPr/>
                    </p:nvPicPr>
                    <p:blipFill>
                      <a:blip r:embed="rId9"/>
                      <a:stretch>
                        <a:fillRect/>
                      </a:stretch>
                    </p:blipFill>
                    <p:spPr>
                      <a:xfrm>
                        <a:off x="1989499" y="6071841"/>
                        <a:ext cx="469900" cy="457200"/>
                      </a:xfrm>
                      <a:prstGeom prst="rect">
                        <a:avLst/>
                      </a:prstGeom>
                    </p:spPr>
                  </p:pic>
                </p:oleObj>
              </mc:Fallback>
            </mc:AlternateContent>
          </a:graphicData>
        </a:graphic>
      </p:graphicFrame>
      <p:pic>
        <p:nvPicPr>
          <p:cNvPr id="15" name="Picture 14" descr="10_18_Figure.jpg"/>
          <p:cNvPicPr>
            <a:picLocks noChangeAspect="1"/>
          </p:cNvPicPr>
          <p:nvPr/>
        </p:nvPicPr>
        <p:blipFill rotWithShape="1">
          <a:blip r:embed="rId10">
            <a:extLst>
              <a:ext uri="{28A0092B-C50C-407E-A947-70E740481C1C}">
                <a14:useLocalDpi xmlns:a14="http://schemas.microsoft.com/office/drawing/2010/main" val="0"/>
              </a:ext>
            </a:extLst>
          </a:blip>
          <a:srcRect b="2883"/>
          <a:stretch/>
        </p:blipFill>
        <p:spPr>
          <a:xfrm>
            <a:off x="4134584" y="2449197"/>
            <a:ext cx="4971170" cy="3620040"/>
          </a:xfrm>
          <a:prstGeom prst="rect">
            <a:avLst/>
          </a:prstGeom>
        </p:spPr>
      </p:pic>
    </p:spTree>
    <p:extLst>
      <p:ext uri="{BB962C8B-B14F-4D97-AF65-F5344CB8AC3E}">
        <p14:creationId xmlns:p14="http://schemas.microsoft.com/office/powerpoint/2010/main" val="8603113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0_18_Figure.jpg"/>
          <p:cNvPicPr>
            <a:picLocks noChangeAspect="1"/>
          </p:cNvPicPr>
          <p:nvPr/>
        </p:nvPicPr>
        <p:blipFill rotWithShape="1">
          <a:blip r:embed="rId3">
            <a:extLst>
              <a:ext uri="{28A0092B-C50C-407E-A947-70E740481C1C}">
                <a14:useLocalDpi xmlns:a14="http://schemas.microsoft.com/office/drawing/2010/main" val="0"/>
              </a:ext>
            </a:extLst>
          </a:blip>
          <a:srcRect b="2883"/>
          <a:stretch/>
        </p:blipFill>
        <p:spPr>
          <a:xfrm>
            <a:off x="3615716" y="2305817"/>
            <a:ext cx="5046768" cy="3675088"/>
          </a:xfrm>
          <a:prstGeom prst="rect">
            <a:avLst/>
          </a:prstGeom>
        </p:spPr>
      </p:pic>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smtClean="0"/>
              <a:t>Section 10.3: Decomposition of forces</a:t>
            </a:r>
            <a:endParaRPr lang="en-US" dirty="0"/>
          </a:p>
        </p:txBody>
      </p:sp>
      <p:sp>
        <p:nvSpPr>
          <p:cNvPr id="5" name="Title 4"/>
          <p:cNvSpPr>
            <a:spLocks noGrp="1"/>
          </p:cNvSpPr>
          <p:nvPr>
            <p:ph type="title"/>
          </p:nvPr>
        </p:nvSpPr>
        <p:spPr/>
        <p:txBody>
          <a:bodyPr/>
          <a:lstStyle/>
          <a:p>
            <a:r>
              <a:rPr lang="en-US" dirty="0" smtClean="0"/>
              <a:t>Example 10.2 Pulling a friend on a swing (cont.)</a:t>
            </a:r>
            <a:endParaRPr lang="en-US" dirty="0"/>
          </a:p>
        </p:txBody>
      </p:sp>
      <p:sp>
        <p:nvSpPr>
          <p:cNvPr id="6" name="Content Placeholder 5"/>
          <p:cNvSpPr>
            <a:spLocks noGrp="1"/>
          </p:cNvSpPr>
          <p:nvPr>
            <p:ph idx="1"/>
          </p:nvPr>
        </p:nvSpPr>
        <p:spPr>
          <a:xfrm>
            <a:off x="365124" y="2368295"/>
            <a:ext cx="2982739" cy="4233672"/>
          </a:xfrm>
        </p:spPr>
        <p:txBody>
          <a:bodyPr/>
          <a:lstStyle/>
          <a:p>
            <a:pPr marL="0" indent="0">
              <a:buNone/>
            </a:pPr>
            <a:r>
              <a:rPr lang="en-US" sz="2200" dirty="0"/>
              <a:t>❸ </a:t>
            </a:r>
            <a:r>
              <a:rPr lang="en-US" sz="2200" dirty="0" smtClean="0"/>
              <a:t>EXECUTE </a:t>
            </a:r>
            <a:r>
              <a:rPr lang="en-US" sz="2200" dirty="0"/>
              <a:t>PLAN Because your friend is at rest, the forces </a:t>
            </a:r>
            <a:r>
              <a:rPr lang="en-US" sz="2200" dirty="0" smtClean="0"/>
              <a:t>in the </a:t>
            </a:r>
            <a:r>
              <a:rPr lang="en-US" sz="2200" dirty="0"/>
              <a:t>horizontal direction must add up to zero and </a:t>
            </a:r>
            <a:r>
              <a:rPr lang="en-US" sz="2200" dirty="0" smtClean="0"/>
              <a:t>so                    So </a:t>
            </a:r>
            <a:r>
              <a:rPr lang="en-US" sz="2200" dirty="0"/>
              <a:t>if </a:t>
            </a:r>
            <a:r>
              <a:rPr lang="en-US" sz="2200" dirty="0" smtClean="0"/>
              <a:t>the </a:t>
            </a:r>
            <a:r>
              <a:rPr lang="en-US" sz="2200" dirty="0"/>
              <a:t>magnitude of </a:t>
            </a:r>
            <a:r>
              <a:rPr lang="en-US" sz="2200" dirty="0" smtClean="0"/>
              <a:t>    increases</a:t>
            </a:r>
            <a:r>
              <a:rPr lang="en-US" sz="2200" dirty="0"/>
              <a:t>, </a:t>
            </a:r>
            <a:r>
              <a:rPr lang="en-US" sz="2200" dirty="0" smtClean="0"/>
              <a:t>the magnitude </a:t>
            </a:r>
            <a:r>
              <a:rPr lang="en-US" sz="2200" dirty="0"/>
              <a:t>of </a:t>
            </a:r>
            <a:r>
              <a:rPr lang="en-US" sz="2200" dirty="0" smtClean="0"/>
              <a:t>      must </a:t>
            </a:r>
            <a:r>
              <a:rPr lang="en-US" sz="2200" dirty="0"/>
              <a:t>increase, too</a:t>
            </a:r>
            <a:r>
              <a:rPr lang="en-US" sz="2200" dirty="0" smtClean="0"/>
              <a:t>. </a:t>
            </a:r>
            <a:r>
              <a:rPr lang="en-US" sz="2200" dirty="0" smtClean="0">
                <a:solidFill>
                  <a:srgbClr val="004A8F"/>
                </a:solidFill>
              </a:rPr>
              <a:t>✔</a:t>
            </a:r>
            <a:endParaRPr lang="en-US" sz="2200" dirty="0">
              <a:solidFill>
                <a:srgbClr val="004A8F"/>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3238780677"/>
              </p:ext>
            </p:extLst>
          </p:nvPr>
        </p:nvGraphicFramePr>
        <p:xfrm>
          <a:off x="742878" y="4036427"/>
          <a:ext cx="1257300" cy="508000"/>
        </p:xfrm>
        <a:graphic>
          <a:graphicData uri="http://schemas.openxmlformats.org/presentationml/2006/ole">
            <mc:AlternateContent xmlns:mc="http://schemas.openxmlformats.org/markup-compatibility/2006">
              <mc:Choice xmlns:v="urn:schemas-microsoft-com:vml" Requires="v">
                <p:oleObj spid="_x0000_s193262" name="Equation" r:id="rId4" imgW="1257300" imgH="508000" progId="Equation.DSMT4">
                  <p:embed/>
                </p:oleObj>
              </mc:Choice>
              <mc:Fallback>
                <p:oleObj name="Equation" r:id="rId4" imgW="1257300" imgH="508000" progId="Equation.DSMT4">
                  <p:embed/>
                  <p:pic>
                    <p:nvPicPr>
                      <p:cNvPr id="0" name=""/>
                      <p:cNvPicPr/>
                      <p:nvPr/>
                    </p:nvPicPr>
                    <p:blipFill>
                      <a:blip r:embed="rId5"/>
                      <a:stretch>
                        <a:fillRect/>
                      </a:stretch>
                    </p:blipFill>
                    <p:spPr>
                      <a:xfrm>
                        <a:off x="742878" y="4036427"/>
                        <a:ext cx="1257300" cy="5080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575125422"/>
              </p:ext>
            </p:extLst>
          </p:nvPr>
        </p:nvGraphicFramePr>
        <p:xfrm>
          <a:off x="1993366" y="4403402"/>
          <a:ext cx="469900" cy="457200"/>
        </p:xfrm>
        <a:graphic>
          <a:graphicData uri="http://schemas.openxmlformats.org/presentationml/2006/ole">
            <mc:AlternateContent xmlns:mc="http://schemas.openxmlformats.org/markup-compatibility/2006">
              <mc:Choice xmlns:v="urn:schemas-microsoft-com:vml" Requires="v">
                <p:oleObj spid="_x0000_s193263" name="Equation" r:id="rId6" imgW="469900" imgH="457200" progId="Equation.DSMT4">
                  <p:embed/>
                </p:oleObj>
              </mc:Choice>
              <mc:Fallback>
                <p:oleObj name="Equation" r:id="rId6" imgW="469900" imgH="457200" progId="Equation.DSMT4">
                  <p:embed/>
                  <p:pic>
                    <p:nvPicPr>
                      <p:cNvPr id="0" name=""/>
                      <p:cNvPicPr/>
                      <p:nvPr/>
                    </p:nvPicPr>
                    <p:blipFill>
                      <a:blip r:embed="rId7"/>
                      <a:stretch>
                        <a:fillRect/>
                      </a:stretch>
                    </p:blipFill>
                    <p:spPr>
                      <a:xfrm>
                        <a:off x="1993366" y="4403402"/>
                        <a:ext cx="469900" cy="4572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805189129"/>
              </p:ext>
            </p:extLst>
          </p:nvPr>
        </p:nvGraphicFramePr>
        <p:xfrm>
          <a:off x="768371" y="5072688"/>
          <a:ext cx="355600" cy="457200"/>
        </p:xfrm>
        <a:graphic>
          <a:graphicData uri="http://schemas.openxmlformats.org/presentationml/2006/ole">
            <mc:AlternateContent xmlns:mc="http://schemas.openxmlformats.org/markup-compatibility/2006">
              <mc:Choice xmlns:v="urn:schemas-microsoft-com:vml" Requires="v">
                <p:oleObj spid="_x0000_s193264" name="Equation" r:id="rId8" imgW="355600" imgH="457200" progId="Equation.DSMT4">
                  <p:embed/>
                </p:oleObj>
              </mc:Choice>
              <mc:Fallback>
                <p:oleObj name="Equation" r:id="rId8" imgW="355600" imgH="457200" progId="Equation.DSMT4">
                  <p:embed/>
                  <p:pic>
                    <p:nvPicPr>
                      <p:cNvPr id="0" name=""/>
                      <p:cNvPicPr/>
                      <p:nvPr/>
                    </p:nvPicPr>
                    <p:blipFill>
                      <a:blip r:embed="rId9"/>
                      <a:stretch>
                        <a:fillRect/>
                      </a:stretch>
                    </p:blipFill>
                    <p:spPr>
                      <a:xfrm>
                        <a:off x="768371" y="5072688"/>
                        <a:ext cx="355600" cy="457200"/>
                      </a:xfrm>
                      <a:prstGeom prst="rect">
                        <a:avLst/>
                      </a:prstGeom>
                    </p:spPr>
                  </p:pic>
                </p:oleObj>
              </mc:Fallback>
            </mc:AlternateContent>
          </a:graphicData>
        </a:graphic>
      </p:graphicFrame>
    </p:spTree>
    <p:extLst>
      <p:ext uri="{BB962C8B-B14F-4D97-AF65-F5344CB8AC3E}">
        <p14:creationId xmlns:p14="http://schemas.microsoft.com/office/powerpoint/2010/main" val="11915591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10_18_Figure.jpg"/>
          <p:cNvPicPr>
            <a:picLocks noChangeAspect="1"/>
          </p:cNvPicPr>
          <p:nvPr/>
        </p:nvPicPr>
        <p:blipFill rotWithShape="1">
          <a:blip r:embed="rId2">
            <a:extLst>
              <a:ext uri="{28A0092B-C50C-407E-A947-70E740481C1C}">
                <a14:useLocalDpi xmlns:a14="http://schemas.microsoft.com/office/drawing/2010/main" val="0"/>
              </a:ext>
            </a:extLst>
          </a:blip>
          <a:srcRect b="2883"/>
          <a:stretch/>
        </p:blipFill>
        <p:spPr>
          <a:xfrm>
            <a:off x="4783333" y="1948800"/>
            <a:ext cx="4360667" cy="3175461"/>
          </a:xfrm>
          <a:prstGeom prst="rect">
            <a:avLst/>
          </a:prstGeom>
        </p:spPr>
      </p:pic>
      <p:sp>
        <p:nvSpPr>
          <p:cNvPr id="3" name="Footer Placeholder 2"/>
          <p:cNvSpPr>
            <a:spLocks noGrp="1"/>
          </p:cNvSpPr>
          <p:nvPr>
            <p:ph type="ftr" sz="quarter" idx="10"/>
          </p:nvPr>
        </p:nvSpPr>
        <p:spPr>
          <a:xfrm>
            <a:off x="86589" y="6613525"/>
            <a:ext cx="5399087" cy="179388"/>
          </a:xfrm>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smtClean="0"/>
              <a:t>Section 10.3: Decomposition of forces</a:t>
            </a:r>
            <a:endParaRPr lang="en-US" dirty="0"/>
          </a:p>
        </p:txBody>
      </p:sp>
      <p:sp>
        <p:nvSpPr>
          <p:cNvPr id="5" name="Title 4"/>
          <p:cNvSpPr>
            <a:spLocks noGrp="1"/>
          </p:cNvSpPr>
          <p:nvPr>
            <p:ph type="title"/>
          </p:nvPr>
        </p:nvSpPr>
        <p:spPr/>
        <p:txBody>
          <a:bodyPr/>
          <a:lstStyle/>
          <a:p>
            <a:r>
              <a:rPr lang="en-US" dirty="0" smtClean="0"/>
              <a:t>Example 10.2 Pulling a friend on a swing (cont.)</a:t>
            </a:r>
            <a:endParaRPr lang="en-US" dirty="0"/>
          </a:p>
        </p:txBody>
      </p:sp>
      <p:pic>
        <p:nvPicPr>
          <p:cNvPr id="4" name="Picture 3"/>
          <p:cNvPicPr>
            <a:picLocks noChangeAspect="1"/>
          </p:cNvPicPr>
          <p:nvPr/>
        </p:nvPicPr>
        <p:blipFill>
          <a:blip r:embed="rId3"/>
          <a:stretch>
            <a:fillRect/>
          </a:stretch>
        </p:blipFill>
        <p:spPr>
          <a:xfrm>
            <a:off x="211124" y="2582559"/>
            <a:ext cx="4361085" cy="1052438"/>
          </a:xfrm>
          <a:prstGeom prst="rect">
            <a:avLst/>
          </a:prstGeom>
        </p:spPr>
      </p:pic>
      <p:pic>
        <p:nvPicPr>
          <p:cNvPr id="11" name="Picture 10"/>
          <p:cNvPicPr>
            <a:picLocks noChangeAspect="1"/>
          </p:cNvPicPr>
          <p:nvPr/>
        </p:nvPicPr>
        <p:blipFill rotWithShape="1">
          <a:blip r:embed="rId4"/>
          <a:srcRect b="58102"/>
          <a:stretch/>
        </p:blipFill>
        <p:spPr>
          <a:xfrm>
            <a:off x="211124" y="4298455"/>
            <a:ext cx="4216497" cy="825806"/>
          </a:xfrm>
          <a:prstGeom prst="rect">
            <a:avLst/>
          </a:prstGeom>
        </p:spPr>
      </p:pic>
      <p:pic>
        <p:nvPicPr>
          <p:cNvPr id="20" name="Picture 19"/>
          <p:cNvPicPr>
            <a:picLocks noChangeAspect="1"/>
          </p:cNvPicPr>
          <p:nvPr/>
        </p:nvPicPr>
        <p:blipFill rotWithShape="1">
          <a:blip r:embed="rId4"/>
          <a:srcRect t="50098"/>
          <a:stretch/>
        </p:blipFill>
        <p:spPr>
          <a:xfrm>
            <a:off x="211124" y="5164623"/>
            <a:ext cx="4216497" cy="983565"/>
          </a:xfrm>
          <a:prstGeom prst="rect">
            <a:avLst/>
          </a:prstGeom>
        </p:spPr>
      </p:pic>
    </p:spTree>
    <p:extLst>
      <p:ext uri="{BB962C8B-B14F-4D97-AF65-F5344CB8AC3E}">
        <p14:creationId xmlns:p14="http://schemas.microsoft.com/office/powerpoint/2010/main" val="370526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5"/>
          <p:cNvSpPr txBox="1">
            <a:spLocks/>
          </p:cNvSpPr>
          <p:nvPr/>
        </p:nvSpPr>
        <p:spPr bwMode="auto">
          <a:xfrm>
            <a:off x="365125" y="2198360"/>
            <a:ext cx="8229600" cy="4233672"/>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004A8F"/>
              </a:buClr>
              <a:buFont typeface="Arial"/>
              <a:buChar char="•"/>
              <a:defRPr sz="2800">
                <a:solidFill>
                  <a:srgbClr val="000000"/>
                </a:solidFill>
                <a:latin typeface="Times New Roman"/>
                <a:ea typeface="+mn-ea"/>
                <a:cs typeface="Times New Roman"/>
              </a:defRPr>
            </a:lvl1pPr>
            <a:lvl2pPr marL="800100" indent="-342900" algn="l" rtl="0" fontAlgn="base">
              <a:spcBef>
                <a:spcPct val="20000"/>
              </a:spcBef>
              <a:spcAft>
                <a:spcPct val="0"/>
              </a:spcAft>
              <a:buClr>
                <a:srgbClr val="004A8F"/>
              </a:buClr>
              <a:buFont typeface="Arial"/>
              <a:buChar char="•"/>
              <a:tabLst/>
              <a:defRPr sz="2800">
                <a:solidFill>
                  <a:srgbClr val="000000"/>
                </a:solidFill>
                <a:latin typeface="Times New Roman"/>
                <a:ea typeface="+mn-ea"/>
                <a:cs typeface="Times New Roman"/>
              </a:defRPr>
            </a:lvl2pPr>
            <a:lvl3pPr marL="1143000" indent="-228600" algn="l" rtl="0" fontAlgn="base">
              <a:spcBef>
                <a:spcPct val="20000"/>
              </a:spcBef>
              <a:spcAft>
                <a:spcPct val="0"/>
              </a:spcAft>
              <a:buClr>
                <a:srgbClr val="004A8F"/>
              </a:buClr>
              <a:buFont typeface="Arial"/>
              <a:buChar char="•"/>
              <a:defRPr sz="2400">
                <a:solidFill>
                  <a:srgbClr val="000000"/>
                </a:solidFill>
                <a:latin typeface="Times New Roman"/>
                <a:ea typeface="+mn-ea"/>
                <a:cs typeface="Times New Roman"/>
              </a:defRPr>
            </a:lvl3pPr>
            <a:lvl4pPr marL="1600200" indent="-228600" algn="l" rtl="0" fontAlgn="base">
              <a:spcBef>
                <a:spcPct val="20000"/>
              </a:spcBef>
              <a:spcAft>
                <a:spcPct val="0"/>
              </a:spcAft>
              <a:buClr>
                <a:srgbClr val="004A8F"/>
              </a:buClr>
              <a:buFont typeface="Arial"/>
              <a:buChar char="•"/>
              <a:defRPr sz="2000">
                <a:solidFill>
                  <a:srgbClr val="000000"/>
                </a:solidFill>
                <a:latin typeface="Times New Roman"/>
                <a:ea typeface="+mn-ea"/>
                <a:cs typeface="Times New Roman"/>
              </a:defRPr>
            </a:lvl4pPr>
            <a:lvl5pPr marL="2057400" indent="-228600" algn="l" rtl="0" fontAlgn="base">
              <a:spcBef>
                <a:spcPct val="20000"/>
              </a:spcBef>
              <a:spcAft>
                <a:spcPct val="0"/>
              </a:spcAft>
              <a:buClr>
                <a:srgbClr val="004A8F"/>
              </a:buClr>
              <a:buFont typeface="Arial"/>
              <a:buChar char="•"/>
              <a:defRPr sz="2000">
                <a:solidFill>
                  <a:srgbClr val="000000"/>
                </a:solidFill>
                <a:latin typeface="Times New Roman"/>
                <a:ea typeface="+mn-ea"/>
                <a:cs typeface="Times New Roman"/>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Font typeface="Arial"/>
              <a:buNone/>
            </a:pPr>
            <a:r>
              <a:rPr lang="en-US" sz="2200" dirty="0" smtClean="0"/>
              <a:t>❸ EXECUTE PLAN (</a:t>
            </a:r>
            <a:r>
              <a:rPr lang="en-US" sz="2200" i="1" dirty="0" smtClean="0"/>
              <a:t>c</a:t>
            </a:r>
            <a:r>
              <a:rPr lang="en-US" sz="2200" dirty="0" smtClean="0"/>
              <a:t>)</a:t>
            </a:r>
          </a:p>
          <a:p>
            <a:pPr marL="0" indent="0">
              <a:lnSpc>
                <a:spcPct val="110000"/>
              </a:lnSpc>
              <a:buFont typeface="Arial"/>
              <a:buNone/>
            </a:pPr>
            <a:r>
              <a:rPr lang="en-US" sz="2200" dirty="0" smtClean="0"/>
              <a:t>Therefore,      must always be larger than       when </a:t>
            </a:r>
            <a:r>
              <a:rPr lang="el-GR" sz="2200" i="1" dirty="0" smtClean="0"/>
              <a:t>θ</a:t>
            </a:r>
            <a:r>
              <a:rPr lang="en-US" sz="2200" dirty="0" smtClean="0"/>
              <a:t> ≠ 0.</a:t>
            </a:r>
          </a:p>
          <a:p>
            <a:pPr marL="0" indent="0">
              <a:buFont typeface="Arial"/>
              <a:buNone/>
            </a:pPr>
            <a:endParaRPr lang="en-US" sz="2200" dirty="0" smtClean="0">
              <a:solidFill>
                <a:srgbClr val="004A8F"/>
              </a:solidFill>
            </a:endParaRPr>
          </a:p>
          <a:p>
            <a:pPr marL="0" indent="0">
              <a:buFont typeface="Arial"/>
              <a:buNone/>
            </a:pPr>
            <a:endParaRPr lang="en-US" sz="2200" dirty="0" smtClean="0">
              <a:solidFill>
                <a:srgbClr val="004A8F"/>
              </a:solidFill>
            </a:endParaRPr>
          </a:p>
          <a:p>
            <a:pPr marL="0" indent="0">
              <a:buFont typeface="Arial"/>
              <a:buNone/>
            </a:pPr>
            <a:endParaRPr lang="en-US" sz="2200" dirty="0" smtClean="0">
              <a:solidFill>
                <a:srgbClr val="004A8F"/>
              </a:solidFill>
            </a:endParaRPr>
          </a:p>
          <a:p>
            <a:pPr marL="0" indent="0">
              <a:buFont typeface="Arial"/>
              <a:buNone/>
            </a:pPr>
            <a:endParaRPr lang="en-US" sz="2200" dirty="0" smtClean="0">
              <a:solidFill>
                <a:srgbClr val="004A8F"/>
              </a:solidFill>
            </a:endParaRPr>
          </a:p>
          <a:p>
            <a:pPr marL="0" indent="0">
              <a:buFont typeface="Arial"/>
              <a:buNone/>
            </a:pPr>
            <a:endParaRPr lang="en-US" sz="2200" dirty="0">
              <a:solidFill>
                <a:srgbClr val="004A8F"/>
              </a:solidFill>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1445159388"/>
              </p:ext>
            </p:extLst>
          </p:nvPr>
        </p:nvGraphicFramePr>
        <p:xfrm>
          <a:off x="3292475" y="2052638"/>
          <a:ext cx="4533900" cy="660400"/>
        </p:xfrm>
        <a:graphic>
          <a:graphicData uri="http://schemas.openxmlformats.org/presentationml/2006/ole">
            <mc:AlternateContent xmlns:mc="http://schemas.openxmlformats.org/markup-compatibility/2006">
              <mc:Choice xmlns:v="urn:schemas-microsoft-com:vml" Requires="v">
                <p:oleObj spid="_x0000_s188247" name="Equation" r:id="rId3" imgW="4533900" imgH="660400" progId="Equation.DSMT4">
                  <p:embed/>
                </p:oleObj>
              </mc:Choice>
              <mc:Fallback>
                <p:oleObj name="Equation" r:id="rId3" imgW="4533900" imgH="660400" progId="Equation.DSMT4">
                  <p:embed/>
                  <p:pic>
                    <p:nvPicPr>
                      <p:cNvPr id="0" name=""/>
                      <p:cNvPicPr/>
                      <p:nvPr/>
                    </p:nvPicPr>
                    <p:blipFill>
                      <a:blip r:embed="rId4"/>
                      <a:stretch>
                        <a:fillRect/>
                      </a:stretch>
                    </p:blipFill>
                    <p:spPr>
                      <a:xfrm>
                        <a:off x="3292475" y="2052638"/>
                        <a:ext cx="4533900" cy="6604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866245682"/>
              </p:ext>
            </p:extLst>
          </p:nvPr>
        </p:nvGraphicFramePr>
        <p:xfrm>
          <a:off x="1638650" y="2637188"/>
          <a:ext cx="342900" cy="457200"/>
        </p:xfrm>
        <a:graphic>
          <a:graphicData uri="http://schemas.openxmlformats.org/presentationml/2006/ole">
            <mc:AlternateContent xmlns:mc="http://schemas.openxmlformats.org/markup-compatibility/2006">
              <mc:Choice xmlns:v="urn:schemas-microsoft-com:vml" Requires="v">
                <p:oleObj spid="_x0000_s188248" name="Equation" r:id="rId5" imgW="342900" imgH="457200" progId="Equation.DSMT4">
                  <p:embed/>
                </p:oleObj>
              </mc:Choice>
              <mc:Fallback>
                <p:oleObj name="Equation" r:id="rId5" imgW="342900" imgH="457200" progId="Equation.DSMT4">
                  <p:embed/>
                  <p:pic>
                    <p:nvPicPr>
                      <p:cNvPr id="0" name=""/>
                      <p:cNvPicPr/>
                      <p:nvPr/>
                    </p:nvPicPr>
                    <p:blipFill>
                      <a:blip r:embed="rId6"/>
                      <a:stretch>
                        <a:fillRect/>
                      </a:stretch>
                    </p:blipFill>
                    <p:spPr>
                      <a:xfrm>
                        <a:off x="1638650" y="2637188"/>
                        <a:ext cx="342900" cy="4572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466663980"/>
              </p:ext>
            </p:extLst>
          </p:nvPr>
        </p:nvGraphicFramePr>
        <p:xfrm>
          <a:off x="5076001" y="2636565"/>
          <a:ext cx="393700" cy="457200"/>
        </p:xfrm>
        <a:graphic>
          <a:graphicData uri="http://schemas.openxmlformats.org/presentationml/2006/ole">
            <mc:AlternateContent xmlns:mc="http://schemas.openxmlformats.org/markup-compatibility/2006">
              <mc:Choice xmlns:v="urn:schemas-microsoft-com:vml" Requires="v">
                <p:oleObj spid="_x0000_s188249" name="Equation" r:id="rId7" imgW="393700" imgH="457200" progId="Equation.DSMT4">
                  <p:embed/>
                </p:oleObj>
              </mc:Choice>
              <mc:Fallback>
                <p:oleObj name="Equation" r:id="rId7" imgW="393700" imgH="457200" progId="Equation.DSMT4">
                  <p:embed/>
                  <p:pic>
                    <p:nvPicPr>
                      <p:cNvPr id="0" name=""/>
                      <p:cNvPicPr/>
                      <p:nvPr/>
                    </p:nvPicPr>
                    <p:blipFill>
                      <a:blip r:embed="rId8"/>
                      <a:stretch>
                        <a:fillRect/>
                      </a:stretch>
                    </p:blipFill>
                    <p:spPr>
                      <a:xfrm>
                        <a:off x="5076001" y="2636565"/>
                        <a:ext cx="393700" cy="457200"/>
                      </a:xfrm>
                      <a:prstGeom prst="rect">
                        <a:avLst/>
                      </a:prstGeom>
                    </p:spPr>
                  </p:pic>
                </p:oleObj>
              </mc:Fallback>
            </mc:AlternateContent>
          </a:graphicData>
        </a:graphic>
      </p:graphicFrame>
      <p:sp>
        <p:nvSpPr>
          <p:cNvPr id="5" name="Title 4"/>
          <p:cNvSpPr>
            <a:spLocks noGrp="1"/>
          </p:cNvSpPr>
          <p:nvPr>
            <p:ph type="title"/>
          </p:nvPr>
        </p:nvSpPr>
        <p:spPr>
          <a:xfrm>
            <a:off x="0" y="1170432"/>
            <a:ext cx="9144000" cy="1015663"/>
          </a:xfrm>
        </p:spPr>
        <p:txBody>
          <a:bodyPr/>
          <a:lstStyle/>
          <a:p>
            <a:r>
              <a:rPr lang="en-US" dirty="0" smtClean="0"/>
              <a:t>Example 10.2 Pulling a friend on a swing (cont.)</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smtClean="0"/>
              <a:t>Section 10.3: Decomposition of forces</a:t>
            </a:r>
            <a:endParaRPr lang="en-US" dirty="0"/>
          </a:p>
        </p:txBody>
      </p:sp>
      <p:pic>
        <p:nvPicPr>
          <p:cNvPr id="17" name="Picture 16" descr="10_18_Figure.jpg"/>
          <p:cNvPicPr>
            <a:picLocks noChangeAspect="1"/>
          </p:cNvPicPr>
          <p:nvPr/>
        </p:nvPicPr>
        <p:blipFill rotWithShape="1">
          <a:blip r:embed="rId9">
            <a:extLst>
              <a:ext uri="{28A0092B-C50C-407E-A947-70E740481C1C}">
                <a14:useLocalDpi xmlns:a14="http://schemas.microsoft.com/office/drawing/2010/main" val="0"/>
              </a:ext>
            </a:extLst>
          </a:blip>
          <a:srcRect b="2883"/>
          <a:stretch/>
        </p:blipFill>
        <p:spPr>
          <a:xfrm>
            <a:off x="278095" y="3181359"/>
            <a:ext cx="4247454" cy="3093026"/>
          </a:xfrm>
          <a:prstGeom prst="rect">
            <a:avLst/>
          </a:prstGeom>
        </p:spPr>
      </p:pic>
      <p:sp>
        <p:nvSpPr>
          <p:cNvPr id="18" name="TextBox 17"/>
          <p:cNvSpPr txBox="1"/>
          <p:nvPr/>
        </p:nvSpPr>
        <p:spPr>
          <a:xfrm>
            <a:off x="6784148" y="2621209"/>
            <a:ext cx="543739" cy="523220"/>
          </a:xfrm>
          <a:prstGeom prst="rect">
            <a:avLst/>
          </a:prstGeo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0" indent="0">
              <a:spcBef>
                <a:spcPct val="20000"/>
              </a:spcBef>
              <a:buClr>
                <a:srgbClr val="AF2A42"/>
              </a:buClr>
              <a:buFont typeface="Arial"/>
              <a:buNone/>
              <a:defRPr sz="2800">
                <a:solidFill>
                  <a:srgbClr val="000000"/>
                </a:solidFill>
                <a:latin typeface="Times New Roman"/>
                <a:ea typeface="+mn-ea"/>
                <a:cs typeface="Times New Roman"/>
              </a:defRPr>
            </a:lvl1pPr>
            <a:lvl2pPr marL="800100" indent="-342900">
              <a:spcBef>
                <a:spcPct val="20000"/>
              </a:spcBef>
              <a:buClr>
                <a:srgbClr val="AF2A42"/>
              </a:buClr>
              <a:buFont typeface="Arial"/>
              <a:buChar char="•"/>
              <a:tabLst/>
              <a:defRPr sz="2800">
                <a:solidFill>
                  <a:srgbClr val="000000"/>
                </a:solidFill>
                <a:latin typeface="Times New Roman"/>
                <a:ea typeface="+mn-ea"/>
                <a:cs typeface="Times New Roman"/>
              </a:defRPr>
            </a:lvl2pPr>
            <a:lvl3pPr marL="1143000" indent="-228600">
              <a:spcBef>
                <a:spcPct val="20000"/>
              </a:spcBef>
              <a:buClr>
                <a:srgbClr val="AF2A42"/>
              </a:buClr>
              <a:buFont typeface="Arial"/>
              <a:buChar char="•"/>
              <a:defRPr>
                <a:solidFill>
                  <a:srgbClr val="000000"/>
                </a:solidFill>
                <a:latin typeface="Times New Roman"/>
                <a:ea typeface="+mn-ea"/>
                <a:cs typeface="Times New Roman"/>
              </a:defRPr>
            </a:lvl3pPr>
            <a:lvl4pPr marL="1600200" indent="-228600">
              <a:spcBef>
                <a:spcPct val="20000"/>
              </a:spcBef>
              <a:buClr>
                <a:srgbClr val="AF2A42"/>
              </a:buClr>
              <a:buFont typeface="Arial"/>
              <a:buChar char="•"/>
              <a:defRPr sz="2000">
                <a:solidFill>
                  <a:srgbClr val="000000"/>
                </a:solidFill>
                <a:latin typeface="Times New Roman"/>
                <a:ea typeface="+mn-ea"/>
                <a:cs typeface="Times New Roman"/>
              </a:defRPr>
            </a:lvl4pPr>
            <a:lvl5pPr marL="2057400" indent="-228600">
              <a:spcBef>
                <a:spcPct val="20000"/>
              </a:spcBef>
              <a:buClr>
                <a:srgbClr val="AF2A42"/>
              </a:buClr>
              <a:buFont typeface="Arial"/>
              <a:buChar char="•"/>
              <a:defRPr sz="2000">
                <a:solidFill>
                  <a:srgbClr val="000000"/>
                </a:solidFill>
                <a:latin typeface="Times New Roman"/>
                <a:ea typeface="+mn-ea"/>
                <a:cs typeface="Times New Roman"/>
              </a:defRPr>
            </a:lvl5pPr>
            <a:lvl6pPr marL="2514600" indent="-228600" fontAlgn="base">
              <a:spcBef>
                <a:spcPct val="20000"/>
              </a:spcBef>
              <a:spcAft>
                <a:spcPct val="0"/>
              </a:spcAft>
              <a:buChar char="»"/>
              <a:defRPr sz="2000">
                <a:latin typeface="+mn-lt"/>
                <a:ea typeface="+mn-ea"/>
              </a:defRPr>
            </a:lvl6pPr>
            <a:lvl7pPr marL="2971800" indent="-228600" fontAlgn="base">
              <a:spcBef>
                <a:spcPct val="20000"/>
              </a:spcBef>
              <a:spcAft>
                <a:spcPct val="0"/>
              </a:spcAft>
              <a:buChar char="»"/>
              <a:defRPr sz="2000">
                <a:latin typeface="+mn-lt"/>
                <a:ea typeface="+mn-ea"/>
              </a:defRPr>
            </a:lvl7pPr>
            <a:lvl8pPr marL="3429000" indent="-228600" fontAlgn="base">
              <a:spcBef>
                <a:spcPct val="20000"/>
              </a:spcBef>
              <a:spcAft>
                <a:spcPct val="0"/>
              </a:spcAft>
              <a:buChar char="»"/>
              <a:defRPr sz="2000">
                <a:latin typeface="+mn-lt"/>
                <a:ea typeface="+mn-ea"/>
              </a:defRPr>
            </a:lvl8pPr>
            <a:lvl9pPr marL="3886200" indent="-228600" fontAlgn="base">
              <a:spcBef>
                <a:spcPct val="20000"/>
              </a:spcBef>
              <a:spcAft>
                <a:spcPct val="0"/>
              </a:spcAft>
              <a:buChar char="»"/>
              <a:defRPr sz="2000">
                <a:latin typeface="+mn-lt"/>
                <a:ea typeface="+mn-ea"/>
              </a:defRPr>
            </a:lvl9pPr>
          </a:lstStyle>
          <a:p>
            <a:r>
              <a:rPr lang="en-US" sz="2200" dirty="0">
                <a:solidFill>
                  <a:srgbClr val="004A8F"/>
                </a:solidFill>
              </a:rPr>
              <a:t>✔</a:t>
            </a:r>
          </a:p>
        </p:txBody>
      </p:sp>
      <p:sp>
        <p:nvSpPr>
          <p:cNvPr id="2" name="TextBox 1"/>
          <p:cNvSpPr txBox="1"/>
          <p:nvPr/>
        </p:nvSpPr>
        <p:spPr>
          <a:xfrm>
            <a:off x="5385800" y="3794276"/>
            <a:ext cx="3566150" cy="1938992"/>
          </a:xfrm>
          <a:prstGeom prst="rect">
            <a:avLst/>
          </a:prstGeom>
          <a:noFill/>
        </p:spPr>
        <p:txBody>
          <a:bodyPr wrap="square" rtlCol="0">
            <a:spAutoFit/>
          </a:bodyPr>
          <a:lstStyle/>
          <a:p>
            <a:r>
              <a:rPr lang="en-US" dirty="0" smtClean="0">
                <a:latin typeface="Times New Roman"/>
                <a:cs typeface="Times New Roman"/>
              </a:rPr>
              <a:t>Since the y component of the force of the seat already equals the force of gravity, the </a:t>
            </a:r>
            <a:r>
              <a:rPr lang="en-US" i="1" dirty="0" smtClean="0">
                <a:latin typeface="Times New Roman"/>
                <a:cs typeface="Times New Roman"/>
              </a:rPr>
              <a:t>total </a:t>
            </a:r>
            <a:r>
              <a:rPr lang="en-US" dirty="0" smtClean="0">
                <a:latin typeface="Times New Roman"/>
                <a:cs typeface="Times New Roman"/>
              </a:rPr>
              <a:t>force of the seat must be always greater</a:t>
            </a:r>
            <a:endParaRPr lang="en-US" dirty="0">
              <a:latin typeface="Times New Roman"/>
              <a:cs typeface="Times New Roman"/>
            </a:endParaRPr>
          </a:p>
        </p:txBody>
      </p:sp>
    </p:spTree>
    <p:extLst>
      <p:ext uri="{BB962C8B-B14F-4D97-AF65-F5344CB8AC3E}">
        <p14:creationId xmlns:p14="http://schemas.microsoft.com/office/powerpoint/2010/main" val="35636321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Basically like the last one</a:t>
            </a:r>
            <a:endParaRPr lang="en-US" dirty="0"/>
          </a:p>
        </p:txBody>
      </p:sp>
      <p:sp>
        <p:nvSpPr>
          <p:cNvPr id="3" name="Content Placeholder 2"/>
          <p:cNvSpPr>
            <a:spLocks noGrp="1"/>
          </p:cNvSpPr>
          <p:nvPr>
            <p:ph idx="1"/>
          </p:nvPr>
        </p:nvSpPr>
        <p:spPr/>
        <p:txBody>
          <a:bodyPr/>
          <a:lstStyle/>
          <a:p>
            <a:r>
              <a:rPr lang="en-US" dirty="0" smtClean="0"/>
              <a:t>Ch. 9.1-8 Work</a:t>
            </a:r>
          </a:p>
          <a:p>
            <a:pPr lvl="1"/>
            <a:r>
              <a:rPr lang="en-US" sz="2000" dirty="0" smtClean="0"/>
              <a:t>1-2, 5-6 work by constant force</a:t>
            </a:r>
          </a:p>
          <a:p>
            <a:pPr lvl="1"/>
            <a:r>
              <a:rPr lang="en-US" sz="2000" dirty="0" smtClean="0"/>
              <a:t>3-4 energy diagrams</a:t>
            </a:r>
          </a:p>
          <a:p>
            <a:pPr lvl="1"/>
            <a:r>
              <a:rPr lang="en-US" sz="2000" dirty="0" smtClean="0"/>
              <a:t>7 variable &amp; distributed forces</a:t>
            </a:r>
          </a:p>
          <a:p>
            <a:pPr lvl="1"/>
            <a:r>
              <a:rPr lang="en-US" sz="2000" dirty="0" smtClean="0"/>
              <a:t>8 power</a:t>
            </a:r>
          </a:p>
          <a:p>
            <a:r>
              <a:rPr lang="en-US" dirty="0" smtClean="0"/>
              <a:t>Ch. 10.3-5, 7 Motion in a plane</a:t>
            </a:r>
          </a:p>
          <a:p>
            <a:pPr lvl="1"/>
            <a:r>
              <a:rPr lang="en-US" sz="2000" dirty="0" smtClean="0"/>
              <a:t>7 projectile motion</a:t>
            </a:r>
          </a:p>
          <a:p>
            <a:pPr lvl="1"/>
            <a:r>
              <a:rPr lang="en-US" sz="2000" dirty="0" smtClean="0"/>
              <a:t>2-3 forces in 2D</a:t>
            </a:r>
          </a:p>
          <a:p>
            <a:pPr lvl="1"/>
            <a:r>
              <a:rPr lang="en-US" sz="2000" dirty="0" smtClean="0"/>
              <a:t>4 friction</a:t>
            </a:r>
          </a:p>
          <a:p>
            <a:pPr lvl="1"/>
            <a:r>
              <a:rPr lang="en-US" sz="2000" dirty="0" smtClean="0"/>
              <a:t>5 work</a:t>
            </a:r>
          </a:p>
          <a:p>
            <a:pPr lvl="1"/>
            <a:r>
              <a:rPr lang="en-US" sz="2000" dirty="0" smtClean="0"/>
              <a:t>(need to know 1-2, 6 info on vectors, but not tested directly)</a:t>
            </a:r>
            <a:endParaRPr lang="en-US" sz="2000" dirty="0"/>
          </a:p>
        </p:txBody>
      </p:sp>
      <p:sp>
        <p:nvSpPr>
          <p:cNvPr id="4" name="Footer Placeholder 3"/>
          <p:cNvSpPr>
            <a:spLocks noGrp="1"/>
          </p:cNvSpPr>
          <p:nvPr>
            <p:ph type="ftr" sz="quarter" idx="10"/>
          </p:nvPr>
        </p:nvSpPr>
        <p:spPr/>
        <p:txBody>
          <a:bodyPr/>
          <a:lstStyle/>
          <a:p>
            <a:r>
              <a:rPr lang="en-GB"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Exam 2 details</a:t>
            </a:r>
            <a:endParaRPr lang="en-US" dirty="0"/>
          </a:p>
        </p:txBody>
      </p:sp>
    </p:spTree>
    <p:extLst>
      <p:ext uri="{BB962C8B-B14F-4D97-AF65-F5344CB8AC3E}">
        <p14:creationId xmlns:p14="http://schemas.microsoft.com/office/powerpoint/2010/main" val="8866632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Example 10.2 Pulling a friend on a swing (cont.)</a:t>
            </a:r>
            <a:endParaRPr lang="en-US" dirty="0"/>
          </a:p>
        </p:txBody>
      </p:sp>
      <p:sp>
        <p:nvSpPr>
          <p:cNvPr id="6" name="Content Placeholder 5"/>
          <p:cNvSpPr>
            <a:spLocks noGrp="1"/>
          </p:cNvSpPr>
          <p:nvPr>
            <p:ph idx="1"/>
          </p:nvPr>
        </p:nvSpPr>
        <p:spPr/>
        <p:txBody>
          <a:bodyPr/>
          <a:lstStyle/>
          <a:p>
            <a:pPr marL="0" indent="0">
              <a:buNone/>
            </a:pPr>
            <a:r>
              <a:rPr lang="en-US" dirty="0" smtClean="0"/>
              <a:t>❹ EVALUATE RESULT I know from experience that you have to pull harder to move a swing farther from its equilibrium position, and so my answer to part </a:t>
            </a:r>
            <a:r>
              <a:rPr lang="en-US" i="1" dirty="0" smtClean="0"/>
              <a:t>a</a:t>
            </a:r>
            <a:r>
              <a:rPr lang="en-US" dirty="0" smtClean="0"/>
              <a:t> makes sense. With regard to part </a:t>
            </a:r>
            <a:r>
              <a:rPr lang="en-US" i="1" dirty="0" smtClean="0"/>
              <a:t>b</a:t>
            </a:r>
            <a:r>
              <a:rPr lang="en-US" dirty="0" smtClean="0"/>
              <a:t>, when the swing is at rest at 45</a:t>
            </a:r>
            <a:r>
              <a:rPr lang="en-US" baseline="30000" dirty="0" smtClean="0">
                <a:sym typeface="Symbol"/>
              </a:rPr>
              <a:t>o</a:t>
            </a:r>
            <a:r>
              <a:rPr lang="en-US" dirty="0" smtClean="0"/>
              <a:t>, the forces      and       on your friend make the same angle with the force       and so       and       should be equal in magnitude.</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smtClean="0"/>
              <a:t>Section 10.3: Decomposition of forces</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535493622"/>
              </p:ext>
            </p:extLst>
          </p:nvPr>
        </p:nvGraphicFramePr>
        <p:xfrm>
          <a:off x="3319198" y="4518833"/>
          <a:ext cx="533400" cy="558800"/>
        </p:xfrm>
        <a:graphic>
          <a:graphicData uri="http://schemas.openxmlformats.org/presentationml/2006/ole">
            <mc:AlternateContent xmlns:mc="http://schemas.openxmlformats.org/markup-compatibility/2006">
              <mc:Choice xmlns:v="urn:schemas-microsoft-com:vml" Requires="v">
                <p:oleObj spid="_x0000_s453479" name="Equation" r:id="rId3" imgW="533400" imgH="558800" progId="Equation.DSMT4">
                  <p:embed/>
                </p:oleObj>
              </mc:Choice>
              <mc:Fallback>
                <p:oleObj name="Equation" r:id="rId3" imgW="533400" imgH="558800" progId="Equation.DSMT4">
                  <p:embed/>
                  <p:pic>
                    <p:nvPicPr>
                      <p:cNvPr id="0" name=""/>
                      <p:cNvPicPr/>
                      <p:nvPr/>
                    </p:nvPicPr>
                    <p:blipFill>
                      <a:blip r:embed="rId4"/>
                      <a:stretch>
                        <a:fillRect/>
                      </a:stretch>
                    </p:blipFill>
                    <p:spPr>
                      <a:xfrm>
                        <a:off x="3319198" y="4518833"/>
                        <a:ext cx="533400" cy="5588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595995292"/>
              </p:ext>
            </p:extLst>
          </p:nvPr>
        </p:nvGraphicFramePr>
        <p:xfrm>
          <a:off x="4893933" y="4531842"/>
          <a:ext cx="431800" cy="558800"/>
        </p:xfrm>
        <a:graphic>
          <a:graphicData uri="http://schemas.openxmlformats.org/presentationml/2006/ole">
            <mc:AlternateContent xmlns:mc="http://schemas.openxmlformats.org/markup-compatibility/2006">
              <mc:Choice xmlns:v="urn:schemas-microsoft-com:vml" Requires="v">
                <p:oleObj spid="_x0000_s453480" name="Equation" r:id="rId5" imgW="431800" imgH="558800" progId="Equation.DSMT4">
                  <p:embed/>
                </p:oleObj>
              </mc:Choice>
              <mc:Fallback>
                <p:oleObj name="Equation" r:id="rId5" imgW="431800" imgH="558800" progId="Equation.DSMT4">
                  <p:embed/>
                  <p:pic>
                    <p:nvPicPr>
                      <p:cNvPr id="0" name=""/>
                      <p:cNvPicPr/>
                      <p:nvPr/>
                    </p:nvPicPr>
                    <p:blipFill>
                      <a:blip r:embed="rId6"/>
                      <a:stretch>
                        <a:fillRect/>
                      </a:stretch>
                    </p:blipFill>
                    <p:spPr>
                      <a:xfrm>
                        <a:off x="4893933" y="4531842"/>
                        <a:ext cx="431800" cy="5588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496474981"/>
              </p:ext>
            </p:extLst>
          </p:nvPr>
        </p:nvGraphicFramePr>
        <p:xfrm>
          <a:off x="6041714" y="4537190"/>
          <a:ext cx="482600" cy="558800"/>
        </p:xfrm>
        <a:graphic>
          <a:graphicData uri="http://schemas.openxmlformats.org/presentationml/2006/ole">
            <mc:AlternateContent xmlns:mc="http://schemas.openxmlformats.org/markup-compatibility/2006">
              <mc:Choice xmlns:v="urn:schemas-microsoft-com:vml" Requires="v">
                <p:oleObj spid="_x0000_s453481" name="Equation" r:id="rId7" imgW="482600" imgH="558800" progId="Equation.DSMT4">
                  <p:embed/>
                </p:oleObj>
              </mc:Choice>
              <mc:Fallback>
                <p:oleObj name="Equation" r:id="rId7" imgW="482600" imgH="558800" progId="Equation.DSMT4">
                  <p:embed/>
                  <p:pic>
                    <p:nvPicPr>
                      <p:cNvPr id="0" name=""/>
                      <p:cNvPicPr/>
                      <p:nvPr/>
                    </p:nvPicPr>
                    <p:blipFill>
                      <a:blip r:embed="rId8"/>
                      <a:stretch>
                        <a:fillRect/>
                      </a:stretch>
                    </p:blipFill>
                    <p:spPr>
                      <a:xfrm>
                        <a:off x="6041714" y="4537190"/>
                        <a:ext cx="482600" cy="5588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985982508"/>
              </p:ext>
            </p:extLst>
          </p:nvPr>
        </p:nvGraphicFramePr>
        <p:xfrm>
          <a:off x="2546620" y="4106707"/>
          <a:ext cx="431800" cy="558800"/>
        </p:xfrm>
        <a:graphic>
          <a:graphicData uri="http://schemas.openxmlformats.org/presentationml/2006/ole">
            <mc:AlternateContent xmlns:mc="http://schemas.openxmlformats.org/markup-compatibility/2006">
              <mc:Choice xmlns:v="urn:schemas-microsoft-com:vml" Requires="v">
                <p:oleObj spid="_x0000_s453482" name="Equation" r:id="rId9" imgW="431800" imgH="558800" progId="Equation.DSMT4">
                  <p:embed/>
                </p:oleObj>
              </mc:Choice>
              <mc:Fallback>
                <p:oleObj name="Equation" r:id="rId9" imgW="431800" imgH="558800" progId="Equation.DSMT4">
                  <p:embed/>
                  <p:pic>
                    <p:nvPicPr>
                      <p:cNvPr id="0" name=""/>
                      <p:cNvPicPr/>
                      <p:nvPr/>
                    </p:nvPicPr>
                    <p:blipFill>
                      <a:blip r:embed="rId10"/>
                      <a:stretch>
                        <a:fillRect/>
                      </a:stretch>
                    </p:blipFill>
                    <p:spPr>
                      <a:xfrm>
                        <a:off x="2546620" y="4106707"/>
                        <a:ext cx="431800" cy="5588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4045964246"/>
              </p:ext>
            </p:extLst>
          </p:nvPr>
        </p:nvGraphicFramePr>
        <p:xfrm>
          <a:off x="3640008" y="4097719"/>
          <a:ext cx="482600" cy="558800"/>
        </p:xfrm>
        <a:graphic>
          <a:graphicData uri="http://schemas.openxmlformats.org/presentationml/2006/ole">
            <mc:AlternateContent xmlns:mc="http://schemas.openxmlformats.org/markup-compatibility/2006">
              <mc:Choice xmlns:v="urn:schemas-microsoft-com:vml" Requires="v">
                <p:oleObj spid="_x0000_s453483" name="Equation" r:id="rId11" imgW="482600" imgH="558800" progId="Equation.DSMT4">
                  <p:embed/>
                </p:oleObj>
              </mc:Choice>
              <mc:Fallback>
                <p:oleObj name="Equation" r:id="rId11" imgW="482600" imgH="558800" progId="Equation.DSMT4">
                  <p:embed/>
                  <p:pic>
                    <p:nvPicPr>
                      <p:cNvPr id="0" name=""/>
                      <p:cNvPicPr/>
                      <p:nvPr/>
                    </p:nvPicPr>
                    <p:blipFill>
                      <a:blip r:embed="rId12"/>
                      <a:stretch>
                        <a:fillRect/>
                      </a:stretch>
                    </p:blipFill>
                    <p:spPr>
                      <a:xfrm>
                        <a:off x="3640008" y="4097719"/>
                        <a:ext cx="482600" cy="558800"/>
                      </a:xfrm>
                      <a:prstGeom prst="rect">
                        <a:avLst/>
                      </a:prstGeom>
                    </p:spPr>
                  </p:pic>
                </p:oleObj>
              </mc:Fallback>
            </mc:AlternateContent>
          </a:graphicData>
        </a:graphic>
      </p:graphicFrame>
    </p:spTree>
    <p:extLst>
      <p:ext uri="{BB962C8B-B14F-4D97-AF65-F5344CB8AC3E}">
        <p14:creationId xmlns:p14="http://schemas.microsoft.com/office/powerpoint/2010/main" val="16147567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Example 10.2 Pulling a friend on a swing (cont.)</a:t>
            </a:r>
            <a:endParaRPr lang="en-US" dirty="0"/>
          </a:p>
        </p:txBody>
      </p:sp>
      <p:sp>
        <p:nvSpPr>
          <p:cNvPr id="6" name="Content Placeholder 5"/>
          <p:cNvSpPr>
            <a:spLocks noGrp="1"/>
          </p:cNvSpPr>
          <p:nvPr>
            <p:ph idx="1"/>
          </p:nvPr>
        </p:nvSpPr>
        <p:spPr>
          <a:xfrm>
            <a:off x="365125" y="2368296"/>
            <a:ext cx="8292552" cy="4233672"/>
          </a:xfrm>
        </p:spPr>
        <p:txBody>
          <a:bodyPr/>
          <a:lstStyle/>
          <a:p>
            <a:pPr marL="0" indent="0">
              <a:buNone/>
              <a:tabLst>
                <a:tab pos="742950" algn="l"/>
              </a:tabLst>
            </a:pPr>
            <a:r>
              <a:rPr lang="en-US" dirty="0" smtClean="0"/>
              <a:t>❹ EVALUATE RESULT The force of gravity is independent of the angle, but the force exerted by the rope increases with increasing angle, and so it makes sense that for angles larger than 45</a:t>
            </a:r>
            <a:r>
              <a:rPr lang="en-US" baseline="30000" dirty="0" smtClean="0">
                <a:sym typeface="Symbol"/>
              </a:rPr>
              <a:t>o</a:t>
            </a:r>
            <a:r>
              <a:rPr lang="en-US" dirty="0" smtClean="0"/>
              <a:t>,      is larger than            	In part </a:t>
            </a:r>
            <a:r>
              <a:rPr lang="en-US" i="1" dirty="0" smtClean="0"/>
              <a:t>c</a:t>
            </a:r>
            <a:r>
              <a:rPr lang="en-US" dirty="0" smtClean="0"/>
              <a:t>, because the vertical component of the force      exerted by the seat on your friend always has to be equal to the force of gravity, adding a horizontal component makes      larger than        as I found.</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smtClean="0"/>
              <a:t>Section 10.3: Decomposition of forces</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892399404"/>
              </p:ext>
            </p:extLst>
          </p:nvPr>
        </p:nvGraphicFramePr>
        <p:xfrm>
          <a:off x="1234985" y="4537688"/>
          <a:ext cx="431800" cy="558800"/>
        </p:xfrm>
        <a:graphic>
          <a:graphicData uri="http://schemas.openxmlformats.org/presentationml/2006/ole">
            <mc:AlternateContent xmlns:mc="http://schemas.openxmlformats.org/markup-compatibility/2006">
              <mc:Choice xmlns:v="urn:schemas-microsoft-com:vml" Requires="v">
                <p:oleObj spid="_x0000_s454498" name="Equation" r:id="rId3" imgW="431800" imgH="558800" progId="Equation.DSMT4">
                  <p:embed/>
                </p:oleObj>
              </mc:Choice>
              <mc:Fallback>
                <p:oleObj name="Equation" r:id="rId3" imgW="431800" imgH="558800" progId="Equation.DSMT4">
                  <p:embed/>
                  <p:pic>
                    <p:nvPicPr>
                      <p:cNvPr id="0" name=""/>
                      <p:cNvPicPr/>
                      <p:nvPr/>
                    </p:nvPicPr>
                    <p:blipFill>
                      <a:blip r:embed="rId4"/>
                      <a:stretch>
                        <a:fillRect/>
                      </a:stretch>
                    </p:blipFill>
                    <p:spPr>
                      <a:xfrm>
                        <a:off x="1234985" y="4537688"/>
                        <a:ext cx="431800" cy="5588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90628155"/>
              </p:ext>
            </p:extLst>
          </p:nvPr>
        </p:nvGraphicFramePr>
        <p:xfrm>
          <a:off x="5660870" y="3660039"/>
          <a:ext cx="431800" cy="558800"/>
        </p:xfrm>
        <a:graphic>
          <a:graphicData uri="http://schemas.openxmlformats.org/presentationml/2006/ole">
            <mc:AlternateContent xmlns:mc="http://schemas.openxmlformats.org/markup-compatibility/2006">
              <mc:Choice xmlns:v="urn:schemas-microsoft-com:vml" Requires="v">
                <p:oleObj spid="_x0000_s454499" name="Equation" r:id="rId5" imgW="431800" imgH="558800" progId="Equation.DSMT4">
                  <p:embed/>
                </p:oleObj>
              </mc:Choice>
              <mc:Fallback>
                <p:oleObj name="Equation" r:id="rId5" imgW="431800" imgH="558800" progId="Equation.DSMT4">
                  <p:embed/>
                  <p:pic>
                    <p:nvPicPr>
                      <p:cNvPr id="0" name=""/>
                      <p:cNvPicPr/>
                      <p:nvPr/>
                    </p:nvPicPr>
                    <p:blipFill>
                      <a:blip r:embed="rId6"/>
                      <a:stretch>
                        <a:fillRect/>
                      </a:stretch>
                    </p:blipFill>
                    <p:spPr>
                      <a:xfrm>
                        <a:off x="5660870" y="3660039"/>
                        <a:ext cx="431800" cy="5588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1001388"/>
              </p:ext>
            </p:extLst>
          </p:nvPr>
        </p:nvGraphicFramePr>
        <p:xfrm>
          <a:off x="5076670" y="5392738"/>
          <a:ext cx="584200" cy="558800"/>
        </p:xfrm>
        <a:graphic>
          <a:graphicData uri="http://schemas.openxmlformats.org/presentationml/2006/ole">
            <mc:AlternateContent xmlns:mc="http://schemas.openxmlformats.org/markup-compatibility/2006">
              <mc:Choice xmlns:v="urn:schemas-microsoft-com:vml" Requires="v">
                <p:oleObj spid="_x0000_s454500" name="Equation" r:id="rId7" imgW="584200" imgH="558800" progId="Equation.DSMT4">
                  <p:embed/>
                </p:oleObj>
              </mc:Choice>
              <mc:Fallback>
                <p:oleObj name="Equation" r:id="rId7" imgW="584200" imgH="558800" progId="Equation.DSMT4">
                  <p:embed/>
                  <p:pic>
                    <p:nvPicPr>
                      <p:cNvPr id="0" name=""/>
                      <p:cNvPicPr/>
                      <p:nvPr/>
                    </p:nvPicPr>
                    <p:blipFill>
                      <a:blip r:embed="rId8"/>
                      <a:stretch>
                        <a:fillRect/>
                      </a:stretch>
                    </p:blipFill>
                    <p:spPr>
                      <a:xfrm>
                        <a:off x="5076670" y="5392738"/>
                        <a:ext cx="584200" cy="5588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238283912"/>
              </p:ext>
            </p:extLst>
          </p:nvPr>
        </p:nvGraphicFramePr>
        <p:xfrm>
          <a:off x="509588" y="4067175"/>
          <a:ext cx="571500" cy="558800"/>
        </p:xfrm>
        <a:graphic>
          <a:graphicData uri="http://schemas.openxmlformats.org/presentationml/2006/ole">
            <mc:AlternateContent xmlns:mc="http://schemas.openxmlformats.org/markup-compatibility/2006">
              <mc:Choice xmlns:v="urn:schemas-microsoft-com:vml" Requires="v">
                <p:oleObj spid="_x0000_s454501" name="Equation" r:id="rId9" imgW="571500" imgH="558800" progId="Equation.DSMT4">
                  <p:embed/>
                </p:oleObj>
              </mc:Choice>
              <mc:Fallback>
                <p:oleObj name="Equation" r:id="rId9" imgW="571500" imgH="558800" progId="Equation.DSMT4">
                  <p:embed/>
                  <p:pic>
                    <p:nvPicPr>
                      <p:cNvPr id="0" name=""/>
                      <p:cNvPicPr/>
                      <p:nvPr/>
                    </p:nvPicPr>
                    <p:blipFill>
                      <a:blip r:embed="rId10"/>
                      <a:stretch>
                        <a:fillRect/>
                      </a:stretch>
                    </p:blipFill>
                    <p:spPr>
                      <a:xfrm>
                        <a:off x="509588" y="4067175"/>
                        <a:ext cx="571500" cy="5588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24679379"/>
              </p:ext>
            </p:extLst>
          </p:nvPr>
        </p:nvGraphicFramePr>
        <p:xfrm>
          <a:off x="3021537" y="5392738"/>
          <a:ext cx="431800" cy="558800"/>
        </p:xfrm>
        <a:graphic>
          <a:graphicData uri="http://schemas.openxmlformats.org/presentationml/2006/ole">
            <mc:AlternateContent xmlns:mc="http://schemas.openxmlformats.org/markup-compatibility/2006">
              <mc:Choice xmlns:v="urn:schemas-microsoft-com:vml" Requires="v">
                <p:oleObj spid="_x0000_s454502" name="Equation" r:id="rId11" imgW="431800" imgH="558800" progId="Equation.DSMT4">
                  <p:embed/>
                </p:oleObj>
              </mc:Choice>
              <mc:Fallback>
                <p:oleObj name="Equation" r:id="rId11" imgW="431800" imgH="558800" progId="Equation.DSMT4">
                  <p:embed/>
                  <p:pic>
                    <p:nvPicPr>
                      <p:cNvPr id="0" name=""/>
                      <p:cNvPicPr/>
                      <p:nvPr/>
                    </p:nvPicPr>
                    <p:blipFill>
                      <a:blip r:embed="rId12"/>
                      <a:stretch>
                        <a:fillRect/>
                      </a:stretch>
                    </p:blipFill>
                    <p:spPr>
                      <a:xfrm>
                        <a:off x="3021537" y="5392738"/>
                        <a:ext cx="431800" cy="558800"/>
                      </a:xfrm>
                      <a:prstGeom prst="rect">
                        <a:avLst/>
                      </a:prstGeom>
                    </p:spPr>
                  </p:pic>
                </p:oleObj>
              </mc:Fallback>
            </mc:AlternateContent>
          </a:graphicData>
        </a:graphic>
      </p:graphicFrame>
    </p:spTree>
    <p:extLst>
      <p:ext uri="{BB962C8B-B14F-4D97-AF65-F5344CB8AC3E}">
        <p14:creationId xmlns:p14="http://schemas.microsoft.com/office/powerpoint/2010/main" val="15649994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65125" y="1311407"/>
            <a:ext cx="7851278" cy="1366005"/>
          </a:xfrm>
        </p:spPr>
        <p:txBody>
          <a:bodyPr/>
          <a:lstStyle/>
          <a:p>
            <a:r>
              <a:rPr lang="en-US" dirty="0" smtClean="0"/>
              <a:t>	You </a:t>
            </a:r>
            <a:r>
              <a:rPr lang="en-US" dirty="0"/>
              <a:t>decide to move a heavy file cabinet by sliding it across the floor. You push against the cabinet, but it doesn’t budge. Draw a free-body diagram for it.</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a:t>Checkpoint 10.4</a:t>
            </a:r>
          </a:p>
        </p:txBody>
      </p:sp>
      <p:sp>
        <p:nvSpPr>
          <p:cNvPr id="9" name="Text Placeholder 8"/>
          <p:cNvSpPr>
            <a:spLocks noGrp="1"/>
          </p:cNvSpPr>
          <p:nvPr>
            <p:ph type="body" sz="quarter" idx="12"/>
          </p:nvPr>
        </p:nvSpPr>
        <p:spPr/>
        <p:txBody>
          <a:bodyPr/>
          <a:lstStyle/>
          <a:p>
            <a:r>
              <a:rPr lang="en-US" dirty="0" smtClean="0"/>
              <a:t>10.4</a:t>
            </a:r>
            <a:endParaRPr lang="en-US" dirty="0"/>
          </a:p>
        </p:txBody>
      </p:sp>
      <p:sp>
        <p:nvSpPr>
          <p:cNvPr id="10" name="Content Placeholder 6"/>
          <p:cNvSpPr txBox="1">
            <a:spLocks/>
          </p:cNvSpPr>
          <p:nvPr/>
        </p:nvSpPr>
        <p:spPr bwMode="auto">
          <a:xfrm>
            <a:off x="3304921" y="2998701"/>
            <a:ext cx="5289803" cy="3592423"/>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ts val="672"/>
              </a:spcBef>
              <a:spcAft>
                <a:spcPct val="0"/>
              </a:spcAft>
              <a:buClr>
                <a:schemeClr val="tx1"/>
              </a:buClr>
              <a:buFont typeface="+mj-lt"/>
              <a:buNone/>
              <a:tabLst>
                <a:tab pos="911225" algn="l"/>
              </a:tabLst>
              <a:defRPr sz="2400">
                <a:solidFill>
                  <a:srgbClr val="000000"/>
                </a:solidFill>
                <a:latin typeface="Times New Roman"/>
                <a:ea typeface="+mn-ea"/>
                <a:cs typeface="Times New Roman"/>
              </a:defRPr>
            </a:lvl1pPr>
            <a:lvl2pPr marL="800100" indent="-342900" algn="l" rtl="0" fontAlgn="base">
              <a:spcBef>
                <a:spcPts val="672"/>
              </a:spcBef>
              <a:spcAft>
                <a:spcPct val="0"/>
              </a:spcAft>
              <a:buClr>
                <a:srgbClr val="004A8F"/>
              </a:buClr>
              <a:buFont typeface="Arial"/>
              <a:buChar char="•"/>
              <a:tabLst/>
              <a:defRPr sz="2400">
                <a:solidFill>
                  <a:srgbClr val="000000"/>
                </a:solidFill>
                <a:latin typeface="Times New Roman"/>
                <a:ea typeface="+mn-ea"/>
                <a:cs typeface="Times New Roman"/>
              </a:defRPr>
            </a:lvl2pPr>
            <a:lvl3pPr marL="1143000" indent="-228600" algn="l" rtl="0" fontAlgn="base">
              <a:spcBef>
                <a:spcPts val="672"/>
              </a:spcBef>
              <a:spcAft>
                <a:spcPct val="0"/>
              </a:spcAft>
              <a:buClr>
                <a:srgbClr val="004A8F"/>
              </a:buClr>
              <a:buFont typeface="Arial"/>
              <a:buChar char="•"/>
              <a:defRPr sz="2000">
                <a:solidFill>
                  <a:srgbClr val="000000"/>
                </a:solidFill>
                <a:latin typeface="Times New Roman"/>
                <a:ea typeface="+mn-ea"/>
                <a:cs typeface="Times New Roman"/>
              </a:defRPr>
            </a:lvl3pPr>
            <a:lvl4pPr marL="1600200" indent="-228600" algn="l" rtl="0" fontAlgn="base">
              <a:spcBef>
                <a:spcPts val="672"/>
              </a:spcBef>
              <a:spcAft>
                <a:spcPct val="0"/>
              </a:spcAft>
              <a:buClr>
                <a:srgbClr val="004A8F"/>
              </a:buClr>
              <a:buFont typeface="Arial"/>
              <a:buChar char="•"/>
              <a:defRPr sz="1800">
                <a:solidFill>
                  <a:srgbClr val="000000"/>
                </a:solidFill>
                <a:latin typeface="Times New Roman"/>
                <a:ea typeface="+mn-ea"/>
                <a:cs typeface="Times New Roman"/>
              </a:defRPr>
            </a:lvl4pPr>
            <a:lvl5pPr marL="2057400" indent="-228600" algn="l" rtl="0" fontAlgn="base">
              <a:spcBef>
                <a:spcPts val="672"/>
              </a:spcBef>
              <a:spcAft>
                <a:spcPct val="0"/>
              </a:spcAft>
              <a:buClr>
                <a:srgbClr val="004A8F"/>
              </a:buClr>
              <a:buFont typeface="Arial"/>
              <a:buChar char="•"/>
              <a:defRPr sz="1800">
                <a:solidFill>
                  <a:srgbClr val="000000"/>
                </a:solidFill>
                <a:latin typeface="Times New Roman"/>
                <a:ea typeface="+mn-ea"/>
                <a:cs typeface="Times New Roman"/>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dirty="0" smtClean="0"/>
              <a:t>You apply a horizontal force, but it still doesn’t move. That means the contact force must have a horizontal component as well as a vertical component!</a:t>
            </a:r>
          </a:p>
          <a:p>
            <a:endParaRPr lang="en-US" dirty="0"/>
          </a:p>
          <a:p>
            <a:r>
              <a:rPr lang="en-US" dirty="0" smtClean="0"/>
              <a:t>Vertical = weight </a:t>
            </a:r>
          </a:p>
          <a:p>
            <a:r>
              <a:rPr lang="en-US" dirty="0" smtClean="0"/>
              <a:t>Horizontal = friction</a:t>
            </a:r>
            <a:endParaRPr lang="en-US" dirty="0"/>
          </a:p>
        </p:txBody>
      </p:sp>
      <p:pic>
        <p:nvPicPr>
          <p:cNvPr id="4" name="Picture 3"/>
          <p:cNvPicPr>
            <a:picLocks noChangeAspect="1"/>
          </p:cNvPicPr>
          <p:nvPr/>
        </p:nvPicPr>
        <p:blipFill rotWithShape="1">
          <a:blip r:embed="rId2"/>
          <a:srcRect l="7268" t="5952" r="54357" b="6677"/>
          <a:stretch/>
        </p:blipFill>
        <p:spPr>
          <a:xfrm>
            <a:off x="225631" y="2684572"/>
            <a:ext cx="2339439" cy="3837299"/>
          </a:xfrm>
          <a:prstGeom prst="rect">
            <a:avLst/>
          </a:prstGeom>
        </p:spPr>
      </p:pic>
    </p:spTree>
    <p:extLst>
      <p:ext uri="{BB962C8B-B14F-4D97-AF65-F5344CB8AC3E}">
        <p14:creationId xmlns:p14="http://schemas.microsoft.com/office/powerpoint/2010/main" val="49394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Section Goals</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a:t>Section 10.4: </a:t>
            </a:r>
            <a:r>
              <a:rPr lang="en-US" dirty="0" smtClean="0"/>
              <a:t>Friction</a:t>
            </a:r>
            <a:endParaRPr lang="en-US" dirty="0"/>
          </a:p>
        </p:txBody>
      </p:sp>
      <p:sp>
        <p:nvSpPr>
          <p:cNvPr id="7" name="Content Placeholder 6"/>
          <p:cNvSpPr>
            <a:spLocks noGrp="1"/>
          </p:cNvSpPr>
          <p:nvPr>
            <p:ph idx="1"/>
          </p:nvPr>
        </p:nvSpPr>
        <p:spPr/>
        <p:txBody>
          <a:bodyPr/>
          <a:lstStyle/>
          <a:p>
            <a:pPr marL="0" indent="0">
              <a:buNone/>
            </a:pPr>
            <a:r>
              <a:rPr lang="en-US" dirty="0"/>
              <a:t>You will learn to</a:t>
            </a:r>
          </a:p>
          <a:p>
            <a:r>
              <a:rPr lang="en-US" dirty="0"/>
              <a:t>Recognize that when the contact forces acting between </a:t>
            </a:r>
            <a:r>
              <a:rPr lang="en-US" dirty="0" smtClean="0"/>
              <a:t>two </a:t>
            </a:r>
            <a:r>
              <a:rPr lang="en-US" dirty="0"/>
              <a:t>interacting surfaces are decomposed, the tangential component is the </a:t>
            </a:r>
            <a:r>
              <a:rPr lang="en-US" b="1" dirty="0"/>
              <a:t>force of friction</a:t>
            </a:r>
            <a:r>
              <a:rPr lang="en-US" dirty="0"/>
              <a:t>. </a:t>
            </a:r>
            <a:r>
              <a:rPr lang="en-US" dirty="0" smtClean="0"/>
              <a:t/>
            </a:r>
            <a:br>
              <a:rPr lang="en-US" dirty="0" smtClean="0"/>
            </a:br>
            <a:r>
              <a:rPr lang="en-US" dirty="0" smtClean="0"/>
              <a:t>The </a:t>
            </a:r>
            <a:r>
              <a:rPr lang="en-US" dirty="0"/>
              <a:t>normal component is called the </a:t>
            </a:r>
            <a:r>
              <a:rPr lang="en-US" b="1" dirty="0"/>
              <a:t>normal force</a:t>
            </a:r>
            <a:r>
              <a:rPr lang="en-US" dirty="0"/>
              <a:t>.</a:t>
            </a:r>
          </a:p>
          <a:p>
            <a:r>
              <a:rPr lang="en-US" dirty="0"/>
              <a:t>Classify the friction force present when the surfaces are not moving relative to each other as </a:t>
            </a:r>
            <a:r>
              <a:rPr lang="en-US" b="1" dirty="0"/>
              <a:t>static friction</a:t>
            </a:r>
            <a:r>
              <a:rPr lang="en-US" dirty="0"/>
              <a:t>, and when they move relative to each other as </a:t>
            </a:r>
            <a:r>
              <a:rPr lang="en-US" b="1" dirty="0"/>
              <a:t>kinetic friction</a:t>
            </a:r>
            <a:r>
              <a:rPr lang="en-US" dirty="0" smtClean="0"/>
              <a:t>.</a:t>
            </a:r>
            <a:endParaRPr lang="en-US" dirty="0"/>
          </a:p>
        </p:txBody>
      </p:sp>
    </p:spTree>
    <p:extLst>
      <p:ext uri="{BB962C8B-B14F-4D97-AF65-F5344CB8AC3E}">
        <p14:creationId xmlns:p14="http://schemas.microsoft.com/office/powerpoint/2010/main" val="37324941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dirty="0" smtClean="0"/>
              <a:t>	(</a:t>
            </a:r>
            <a:r>
              <a:rPr lang="en-US" i="1" dirty="0"/>
              <a:t>a</a:t>
            </a:r>
            <a:r>
              <a:rPr lang="en-US" dirty="0"/>
              <a:t>) Suppose you push the file cabinet just enough to keep it moving at constant speed. Draw a free-body diagram for the cabinet while it slides at constant speed. (</a:t>
            </a:r>
            <a:r>
              <a:rPr lang="en-US" i="1" dirty="0"/>
              <a:t>b</a:t>
            </a:r>
            <a:r>
              <a:rPr lang="en-US" dirty="0"/>
              <a:t>) Suddenly you stop pushing. Draw a free-body diagram for the file cabinet at this instant</a:t>
            </a:r>
            <a:r>
              <a:rPr lang="en-US" dirty="0" smtClean="0"/>
              <a:t>.</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a:t>Checkpoint </a:t>
            </a:r>
            <a:r>
              <a:rPr lang="en-US" dirty="0" smtClean="0"/>
              <a:t>10.5</a:t>
            </a:r>
            <a:endParaRPr lang="en-US" dirty="0"/>
          </a:p>
        </p:txBody>
      </p:sp>
      <p:sp>
        <p:nvSpPr>
          <p:cNvPr id="9" name="Text Placeholder 8"/>
          <p:cNvSpPr>
            <a:spLocks noGrp="1"/>
          </p:cNvSpPr>
          <p:nvPr>
            <p:ph type="body" sz="quarter" idx="12"/>
          </p:nvPr>
        </p:nvSpPr>
        <p:spPr/>
        <p:txBody>
          <a:bodyPr/>
          <a:lstStyle/>
          <a:p>
            <a:r>
              <a:rPr lang="en-US" dirty="0" smtClean="0"/>
              <a:t>10.5</a:t>
            </a:r>
            <a:endParaRPr lang="en-US" dirty="0"/>
          </a:p>
        </p:txBody>
      </p:sp>
      <p:sp>
        <p:nvSpPr>
          <p:cNvPr id="3" name="Content Placeholder 2"/>
          <p:cNvSpPr>
            <a:spLocks noGrp="1"/>
          </p:cNvSpPr>
          <p:nvPr>
            <p:ph sz="quarter" idx="13"/>
          </p:nvPr>
        </p:nvSpPr>
        <p:spPr>
          <a:xfrm>
            <a:off x="365125" y="1193800"/>
            <a:ext cx="8470900" cy="1515120"/>
          </a:xfr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marL="457200" indent="-457200" eaLnBrk="0" hangingPunct="0">
              <a:buClr>
                <a:srgbClr val="004A8F"/>
              </a:buClr>
              <a:buFont typeface="Arial"/>
              <a:buChar char="•"/>
            </a:pPr>
            <a:r>
              <a:rPr lang="en-US" kern="1200" dirty="0"/>
              <a:t>Consider pushing a heavy file cabinet across a floor</a:t>
            </a:r>
            <a:r>
              <a:rPr lang="en-US" kern="1200" dirty="0" smtClean="0"/>
              <a:t>.</a:t>
            </a:r>
          </a:p>
          <a:p>
            <a:pPr marL="457200" indent="-457200" eaLnBrk="0" hangingPunct="0">
              <a:buClr>
                <a:srgbClr val="004A8F"/>
              </a:buClr>
              <a:buFont typeface="Arial"/>
              <a:buChar char="•"/>
            </a:pPr>
            <a:r>
              <a:rPr lang="en-US" kern="1200" dirty="0" smtClean="0"/>
              <a:t>The </a:t>
            </a:r>
            <a:r>
              <a:rPr lang="en-US" kern="1200" dirty="0"/>
              <a:t>tangential component of the contact force exerted by the floor on the cabinet has to do with friction</a:t>
            </a:r>
            <a:r>
              <a:rPr lang="en-US" kern="1200" dirty="0" smtClean="0"/>
              <a:t>.</a:t>
            </a:r>
            <a:endParaRPr lang="en-US" kern="1200" dirty="0"/>
          </a:p>
        </p:txBody>
      </p:sp>
    </p:spTree>
    <p:extLst>
      <p:ext uri="{BB962C8B-B14F-4D97-AF65-F5344CB8AC3E}">
        <p14:creationId xmlns:p14="http://schemas.microsoft.com/office/powerpoint/2010/main" val="21620482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56818" y="1317205"/>
            <a:ext cx="2696572" cy="830997"/>
          </a:xfrm>
          <a:prstGeom prst="rect">
            <a:avLst/>
          </a:prstGeom>
        </p:spPr>
        <p:txBody>
          <a:bodyPr wrap="none">
            <a:spAutoFit/>
          </a:bodyPr>
          <a:lstStyle/>
          <a:p>
            <a:r>
              <a:rPr lang="en-US" dirty="0">
                <a:latin typeface="Times New Roman" charset="0"/>
                <a:ea typeface="Times New Roman" charset="0"/>
                <a:cs typeface="Times New Roman" charset="0"/>
              </a:rPr>
              <a:t>slides at constant </a:t>
            </a:r>
            <a:endParaRPr lang="en-US" dirty="0" smtClean="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speed</a:t>
            </a:r>
            <a:r>
              <a:rPr lang="en-US" dirty="0">
                <a:latin typeface="Times New Roman" charset="0"/>
                <a:ea typeface="Times New Roman" charset="0"/>
                <a:cs typeface="Times New Roman" charset="0"/>
              </a:rPr>
              <a:t> </a:t>
            </a:r>
            <a:r>
              <a:rPr lang="en-US" dirty="0" smtClean="0">
                <a:latin typeface="Times New Roman" charset="0"/>
                <a:ea typeface="Times New Roman" charset="0"/>
                <a:cs typeface="Times New Roman" charset="0"/>
              </a:rPr>
              <a:t>while pushing</a:t>
            </a:r>
            <a:endParaRPr lang="en-US" dirty="0">
              <a:latin typeface="Times New Roman" charset="0"/>
              <a:ea typeface="Times New Roman" charset="0"/>
              <a:cs typeface="Times New Roman" charset="0"/>
            </a:endParaRPr>
          </a:p>
        </p:txBody>
      </p:sp>
      <p:sp>
        <p:nvSpPr>
          <p:cNvPr id="9" name="Rectangle 8"/>
          <p:cNvSpPr/>
          <p:nvPr/>
        </p:nvSpPr>
        <p:spPr>
          <a:xfrm>
            <a:off x="4744356" y="1317204"/>
            <a:ext cx="2681894" cy="830997"/>
          </a:xfrm>
          <a:prstGeom prst="rect">
            <a:avLst/>
          </a:prstGeom>
        </p:spPr>
        <p:txBody>
          <a:bodyPr wrap="none">
            <a:spAutoFit/>
          </a:bodyPr>
          <a:lstStyle/>
          <a:p>
            <a:r>
              <a:rPr lang="en-US" dirty="0" smtClean="0">
                <a:latin typeface="Times New Roman" charset="0"/>
                <a:ea typeface="Times New Roman" charset="0"/>
                <a:cs typeface="Times New Roman" charset="0"/>
              </a:rPr>
              <a:t>stopped pushing </a:t>
            </a:r>
          </a:p>
          <a:p>
            <a:r>
              <a:rPr lang="en-US" dirty="0" smtClean="0">
                <a:latin typeface="Times New Roman" charset="0"/>
                <a:ea typeface="Times New Roman" charset="0"/>
                <a:cs typeface="Times New Roman" charset="0"/>
              </a:rPr>
              <a:t>(but still in motion)</a:t>
            </a:r>
            <a:endParaRPr lang="en-US" dirty="0">
              <a:latin typeface="Times New Roman" charset="0"/>
              <a:ea typeface="Times New Roman" charset="0"/>
              <a:cs typeface="Times New Roman" charset="0"/>
            </a:endParaRPr>
          </a:p>
        </p:txBody>
      </p:sp>
      <p:pic>
        <p:nvPicPr>
          <p:cNvPr id="2" name="Picture 1"/>
          <p:cNvPicPr>
            <a:picLocks noChangeAspect="1"/>
          </p:cNvPicPr>
          <p:nvPr/>
        </p:nvPicPr>
        <p:blipFill>
          <a:blip r:embed="rId2"/>
          <a:stretch>
            <a:fillRect/>
          </a:stretch>
        </p:blipFill>
        <p:spPr>
          <a:xfrm>
            <a:off x="1185596" y="2420355"/>
            <a:ext cx="6592741" cy="4437645"/>
          </a:xfrm>
          <a:prstGeom prst="rect">
            <a:avLst/>
          </a:prstGeom>
        </p:spPr>
      </p:pic>
    </p:spTree>
    <p:extLst>
      <p:ext uri="{BB962C8B-B14F-4D97-AF65-F5344CB8AC3E}">
        <p14:creationId xmlns:p14="http://schemas.microsoft.com/office/powerpoint/2010/main" val="1634194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65124" y="1170432"/>
            <a:ext cx="8383339" cy="5422392"/>
          </a:xfrm>
        </p:spPr>
        <p:txBody>
          <a:bodyPr/>
          <a:lstStyle/>
          <a:p>
            <a:r>
              <a:rPr lang="en-US" sz="2400" dirty="0"/>
              <a:t>Consider the contact force exerted by the floor on the cabinet:</a:t>
            </a:r>
          </a:p>
          <a:p>
            <a:pPr lvl="1"/>
            <a:r>
              <a:rPr lang="en-US" sz="2400" dirty="0"/>
              <a:t>The normal component is called the </a:t>
            </a:r>
            <a:r>
              <a:rPr lang="en-US" sz="2400" b="1" dirty="0"/>
              <a:t>normal force </a:t>
            </a:r>
            <a:r>
              <a:rPr lang="en-US" sz="2400" dirty="0"/>
              <a:t>and the tangential component is the </a:t>
            </a:r>
            <a:r>
              <a:rPr lang="en-US" sz="2400" b="1" dirty="0"/>
              <a:t>force of friction</a:t>
            </a:r>
            <a:r>
              <a:rPr lang="en-US" sz="2400" dirty="0"/>
              <a:t>.</a:t>
            </a:r>
          </a:p>
          <a:p>
            <a:pPr lvl="1"/>
            <a:r>
              <a:rPr lang="en-US" sz="2400" dirty="0"/>
              <a:t>To understand the difference between normal and frictional forces, consider the brick on a horizontal wooden plank.</a:t>
            </a:r>
          </a:p>
          <a:p>
            <a:pPr lvl="1"/>
            <a:r>
              <a:rPr lang="en-US" sz="2400" dirty="0"/>
              <a:t>As seen in the figure, the normal force takes on whatever value to balance the net downward force, up to the breaking point</a:t>
            </a:r>
            <a:r>
              <a:rPr lang="en-US" sz="2400" dirty="0" smtClean="0"/>
              <a:t>.</a:t>
            </a:r>
            <a:r>
              <a:rPr lang="en-US" sz="2400" dirty="0"/>
              <a:t> </a:t>
            </a:r>
            <a:endParaRPr lang="en-US" sz="2400" dirty="0" smtClean="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10.4: Friction</a:t>
            </a:r>
          </a:p>
        </p:txBody>
      </p:sp>
      <p:pic>
        <p:nvPicPr>
          <p:cNvPr id="8" name="Picture 7" descr="10_19_Figure.jpg"/>
          <p:cNvPicPr>
            <a:picLocks noChangeAspect="1"/>
          </p:cNvPicPr>
          <p:nvPr/>
        </p:nvPicPr>
        <p:blipFill rotWithShape="1">
          <a:blip r:embed="rId2">
            <a:extLst>
              <a:ext uri="{28A0092B-C50C-407E-A947-70E740481C1C}">
                <a14:useLocalDpi xmlns:a14="http://schemas.microsoft.com/office/drawing/2010/main" val="0"/>
              </a:ext>
            </a:extLst>
          </a:blip>
          <a:srcRect b="9077"/>
          <a:stretch/>
        </p:blipFill>
        <p:spPr>
          <a:xfrm>
            <a:off x="397756" y="4676696"/>
            <a:ext cx="8348488" cy="1748390"/>
          </a:xfrm>
          <a:prstGeom prst="rect">
            <a:avLst/>
          </a:prstGeom>
        </p:spPr>
      </p:pic>
    </p:spTree>
    <p:extLst>
      <p:ext uri="{BB962C8B-B14F-4D97-AF65-F5344CB8AC3E}">
        <p14:creationId xmlns:p14="http://schemas.microsoft.com/office/powerpoint/2010/main" val="6036792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65124" y="1170432"/>
            <a:ext cx="8383339" cy="5422392"/>
          </a:xfrm>
        </p:spPr>
        <p:txBody>
          <a:bodyPr/>
          <a:lstStyle/>
          <a:p>
            <a:r>
              <a:rPr lang="en-US" sz="2200" dirty="0"/>
              <a:t>Now consider gently pushing the brick to the right, as shown.</a:t>
            </a:r>
          </a:p>
          <a:p>
            <a:pPr lvl="1"/>
            <a:r>
              <a:rPr lang="en-US" sz="2200" dirty="0"/>
              <a:t>The horizontal frictional force is caused by microscopic bonds between the surfaces in contact.</a:t>
            </a:r>
          </a:p>
          <a:p>
            <a:pPr lvl="1"/>
            <a:r>
              <a:rPr lang="en-US" sz="2200" dirty="0"/>
              <a:t>As you push the brick, the net effect of these microscopic forces is to hold the brick in place.</a:t>
            </a:r>
          </a:p>
          <a:p>
            <a:pPr lvl="1"/>
            <a:r>
              <a:rPr lang="en-US" sz="2200" dirty="0"/>
              <a:t>As you increase your push force, this tangential component of the contact force grows</a:t>
            </a:r>
            <a:r>
              <a:rPr lang="en-US" sz="2200" dirty="0" smtClean="0"/>
              <a:t>.</a:t>
            </a:r>
            <a:endParaRPr lang="en-US" sz="2200"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10.4: Friction</a:t>
            </a:r>
          </a:p>
        </p:txBody>
      </p:sp>
      <p:pic>
        <p:nvPicPr>
          <p:cNvPr id="2" name="Picture 1" descr="10_20_Figure.jpg"/>
          <p:cNvPicPr>
            <a:picLocks noChangeAspect="1"/>
          </p:cNvPicPr>
          <p:nvPr/>
        </p:nvPicPr>
        <p:blipFill rotWithShape="1">
          <a:blip r:embed="rId2">
            <a:extLst>
              <a:ext uri="{28A0092B-C50C-407E-A947-70E740481C1C}">
                <a14:useLocalDpi xmlns:a14="http://schemas.microsoft.com/office/drawing/2010/main" val="0"/>
              </a:ext>
            </a:extLst>
          </a:blip>
          <a:srcRect b="4698"/>
          <a:stretch/>
        </p:blipFill>
        <p:spPr>
          <a:xfrm>
            <a:off x="1372792" y="3870504"/>
            <a:ext cx="6398417" cy="2713999"/>
          </a:xfrm>
          <a:prstGeom prst="rect">
            <a:avLst/>
          </a:prstGeom>
        </p:spPr>
      </p:pic>
    </p:spTree>
    <p:extLst>
      <p:ext uri="{BB962C8B-B14F-4D97-AF65-F5344CB8AC3E}">
        <p14:creationId xmlns:p14="http://schemas.microsoft.com/office/powerpoint/2010/main" val="32310725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The friction exerted by the surfaces that are not moving relative to each other is called </a:t>
            </a:r>
            <a:r>
              <a:rPr lang="en-US" b="1" dirty="0" smtClean="0"/>
              <a:t>static friction</a:t>
            </a:r>
            <a:r>
              <a:rPr lang="en-US" dirty="0" smtClean="0"/>
              <a:t>.</a:t>
            </a:r>
          </a:p>
          <a:p>
            <a:r>
              <a:rPr lang="en-US" dirty="0" smtClean="0"/>
              <a:t>When the horizontal push force exceeds the maximum force of static friction, the brick will accelerate.</a:t>
            </a:r>
          </a:p>
          <a:p>
            <a:r>
              <a:rPr lang="en-US" dirty="0" smtClean="0"/>
              <a:t>The friction force exerted by the surfaces when they move relative to each other is call </a:t>
            </a:r>
            <a:r>
              <a:rPr lang="en-US" b="1" dirty="0" smtClean="0"/>
              <a:t>kinetic friction</a:t>
            </a:r>
            <a:r>
              <a:rPr lang="en-US" dirty="0" smtClean="0"/>
              <a:t>, which is caused by transient microscopic bonds between the two surfaces.</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smtClean="0"/>
              <a:t>Section 10.4: Friction</a:t>
            </a:r>
            <a:endParaRPr lang="en-US" dirty="0"/>
          </a:p>
        </p:txBody>
      </p:sp>
    </p:spTree>
    <p:extLst>
      <p:ext uri="{BB962C8B-B14F-4D97-AF65-F5344CB8AC3E}">
        <p14:creationId xmlns:p14="http://schemas.microsoft.com/office/powerpoint/2010/main" val="2110905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a:t>You push horizontally on a crate at rest on the floor, gently at first and then with increasing force until you cannot push harder. The crate does not move. What happens to the force of static friction between crate and floor during this process</a:t>
            </a:r>
            <a:r>
              <a:rPr lang="en-US" dirty="0" smtClean="0"/>
              <a:t>?</a:t>
            </a:r>
          </a:p>
          <a:p>
            <a:endParaRPr lang="en-US" dirty="0"/>
          </a:p>
          <a:p>
            <a:pPr marL="742950" indent="-514350">
              <a:buFont typeface="+mj-lt"/>
              <a:buAutoNum type="arabicPeriod"/>
            </a:pPr>
            <a:r>
              <a:rPr lang="en-US" dirty="0"/>
              <a:t>It is always zero.</a:t>
            </a:r>
          </a:p>
          <a:p>
            <a:pPr marL="742950" indent="-514350">
              <a:buFont typeface="+mj-lt"/>
              <a:buAutoNum type="arabicPeriod"/>
            </a:pPr>
            <a:r>
              <a:rPr lang="en-US" dirty="0"/>
              <a:t>It remains constant in magnitude.</a:t>
            </a:r>
          </a:p>
          <a:p>
            <a:pPr marL="742950" indent="-514350">
              <a:buFont typeface="+mj-lt"/>
              <a:buAutoNum type="arabicPeriod"/>
            </a:pPr>
            <a:r>
              <a:rPr lang="en-US" dirty="0"/>
              <a:t>It increases in magnitude.</a:t>
            </a:r>
          </a:p>
          <a:p>
            <a:pPr marL="742950" indent="-514350">
              <a:buFont typeface="+mj-lt"/>
              <a:buAutoNum type="arabicPeriod"/>
            </a:pPr>
            <a:r>
              <a:rPr lang="en-US" dirty="0"/>
              <a:t>It decreases in magnitude.</a:t>
            </a:r>
          </a:p>
          <a:p>
            <a:pPr marL="742950" indent="-514350">
              <a:buFont typeface="+mj-lt"/>
              <a:buAutoNum type="arabicPeriod"/>
            </a:pPr>
            <a:r>
              <a:rPr lang="en-US" dirty="0"/>
              <a:t>More information is needed to decide</a:t>
            </a:r>
            <a:r>
              <a:rPr lang="en-US" dirty="0" smtClean="0"/>
              <a:t>.</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6" name="Text Placeholder 5"/>
          <p:cNvSpPr>
            <a:spLocks noGrp="1"/>
          </p:cNvSpPr>
          <p:nvPr>
            <p:ph type="body" sz="quarter" idx="11"/>
          </p:nvPr>
        </p:nvSpPr>
        <p:spPr/>
        <p:txBody>
          <a:bodyPr/>
          <a:lstStyle/>
          <a:p>
            <a:r>
              <a:rPr lang="en-US" dirty="0"/>
              <a:t>Section 10.4</a:t>
            </a:r>
          </a:p>
          <a:p>
            <a:r>
              <a:rPr lang="en-US" dirty="0" smtClean="0"/>
              <a:t>Question </a:t>
            </a:r>
            <a:r>
              <a:rPr lang="en-US" dirty="0"/>
              <a:t>3</a:t>
            </a:r>
          </a:p>
        </p:txBody>
      </p:sp>
    </p:spTree>
    <p:extLst>
      <p:ext uri="{BB962C8B-B14F-4D97-AF65-F5344CB8AC3E}">
        <p14:creationId xmlns:p14="http://schemas.microsoft.com/office/powerpoint/2010/main" val="38780584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10.09</a:t>
            </a:r>
            <a:endParaRPr lang="en-US" dirty="0"/>
          </a:p>
        </p:txBody>
      </p:sp>
      <p:pic>
        <p:nvPicPr>
          <p:cNvPr id="6" name="Content Placeholder 5"/>
          <p:cNvPicPr>
            <a:picLocks noGrp="1" noChangeAspect="1"/>
          </p:cNvPicPr>
          <p:nvPr>
            <p:ph idx="1"/>
          </p:nvPr>
        </p:nvPicPr>
        <p:blipFill>
          <a:blip r:embed="rId2"/>
          <a:stretch>
            <a:fillRect/>
          </a:stretch>
        </p:blipFill>
        <p:spPr>
          <a:xfrm>
            <a:off x="300957" y="1904701"/>
            <a:ext cx="8229600" cy="2264276"/>
          </a:xfrm>
          <a:prstGeom prst="rect">
            <a:avLst/>
          </a:prstGeom>
        </p:spPr>
      </p:pic>
      <p:sp>
        <p:nvSpPr>
          <p:cNvPr id="4" name="Footer Placeholder 3"/>
          <p:cNvSpPr>
            <a:spLocks noGrp="1"/>
          </p:cNvSpPr>
          <p:nvPr>
            <p:ph type="ftr" sz="quarter" idx="10"/>
          </p:nvPr>
        </p:nvSpPr>
        <p:spPr/>
        <p:txBody>
          <a:bodyPr/>
          <a:lstStyle/>
          <a:p>
            <a:r>
              <a:rPr lang="en-GB"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Reading Quiz</a:t>
            </a:r>
            <a:endParaRPr lang="en-US" dirty="0"/>
          </a:p>
        </p:txBody>
      </p:sp>
    </p:spTree>
    <p:extLst>
      <p:ext uri="{BB962C8B-B14F-4D97-AF65-F5344CB8AC3E}">
        <p14:creationId xmlns:p14="http://schemas.microsoft.com/office/powerpoint/2010/main" val="15472275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a:t>You push horizontally on a crate at rest on the floor, gently at first and then with increasing force until you cannot push harder. The crate does not move. What happens to the force of static friction between crate and floor during this process</a:t>
            </a:r>
            <a:r>
              <a:rPr lang="en-US" dirty="0" smtClean="0"/>
              <a:t>?</a:t>
            </a:r>
          </a:p>
          <a:p>
            <a:endParaRPr lang="en-US" dirty="0"/>
          </a:p>
          <a:p>
            <a:pPr marL="742950" indent="-514350">
              <a:buFont typeface="+mj-lt"/>
              <a:buAutoNum type="arabicPeriod"/>
            </a:pPr>
            <a:r>
              <a:rPr lang="en-US" dirty="0"/>
              <a:t>It is always zero.</a:t>
            </a:r>
          </a:p>
          <a:p>
            <a:pPr marL="742950" indent="-514350">
              <a:buFont typeface="+mj-lt"/>
              <a:buAutoNum type="arabicPeriod"/>
            </a:pPr>
            <a:r>
              <a:rPr lang="en-US" dirty="0"/>
              <a:t>It remains constant in magnitude.</a:t>
            </a:r>
          </a:p>
          <a:p>
            <a:pPr marL="742950" indent="-514350">
              <a:buFont typeface="+mj-lt"/>
              <a:buAutoNum type="arabicPeriod"/>
            </a:pPr>
            <a:r>
              <a:rPr lang="en-US" dirty="0">
                <a:solidFill>
                  <a:srgbClr val="FF0000"/>
                </a:solidFill>
              </a:rPr>
              <a:t>It increases in magnitude.</a:t>
            </a:r>
          </a:p>
          <a:p>
            <a:pPr marL="742950" indent="-514350">
              <a:buFont typeface="+mj-lt"/>
              <a:buAutoNum type="arabicPeriod"/>
            </a:pPr>
            <a:r>
              <a:rPr lang="en-US" dirty="0"/>
              <a:t>It decreases in magnitude.</a:t>
            </a:r>
          </a:p>
          <a:p>
            <a:pPr marL="742950" indent="-514350">
              <a:buFont typeface="+mj-lt"/>
              <a:buAutoNum type="arabicPeriod"/>
            </a:pPr>
            <a:r>
              <a:rPr lang="en-US" dirty="0"/>
              <a:t>More information is needed to decide</a:t>
            </a:r>
            <a:r>
              <a:rPr lang="en-US" dirty="0" smtClean="0"/>
              <a:t>.</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6" name="Text Placeholder 5"/>
          <p:cNvSpPr>
            <a:spLocks noGrp="1"/>
          </p:cNvSpPr>
          <p:nvPr>
            <p:ph type="body" sz="quarter" idx="11"/>
          </p:nvPr>
        </p:nvSpPr>
        <p:spPr/>
        <p:txBody>
          <a:bodyPr/>
          <a:lstStyle/>
          <a:p>
            <a:r>
              <a:rPr lang="en-US" dirty="0"/>
              <a:t>Section 10.4</a:t>
            </a:r>
          </a:p>
          <a:p>
            <a:r>
              <a:rPr lang="en-US" dirty="0" smtClean="0"/>
              <a:t>Question </a:t>
            </a:r>
            <a:r>
              <a:rPr lang="en-US" dirty="0"/>
              <a:t>3</a:t>
            </a:r>
          </a:p>
        </p:txBody>
      </p:sp>
      <p:pic>
        <p:nvPicPr>
          <p:cNvPr id="5" name="Picture 4" descr="Red_Tick Mark_28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 y="4795811"/>
            <a:ext cx="621751" cy="713184"/>
          </a:xfrm>
          <a:prstGeom prst="rect">
            <a:avLst/>
          </a:prstGeom>
        </p:spPr>
      </p:pic>
    </p:spTree>
    <p:extLst>
      <p:ext uri="{BB962C8B-B14F-4D97-AF65-F5344CB8AC3E}">
        <p14:creationId xmlns:p14="http://schemas.microsoft.com/office/powerpoint/2010/main" val="11887694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The main differences between the normal force and the force of static friction are</a:t>
            </a:r>
          </a:p>
          <a:p>
            <a:pPr lvl="1"/>
            <a:r>
              <a:rPr lang="en-US" dirty="0" smtClean="0"/>
              <a:t>The maximum value of the force of static friction is generally much smaller than the maximum value of the normal force.</a:t>
            </a:r>
          </a:p>
          <a:p>
            <a:pPr lvl="1"/>
            <a:r>
              <a:rPr lang="en-US" dirty="0" smtClean="0"/>
              <a:t>Once the maximum value of the normal force is reached, the normal force disappears, but once the maximum value of the force of static friction is reached, there still is a smaller but nonzero force of kinetic friction.</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smtClean="0"/>
              <a:t>Section 10.4: Friction</a:t>
            </a:r>
            <a:endParaRPr lang="en-US" dirty="0"/>
          </a:p>
        </p:txBody>
      </p:sp>
    </p:spTree>
    <p:extLst>
      <p:ext uri="{BB962C8B-B14F-4D97-AF65-F5344CB8AC3E}">
        <p14:creationId xmlns:p14="http://schemas.microsoft.com/office/powerpoint/2010/main" val="41306721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a panic situation, many drivers make the mistake of locking their brakes and skidding to a stop rather than applying the brakes gently. A skidding car often takes longer to stop. Why</a:t>
            </a:r>
            <a:r>
              <a:rPr lang="en-US" dirty="0" smtClean="0"/>
              <a:t>?</a:t>
            </a:r>
          </a:p>
          <a:p>
            <a:endParaRPr lang="en-US" dirty="0"/>
          </a:p>
          <a:p>
            <a:pPr marL="742950" indent="-514350">
              <a:buFont typeface="+mj-lt"/>
              <a:buAutoNum type="arabicPeriod"/>
            </a:pPr>
            <a:r>
              <a:rPr lang="en-US" dirty="0"/>
              <a:t>This is a misconception; it doesn’t matter how the brakes are applied.</a:t>
            </a:r>
          </a:p>
          <a:p>
            <a:pPr marL="742950" indent="-514350">
              <a:buFont typeface="+mj-lt"/>
              <a:buAutoNum type="arabicPeriod"/>
            </a:pPr>
            <a:r>
              <a:rPr lang="en-US" dirty="0"/>
              <a:t>The coefficient of static friction is larger than the coefficient of kinetic friction.</a:t>
            </a:r>
          </a:p>
          <a:p>
            <a:pPr marL="742950" indent="-514350">
              <a:buFont typeface="+mj-lt"/>
              <a:buAutoNum type="arabicPeriod"/>
            </a:pPr>
            <a:r>
              <a:rPr lang="en-US" dirty="0"/>
              <a:t>The coefficient of kinetic friction is larger than the coefficient of static friction</a:t>
            </a:r>
            <a:r>
              <a:rPr lang="en-US" dirty="0" smtClean="0"/>
              <a:t>.</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a:t>Section 10.10</a:t>
            </a:r>
          </a:p>
          <a:p>
            <a:r>
              <a:rPr lang="en-US" dirty="0" smtClean="0"/>
              <a:t>Question </a:t>
            </a:r>
            <a:r>
              <a:rPr lang="en-US" dirty="0"/>
              <a:t>9</a:t>
            </a:r>
          </a:p>
        </p:txBody>
      </p:sp>
    </p:spTree>
    <p:extLst>
      <p:ext uri="{BB962C8B-B14F-4D97-AF65-F5344CB8AC3E}">
        <p14:creationId xmlns:p14="http://schemas.microsoft.com/office/powerpoint/2010/main" val="4135222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a panic situation, many drivers make the mistake of locking their brakes and skidding to a stop rather than applying the brakes gently. A skidding car often takes longer to stop. Why</a:t>
            </a:r>
            <a:r>
              <a:rPr lang="en-US" dirty="0" smtClean="0"/>
              <a:t>?</a:t>
            </a:r>
          </a:p>
          <a:p>
            <a:endParaRPr lang="en-US" dirty="0"/>
          </a:p>
          <a:p>
            <a:pPr marL="742950" indent="-514350">
              <a:buFont typeface="+mj-lt"/>
              <a:buAutoNum type="arabicPeriod"/>
            </a:pPr>
            <a:r>
              <a:rPr lang="en-US" dirty="0"/>
              <a:t>This is a misconception; it doesn’t matter how the brakes are applied.</a:t>
            </a:r>
          </a:p>
          <a:p>
            <a:pPr marL="742950" indent="-514350">
              <a:buFont typeface="+mj-lt"/>
              <a:buAutoNum type="arabicPeriod"/>
            </a:pPr>
            <a:r>
              <a:rPr lang="en-US" dirty="0">
                <a:solidFill>
                  <a:srgbClr val="FF0000"/>
                </a:solidFill>
              </a:rPr>
              <a:t>The coefficient of static friction is larger than the coefficient of kinetic friction</a:t>
            </a:r>
            <a:r>
              <a:rPr lang="en-US" dirty="0" smtClean="0">
                <a:solidFill>
                  <a:srgbClr val="FF0000"/>
                </a:solidFill>
              </a:rPr>
              <a:t>. Skidding means you use kinetic friction, which provides less force!</a:t>
            </a:r>
            <a:endParaRPr lang="en-US" dirty="0">
              <a:solidFill>
                <a:srgbClr val="FF0000"/>
              </a:solidFill>
            </a:endParaRPr>
          </a:p>
          <a:p>
            <a:pPr marL="742950" indent="-514350">
              <a:buFont typeface="+mj-lt"/>
              <a:buAutoNum type="arabicPeriod"/>
            </a:pPr>
            <a:r>
              <a:rPr lang="en-US" dirty="0"/>
              <a:t>The coefficient of kinetic friction is larger than the coefficient of static friction</a:t>
            </a:r>
            <a:r>
              <a:rPr lang="en-US" dirty="0" smtClean="0"/>
              <a:t>.</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a:t>Section 10.10</a:t>
            </a:r>
          </a:p>
          <a:p>
            <a:r>
              <a:rPr lang="en-US" dirty="0" smtClean="0"/>
              <a:t>Question </a:t>
            </a:r>
            <a:r>
              <a:rPr lang="en-US" dirty="0"/>
              <a:t>9</a:t>
            </a:r>
          </a:p>
        </p:txBody>
      </p:sp>
      <p:pic>
        <p:nvPicPr>
          <p:cNvPr id="5" name="Picture 4" descr="Red_Tick Mark_28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 y="4280264"/>
            <a:ext cx="621751" cy="713184"/>
          </a:xfrm>
          <a:prstGeom prst="rect">
            <a:avLst/>
          </a:prstGeom>
        </p:spPr>
      </p:pic>
    </p:spTree>
    <p:extLst>
      <p:ext uri="{BB962C8B-B14F-4D97-AF65-F5344CB8AC3E}">
        <p14:creationId xmlns:p14="http://schemas.microsoft.com/office/powerpoint/2010/main" val="8109034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Section Goal</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a:t>Section 10.5: Work and Friction</a:t>
            </a:r>
          </a:p>
        </p:txBody>
      </p:sp>
      <p:sp>
        <p:nvSpPr>
          <p:cNvPr id="7" name="Content Placeholder 6"/>
          <p:cNvSpPr>
            <a:spLocks noGrp="1"/>
          </p:cNvSpPr>
          <p:nvPr>
            <p:ph idx="1"/>
          </p:nvPr>
        </p:nvSpPr>
        <p:spPr>
          <a:xfrm>
            <a:off x="365124" y="1874520"/>
            <a:ext cx="8383339" cy="4718304"/>
          </a:xfrm>
        </p:spPr>
        <p:txBody>
          <a:bodyPr/>
          <a:lstStyle/>
          <a:p>
            <a:pPr marL="0" indent="0">
              <a:buNone/>
            </a:pPr>
            <a:r>
              <a:rPr lang="en-US" dirty="0"/>
              <a:t>You will learn to</a:t>
            </a:r>
          </a:p>
          <a:p>
            <a:r>
              <a:rPr lang="en-US" dirty="0"/>
              <a:t>Recognize that kinetic force causes energy dissipation and static friction causes no energy dissipation</a:t>
            </a:r>
            <a:r>
              <a:rPr lang="en-US" dirty="0" smtClean="0"/>
              <a:t>.</a:t>
            </a:r>
            <a:endParaRPr lang="en-US" dirty="0"/>
          </a:p>
        </p:txBody>
      </p:sp>
    </p:spTree>
    <p:extLst>
      <p:ext uri="{BB962C8B-B14F-4D97-AF65-F5344CB8AC3E}">
        <p14:creationId xmlns:p14="http://schemas.microsoft.com/office/powerpoint/2010/main" val="37111000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dirty="0" smtClean="0"/>
              <a:t>Like normal force, the force of static friction is an </a:t>
            </a:r>
            <a:r>
              <a:rPr lang="en-US" b="1" dirty="0" smtClean="0"/>
              <a:t>elastic force</a:t>
            </a:r>
            <a:r>
              <a:rPr lang="en-US" dirty="0" smtClean="0"/>
              <a:t> that causes no irreversible change. </a:t>
            </a:r>
          </a:p>
          <a:p>
            <a:r>
              <a:rPr lang="en-US" dirty="0" smtClean="0"/>
              <a:t>The force of elastic friction causes no energy dissipation</a:t>
            </a:r>
            <a:r>
              <a:rPr lang="en-US" dirty="0"/>
              <a:t> </a:t>
            </a:r>
            <a:r>
              <a:rPr lang="en-US" dirty="0" smtClean="0"/>
              <a:t>(no force displacement)</a:t>
            </a:r>
          </a:p>
          <a:p>
            <a:endParaRPr lang="en-US" dirty="0" smtClean="0"/>
          </a:p>
          <a:p>
            <a:r>
              <a:rPr lang="en-US" dirty="0" smtClean="0"/>
              <a:t>Kinetic friction does cause irreversible change, including causing microscopic damage to the surfaces. </a:t>
            </a:r>
          </a:p>
          <a:p>
            <a:r>
              <a:rPr lang="en-US" dirty="0" smtClean="0"/>
              <a:t>The force of kinetic friction is not an elastic force and so causes energy dissipation.</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10.5: Work and Friction</a:t>
            </a:r>
            <a:endParaRPr lang="en-US" dirty="0"/>
          </a:p>
        </p:txBody>
      </p:sp>
    </p:spTree>
    <p:extLst>
      <p:ext uri="{BB962C8B-B14F-4D97-AF65-F5344CB8AC3E}">
        <p14:creationId xmlns:p14="http://schemas.microsoft.com/office/powerpoint/2010/main" val="207389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dirty="0"/>
              <a:t>Consider the two cases shown in the figure. </a:t>
            </a:r>
          </a:p>
          <a:p>
            <a:r>
              <a:rPr lang="en-US" dirty="0"/>
              <a:t>Both of these cases are examples where the object is accelerated by static friction</a:t>
            </a:r>
            <a:r>
              <a:rPr lang="en-US" dirty="0" smtClean="0"/>
              <a:t>.</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10.5: Work and Friction</a:t>
            </a:r>
            <a:endParaRPr lang="en-US" dirty="0"/>
          </a:p>
        </p:txBody>
      </p:sp>
      <p:pic>
        <p:nvPicPr>
          <p:cNvPr id="2" name="Picture 1" descr="10_21_Figure.jpg"/>
          <p:cNvPicPr>
            <a:picLocks noChangeAspect="1"/>
          </p:cNvPicPr>
          <p:nvPr/>
        </p:nvPicPr>
        <p:blipFill rotWithShape="1">
          <a:blip r:embed="rId2">
            <a:extLst>
              <a:ext uri="{28A0092B-C50C-407E-A947-70E740481C1C}">
                <a14:useLocalDpi xmlns:a14="http://schemas.microsoft.com/office/drawing/2010/main" val="0"/>
              </a:ext>
            </a:extLst>
          </a:blip>
          <a:srcRect b="2804"/>
          <a:stretch/>
        </p:blipFill>
        <p:spPr>
          <a:xfrm>
            <a:off x="2100358" y="2758273"/>
            <a:ext cx="4943284" cy="3846594"/>
          </a:xfrm>
          <a:prstGeom prst="rect">
            <a:avLst/>
          </a:prstGeom>
        </p:spPr>
      </p:pic>
    </p:spTree>
    <p:extLst>
      <p:ext uri="{BB962C8B-B14F-4D97-AF65-F5344CB8AC3E}">
        <p14:creationId xmlns:p14="http://schemas.microsoft.com/office/powerpoint/2010/main" val="16003404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0" indent="0">
              <a:buNone/>
            </a:pPr>
            <a:r>
              <a:rPr lang="en-US" dirty="0"/>
              <a:t>In the diagram below, the velocity of an object is given along with the vector representing a force exerted on the object. For each case, determine whether the object’s speed increases, decreases, or remains constant. Also determine whether the object’s direction changes in the clockwise direction, changes in the counterclockwise direction, or doesn’t change</a:t>
            </a:r>
            <a:r>
              <a:rPr lang="en-US" dirty="0" smtClean="0"/>
              <a:t>.</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6" name="Text Placeholder 5"/>
          <p:cNvSpPr>
            <a:spLocks noGrp="1"/>
          </p:cNvSpPr>
          <p:nvPr>
            <p:ph type="body" sz="quarter" idx="11"/>
          </p:nvPr>
        </p:nvSpPr>
        <p:spPr/>
        <p:txBody>
          <a:bodyPr/>
          <a:lstStyle/>
          <a:p>
            <a:r>
              <a:rPr lang="en-US" dirty="0"/>
              <a:t>Chapter 10: Self-Quiz </a:t>
            </a:r>
            <a:r>
              <a:rPr lang="en-US" dirty="0" smtClean="0"/>
              <a:t>#1</a:t>
            </a:r>
            <a:endParaRPr lang="en-US" dirty="0"/>
          </a:p>
        </p:txBody>
      </p:sp>
      <p:pic>
        <p:nvPicPr>
          <p:cNvPr id="7" name="Picture 6" descr="10_22_Figure.jpg"/>
          <p:cNvPicPr>
            <a:picLocks noChangeAspect="1"/>
          </p:cNvPicPr>
          <p:nvPr/>
        </p:nvPicPr>
        <p:blipFill rotWithShape="1">
          <a:blip r:embed="rId2">
            <a:extLst>
              <a:ext uri="{28A0092B-C50C-407E-A947-70E740481C1C}">
                <a14:useLocalDpi xmlns:a14="http://schemas.microsoft.com/office/drawing/2010/main" val="0"/>
              </a:ext>
            </a:extLst>
          </a:blip>
          <a:srcRect b="17630"/>
          <a:stretch/>
        </p:blipFill>
        <p:spPr>
          <a:xfrm>
            <a:off x="356014" y="4586620"/>
            <a:ext cx="8431973" cy="851563"/>
          </a:xfrm>
          <a:prstGeom prst="rect">
            <a:avLst/>
          </a:prstGeom>
        </p:spPr>
      </p:pic>
    </p:spTree>
    <p:extLst>
      <p:ext uri="{BB962C8B-B14F-4D97-AF65-F5344CB8AC3E}">
        <p14:creationId xmlns:p14="http://schemas.microsoft.com/office/powerpoint/2010/main" val="37286612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65125" y="1170432"/>
            <a:ext cx="8229600" cy="3128727"/>
          </a:xfrm>
        </p:spPr>
        <p:txBody>
          <a:bodyPr/>
          <a:lstStyle/>
          <a:p>
            <a:pPr marL="0" indent="0">
              <a:buNone/>
            </a:pPr>
            <a:r>
              <a:rPr lang="en-US" dirty="0"/>
              <a:t>In the diagram below, the velocity of an object is given along with the vector representing a force exerted on the object. For each case, determine whether the object’s speed increases, decreases, or remains constant. Also determine whether the object’s direction changes in the clockwise direction, changes in the counterclockwise direction, or doesn’t change</a:t>
            </a:r>
            <a:r>
              <a:rPr lang="en-US" dirty="0" smtClean="0"/>
              <a:t>.</a:t>
            </a:r>
          </a:p>
          <a:p>
            <a:pPr marL="0" indent="0">
              <a:buNone/>
            </a:pPr>
            <a:endParaRPr lang="en-US" dirty="0"/>
          </a:p>
          <a:p>
            <a:pPr marL="0" indent="0">
              <a:buNone/>
            </a:pPr>
            <a:endParaRPr lang="en-US" dirty="0" smtClean="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6" name="Text Placeholder 5"/>
          <p:cNvSpPr>
            <a:spLocks noGrp="1"/>
          </p:cNvSpPr>
          <p:nvPr>
            <p:ph type="body" sz="quarter" idx="11"/>
          </p:nvPr>
        </p:nvSpPr>
        <p:spPr/>
        <p:txBody>
          <a:bodyPr/>
          <a:lstStyle/>
          <a:p>
            <a:r>
              <a:rPr lang="en-US" dirty="0"/>
              <a:t>Chapter 10: Self-Quiz </a:t>
            </a:r>
            <a:r>
              <a:rPr lang="en-US" dirty="0" smtClean="0"/>
              <a:t>#1</a:t>
            </a:r>
            <a:endParaRPr lang="en-US" dirty="0"/>
          </a:p>
        </p:txBody>
      </p:sp>
      <p:pic>
        <p:nvPicPr>
          <p:cNvPr id="7" name="Picture 6" descr="10_22_Figure.jpg"/>
          <p:cNvPicPr>
            <a:picLocks noChangeAspect="1"/>
          </p:cNvPicPr>
          <p:nvPr/>
        </p:nvPicPr>
        <p:blipFill rotWithShape="1">
          <a:blip r:embed="rId2">
            <a:extLst>
              <a:ext uri="{28A0092B-C50C-407E-A947-70E740481C1C}">
                <a14:useLocalDpi xmlns:a14="http://schemas.microsoft.com/office/drawing/2010/main" val="0"/>
              </a:ext>
            </a:extLst>
          </a:blip>
          <a:srcRect b="17630"/>
          <a:stretch/>
        </p:blipFill>
        <p:spPr>
          <a:xfrm>
            <a:off x="356014" y="4586620"/>
            <a:ext cx="8431973" cy="851563"/>
          </a:xfrm>
          <a:prstGeom prst="rect">
            <a:avLst/>
          </a:prstGeom>
        </p:spPr>
      </p:pic>
      <p:sp>
        <p:nvSpPr>
          <p:cNvPr id="2" name="Rectangle 1"/>
          <p:cNvSpPr/>
          <p:nvPr/>
        </p:nvSpPr>
        <p:spPr>
          <a:xfrm>
            <a:off x="470675" y="5447194"/>
            <a:ext cx="1372492" cy="830997"/>
          </a:xfrm>
          <a:prstGeom prst="rect">
            <a:avLst/>
          </a:prstGeom>
        </p:spPr>
        <p:txBody>
          <a:bodyPr wrap="none">
            <a:spAutoFit/>
          </a:bodyPr>
          <a:lstStyle/>
          <a:p>
            <a:r>
              <a:rPr lang="en-US" dirty="0" smtClean="0">
                <a:latin typeface="Times New Roman" charset="0"/>
                <a:ea typeface="Times New Roman" charset="0"/>
                <a:cs typeface="Times New Roman" charset="0"/>
              </a:rPr>
              <a:t>increases</a:t>
            </a:r>
          </a:p>
          <a:p>
            <a:r>
              <a:rPr lang="en-US" dirty="0" smtClean="0">
                <a:latin typeface="Times New Roman" charset="0"/>
                <a:ea typeface="Times New Roman" charset="0"/>
                <a:cs typeface="Times New Roman" charset="0"/>
              </a:rPr>
              <a:t>turns CW</a:t>
            </a:r>
            <a:endParaRPr lang="en-US" dirty="0">
              <a:latin typeface="Times New Roman" charset="0"/>
              <a:ea typeface="Times New Roman" charset="0"/>
              <a:cs typeface="Times New Roman" charset="0"/>
            </a:endParaRPr>
          </a:p>
        </p:txBody>
      </p:sp>
      <p:sp>
        <p:nvSpPr>
          <p:cNvPr id="8" name="Rectangle 7"/>
          <p:cNvSpPr/>
          <p:nvPr/>
        </p:nvSpPr>
        <p:spPr>
          <a:xfrm>
            <a:off x="2841657" y="5446598"/>
            <a:ext cx="1577676" cy="830997"/>
          </a:xfrm>
          <a:prstGeom prst="rect">
            <a:avLst/>
          </a:prstGeom>
        </p:spPr>
        <p:txBody>
          <a:bodyPr wrap="none">
            <a:spAutoFit/>
          </a:bodyPr>
          <a:lstStyle/>
          <a:p>
            <a:r>
              <a:rPr lang="en-US" dirty="0" smtClean="0">
                <a:latin typeface="Times New Roman" charset="0"/>
                <a:ea typeface="Times New Roman" charset="0"/>
                <a:cs typeface="Times New Roman" charset="0"/>
              </a:rPr>
              <a:t>decreases</a:t>
            </a:r>
          </a:p>
          <a:p>
            <a:r>
              <a:rPr lang="en-US" dirty="0" smtClean="0">
                <a:latin typeface="Times New Roman" charset="0"/>
                <a:ea typeface="Times New Roman" charset="0"/>
                <a:cs typeface="Times New Roman" charset="0"/>
              </a:rPr>
              <a:t>turns CCW</a:t>
            </a:r>
            <a:endParaRPr lang="en-US" dirty="0">
              <a:latin typeface="Times New Roman" charset="0"/>
              <a:ea typeface="Times New Roman" charset="0"/>
              <a:cs typeface="Times New Roman" charset="0"/>
            </a:endParaRPr>
          </a:p>
        </p:txBody>
      </p:sp>
      <p:sp>
        <p:nvSpPr>
          <p:cNvPr id="9" name="Rectangle 8"/>
          <p:cNvSpPr/>
          <p:nvPr/>
        </p:nvSpPr>
        <p:spPr>
          <a:xfrm>
            <a:off x="5044938" y="5446599"/>
            <a:ext cx="1372492" cy="830997"/>
          </a:xfrm>
          <a:prstGeom prst="rect">
            <a:avLst/>
          </a:prstGeom>
        </p:spPr>
        <p:txBody>
          <a:bodyPr wrap="none">
            <a:spAutoFit/>
          </a:bodyPr>
          <a:lstStyle/>
          <a:p>
            <a:r>
              <a:rPr lang="en-US" dirty="0" smtClean="0">
                <a:latin typeface="Times New Roman" charset="0"/>
                <a:ea typeface="Times New Roman" charset="0"/>
                <a:cs typeface="Times New Roman" charset="0"/>
              </a:rPr>
              <a:t>constant</a:t>
            </a:r>
          </a:p>
          <a:p>
            <a:r>
              <a:rPr lang="en-US" dirty="0" smtClean="0">
                <a:latin typeface="Times New Roman" charset="0"/>
                <a:ea typeface="Times New Roman" charset="0"/>
                <a:cs typeface="Times New Roman" charset="0"/>
              </a:rPr>
              <a:t>turns CW</a:t>
            </a:r>
            <a:endParaRPr lang="en-US" dirty="0">
              <a:latin typeface="Times New Roman" charset="0"/>
              <a:ea typeface="Times New Roman" charset="0"/>
              <a:cs typeface="Times New Roman" charset="0"/>
            </a:endParaRPr>
          </a:p>
        </p:txBody>
      </p:sp>
      <p:sp>
        <p:nvSpPr>
          <p:cNvPr id="10" name="Rectangle 9"/>
          <p:cNvSpPr/>
          <p:nvPr/>
        </p:nvSpPr>
        <p:spPr>
          <a:xfrm>
            <a:off x="7324723" y="5446599"/>
            <a:ext cx="1457450" cy="830997"/>
          </a:xfrm>
          <a:prstGeom prst="rect">
            <a:avLst/>
          </a:prstGeom>
        </p:spPr>
        <p:txBody>
          <a:bodyPr wrap="none">
            <a:spAutoFit/>
          </a:bodyPr>
          <a:lstStyle/>
          <a:p>
            <a:r>
              <a:rPr lang="en-US" dirty="0" smtClean="0">
                <a:latin typeface="Times New Roman" charset="0"/>
                <a:ea typeface="Times New Roman" charset="0"/>
                <a:cs typeface="Times New Roman" charset="0"/>
              </a:rPr>
              <a:t>decreases</a:t>
            </a:r>
            <a:endParaRPr lang="en-US" dirty="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no turning</a:t>
            </a:r>
          </a:p>
        </p:txBody>
      </p:sp>
    </p:spTree>
    <p:extLst>
      <p:ext uri="{BB962C8B-B14F-4D97-AF65-F5344CB8AC3E}">
        <p14:creationId xmlns:p14="http://schemas.microsoft.com/office/powerpoint/2010/main" val="5316084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Tension in the right cable is 790N</a:t>
            </a:r>
          </a:p>
          <a:p>
            <a:r>
              <a:rPr lang="en-US" dirty="0" smtClean="0"/>
              <a:t>What is the tension in the left cable?</a:t>
            </a:r>
          </a:p>
          <a:p>
            <a:r>
              <a:rPr lang="en-US" dirty="0" smtClean="0"/>
              <a:t>What is the inertia of the platform?</a:t>
            </a:r>
            <a:endParaRPr lang="en-US" dirty="0"/>
          </a:p>
        </p:txBody>
      </p:sp>
      <p:sp>
        <p:nvSpPr>
          <p:cNvPr id="3" name="Footer Placeholder 2"/>
          <p:cNvSpPr>
            <a:spLocks noGrp="1"/>
          </p:cNvSpPr>
          <p:nvPr>
            <p:ph type="ftr" sz="quarter" idx="10"/>
          </p:nvPr>
        </p:nvSpPr>
        <p:spPr/>
        <p:txBody>
          <a:bodyPr/>
          <a:lstStyle/>
          <a:p>
            <a:r>
              <a:rPr lang="en-GB" smtClean="0"/>
              <a:t>© 2015 Pearson Education, Inc.</a:t>
            </a:r>
            <a:endParaRPr lang="en-GB" dirty="0"/>
          </a:p>
        </p:txBody>
      </p:sp>
      <p:sp>
        <p:nvSpPr>
          <p:cNvPr id="4" name="Text Placeholder 3"/>
          <p:cNvSpPr>
            <a:spLocks noGrp="1"/>
          </p:cNvSpPr>
          <p:nvPr>
            <p:ph type="body" sz="quarter" idx="11"/>
          </p:nvPr>
        </p:nvSpPr>
        <p:spPr/>
        <p:txBody>
          <a:bodyPr/>
          <a:lstStyle/>
          <a:p>
            <a:r>
              <a:rPr lang="en-US" dirty="0" smtClean="0"/>
              <a:t>10.30</a:t>
            </a:r>
            <a:endParaRPr lang="en-US" dirty="0"/>
          </a:p>
        </p:txBody>
      </p:sp>
      <p:pic>
        <p:nvPicPr>
          <p:cNvPr id="5" name="Picture 4"/>
          <p:cNvPicPr>
            <a:picLocks noChangeAspect="1"/>
          </p:cNvPicPr>
          <p:nvPr/>
        </p:nvPicPr>
        <p:blipFill>
          <a:blip r:embed="rId2"/>
          <a:stretch>
            <a:fillRect/>
          </a:stretch>
        </p:blipFill>
        <p:spPr>
          <a:xfrm>
            <a:off x="2585902" y="3445645"/>
            <a:ext cx="4064000" cy="3302000"/>
          </a:xfrm>
          <a:prstGeom prst="rect">
            <a:avLst/>
          </a:prstGeom>
        </p:spPr>
      </p:pic>
    </p:spTree>
    <p:extLst>
      <p:ext uri="{BB962C8B-B14F-4D97-AF65-F5344CB8AC3E}">
        <p14:creationId xmlns:p14="http://schemas.microsoft.com/office/powerpoint/2010/main" val="30974526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10.09</a:t>
            </a:r>
            <a:endParaRPr lang="en-US" dirty="0"/>
          </a:p>
        </p:txBody>
      </p:sp>
      <p:sp>
        <p:nvSpPr>
          <p:cNvPr id="4" name="Footer Placeholder 3"/>
          <p:cNvSpPr>
            <a:spLocks noGrp="1"/>
          </p:cNvSpPr>
          <p:nvPr>
            <p:ph type="ftr" sz="quarter" idx="10"/>
          </p:nvPr>
        </p:nvSpPr>
        <p:spPr/>
        <p:txBody>
          <a:bodyPr/>
          <a:lstStyle/>
          <a:p>
            <a:r>
              <a:rPr lang="en-GB"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Reading Quiz</a:t>
            </a:r>
            <a:endParaRPr lang="en-US" dirty="0"/>
          </a:p>
        </p:txBody>
      </p:sp>
      <p:pic>
        <p:nvPicPr>
          <p:cNvPr id="7" name="Picture 6"/>
          <p:cNvPicPr>
            <a:picLocks noChangeAspect="1"/>
          </p:cNvPicPr>
          <p:nvPr/>
        </p:nvPicPr>
        <p:blipFill>
          <a:blip r:embed="rId2"/>
          <a:stretch>
            <a:fillRect/>
          </a:stretch>
        </p:blipFill>
        <p:spPr>
          <a:xfrm>
            <a:off x="0" y="1908357"/>
            <a:ext cx="9144000" cy="3041286"/>
          </a:xfrm>
          <a:prstGeom prst="rect">
            <a:avLst/>
          </a:prstGeom>
        </p:spPr>
      </p:pic>
    </p:spTree>
    <p:extLst>
      <p:ext uri="{BB962C8B-B14F-4D97-AF65-F5344CB8AC3E}">
        <p14:creationId xmlns:p14="http://schemas.microsoft.com/office/powerpoint/2010/main" val="13594886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smtClean="0"/>
              <a:t>© 2015 Pearson Education, Inc.</a:t>
            </a:r>
            <a:endParaRPr lang="en-GB" dirty="0"/>
          </a:p>
        </p:txBody>
      </p:sp>
      <p:sp>
        <p:nvSpPr>
          <p:cNvPr id="4" name="Text Placeholder 3"/>
          <p:cNvSpPr>
            <a:spLocks noGrp="1"/>
          </p:cNvSpPr>
          <p:nvPr>
            <p:ph type="body" sz="quarter" idx="11"/>
          </p:nvPr>
        </p:nvSpPr>
        <p:spPr/>
        <p:txBody>
          <a:bodyPr/>
          <a:lstStyle/>
          <a:p>
            <a:r>
              <a:rPr lang="en-US" dirty="0" smtClean="0"/>
              <a:t>Free body diagram</a:t>
            </a:r>
            <a:endParaRPr lang="en-US" dirty="0"/>
          </a:p>
        </p:txBody>
      </p:sp>
      <p:grpSp>
        <p:nvGrpSpPr>
          <p:cNvPr id="21" name="Group 20"/>
          <p:cNvGrpSpPr/>
          <p:nvPr/>
        </p:nvGrpSpPr>
        <p:grpSpPr>
          <a:xfrm>
            <a:off x="1897270" y="1575826"/>
            <a:ext cx="3871043" cy="3521565"/>
            <a:chOff x="1897270" y="1575826"/>
            <a:chExt cx="3871043" cy="3521565"/>
          </a:xfrm>
        </p:grpSpPr>
        <p:cxnSp>
          <p:nvCxnSpPr>
            <p:cNvPr id="18" name="Straight Connector 17"/>
            <p:cNvCxnSpPr/>
            <p:nvPr/>
          </p:nvCxnSpPr>
          <p:spPr bwMode="auto">
            <a:xfrm>
              <a:off x="1897270" y="3319990"/>
              <a:ext cx="3871043"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Straight Connector 18"/>
            <p:cNvCxnSpPr/>
            <p:nvPr/>
          </p:nvCxnSpPr>
          <p:spPr bwMode="auto">
            <a:xfrm>
              <a:off x="3671530" y="1850644"/>
              <a:ext cx="606" cy="270860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Arrow Connector 9"/>
            <p:cNvCxnSpPr/>
            <p:nvPr/>
          </p:nvCxnSpPr>
          <p:spPr bwMode="auto">
            <a:xfrm>
              <a:off x="3670980" y="3305842"/>
              <a:ext cx="1153" cy="1299304"/>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 name="Straight Arrow Connector 6"/>
            <p:cNvCxnSpPr/>
            <p:nvPr/>
          </p:nvCxnSpPr>
          <p:spPr bwMode="auto">
            <a:xfrm flipH="1" flipV="1">
              <a:off x="2876505" y="2050132"/>
              <a:ext cx="763874" cy="1271012"/>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 name="Straight Arrow Connector 7"/>
            <p:cNvCxnSpPr/>
            <p:nvPr/>
          </p:nvCxnSpPr>
          <p:spPr bwMode="auto">
            <a:xfrm flipV="1">
              <a:off x="3655679" y="2325521"/>
              <a:ext cx="1087493" cy="965022"/>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 name="Oval 4"/>
            <p:cNvSpPr/>
            <p:nvPr/>
          </p:nvSpPr>
          <p:spPr bwMode="auto">
            <a:xfrm>
              <a:off x="3488529" y="3166996"/>
              <a:ext cx="321312" cy="32129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2" name="Rectangle 11"/>
            <p:cNvSpPr/>
            <p:nvPr/>
          </p:nvSpPr>
          <p:spPr>
            <a:xfrm>
              <a:off x="4800735" y="1974208"/>
              <a:ext cx="486782" cy="461665"/>
            </a:xfrm>
            <a:prstGeom prst="rect">
              <a:avLst/>
            </a:prstGeom>
          </p:spPr>
          <p:txBody>
            <a:bodyPr wrap="none">
              <a:spAutoFit/>
            </a:bodyPr>
            <a:lstStyle/>
            <a:p>
              <a:r>
                <a:rPr lang="en-US" dirty="0" smtClean="0"/>
                <a:t>T</a:t>
              </a:r>
              <a:r>
                <a:rPr lang="en-US" baseline="-25000" dirty="0" smtClean="0"/>
                <a:t>1</a:t>
              </a:r>
              <a:endParaRPr lang="en-US" baseline="-25000" dirty="0"/>
            </a:p>
          </p:txBody>
        </p:sp>
        <p:sp>
          <p:nvSpPr>
            <p:cNvPr id="13" name="Rectangle 12"/>
            <p:cNvSpPr/>
            <p:nvPr/>
          </p:nvSpPr>
          <p:spPr>
            <a:xfrm>
              <a:off x="2459142" y="1575826"/>
              <a:ext cx="486782" cy="461665"/>
            </a:xfrm>
            <a:prstGeom prst="rect">
              <a:avLst/>
            </a:prstGeom>
          </p:spPr>
          <p:txBody>
            <a:bodyPr wrap="none">
              <a:spAutoFit/>
            </a:bodyPr>
            <a:lstStyle/>
            <a:p>
              <a:r>
                <a:rPr lang="en-US" dirty="0" smtClean="0"/>
                <a:t>T</a:t>
              </a:r>
              <a:r>
                <a:rPr lang="en-US" baseline="-25000" dirty="0" smtClean="0"/>
                <a:t>2</a:t>
              </a:r>
              <a:endParaRPr lang="en-US" baseline="-25000" dirty="0"/>
            </a:p>
          </p:txBody>
        </p:sp>
        <p:sp>
          <p:nvSpPr>
            <p:cNvPr id="14" name="Rectangle 13"/>
            <p:cNvSpPr/>
            <p:nvPr/>
          </p:nvSpPr>
          <p:spPr>
            <a:xfrm>
              <a:off x="3438379" y="4635726"/>
              <a:ext cx="612217" cy="461665"/>
            </a:xfrm>
            <a:prstGeom prst="rect">
              <a:avLst/>
            </a:prstGeom>
          </p:spPr>
          <p:txBody>
            <a:bodyPr wrap="none">
              <a:spAutoFit/>
            </a:bodyPr>
            <a:lstStyle/>
            <a:p>
              <a:r>
                <a:rPr lang="en-US" dirty="0" smtClean="0"/>
                <a:t>mg</a:t>
              </a:r>
              <a:endParaRPr lang="en-US" baseline="-25000" dirty="0"/>
            </a:p>
          </p:txBody>
        </p:sp>
        <p:sp>
          <p:nvSpPr>
            <p:cNvPr id="15" name="Rectangle 14"/>
            <p:cNvSpPr/>
            <p:nvPr/>
          </p:nvSpPr>
          <p:spPr>
            <a:xfrm>
              <a:off x="4218708" y="2815085"/>
              <a:ext cx="641121" cy="461665"/>
            </a:xfrm>
            <a:prstGeom prst="rect">
              <a:avLst/>
            </a:prstGeom>
          </p:spPr>
          <p:txBody>
            <a:bodyPr wrap="none">
              <a:spAutoFit/>
            </a:bodyPr>
            <a:lstStyle/>
            <a:p>
              <a:r>
                <a:rPr lang="en-US" dirty="0" smtClean="0"/>
                <a:t>30</a:t>
              </a:r>
              <a:r>
                <a:rPr lang="en-US" baseline="30000" dirty="0" smtClean="0"/>
                <a:t>o</a:t>
              </a:r>
              <a:endParaRPr lang="en-US" baseline="30000" dirty="0"/>
            </a:p>
          </p:txBody>
        </p:sp>
        <p:sp>
          <p:nvSpPr>
            <p:cNvPr id="16" name="Rectangle 15"/>
            <p:cNvSpPr/>
            <p:nvPr/>
          </p:nvSpPr>
          <p:spPr>
            <a:xfrm>
              <a:off x="2688046" y="2783891"/>
              <a:ext cx="641121" cy="461665"/>
            </a:xfrm>
            <a:prstGeom prst="rect">
              <a:avLst/>
            </a:prstGeom>
          </p:spPr>
          <p:txBody>
            <a:bodyPr wrap="none">
              <a:spAutoFit/>
            </a:bodyPr>
            <a:lstStyle/>
            <a:p>
              <a:r>
                <a:rPr lang="en-US" dirty="0" smtClean="0"/>
                <a:t>45</a:t>
              </a:r>
              <a:r>
                <a:rPr lang="en-US" baseline="30000" dirty="0" smtClean="0"/>
                <a:t>o</a:t>
              </a:r>
              <a:endParaRPr lang="en-US" baseline="30000" dirty="0"/>
            </a:p>
          </p:txBody>
        </p:sp>
      </p:grpSp>
    </p:spTree>
    <p:extLst>
      <p:ext uri="{BB962C8B-B14F-4D97-AF65-F5344CB8AC3E}">
        <p14:creationId xmlns:p14="http://schemas.microsoft.com/office/powerpoint/2010/main" val="39687158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Forces sum to zero as vectors</a:t>
            </a:r>
          </a:p>
          <a:p>
            <a:r>
              <a:rPr lang="en-US" dirty="0" smtClean="0"/>
              <a:t>Sum of components along each axis also zero!</a:t>
            </a:r>
            <a:endParaRPr lang="en-US" dirty="0"/>
          </a:p>
        </p:txBody>
      </p:sp>
      <p:sp>
        <p:nvSpPr>
          <p:cNvPr id="3" name="Footer Placeholder 2"/>
          <p:cNvSpPr>
            <a:spLocks noGrp="1"/>
          </p:cNvSpPr>
          <p:nvPr>
            <p:ph type="ftr" sz="quarter" idx="10"/>
          </p:nvPr>
        </p:nvSpPr>
        <p:spPr/>
        <p:txBody>
          <a:bodyPr/>
          <a:lstStyle/>
          <a:p>
            <a:r>
              <a:rPr lang="en-GB" smtClean="0"/>
              <a:t>© 2015 Pearson Education, Inc.</a:t>
            </a:r>
            <a:endParaRPr lang="en-GB" dirty="0"/>
          </a:p>
        </p:txBody>
      </p:sp>
      <p:sp>
        <p:nvSpPr>
          <p:cNvPr id="4" name="Text Placeholder 3"/>
          <p:cNvSpPr>
            <a:spLocks noGrp="1"/>
          </p:cNvSpPr>
          <p:nvPr>
            <p:ph type="body" sz="quarter" idx="11"/>
          </p:nvPr>
        </p:nvSpPr>
        <p:spPr/>
        <p:txBody>
          <a:bodyPr/>
          <a:lstStyle/>
          <a:p>
            <a:r>
              <a:rPr lang="en-US" dirty="0" smtClean="0"/>
              <a:t>Static situation</a:t>
            </a:r>
            <a:endParaRPr lang="en-US" dirty="0"/>
          </a:p>
        </p:txBody>
      </p:sp>
      <p:cxnSp>
        <p:nvCxnSpPr>
          <p:cNvPr id="6" name="Straight Connector 5"/>
          <p:cNvCxnSpPr/>
          <p:nvPr/>
        </p:nvCxnSpPr>
        <p:spPr bwMode="auto">
          <a:xfrm>
            <a:off x="336613" y="4329756"/>
            <a:ext cx="3871043"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 name="Straight Connector 6"/>
          <p:cNvCxnSpPr/>
          <p:nvPr/>
        </p:nvCxnSpPr>
        <p:spPr bwMode="auto">
          <a:xfrm>
            <a:off x="2110873" y="2860410"/>
            <a:ext cx="606" cy="270860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 name="Straight Arrow Connector 7"/>
          <p:cNvCxnSpPr/>
          <p:nvPr/>
        </p:nvCxnSpPr>
        <p:spPr bwMode="auto">
          <a:xfrm>
            <a:off x="2110323" y="4315608"/>
            <a:ext cx="1153" cy="1299304"/>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 name="Straight Arrow Connector 8"/>
          <p:cNvCxnSpPr/>
          <p:nvPr/>
        </p:nvCxnSpPr>
        <p:spPr bwMode="auto">
          <a:xfrm flipH="1" flipV="1">
            <a:off x="1315848" y="3059898"/>
            <a:ext cx="763874" cy="1271012"/>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Arrow Connector 9"/>
          <p:cNvCxnSpPr/>
          <p:nvPr/>
        </p:nvCxnSpPr>
        <p:spPr bwMode="auto">
          <a:xfrm flipV="1">
            <a:off x="2095022" y="3335287"/>
            <a:ext cx="1087493" cy="965022"/>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1" name="Oval 10"/>
          <p:cNvSpPr/>
          <p:nvPr/>
        </p:nvSpPr>
        <p:spPr bwMode="auto">
          <a:xfrm>
            <a:off x="1927872" y="4176762"/>
            <a:ext cx="321312" cy="32129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2" name="Rectangle 11"/>
          <p:cNvSpPr/>
          <p:nvPr/>
        </p:nvSpPr>
        <p:spPr>
          <a:xfrm>
            <a:off x="3240078" y="2983974"/>
            <a:ext cx="486782" cy="461665"/>
          </a:xfrm>
          <a:prstGeom prst="rect">
            <a:avLst/>
          </a:prstGeom>
        </p:spPr>
        <p:txBody>
          <a:bodyPr wrap="none">
            <a:spAutoFit/>
          </a:bodyPr>
          <a:lstStyle/>
          <a:p>
            <a:r>
              <a:rPr lang="en-US" dirty="0" smtClean="0"/>
              <a:t>T</a:t>
            </a:r>
            <a:r>
              <a:rPr lang="en-US" baseline="-25000" dirty="0" smtClean="0"/>
              <a:t>1</a:t>
            </a:r>
            <a:endParaRPr lang="en-US" baseline="-25000" dirty="0"/>
          </a:p>
        </p:txBody>
      </p:sp>
      <p:sp>
        <p:nvSpPr>
          <p:cNvPr id="13" name="Rectangle 12"/>
          <p:cNvSpPr/>
          <p:nvPr/>
        </p:nvSpPr>
        <p:spPr>
          <a:xfrm>
            <a:off x="898485" y="2585592"/>
            <a:ext cx="486782" cy="461665"/>
          </a:xfrm>
          <a:prstGeom prst="rect">
            <a:avLst/>
          </a:prstGeom>
        </p:spPr>
        <p:txBody>
          <a:bodyPr wrap="none">
            <a:spAutoFit/>
          </a:bodyPr>
          <a:lstStyle/>
          <a:p>
            <a:r>
              <a:rPr lang="en-US" dirty="0" smtClean="0"/>
              <a:t>T</a:t>
            </a:r>
            <a:r>
              <a:rPr lang="en-US" baseline="-25000" dirty="0" smtClean="0"/>
              <a:t>2</a:t>
            </a:r>
            <a:endParaRPr lang="en-US" baseline="-25000" dirty="0"/>
          </a:p>
        </p:txBody>
      </p:sp>
      <p:sp>
        <p:nvSpPr>
          <p:cNvPr id="14" name="Rectangle 13"/>
          <p:cNvSpPr/>
          <p:nvPr/>
        </p:nvSpPr>
        <p:spPr>
          <a:xfrm>
            <a:off x="1877722" y="5645492"/>
            <a:ext cx="612217" cy="461665"/>
          </a:xfrm>
          <a:prstGeom prst="rect">
            <a:avLst/>
          </a:prstGeom>
        </p:spPr>
        <p:txBody>
          <a:bodyPr wrap="none">
            <a:spAutoFit/>
          </a:bodyPr>
          <a:lstStyle/>
          <a:p>
            <a:r>
              <a:rPr lang="en-US" dirty="0" smtClean="0"/>
              <a:t>mg</a:t>
            </a:r>
            <a:endParaRPr lang="en-US" baseline="-25000" dirty="0"/>
          </a:p>
        </p:txBody>
      </p:sp>
      <p:sp>
        <p:nvSpPr>
          <p:cNvPr id="15" name="Rectangle 14"/>
          <p:cNvSpPr/>
          <p:nvPr/>
        </p:nvSpPr>
        <p:spPr>
          <a:xfrm>
            <a:off x="2658051" y="3824851"/>
            <a:ext cx="641121" cy="461665"/>
          </a:xfrm>
          <a:prstGeom prst="rect">
            <a:avLst/>
          </a:prstGeom>
        </p:spPr>
        <p:txBody>
          <a:bodyPr wrap="none">
            <a:spAutoFit/>
          </a:bodyPr>
          <a:lstStyle/>
          <a:p>
            <a:r>
              <a:rPr lang="en-US" dirty="0" smtClean="0"/>
              <a:t>30</a:t>
            </a:r>
            <a:r>
              <a:rPr lang="en-US" baseline="30000" dirty="0" smtClean="0"/>
              <a:t>o</a:t>
            </a:r>
            <a:endParaRPr lang="en-US" baseline="30000" dirty="0"/>
          </a:p>
        </p:txBody>
      </p:sp>
      <p:sp>
        <p:nvSpPr>
          <p:cNvPr id="16" name="Rectangle 15"/>
          <p:cNvSpPr/>
          <p:nvPr/>
        </p:nvSpPr>
        <p:spPr>
          <a:xfrm>
            <a:off x="1127389" y="3793657"/>
            <a:ext cx="641121" cy="461665"/>
          </a:xfrm>
          <a:prstGeom prst="rect">
            <a:avLst/>
          </a:prstGeom>
        </p:spPr>
        <p:txBody>
          <a:bodyPr wrap="none">
            <a:spAutoFit/>
          </a:bodyPr>
          <a:lstStyle/>
          <a:p>
            <a:r>
              <a:rPr lang="en-US" dirty="0" smtClean="0"/>
              <a:t>45</a:t>
            </a:r>
            <a:r>
              <a:rPr lang="en-US" baseline="30000" dirty="0" smtClean="0"/>
              <a:t>o</a:t>
            </a:r>
            <a:endParaRPr lang="en-US" baseline="30000" dirty="0"/>
          </a:p>
        </p:txBody>
      </p:sp>
      <p:pic>
        <p:nvPicPr>
          <p:cNvPr id="18" name="Picture 17" descr="latex-imag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4854" y="4880540"/>
            <a:ext cx="5550839" cy="867610"/>
          </a:xfrm>
          <a:prstGeom prst="rect">
            <a:avLst/>
          </a:prstGeom>
        </p:spPr>
      </p:pic>
      <p:cxnSp>
        <p:nvCxnSpPr>
          <p:cNvPr id="19" name="Straight Arrow Connector 18"/>
          <p:cNvCxnSpPr/>
          <p:nvPr/>
        </p:nvCxnSpPr>
        <p:spPr bwMode="auto">
          <a:xfrm>
            <a:off x="2110323" y="4340772"/>
            <a:ext cx="1072192" cy="0"/>
          </a:xfrm>
          <a:prstGeom prst="straightConnector1">
            <a:avLst/>
          </a:prstGeom>
          <a:solidFill>
            <a:schemeClr val="accent1"/>
          </a:solidFill>
          <a:ln w="28575" cap="flat" cmpd="sng" algn="ctr">
            <a:solidFill>
              <a:srgbClr val="FF0000"/>
            </a:solidFill>
            <a:prstDash val="solid"/>
            <a:round/>
            <a:headEnd type="oval" w="med" len="me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 name="Straight Arrow Connector 19"/>
          <p:cNvCxnSpPr/>
          <p:nvPr/>
        </p:nvCxnSpPr>
        <p:spPr bwMode="auto">
          <a:xfrm flipH="1">
            <a:off x="1315848" y="4342065"/>
            <a:ext cx="814028" cy="0"/>
          </a:xfrm>
          <a:prstGeom prst="straightConnector1">
            <a:avLst/>
          </a:prstGeom>
          <a:solidFill>
            <a:schemeClr val="accent1"/>
          </a:solidFill>
          <a:ln w="28575" cap="flat" cmpd="sng" algn="ctr">
            <a:solidFill>
              <a:srgbClr val="FF0000"/>
            </a:solidFill>
            <a:prstDash val="solid"/>
            <a:round/>
            <a:headEnd type="oval" w="med" len="me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6" name="Rectangle 25"/>
          <p:cNvSpPr/>
          <p:nvPr/>
        </p:nvSpPr>
        <p:spPr bwMode="auto">
          <a:xfrm>
            <a:off x="3299173" y="4839286"/>
            <a:ext cx="4944496" cy="405827"/>
          </a:xfrm>
          <a:prstGeom prst="rect">
            <a:avLst/>
          </a:pr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27" name="Rectangle 26"/>
          <p:cNvSpPr/>
          <p:nvPr/>
        </p:nvSpPr>
        <p:spPr bwMode="auto">
          <a:xfrm>
            <a:off x="3310892" y="5329311"/>
            <a:ext cx="5734634" cy="405827"/>
          </a:xfrm>
          <a:prstGeom prst="rect">
            <a:avLst/>
          </a:prstGeom>
          <a:noFill/>
          <a:ln w="95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cxnSp>
        <p:nvCxnSpPr>
          <p:cNvPr id="28" name="Straight Arrow Connector 27"/>
          <p:cNvCxnSpPr/>
          <p:nvPr/>
        </p:nvCxnSpPr>
        <p:spPr bwMode="auto">
          <a:xfrm flipH="1" flipV="1">
            <a:off x="2040774" y="3036053"/>
            <a:ext cx="28144" cy="1293704"/>
          </a:xfrm>
          <a:prstGeom prst="straightConnector1">
            <a:avLst/>
          </a:prstGeom>
          <a:solidFill>
            <a:schemeClr val="accent1"/>
          </a:solidFill>
          <a:ln w="28575" cap="flat" cmpd="sng" algn="ctr">
            <a:solidFill>
              <a:srgbClr val="0070C0"/>
            </a:solidFill>
            <a:prstDash val="solid"/>
            <a:round/>
            <a:headEnd type="oval" w="med" len="me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1" name="Straight Arrow Connector 30"/>
          <p:cNvCxnSpPr/>
          <p:nvPr/>
        </p:nvCxnSpPr>
        <p:spPr bwMode="auto">
          <a:xfrm flipV="1">
            <a:off x="2169804" y="3383280"/>
            <a:ext cx="4436" cy="946477"/>
          </a:xfrm>
          <a:prstGeom prst="straightConnector1">
            <a:avLst/>
          </a:prstGeom>
          <a:solidFill>
            <a:schemeClr val="accent1"/>
          </a:solidFill>
          <a:ln w="28575" cap="flat" cmpd="sng" algn="ctr">
            <a:solidFill>
              <a:srgbClr val="0070C0"/>
            </a:solidFill>
            <a:prstDash val="solid"/>
            <a:round/>
            <a:headEnd type="oval" w="med" len="me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6" name="Straight Arrow Connector 35"/>
          <p:cNvCxnSpPr/>
          <p:nvPr/>
        </p:nvCxnSpPr>
        <p:spPr bwMode="auto">
          <a:xfrm>
            <a:off x="2110356" y="4315608"/>
            <a:ext cx="1153" cy="1299304"/>
          </a:xfrm>
          <a:prstGeom prst="straightConnector1">
            <a:avLst/>
          </a:prstGeom>
          <a:solidFill>
            <a:schemeClr val="accent1"/>
          </a:solidFill>
          <a:ln w="28575" cap="flat" cmpd="sng" algn="ctr">
            <a:solidFill>
              <a:srgbClr val="0070C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81245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Know T</a:t>
            </a:r>
            <a:r>
              <a:rPr lang="en-US" baseline="-25000" dirty="0" smtClean="0"/>
              <a:t>1</a:t>
            </a:r>
            <a:r>
              <a:rPr lang="en-US" dirty="0" smtClean="0"/>
              <a:t> = 790N</a:t>
            </a:r>
            <a:endParaRPr lang="en-US" dirty="0"/>
          </a:p>
        </p:txBody>
      </p:sp>
      <p:sp>
        <p:nvSpPr>
          <p:cNvPr id="3" name="Footer Placeholder 2"/>
          <p:cNvSpPr>
            <a:spLocks noGrp="1"/>
          </p:cNvSpPr>
          <p:nvPr>
            <p:ph type="ftr" sz="quarter" idx="10"/>
          </p:nvPr>
        </p:nvSpPr>
        <p:spPr/>
        <p:txBody>
          <a:bodyPr/>
          <a:lstStyle/>
          <a:p>
            <a:r>
              <a:rPr lang="en-GB" smtClean="0"/>
              <a:t>© 2015 Pearson Education, Inc.</a:t>
            </a:r>
            <a:endParaRPr lang="en-GB" dirty="0"/>
          </a:p>
        </p:txBody>
      </p:sp>
      <p:sp>
        <p:nvSpPr>
          <p:cNvPr id="4" name="Text Placeholder 3"/>
          <p:cNvSpPr>
            <a:spLocks noGrp="1"/>
          </p:cNvSpPr>
          <p:nvPr>
            <p:ph type="body" sz="quarter" idx="11"/>
          </p:nvPr>
        </p:nvSpPr>
        <p:spPr/>
        <p:txBody>
          <a:bodyPr/>
          <a:lstStyle/>
          <a:p>
            <a:r>
              <a:rPr lang="en-US" dirty="0" smtClean="0"/>
              <a:t>Static situation</a:t>
            </a:r>
            <a:endParaRPr lang="en-US" dirty="0"/>
          </a:p>
        </p:txBody>
      </p:sp>
      <p:grpSp>
        <p:nvGrpSpPr>
          <p:cNvPr id="17" name="Group 16"/>
          <p:cNvGrpSpPr/>
          <p:nvPr/>
        </p:nvGrpSpPr>
        <p:grpSpPr>
          <a:xfrm>
            <a:off x="365125" y="3071259"/>
            <a:ext cx="3871043" cy="3521565"/>
            <a:chOff x="336613" y="2585592"/>
            <a:chExt cx="3871043" cy="3521565"/>
          </a:xfrm>
        </p:grpSpPr>
        <p:cxnSp>
          <p:nvCxnSpPr>
            <p:cNvPr id="6" name="Straight Connector 5"/>
            <p:cNvCxnSpPr/>
            <p:nvPr/>
          </p:nvCxnSpPr>
          <p:spPr bwMode="auto">
            <a:xfrm>
              <a:off x="336613" y="4329756"/>
              <a:ext cx="3871043"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 name="Straight Connector 6"/>
            <p:cNvCxnSpPr/>
            <p:nvPr/>
          </p:nvCxnSpPr>
          <p:spPr bwMode="auto">
            <a:xfrm>
              <a:off x="2110873" y="2860410"/>
              <a:ext cx="606" cy="270860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 name="Straight Arrow Connector 7"/>
            <p:cNvCxnSpPr/>
            <p:nvPr/>
          </p:nvCxnSpPr>
          <p:spPr bwMode="auto">
            <a:xfrm>
              <a:off x="2110323" y="4315608"/>
              <a:ext cx="1153" cy="1299304"/>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 name="Straight Arrow Connector 8"/>
            <p:cNvCxnSpPr/>
            <p:nvPr/>
          </p:nvCxnSpPr>
          <p:spPr bwMode="auto">
            <a:xfrm flipH="1" flipV="1">
              <a:off x="1315848" y="3059898"/>
              <a:ext cx="763874" cy="1271012"/>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Arrow Connector 9"/>
            <p:cNvCxnSpPr/>
            <p:nvPr/>
          </p:nvCxnSpPr>
          <p:spPr bwMode="auto">
            <a:xfrm flipV="1">
              <a:off x="2095022" y="3335287"/>
              <a:ext cx="1087493" cy="965022"/>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1" name="Oval 10"/>
            <p:cNvSpPr/>
            <p:nvPr/>
          </p:nvSpPr>
          <p:spPr bwMode="auto">
            <a:xfrm>
              <a:off x="1927872" y="4176762"/>
              <a:ext cx="321312" cy="32129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2" name="Rectangle 11"/>
            <p:cNvSpPr/>
            <p:nvPr/>
          </p:nvSpPr>
          <p:spPr>
            <a:xfrm>
              <a:off x="3240078" y="2983974"/>
              <a:ext cx="486782" cy="461665"/>
            </a:xfrm>
            <a:prstGeom prst="rect">
              <a:avLst/>
            </a:prstGeom>
          </p:spPr>
          <p:txBody>
            <a:bodyPr wrap="none">
              <a:spAutoFit/>
            </a:bodyPr>
            <a:lstStyle/>
            <a:p>
              <a:r>
                <a:rPr lang="en-US" dirty="0" smtClean="0"/>
                <a:t>T</a:t>
              </a:r>
              <a:r>
                <a:rPr lang="en-US" baseline="-25000" dirty="0" smtClean="0"/>
                <a:t>1</a:t>
              </a:r>
              <a:endParaRPr lang="en-US" baseline="-25000" dirty="0"/>
            </a:p>
          </p:txBody>
        </p:sp>
        <p:sp>
          <p:nvSpPr>
            <p:cNvPr id="13" name="Rectangle 12"/>
            <p:cNvSpPr/>
            <p:nvPr/>
          </p:nvSpPr>
          <p:spPr>
            <a:xfrm>
              <a:off x="898485" y="2585592"/>
              <a:ext cx="486782" cy="461665"/>
            </a:xfrm>
            <a:prstGeom prst="rect">
              <a:avLst/>
            </a:prstGeom>
          </p:spPr>
          <p:txBody>
            <a:bodyPr wrap="none">
              <a:spAutoFit/>
            </a:bodyPr>
            <a:lstStyle/>
            <a:p>
              <a:r>
                <a:rPr lang="en-US" dirty="0" smtClean="0"/>
                <a:t>T</a:t>
              </a:r>
              <a:r>
                <a:rPr lang="en-US" baseline="-25000" dirty="0" smtClean="0"/>
                <a:t>2</a:t>
              </a:r>
              <a:endParaRPr lang="en-US" baseline="-25000" dirty="0"/>
            </a:p>
          </p:txBody>
        </p:sp>
        <p:sp>
          <p:nvSpPr>
            <p:cNvPr id="14" name="Rectangle 13"/>
            <p:cNvSpPr/>
            <p:nvPr/>
          </p:nvSpPr>
          <p:spPr>
            <a:xfrm>
              <a:off x="1877722" y="5645492"/>
              <a:ext cx="612217" cy="461665"/>
            </a:xfrm>
            <a:prstGeom prst="rect">
              <a:avLst/>
            </a:prstGeom>
          </p:spPr>
          <p:txBody>
            <a:bodyPr wrap="none">
              <a:spAutoFit/>
            </a:bodyPr>
            <a:lstStyle/>
            <a:p>
              <a:r>
                <a:rPr lang="en-US" dirty="0" smtClean="0"/>
                <a:t>mg</a:t>
              </a:r>
              <a:endParaRPr lang="en-US" baseline="-25000" dirty="0"/>
            </a:p>
          </p:txBody>
        </p:sp>
        <p:sp>
          <p:nvSpPr>
            <p:cNvPr id="15" name="Rectangle 14"/>
            <p:cNvSpPr/>
            <p:nvPr/>
          </p:nvSpPr>
          <p:spPr>
            <a:xfrm>
              <a:off x="2658051" y="3824851"/>
              <a:ext cx="641121" cy="461665"/>
            </a:xfrm>
            <a:prstGeom prst="rect">
              <a:avLst/>
            </a:prstGeom>
          </p:spPr>
          <p:txBody>
            <a:bodyPr wrap="none">
              <a:spAutoFit/>
            </a:bodyPr>
            <a:lstStyle/>
            <a:p>
              <a:r>
                <a:rPr lang="en-US" dirty="0" smtClean="0"/>
                <a:t>30</a:t>
              </a:r>
              <a:r>
                <a:rPr lang="en-US" baseline="30000" dirty="0" smtClean="0"/>
                <a:t>o</a:t>
              </a:r>
              <a:endParaRPr lang="en-US" baseline="30000" dirty="0"/>
            </a:p>
          </p:txBody>
        </p:sp>
        <p:sp>
          <p:nvSpPr>
            <p:cNvPr id="16" name="Rectangle 15"/>
            <p:cNvSpPr/>
            <p:nvPr/>
          </p:nvSpPr>
          <p:spPr>
            <a:xfrm>
              <a:off x="1127389" y="3793657"/>
              <a:ext cx="641121" cy="461665"/>
            </a:xfrm>
            <a:prstGeom prst="rect">
              <a:avLst/>
            </a:prstGeom>
          </p:spPr>
          <p:txBody>
            <a:bodyPr wrap="none">
              <a:spAutoFit/>
            </a:bodyPr>
            <a:lstStyle/>
            <a:p>
              <a:r>
                <a:rPr lang="en-US" dirty="0" smtClean="0"/>
                <a:t>45</a:t>
              </a:r>
              <a:r>
                <a:rPr lang="en-US" baseline="30000" dirty="0" smtClean="0"/>
                <a:t>o</a:t>
              </a:r>
              <a:endParaRPr lang="en-US" baseline="30000" dirty="0"/>
            </a:p>
          </p:txBody>
        </p:sp>
      </p:grpSp>
      <p:pic>
        <p:nvPicPr>
          <p:cNvPr id="19" name="Picture 18" descr="latex-imag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69" y="2309953"/>
            <a:ext cx="5550839" cy="867610"/>
          </a:xfrm>
          <a:prstGeom prst="rect">
            <a:avLst/>
          </a:prstGeom>
        </p:spPr>
      </p:pic>
      <p:pic>
        <p:nvPicPr>
          <p:cNvPr id="21" name="Picture 20"/>
          <p:cNvPicPr>
            <a:picLocks noChangeAspect="1"/>
          </p:cNvPicPr>
          <p:nvPr/>
        </p:nvPicPr>
        <p:blipFill>
          <a:blip r:embed="rId3"/>
          <a:stretch>
            <a:fillRect/>
          </a:stretch>
        </p:blipFill>
        <p:spPr>
          <a:xfrm>
            <a:off x="3536681" y="5564168"/>
            <a:ext cx="5430711" cy="766468"/>
          </a:xfrm>
          <a:prstGeom prst="rect">
            <a:avLst/>
          </a:prstGeom>
        </p:spPr>
      </p:pic>
      <p:pic>
        <p:nvPicPr>
          <p:cNvPr id="22" name="Picture 21"/>
          <p:cNvPicPr>
            <a:picLocks noChangeAspect="1"/>
          </p:cNvPicPr>
          <p:nvPr/>
        </p:nvPicPr>
        <p:blipFill>
          <a:blip r:embed="rId4"/>
          <a:stretch>
            <a:fillRect/>
          </a:stretch>
        </p:blipFill>
        <p:spPr>
          <a:xfrm>
            <a:off x="5155874" y="4480231"/>
            <a:ext cx="3497179" cy="747952"/>
          </a:xfrm>
          <a:prstGeom prst="rect">
            <a:avLst/>
          </a:prstGeom>
        </p:spPr>
      </p:pic>
    </p:spTree>
    <p:extLst>
      <p:ext uri="{BB962C8B-B14F-4D97-AF65-F5344CB8AC3E}">
        <p14:creationId xmlns:p14="http://schemas.microsoft.com/office/powerpoint/2010/main" val="52677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0" indent="0">
              <a:buNone/>
            </a:pPr>
            <a:r>
              <a:rPr lang="en-US" dirty="0"/>
              <a:t>Each diagram in the figure below indicates the momentum of an object before and after a force is exerted on it. For each case determine the direction of the force</a:t>
            </a:r>
            <a:r>
              <a:rPr lang="en-US" dirty="0" smtClean="0"/>
              <a:t>.</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6" name="Text Placeholder 5"/>
          <p:cNvSpPr>
            <a:spLocks noGrp="1"/>
          </p:cNvSpPr>
          <p:nvPr>
            <p:ph type="body" sz="quarter" idx="11"/>
          </p:nvPr>
        </p:nvSpPr>
        <p:spPr/>
        <p:txBody>
          <a:bodyPr/>
          <a:lstStyle/>
          <a:p>
            <a:r>
              <a:rPr lang="en-US" dirty="0"/>
              <a:t>Chapter 10: Self-Quiz </a:t>
            </a:r>
            <a:r>
              <a:rPr lang="en-US" dirty="0" smtClean="0"/>
              <a:t>#3</a:t>
            </a:r>
            <a:endParaRPr lang="en-US" dirty="0"/>
          </a:p>
        </p:txBody>
      </p:sp>
      <p:pic>
        <p:nvPicPr>
          <p:cNvPr id="4" name="Picture 3" descr="10_24_Figure.jpg"/>
          <p:cNvPicPr>
            <a:picLocks noChangeAspect="1"/>
          </p:cNvPicPr>
          <p:nvPr/>
        </p:nvPicPr>
        <p:blipFill rotWithShape="1">
          <a:blip r:embed="rId2">
            <a:extLst>
              <a:ext uri="{28A0092B-C50C-407E-A947-70E740481C1C}">
                <a14:useLocalDpi xmlns:a14="http://schemas.microsoft.com/office/drawing/2010/main" val="0"/>
              </a:ext>
            </a:extLst>
          </a:blip>
          <a:srcRect t="-1" b="15385"/>
          <a:stretch/>
        </p:blipFill>
        <p:spPr>
          <a:xfrm>
            <a:off x="397756" y="3094720"/>
            <a:ext cx="8348488" cy="976258"/>
          </a:xfrm>
          <a:prstGeom prst="rect">
            <a:avLst/>
          </a:prstGeom>
        </p:spPr>
      </p:pic>
    </p:spTree>
    <p:extLst>
      <p:ext uri="{BB962C8B-B14F-4D97-AF65-F5344CB8AC3E}">
        <p14:creationId xmlns:p14="http://schemas.microsoft.com/office/powerpoint/2010/main" val="31680899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Answer</a:t>
            </a:r>
          </a:p>
        </p:txBody>
      </p:sp>
      <p:sp>
        <p:nvSpPr>
          <p:cNvPr id="6" name="Content Placeholder 5"/>
          <p:cNvSpPr>
            <a:spLocks noGrp="1"/>
          </p:cNvSpPr>
          <p:nvPr>
            <p:ph idx="1"/>
          </p:nvPr>
        </p:nvSpPr>
        <p:spPr/>
        <p:txBody>
          <a:bodyPr/>
          <a:lstStyle/>
          <a:p>
            <a:pPr marL="0" indent="0">
              <a:buNone/>
            </a:pPr>
            <a:r>
              <a:rPr lang="en-US" dirty="0"/>
              <a:t>In each case the force is parallel to </a:t>
            </a:r>
            <a:r>
              <a:rPr lang="en-US" dirty="0" smtClean="0"/>
              <a:t>                      </a:t>
            </a:r>
            <a:br>
              <a:rPr lang="en-US" dirty="0" smtClean="0"/>
            </a:br>
            <a:r>
              <a:rPr lang="en-US" dirty="0" smtClean="0"/>
              <a:t>(</a:t>
            </a:r>
            <a:r>
              <a:rPr lang="en-US" dirty="0"/>
              <a:t>Figure 10.26).</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Chapter 10: Self-Quiz </a:t>
            </a:r>
            <a:r>
              <a:rPr lang="en-US" dirty="0" smtClean="0"/>
              <a:t>#3</a:t>
            </a:r>
            <a:endParaRPr lang="en-US" dirty="0"/>
          </a:p>
        </p:txBody>
      </p:sp>
      <p:pic>
        <p:nvPicPr>
          <p:cNvPr id="4" name="Picture 3" descr="10_26_Figure.jpg"/>
          <p:cNvPicPr>
            <a:picLocks noChangeAspect="1"/>
          </p:cNvPicPr>
          <p:nvPr/>
        </p:nvPicPr>
        <p:blipFill rotWithShape="1">
          <a:blip r:embed="rId3">
            <a:extLst>
              <a:ext uri="{28A0092B-C50C-407E-A947-70E740481C1C}">
                <a14:useLocalDpi xmlns:a14="http://schemas.microsoft.com/office/drawing/2010/main" val="0"/>
              </a:ext>
            </a:extLst>
          </a:blip>
          <a:srcRect b="15024"/>
          <a:stretch/>
        </p:blipFill>
        <p:spPr>
          <a:xfrm>
            <a:off x="397756" y="4735886"/>
            <a:ext cx="8348488" cy="1020635"/>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2472784169"/>
              </p:ext>
            </p:extLst>
          </p:nvPr>
        </p:nvGraphicFramePr>
        <p:xfrm>
          <a:off x="5452170" y="1936054"/>
          <a:ext cx="1739900" cy="495300"/>
        </p:xfrm>
        <a:graphic>
          <a:graphicData uri="http://schemas.openxmlformats.org/presentationml/2006/ole">
            <mc:AlternateContent xmlns:mc="http://schemas.openxmlformats.org/markup-compatibility/2006">
              <mc:Choice xmlns:v="urn:schemas-microsoft-com:vml" Requires="v">
                <p:oleObj spid="_x0000_s189732" name="Equation" r:id="rId4" imgW="1739900" imgH="495300" progId="Equation.DSMT4">
                  <p:embed/>
                </p:oleObj>
              </mc:Choice>
              <mc:Fallback>
                <p:oleObj name="Equation" r:id="rId4" imgW="1739900" imgH="495300" progId="Equation.DSMT4">
                  <p:embed/>
                  <p:pic>
                    <p:nvPicPr>
                      <p:cNvPr id="0" name=""/>
                      <p:cNvPicPr/>
                      <p:nvPr/>
                    </p:nvPicPr>
                    <p:blipFill>
                      <a:blip r:embed="rId5"/>
                      <a:stretch>
                        <a:fillRect/>
                      </a:stretch>
                    </p:blipFill>
                    <p:spPr>
                      <a:xfrm>
                        <a:off x="5452170" y="1936054"/>
                        <a:ext cx="1739900" cy="495300"/>
                      </a:xfrm>
                      <a:prstGeom prst="rect">
                        <a:avLst/>
                      </a:prstGeom>
                    </p:spPr>
                  </p:pic>
                </p:oleObj>
              </mc:Fallback>
            </mc:AlternateContent>
          </a:graphicData>
        </a:graphic>
      </p:graphicFrame>
      <p:pic>
        <p:nvPicPr>
          <p:cNvPr id="9" name="Picture 8" descr="10_24_Figure.jpg"/>
          <p:cNvPicPr>
            <a:picLocks noChangeAspect="1"/>
          </p:cNvPicPr>
          <p:nvPr/>
        </p:nvPicPr>
        <p:blipFill rotWithShape="1">
          <a:blip r:embed="rId6">
            <a:extLst>
              <a:ext uri="{28A0092B-C50C-407E-A947-70E740481C1C}">
                <a14:useLocalDpi xmlns:a14="http://schemas.microsoft.com/office/drawing/2010/main" val="0"/>
              </a:ext>
            </a:extLst>
          </a:blip>
          <a:srcRect t="-1" b="15385"/>
          <a:stretch/>
        </p:blipFill>
        <p:spPr>
          <a:xfrm>
            <a:off x="397756" y="3094720"/>
            <a:ext cx="8348488" cy="976258"/>
          </a:xfrm>
          <a:prstGeom prst="rect">
            <a:avLst/>
          </a:prstGeom>
        </p:spPr>
      </p:pic>
    </p:spTree>
    <p:extLst>
      <p:ext uri="{BB962C8B-B14F-4D97-AF65-F5344CB8AC3E}">
        <p14:creationId xmlns:p14="http://schemas.microsoft.com/office/powerpoint/2010/main" val="30686856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9.44</a:t>
            </a:r>
          </a:p>
          <a:p>
            <a:endParaRPr lang="en-US" dirty="0"/>
          </a:p>
          <a:p>
            <a:pPr marL="0" indent="0">
              <a:buNone/>
            </a:pPr>
            <a:r>
              <a:rPr lang="en-US" dirty="0" smtClean="0"/>
              <a:t>A) Same constant force, which compresses less? </a:t>
            </a:r>
          </a:p>
          <a:p>
            <a:pPr marL="0" indent="0">
              <a:buNone/>
            </a:pPr>
            <a:r>
              <a:rPr lang="en-US" dirty="0" smtClean="0"/>
              <a:t>B) Same displacement, which has larger </a:t>
            </a:r>
            <a:r>
              <a:rPr lang="en-US" i="1" dirty="0" smtClean="0"/>
              <a:t>k</a:t>
            </a:r>
            <a:r>
              <a:rPr lang="en-US" dirty="0" smtClean="0"/>
              <a:t>?</a:t>
            </a:r>
            <a:endParaRPr lang="en-US" dirty="0"/>
          </a:p>
        </p:txBody>
      </p:sp>
      <p:sp>
        <p:nvSpPr>
          <p:cNvPr id="3" name="Footer Placeholder 2"/>
          <p:cNvSpPr>
            <a:spLocks noGrp="1"/>
          </p:cNvSpPr>
          <p:nvPr>
            <p:ph type="ftr" sz="quarter" idx="10"/>
          </p:nvPr>
        </p:nvSpPr>
        <p:spPr/>
        <p:txBody>
          <a:bodyPr/>
          <a:lstStyle/>
          <a:p>
            <a:r>
              <a:rPr lang="en-GB" smtClean="0"/>
              <a:t>© 2015 Pearson Education, Inc.</a:t>
            </a:r>
            <a:endParaRPr lang="en-GB" dirty="0"/>
          </a:p>
        </p:txBody>
      </p:sp>
      <p:sp>
        <p:nvSpPr>
          <p:cNvPr id="4" name="Text Placeholder 3"/>
          <p:cNvSpPr>
            <a:spLocks noGrp="1"/>
          </p:cNvSpPr>
          <p:nvPr>
            <p:ph type="body" sz="quarter" idx="11"/>
          </p:nvPr>
        </p:nvSpPr>
        <p:spPr/>
        <p:txBody>
          <a:bodyPr/>
          <a:lstStyle/>
          <a:p>
            <a:r>
              <a:rPr lang="en-US" smtClean="0"/>
              <a:t>Homework (due Monday)</a:t>
            </a:r>
            <a:endParaRPr lang="en-US" dirty="0"/>
          </a:p>
        </p:txBody>
      </p:sp>
    </p:spTree>
    <p:extLst>
      <p:ext uri="{BB962C8B-B14F-4D97-AF65-F5344CB8AC3E}">
        <p14:creationId xmlns:p14="http://schemas.microsoft.com/office/powerpoint/2010/main" val="1859022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9.66</a:t>
            </a:r>
          </a:p>
          <a:p>
            <a:pPr marL="0" indent="0">
              <a:buNone/>
            </a:pPr>
            <a:r>
              <a:rPr lang="en-US" dirty="0" smtClean="0"/>
              <a:t>A) Average power during acceleration? </a:t>
            </a:r>
            <a:endParaRPr lang="en-US" dirty="0"/>
          </a:p>
          <a:p>
            <a:pPr marL="0" indent="0">
              <a:buNone/>
            </a:pPr>
            <a:r>
              <a:rPr lang="en-US" i="1" dirty="0" err="1" smtClean="0"/>
              <a:t>P</a:t>
            </a:r>
            <a:r>
              <a:rPr lang="en-US" baseline="-25000" dirty="0" err="1" smtClean="0"/>
              <a:t>av</a:t>
            </a:r>
            <a:r>
              <a:rPr lang="en-US" dirty="0" smtClean="0"/>
              <a:t> = Δ</a:t>
            </a:r>
            <a:r>
              <a:rPr lang="en-US" i="1" dirty="0" smtClean="0"/>
              <a:t>E/</a:t>
            </a:r>
            <a:r>
              <a:rPr lang="en-US" dirty="0" err="1" smtClean="0"/>
              <a:t>Δ</a:t>
            </a:r>
            <a:r>
              <a:rPr lang="en-US" i="1" dirty="0" err="1" smtClean="0"/>
              <a:t>t</a:t>
            </a:r>
            <a:r>
              <a:rPr lang="en-US" dirty="0" smtClean="0"/>
              <a:t> = (ΔK + ΔU</a:t>
            </a:r>
            <a:r>
              <a:rPr lang="en-US" baseline="30000" dirty="0" smtClean="0"/>
              <a:t>G</a:t>
            </a:r>
            <a:r>
              <a:rPr lang="en-US" dirty="0" smtClean="0"/>
              <a:t>)/</a:t>
            </a:r>
            <a:r>
              <a:rPr lang="en-US" dirty="0" err="1" smtClean="0"/>
              <a:t>Δ</a:t>
            </a:r>
            <a:r>
              <a:rPr lang="en-US" i="1" dirty="0" err="1" smtClean="0"/>
              <a:t>t</a:t>
            </a:r>
            <a:endParaRPr lang="en-US" dirty="0"/>
          </a:p>
          <a:p>
            <a:pPr marL="0" indent="0">
              <a:buNone/>
            </a:pPr>
            <a:r>
              <a:rPr lang="en-US" dirty="0" smtClean="0"/>
              <a:t>ΔU = </a:t>
            </a:r>
            <a:r>
              <a:rPr lang="en-US" i="1" dirty="0" err="1" smtClean="0"/>
              <a:t>mg</a:t>
            </a:r>
            <a:r>
              <a:rPr lang="en-US" dirty="0" err="1" smtClean="0"/>
              <a:t>Δ</a:t>
            </a:r>
            <a:r>
              <a:rPr lang="en-US" i="1" dirty="0" err="1" smtClean="0"/>
              <a:t>y</a:t>
            </a:r>
            <a:r>
              <a:rPr lang="en-US" dirty="0" smtClean="0"/>
              <a:t> , </a:t>
            </a:r>
            <a:r>
              <a:rPr lang="en-US" dirty="0" err="1" smtClean="0"/>
              <a:t>Δ</a:t>
            </a:r>
            <a:r>
              <a:rPr lang="en-US" i="1" dirty="0" err="1" smtClean="0"/>
              <a:t>y</a:t>
            </a:r>
            <a:r>
              <a:rPr lang="en-US" dirty="0" smtClean="0"/>
              <a:t> = ½(</a:t>
            </a:r>
            <a:r>
              <a:rPr lang="en-US" i="1" dirty="0" err="1" smtClean="0"/>
              <a:t>v</a:t>
            </a:r>
            <a:r>
              <a:rPr lang="en-US" baseline="-25000" dirty="0" err="1" smtClean="0"/>
              <a:t>f</a:t>
            </a:r>
            <a:r>
              <a:rPr lang="en-US" dirty="0" smtClean="0"/>
              <a:t> + </a:t>
            </a:r>
            <a:r>
              <a:rPr lang="en-US" i="1" dirty="0" smtClean="0"/>
              <a:t>v</a:t>
            </a:r>
            <a:r>
              <a:rPr lang="en-US" baseline="-25000" dirty="0" smtClean="0"/>
              <a:t>i</a:t>
            </a:r>
            <a:r>
              <a:rPr lang="en-US" dirty="0" smtClean="0"/>
              <a:t>)</a:t>
            </a:r>
            <a:r>
              <a:rPr lang="en-US" dirty="0" err="1" smtClean="0"/>
              <a:t>Δ</a:t>
            </a:r>
            <a:r>
              <a:rPr lang="en-US" i="1" dirty="0" err="1" smtClean="0"/>
              <a:t>t</a:t>
            </a:r>
            <a:endParaRPr lang="en-US" i="1" dirty="0" smtClean="0"/>
          </a:p>
          <a:p>
            <a:pPr marL="0" indent="0">
              <a:buNone/>
            </a:pPr>
            <a:endParaRPr lang="en-US" i="1" dirty="0"/>
          </a:p>
          <a:p>
            <a:pPr marL="0" indent="0">
              <a:buNone/>
            </a:pPr>
            <a:r>
              <a:rPr lang="en-US" dirty="0" smtClean="0"/>
              <a:t>B) During cruising? ΔK = 0</a:t>
            </a:r>
          </a:p>
          <a:p>
            <a:pPr marL="0" indent="0">
              <a:buNone/>
            </a:pPr>
            <a:r>
              <a:rPr lang="en-US" dirty="0" smtClean="0"/>
              <a:t>ΔU = </a:t>
            </a:r>
            <a:r>
              <a:rPr lang="en-US" i="1" dirty="0" err="1" smtClean="0"/>
              <a:t>mg</a:t>
            </a:r>
            <a:r>
              <a:rPr lang="en-US" dirty="0" err="1" smtClean="0"/>
              <a:t>Δ</a:t>
            </a:r>
            <a:r>
              <a:rPr lang="en-US" i="1" dirty="0" err="1" smtClean="0"/>
              <a:t>y</a:t>
            </a:r>
            <a:r>
              <a:rPr lang="en-US" i="1" dirty="0" smtClean="0"/>
              <a:t> </a:t>
            </a:r>
          </a:p>
          <a:p>
            <a:pPr marL="0" indent="0">
              <a:buNone/>
            </a:pPr>
            <a:r>
              <a:rPr lang="en-US" i="1" dirty="0" err="1" smtClean="0"/>
              <a:t>P</a:t>
            </a:r>
            <a:r>
              <a:rPr lang="en-US" baseline="-25000" dirty="0" err="1" smtClean="0"/>
              <a:t>av</a:t>
            </a:r>
            <a:r>
              <a:rPr lang="en-US" i="1" dirty="0" smtClean="0"/>
              <a:t> = </a:t>
            </a:r>
            <a:r>
              <a:rPr lang="en-US" i="1" dirty="0" err="1" smtClean="0"/>
              <a:t>mg</a:t>
            </a:r>
            <a:r>
              <a:rPr lang="en-US" dirty="0" err="1" smtClean="0"/>
              <a:t>Δ</a:t>
            </a:r>
            <a:r>
              <a:rPr lang="en-US" i="1" dirty="0" err="1" smtClean="0"/>
              <a:t>y</a:t>
            </a:r>
            <a:r>
              <a:rPr lang="en-US" dirty="0" smtClean="0"/>
              <a:t>/</a:t>
            </a:r>
            <a:r>
              <a:rPr lang="en-US" dirty="0" err="1" smtClean="0"/>
              <a:t>Δ</a:t>
            </a:r>
            <a:r>
              <a:rPr lang="en-US" i="1" dirty="0" err="1" smtClean="0"/>
              <a:t>t</a:t>
            </a:r>
            <a:r>
              <a:rPr lang="en-US" i="1" dirty="0" smtClean="0"/>
              <a:t>  </a:t>
            </a:r>
            <a:r>
              <a:rPr lang="mr-IN" i="1" dirty="0" smtClean="0"/>
              <a:t>…</a:t>
            </a:r>
            <a:r>
              <a:rPr lang="en-US" i="1" dirty="0" smtClean="0"/>
              <a:t> note </a:t>
            </a:r>
            <a:r>
              <a:rPr lang="en-US" dirty="0" err="1" smtClean="0"/>
              <a:t>Δ</a:t>
            </a:r>
            <a:r>
              <a:rPr lang="en-US" i="1" dirty="0" err="1" smtClean="0"/>
              <a:t>y</a:t>
            </a:r>
            <a:r>
              <a:rPr lang="en-US" i="1" dirty="0" smtClean="0"/>
              <a:t>/</a:t>
            </a:r>
            <a:r>
              <a:rPr lang="en-US" dirty="0" err="1" smtClean="0"/>
              <a:t>Δ</a:t>
            </a:r>
            <a:r>
              <a:rPr lang="en-US" i="1" dirty="0" err="1" smtClean="0"/>
              <a:t>t</a:t>
            </a:r>
            <a:r>
              <a:rPr lang="en-US" dirty="0" smtClean="0"/>
              <a:t> = </a:t>
            </a:r>
            <a:r>
              <a:rPr lang="en-US" i="1" dirty="0" err="1" smtClean="0"/>
              <a:t>v</a:t>
            </a:r>
            <a:r>
              <a:rPr lang="en-US" baseline="-25000" dirty="0" err="1" smtClean="0"/>
              <a:t>y</a:t>
            </a:r>
            <a:r>
              <a:rPr lang="en-US" dirty="0" smtClean="0"/>
              <a:t> </a:t>
            </a:r>
          </a:p>
        </p:txBody>
      </p:sp>
      <p:sp>
        <p:nvSpPr>
          <p:cNvPr id="3" name="Footer Placeholder 2"/>
          <p:cNvSpPr>
            <a:spLocks noGrp="1"/>
          </p:cNvSpPr>
          <p:nvPr>
            <p:ph type="ftr" sz="quarter" idx="10"/>
          </p:nvPr>
        </p:nvSpPr>
        <p:spPr/>
        <p:txBody>
          <a:bodyPr/>
          <a:lstStyle/>
          <a:p>
            <a:r>
              <a:rPr lang="en-GB" smtClean="0"/>
              <a:t>© 2015 Pearson Education, Inc.</a:t>
            </a:r>
            <a:endParaRPr lang="en-GB" dirty="0"/>
          </a:p>
        </p:txBody>
      </p:sp>
      <p:sp>
        <p:nvSpPr>
          <p:cNvPr id="4" name="Text Placeholder 3"/>
          <p:cNvSpPr>
            <a:spLocks noGrp="1"/>
          </p:cNvSpPr>
          <p:nvPr>
            <p:ph type="body" sz="quarter" idx="11"/>
          </p:nvPr>
        </p:nvSpPr>
        <p:spPr/>
        <p:txBody>
          <a:bodyPr/>
          <a:lstStyle/>
          <a:p>
            <a:r>
              <a:rPr lang="en-US" dirty="0" smtClean="0"/>
              <a:t>Homework</a:t>
            </a:r>
            <a:endParaRPr lang="en-US" dirty="0"/>
          </a:p>
        </p:txBody>
      </p:sp>
    </p:spTree>
    <p:extLst>
      <p:ext uri="{BB962C8B-B14F-4D97-AF65-F5344CB8AC3E}">
        <p14:creationId xmlns:p14="http://schemas.microsoft.com/office/powerpoint/2010/main" val="17310667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9.63</a:t>
            </a:r>
          </a:p>
          <a:p>
            <a:pPr marL="514350" indent="-514350">
              <a:buAutoNum type="alphaUcParenR"/>
            </a:pPr>
            <a:r>
              <a:rPr lang="en-US" dirty="0" smtClean="0"/>
              <a:t>Force gets you acceleration, acceleration gets you displacement. Together you get work. </a:t>
            </a:r>
            <a:endParaRPr lang="en-US" i="1" dirty="0" smtClean="0"/>
          </a:p>
          <a:p>
            <a:pPr marL="514350" indent="-514350">
              <a:buAutoNum type="alphaUcParenR"/>
            </a:pPr>
            <a:r>
              <a:rPr lang="en-US" dirty="0"/>
              <a:t> </a:t>
            </a:r>
            <a:r>
              <a:rPr lang="en-US" i="1" dirty="0" smtClean="0"/>
              <a:t>P</a:t>
            </a:r>
            <a:r>
              <a:rPr lang="en-US" dirty="0" smtClean="0"/>
              <a:t> = </a:t>
            </a:r>
            <a:r>
              <a:rPr lang="en-US" dirty="0" err="1" smtClean="0"/>
              <a:t>dW</a:t>
            </a:r>
            <a:r>
              <a:rPr lang="en-US" dirty="0" smtClean="0"/>
              <a:t>/</a:t>
            </a:r>
            <a:r>
              <a:rPr lang="en-US" dirty="0" err="1" smtClean="0"/>
              <a:t>d</a:t>
            </a:r>
            <a:r>
              <a:rPr lang="en-US" i="1" dirty="0" err="1" smtClean="0"/>
              <a:t>t</a:t>
            </a:r>
            <a:endParaRPr lang="en-US" i="1" dirty="0" smtClean="0"/>
          </a:p>
        </p:txBody>
      </p:sp>
      <p:sp>
        <p:nvSpPr>
          <p:cNvPr id="3" name="Footer Placeholder 2"/>
          <p:cNvSpPr>
            <a:spLocks noGrp="1"/>
          </p:cNvSpPr>
          <p:nvPr>
            <p:ph type="ftr" sz="quarter" idx="10"/>
          </p:nvPr>
        </p:nvSpPr>
        <p:spPr/>
        <p:txBody>
          <a:bodyPr/>
          <a:lstStyle/>
          <a:p>
            <a:r>
              <a:rPr lang="en-GB" smtClean="0"/>
              <a:t>© 2015 Pearson Education, Inc.</a:t>
            </a:r>
            <a:endParaRPr lang="en-GB" dirty="0"/>
          </a:p>
        </p:txBody>
      </p:sp>
      <p:sp>
        <p:nvSpPr>
          <p:cNvPr id="4" name="Text Placeholder 3"/>
          <p:cNvSpPr>
            <a:spLocks noGrp="1"/>
          </p:cNvSpPr>
          <p:nvPr>
            <p:ph type="body" sz="quarter" idx="11"/>
          </p:nvPr>
        </p:nvSpPr>
        <p:spPr/>
        <p:txBody>
          <a:bodyPr/>
          <a:lstStyle/>
          <a:p>
            <a:r>
              <a:rPr lang="en-US" dirty="0" smtClean="0"/>
              <a:t>Homework</a:t>
            </a:r>
            <a:endParaRPr lang="en-US" dirty="0"/>
          </a:p>
        </p:txBody>
      </p:sp>
    </p:spTree>
    <p:extLst>
      <p:ext uri="{BB962C8B-B14F-4D97-AF65-F5344CB8AC3E}">
        <p14:creationId xmlns:p14="http://schemas.microsoft.com/office/powerpoint/2010/main" val="12376554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9.49</a:t>
            </a:r>
          </a:p>
          <a:p>
            <a:pPr marL="514350" indent="-514350">
              <a:buAutoNum type="alphaUcParenR"/>
            </a:pPr>
            <a:r>
              <a:rPr lang="en-US" dirty="0" smtClean="0"/>
              <a:t>Need to find </a:t>
            </a:r>
            <a:r>
              <a:rPr lang="en-US" i="1" dirty="0" smtClean="0"/>
              <a:t>k</a:t>
            </a:r>
            <a:r>
              <a:rPr lang="en-US" dirty="0" smtClean="0"/>
              <a:t> from force &amp; displacement, then you can find energy stored in spring. Where does it go?</a:t>
            </a:r>
          </a:p>
          <a:p>
            <a:pPr marL="514350" indent="-514350">
              <a:buAutoNum type="alphaUcParenR"/>
            </a:pPr>
            <a:r>
              <a:rPr lang="en-US" dirty="0" smtClean="0"/>
              <a:t>If it is fired vertically, not all of the spring’s energy goes into kinetic energy </a:t>
            </a:r>
            <a:r>
              <a:rPr lang="mr-IN" dirty="0" smtClean="0"/>
              <a:t>…</a:t>
            </a:r>
            <a:endParaRPr lang="en-US" dirty="0" smtClean="0"/>
          </a:p>
        </p:txBody>
      </p:sp>
      <p:sp>
        <p:nvSpPr>
          <p:cNvPr id="3" name="Footer Placeholder 2"/>
          <p:cNvSpPr>
            <a:spLocks noGrp="1"/>
          </p:cNvSpPr>
          <p:nvPr>
            <p:ph type="ftr" sz="quarter" idx="10"/>
          </p:nvPr>
        </p:nvSpPr>
        <p:spPr/>
        <p:txBody>
          <a:bodyPr/>
          <a:lstStyle/>
          <a:p>
            <a:r>
              <a:rPr lang="en-GB" smtClean="0"/>
              <a:t>© 2015 Pearson Education, Inc.</a:t>
            </a:r>
            <a:endParaRPr lang="en-GB" dirty="0"/>
          </a:p>
        </p:txBody>
      </p:sp>
      <p:sp>
        <p:nvSpPr>
          <p:cNvPr id="4" name="Text Placeholder 3"/>
          <p:cNvSpPr>
            <a:spLocks noGrp="1"/>
          </p:cNvSpPr>
          <p:nvPr>
            <p:ph type="body" sz="quarter" idx="11"/>
          </p:nvPr>
        </p:nvSpPr>
        <p:spPr/>
        <p:txBody>
          <a:bodyPr/>
          <a:lstStyle/>
          <a:p>
            <a:r>
              <a:rPr lang="en-US" dirty="0" smtClean="0"/>
              <a:t>Homework</a:t>
            </a:r>
            <a:endParaRPr lang="en-US" dirty="0"/>
          </a:p>
        </p:txBody>
      </p:sp>
    </p:spTree>
    <p:extLst>
      <p:ext uri="{BB962C8B-B14F-4D97-AF65-F5344CB8AC3E}">
        <p14:creationId xmlns:p14="http://schemas.microsoft.com/office/powerpoint/2010/main" val="20662421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9.76</a:t>
            </a:r>
            <a:endParaRPr lang="en-US" dirty="0"/>
          </a:p>
          <a:p>
            <a:pPr marL="0" indent="0">
              <a:buNone/>
            </a:pPr>
            <a:r>
              <a:rPr lang="en-US" dirty="0" smtClean="0"/>
              <a:t>Work is done while dog is in contact with ground</a:t>
            </a:r>
          </a:p>
          <a:p>
            <a:pPr marL="0" indent="0">
              <a:buNone/>
            </a:pPr>
            <a:r>
              <a:rPr lang="en-US" dirty="0"/>
              <a:t>	</a:t>
            </a:r>
            <a:r>
              <a:rPr lang="en-US" dirty="0" smtClean="0"/>
              <a:t>find </a:t>
            </a:r>
            <a:r>
              <a:rPr lang="en-US" dirty="0" err="1" smtClean="0"/>
              <a:t>Δ</a:t>
            </a:r>
            <a:r>
              <a:rPr lang="en-US" i="1" dirty="0" err="1" smtClean="0"/>
              <a:t>y</a:t>
            </a:r>
            <a:r>
              <a:rPr lang="en-US" baseline="-25000" dirty="0" err="1" smtClean="0"/>
              <a:t>cm</a:t>
            </a:r>
            <a:r>
              <a:rPr lang="en-US" dirty="0" smtClean="0"/>
              <a:t>, work is force times this</a:t>
            </a:r>
          </a:p>
          <a:p>
            <a:pPr marL="0" indent="0">
              <a:buNone/>
            </a:pPr>
            <a:endParaRPr lang="en-US" dirty="0"/>
          </a:p>
          <a:p>
            <a:pPr marL="0" indent="0">
              <a:buNone/>
            </a:pPr>
            <a:r>
              <a:rPr lang="en-US" dirty="0" smtClean="0"/>
              <a:t>Gravitational energy change? </a:t>
            </a:r>
            <a:r>
              <a:rPr lang="en-US" i="1" dirty="0" err="1" smtClean="0"/>
              <a:t>mg</a:t>
            </a:r>
            <a:r>
              <a:rPr lang="en-US" dirty="0" err="1" smtClean="0"/>
              <a:t>Δ</a:t>
            </a:r>
            <a:r>
              <a:rPr lang="en-US" i="1" dirty="0" err="1" smtClean="0"/>
              <a:t>y</a:t>
            </a:r>
            <a:r>
              <a:rPr lang="en-US" baseline="-25000" dirty="0" err="1" smtClean="0"/>
              <a:t>jump</a:t>
            </a:r>
            <a:r>
              <a:rPr lang="en-US" dirty="0" smtClean="0"/>
              <a:t> </a:t>
            </a:r>
            <a:r>
              <a:rPr lang="mr-IN" dirty="0" smtClean="0"/>
              <a:t>–</a:t>
            </a:r>
            <a:r>
              <a:rPr lang="en-US" dirty="0" smtClean="0"/>
              <a:t> once you have </a:t>
            </a:r>
            <a:r>
              <a:rPr lang="en-US" dirty="0" err="1" smtClean="0"/>
              <a:t>Δ</a:t>
            </a:r>
            <a:r>
              <a:rPr lang="en-US" i="1" dirty="0" err="1" smtClean="0"/>
              <a:t>y</a:t>
            </a:r>
            <a:r>
              <a:rPr lang="en-US" baseline="-25000" dirty="0" err="1" smtClean="0"/>
              <a:t>jump</a:t>
            </a:r>
            <a:r>
              <a:rPr lang="en-US" dirty="0" smtClean="0"/>
              <a:t>, just account for how far off the ground it started</a:t>
            </a:r>
            <a:endParaRPr lang="en-US" baseline="-25000" dirty="0" smtClean="0"/>
          </a:p>
        </p:txBody>
      </p:sp>
      <p:sp>
        <p:nvSpPr>
          <p:cNvPr id="3" name="Footer Placeholder 2"/>
          <p:cNvSpPr>
            <a:spLocks noGrp="1"/>
          </p:cNvSpPr>
          <p:nvPr>
            <p:ph type="ftr" sz="quarter" idx="10"/>
          </p:nvPr>
        </p:nvSpPr>
        <p:spPr/>
        <p:txBody>
          <a:bodyPr/>
          <a:lstStyle/>
          <a:p>
            <a:r>
              <a:rPr lang="en-GB" smtClean="0"/>
              <a:t>© 2015 Pearson Education, Inc.</a:t>
            </a:r>
            <a:endParaRPr lang="en-GB" dirty="0"/>
          </a:p>
        </p:txBody>
      </p:sp>
      <p:sp>
        <p:nvSpPr>
          <p:cNvPr id="4" name="Text Placeholder 3"/>
          <p:cNvSpPr>
            <a:spLocks noGrp="1"/>
          </p:cNvSpPr>
          <p:nvPr>
            <p:ph type="body" sz="quarter" idx="11"/>
          </p:nvPr>
        </p:nvSpPr>
        <p:spPr/>
        <p:txBody>
          <a:bodyPr/>
          <a:lstStyle/>
          <a:p>
            <a:r>
              <a:rPr lang="en-US" dirty="0" smtClean="0"/>
              <a:t>Homework</a:t>
            </a:r>
            <a:endParaRPr lang="en-US" dirty="0"/>
          </a:p>
        </p:txBody>
      </p:sp>
    </p:spTree>
    <p:extLst>
      <p:ext uri="{BB962C8B-B14F-4D97-AF65-F5344CB8AC3E}">
        <p14:creationId xmlns:p14="http://schemas.microsoft.com/office/powerpoint/2010/main" val="19500362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10.10</a:t>
            </a:r>
            <a:endParaRPr lang="en-US" dirty="0"/>
          </a:p>
        </p:txBody>
      </p:sp>
      <p:sp>
        <p:nvSpPr>
          <p:cNvPr id="4" name="Footer Placeholder 3"/>
          <p:cNvSpPr>
            <a:spLocks noGrp="1"/>
          </p:cNvSpPr>
          <p:nvPr>
            <p:ph type="ftr" sz="quarter" idx="10"/>
          </p:nvPr>
        </p:nvSpPr>
        <p:spPr/>
        <p:txBody>
          <a:bodyPr/>
          <a:lstStyle/>
          <a:p>
            <a:r>
              <a:rPr lang="en-GB"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Reading Quiz</a:t>
            </a:r>
            <a:endParaRPr lang="en-US" dirty="0"/>
          </a:p>
        </p:txBody>
      </p:sp>
      <p:pic>
        <p:nvPicPr>
          <p:cNvPr id="3" name="Picture 2"/>
          <p:cNvPicPr>
            <a:picLocks noChangeAspect="1"/>
          </p:cNvPicPr>
          <p:nvPr/>
        </p:nvPicPr>
        <p:blipFill>
          <a:blip r:embed="rId2"/>
          <a:stretch>
            <a:fillRect/>
          </a:stretch>
        </p:blipFill>
        <p:spPr>
          <a:xfrm>
            <a:off x="0" y="2224283"/>
            <a:ext cx="9144000" cy="2409434"/>
          </a:xfrm>
          <a:prstGeom prst="rect">
            <a:avLst/>
          </a:prstGeom>
        </p:spPr>
      </p:pic>
    </p:spTree>
    <p:extLst>
      <p:ext uri="{BB962C8B-B14F-4D97-AF65-F5344CB8AC3E}">
        <p14:creationId xmlns:p14="http://schemas.microsoft.com/office/powerpoint/2010/main" val="5532906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10.03</a:t>
            </a:r>
            <a:endParaRPr lang="en-US" dirty="0"/>
          </a:p>
          <a:p>
            <a:pPr marL="0" indent="0">
              <a:buNone/>
            </a:pPr>
            <a:r>
              <a:rPr lang="en-US" dirty="0" smtClean="0"/>
              <a:t>Ball falls in a parabolic arc. The straight line distance is therefore a lower bound ...</a:t>
            </a:r>
          </a:p>
          <a:p>
            <a:r>
              <a:rPr lang="en-US" dirty="0" smtClean="0"/>
              <a:t>10.22</a:t>
            </a:r>
          </a:p>
          <a:p>
            <a:pPr marL="0" indent="0">
              <a:buNone/>
            </a:pPr>
            <a:r>
              <a:rPr lang="en-US" dirty="0" smtClean="0"/>
              <a:t>Balance forces along the ramp. You know what the gravitational acceleration down the ramp is, tension must counter this. </a:t>
            </a:r>
          </a:p>
          <a:p>
            <a:pPr marL="0" indent="0">
              <a:buNone/>
            </a:pPr>
            <a:endParaRPr lang="en-US" dirty="0" smtClean="0"/>
          </a:p>
          <a:p>
            <a:pPr marL="0" indent="0">
              <a:buNone/>
            </a:pPr>
            <a:r>
              <a:rPr lang="en-US" dirty="0" smtClean="0"/>
              <a:t>W = </a:t>
            </a:r>
            <a:r>
              <a:rPr lang="en-US" i="1" dirty="0" err="1" smtClean="0"/>
              <a:t>F</a:t>
            </a:r>
            <a:r>
              <a:rPr lang="en-US" baseline="-25000" dirty="0" err="1" smtClean="0"/>
              <a:t>x</a:t>
            </a:r>
            <a:r>
              <a:rPr lang="en-US" dirty="0" err="1" smtClean="0"/>
              <a:t>Δ</a:t>
            </a:r>
            <a:r>
              <a:rPr lang="en-US" i="1" dirty="0" err="1" smtClean="0"/>
              <a:t>x</a:t>
            </a:r>
            <a:r>
              <a:rPr lang="en-US" dirty="0" smtClean="0"/>
              <a:t> </a:t>
            </a:r>
            <a:r>
              <a:rPr lang="mr-IN" dirty="0" smtClean="0"/>
              <a:t>–</a:t>
            </a:r>
            <a:r>
              <a:rPr lang="en-US" dirty="0" smtClean="0"/>
              <a:t> what is displacement </a:t>
            </a:r>
            <a:r>
              <a:rPr lang="en-US" i="1" dirty="0" smtClean="0"/>
              <a:t>along ramp</a:t>
            </a:r>
            <a:r>
              <a:rPr lang="en-US" dirty="0" smtClean="0"/>
              <a:t>?</a:t>
            </a:r>
          </a:p>
          <a:p>
            <a:endParaRPr lang="en-US" dirty="0" smtClean="0"/>
          </a:p>
          <a:p>
            <a:r>
              <a:rPr lang="en-US" dirty="0" smtClean="0"/>
              <a:t>9.71 </a:t>
            </a:r>
            <a:r>
              <a:rPr lang="en-US" dirty="0"/>
              <a:t>it is just like the dog one</a:t>
            </a:r>
            <a:r>
              <a:rPr lang="en-US" dirty="0" smtClean="0"/>
              <a:t>.</a:t>
            </a:r>
          </a:p>
          <a:p>
            <a:pPr marL="0" indent="0">
              <a:buNone/>
            </a:pPr>
            <a:endParaRPr lang="en-US" dirty="0" smtClean="0"/>
          </a:p>
        </p:txBody>
      </p:sp>
      <p:sp>
        <p:nvSpPr>
          <p:cNvPr id="3" name="Footer Placeholder 2"/>
          <p:cNvSpPr>
            <a:spLocks noGrp="1"/>
          </p:cNvSpPr>
          <p:nvPr>
            <p:ph type="ftr" sz="quarter" idx="10"/>
          </p:nvPr>
        </p:nvSpPr>
        <p:spPr/>
        <p:txBody>
          <a:bodyPr/>
          <a:lstStyle/>
          <a:p>
            <a:r>
              <a:rPr lang="en-GB" smtClean="0"/>
              <a:t>© 2015 Pearson Education, Inc.</a:t>
            </a:r>
            <a:endParaRPr lang="en-GB" dirty="0"/>
          </a:p>
        </p:txBody>
      </p:sp>
      <p:sp>
        <p:nvSpPr>
          <p:cNvPr id="4" name="Text Placeholder 3"/>
          <p:cNvSpPr>
            <a:spLocks noGrp="1"/>
          </p:cNvSpPr>
          <p:nvPr>
            <p:ph type="body" sz="quarter" idx="11"/>
          </p:nvPr>
        </p:nvSpPr>
        <p:spPr/>
        <p:txBody>
          <a:bodyPr/>
          <a:lstStyle/>
          <a:p>
            <a:r>
              <a:rPr lang="en-US" dirty="0" smtClean="0"/>
              <a:t>Homework</a:t>
            </a:r>
            <a:endParaRPr lang="en-US" dirty="0"/>
          </a:p>
        </p:txBody>
      </p:sp>
    </p:spTree>
    <p:extLst>
      <p:ext uri="{BB962C8B-B14F-4D97-AF65-F5344CB8AC3E}">
        <p14:creationId xmlns:p14="http://schemas.microsoft.com/office/powerpoint/2010/main" val="10299653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3152001"/>
            <a:ext cx="9144000" cy="584776"/>
          </a:xfrm>
        </p:spPr>
        <p:txBody>
          <a:bodyPr/>
          <a:lstStyle/>
          <a:p>
            <a:pPr algn="ctr"/>
            <a:r>
              <a:rPr lang="en-US" sz="3200" dirty="0"/>
              <a:t>Quantitative Tools</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a:t>Chapter 10: Motion in a plane</a:t>
            </a:r>
          </a:p>
        </p:txBody>
      </p:sp>
      <p:sp>
        <p:nvSpPr>
          <p:cNvPr id="5"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61</a:t>
            </a:fld>
            <a:endParaRPr lang="en-US" dirty="0"/>
          </a:p>
        </p:txBody>
      </p:sp>
    </p:spTree>
    <p:extLst>
      <p:ext uri="{BB962C8B-B14F-4D97-AF65-F5344CB8AC3E}">
        <p14:creationId xmlns:p14="http://schemas.microsoft.com/office/powerpoint/2010/main" val="30178246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 Goals</a:t>
            </a:r>
          </a:p>
        </p:txBody>
      </p:sp>
      <p:sp>
        <p:nvSpPr>
          <p:cNvPr id="3" name="Content Placeholder 2"/>
          <p:cNvSpPr>
            <a:spLocks noGrp="1"/>
          </p:cNvSpPr>
          <p:nvPr>
            <p:ph idx="1"/>
          </p:nvPr>
        </p:nvSpPr>
        <p:spPr/>
        <p:txBody>
          <a:bodyPr/>
          <a:lstStyle/>
          <a:p>
            <a:pPr marL="0" indent="0">
              <a:buNone/>
            </a:pPr>
            <a:r>
              <a:rPr lang="en-US" dirty="0"/>
              <a:t>You will learn to</a:t>
            </a:r>
          </a:p>
          <a:p>
            <a:r>
              <a:rPr lang="en-US" dirty="0"/>
              <a:t>Represent vectors using polar coordinates and rectangular coordinates.</a:t>
            </a:r>
          </a:p>
          <a:p>
            <a:r>
              <a:rPr lang="en-US" dirty="0"/>
              <a:t>Express rectangular coordinates in terms of polar coordinates and vice versa using trigonometry. </a:t>
            </a:r>
          </a:p>
          <a:p>
            <a:r>
              <a:rPr lang="en-US" dirty="0"/>
              <a:t>Determine the sum of vectors using their </a:t>
            </a:r>
            <a:r>
              <a:rPr lang="en-US" dirty="0" smtClean="0"/>
              <a:t>components.</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10.6: Vector </a:t>
            </a:r>
            <a:r>
              <a:rPr lang="en-US" dirty="0" smtClean="0"/>
              <a:t>algebra</a:t>
            </a:r>
            <a:endParaRPr lang="en-US" dirty="0"/>
          </a:p>
        </p:txBody>
      </p:sp>
    </p:spTree>
    <p:extLst>
      <p:ext uri="{BB962C8B-B14F-4D97-AF65-F5344CB8AC3E}">
        <p14:creationId xmlns:p14="http://schemas.microsoft.com/office/powerpoint/2010/main" val="40558431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Example 10.4 Speeding ball</a:t>
            </a:r>
          </a:p>
        </p:txBody>
      </p:sp>
      <p:sp>
        <p:nvSpPr>
          <p:cNvPr id="6" name="Content Placeholder 5"/>
          <p:cNvSpPr>
            <a:spLocks noGrp="1"/>
          </p:cNvSpPr>
          <p:nvPr>
            <p:ph idx="1"/>
          </p:nvPr>
        </p:nvSpPr>
        <p:spPr/>
        <p:txBody>
          <a:bodyPr/>
          <a:lstStyle/>
          <a:p>
            <a:pPr marL="0" indent="0">
              <a:buNone/>
            </a:pPr>
            <a:r>
              <a:rPr lang="en-US" dirty="0"/>
              <a:t>A ball is thrown at an angle of </a:t>
            </a:r>
            <a:r>
              <a:rPr lang="en-US" dirty="0" smtClean="0"/>
              <a:t>30</a:t>
            </a:r>
            <a:r>
              <a:rPr lang="en-US" baseline="30000" dirty="0" smtClean="0">
                <a:sym typeface="Symbol"/>
              </a:rPr>
              <a:t>o</a:t>
            </a:r>
            <a:r>
              <a:rPr lang="en-US" dirty="0" smtClean="0">
                <a:sym typeface="Symbol"/>
              </a:rPr>
              <a:t> </a:t>
            </a:r>
            <a:r>
              <a:rPr lang="en-US" dirty="0" smtClean="0"/>
              <a:t>to </a:t>
            </a:r>
            <a:r>
              <a:rPr lang="en-US" dirty="0"/>
              <a:t>the horizontal at a speed of 30 </a:t>
            </a:r>
            <a:r>
              <a:rPr lang="en-US" dirty="0" smtClean="0"/>
              <a:t>m/s</a:t>
            </a:r>
            <a:r>
              <a:rPr lang="en-US" dirty="0"/>
              <a:t>. Write the ball’s velocity in terms of rectangular unit vectors.</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10.6: Vector algebra</a:t>
            </a:r>
          </a:p>
        </p:txBody>
      </p:sp>
    </p:spTree>
    <p:extLst>
      <p:ext uri="{BB962C8B-B14F-4D97-AF65-F5344CB8AC3E}">
        <p14:creationId xmlns:p14="http://schemas.microsoft.com/office/powerpoint/2010/main" val="34162474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_30_Figure.jpg"/>
          <p:cNvPicPr>
            <a:picLocks noChangeAspect="1"/>
          </p:cNvPicPr>
          <p:nvPr/>
        </p:nvPicPr>
        <p:blipFill rotWithShape="1">
          <a:blip r:embed="rId3">
            <a:extLst>
              <a:ext uri="{28A0092B-C50C-407E-A947-70E740481C1C}">
                <a14:useLocalDpi xmlns:a14="http://schemas.microsoft.com/office/drawing/2010/main" val="0"/>
              </a:ext>
            </a:extLst>
          </a:blip>
          <a:srcRect b="2827"/>
          <a:stretch/>
        </p:blipFill>
        <p:spPr>
          <a:xfrm>
            <a:off x="2771800" y="4087456"/>
            <a:ext cx="3600400" cy="2675420"/>
          </a:xfrm>
          <a:prstGeom prst="rect">
            <a:avLst/>
          </a:prstGeom>
        </p:spPr>
      </p:pic>
      <p:sp>
        <p:nvSpPr>
          <p:cNvPr id="4" name="Title 3"/>
          <p:cNvSpPr>
            <a:spLocks noGrp="1"/>
          </p:cNvSpPr>
          <p:nvPr>
            <p:ph type="title"/>
          </p:nvPr>
        </p:nvSpPr>
        <p:spPr/>
        <p:txBody>
          <a:bodyPr/>
          <a:lstStyle/>
          <a:p>
            <a:r>
              <a:rPr lang="en-US" dirty="0"/>
              <a:t>Example 10.4 Speeding </a:t>
            </a:r>
            <a:r>
              <a:rPr lang="en-US" dirty="0" smtClean="0"/>
              <a:t>ball (cont.)</a:t>
            </a:r>
            <a:endParaRPr lang="en-US" dirty="0"/>
          </a:p>
        </p:txBody>
      </p:sp>
      <p:sp>
        <p:nvSpPr>
          <p:cNvPr id="6" name="Content Placeholder 5"/>
          <p:cNvSpPr>
            <a:spLocks noGrp="1"/>
          </p:cNvSpPr>
          <p:nvPr>
            <p:ph idx="1"/>
          </p:nvPr>
        </p:nvSpPr>
        <p:spPr/>
        <p:txBody>
          <a:bodyPr/>
          <a:lstStyle/>
          <a:p>
            <a:pPr marL="0" indent="0">
              <a:buNone/>
            </a:pPr>
            <a:r>
              <a:rPr lang="en-US" sz="2400" dirty="0"/>
              <a:t>❶ </a:t>
            </a:r>
            <a:r>
              <a:rPr lang="en-US" sz="2400" dirty="0" smtClean="0"/>
              <a:t>GETTING STARTED </a:t>
            </a:r>
            <a:r>
              <a:rPr lang="en-US" sz="2400" dirty="0"/>
              <a:t>I begin by making a sketch showing the velocity vector </a:t>
            </a:r>
            <a:r>
              <a:rPr lang="en-US" sz="2400" dirty="0" smtClean="0"/>
              <a:t>   and </a:t>
            </a:r>
            <a:r>
              <a:rPr lang="en-US" sz="2400" dirty="0"/>
              <a:t>its decomposition in a rectangular coordinate system (Figure 10.30). I position the </a:t>
            </a:r>
            <a:r>
              <a:rPr lang="en-US" sz="2400" i="1" dirty="0"/>
              <a:t>x</a:t>
            </a:r>
            <a:r>
              <a:rPr lang="en-US" sz="2400" dirty="0"/>
              <a:t> axis along the horizontal in the direction of motion and the </a:t>
            </a:r>
            <a:r>
              <a:rPr lang="en-US" sz="2400" i="1" dirty="0"/>
              <a:t>y</a:t>
            </a:r>
            <a:r>
              <a:rPr lang="en-US" sz="2400" dirty="0"/>
              <a:t> axis along the vertical. I label the </a:t>
            </a:r>
            <a:r>
              <a:rPr lang="en-US" sz="2400" i="1" dirty="0"/>
              <a:t>x</a:t>
            </a:r>
            <a:r>
              <a:rPr lang="en-US" sz="2400" dirty="0"/>
              <a:t> and </a:t>
            </a:r>
            <a:r>
              <a:rPr lang="en-US" sz="2400" i="1" dirty="0"/>
              <a:t>y</a:t>
            </a:r>
            <a:r>
              <a:rPr lang="en-US" sz="2400" dirty="0"/>
              <a:t> components of the ball’s </a:t>
            </a:r>
            <a:r>
              <a:rPr lang="en-US" sz="2400" dirty="0" smtClean="0"/>
              <a:t>velocity </a:t>
            </a:r>
            <a:r>
              <a:rPr lang="el-GR" sz="2400" i="1" dirty="0" smtClean="0"/>
              <a:t>υ</a:t>
            </a:r>
            <a:r>
              <a:rPr lang="en-US" sz="2400" i="1" baseline="-25000" dirty="0" smtClean="0"/>
              <a:t>x </a:t>
            </a:r>
            <a:r>
              <a:rPr lang="en-US" sz="2400" dirty="0" smtClean="0"/>
              <a:t>and</a:t>
            </a:r>
            <a:r>
              <a:rPr lang="en-US" sz="2400" baseline="-25000" dirty="0" smtClean="0"/>
              <a:t> </a:t>
            </a:r>
            <a:r>
              <a:rPr lang="el-GR" sz="2400" i="1" dirty="0" smtClean="0"/>
              <a:t>υ</a:t>
            </a:r>
            <a:r>
              <a:rPr lang="en-US" sz="2400" i="1" baseline="-25000" dirty="0" smtClean="0"/>
              <a:t>y</a:t>
            </a:r>
            <a:r>
              <a:rPr lang="en-US" sz="2400" i="1" dirty="0" smtClean="0"/>
              <a:t>,</a:t>
            </a:r>
            <a:r>
              <a:rPr lang="en-US" sz="2400" i="1" baseline="-25000" dirty="0" smtClean="0"/>
              <a:t> </a:t>
            </a:r>
            <a:r>
              <a:rPr lang="en-US" sz="2400" dirty="0" smtClean="0"/>
              <a:t>respectively</a:t>
            </a:r>
            <a:r>
              <a:rPr lang="en-US" sz="2400" dirty="0"/>
              <a:t>.</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10.6: Vector algebra</a:t>
            </a:r>
          </a:p>
        </p:txBody>
      </p:sp>
      <p:graphicFrame>
        <p:nvGraphicFramePr>
          <p:cNvPr id="8" name="Object 7"/>
          <p:cNvGraphicFramePr>
            <a:graphicFrameLocks noChangeAspect="1"/>
          </p:cNvGraphicFramePr>
          <p:nvPr>
            <p:extLst>
              <p:ext uri="{D42A27DB-BD31-4B8C-83A1-F6EECF244321}">
                <p14:modId xmlns:p14="http://schemas.microsoft.com/office/powerpoint/2010/main" val="3132812920"/>
              </p:ext>
            </p:extLst>
          </p:nvPr>
        </p:nvGraphicFramePr>
        <p:xfrm>
          <a:off x="2779809" y="2327275"/>
          <a:ext cx="215900" cy="292100"/>
        </p:xfrm>
        <a:graphic>
          <a:graphicData uri="http://schemas.openxmlformats.org/presentationml/2006/ole">
            <mc:AlternateContent xmlns:mc="http://schemas.openxmlformats.org/markup-compatibility/2006">
              <mc:Choice xmlns:v="urn:schemas-microsoft-com:vml" Requires="v">
                <p:oleObj spid="_x0000_s43587" name="Equation" r:id="rId4" imgW="215900" imgH="292100" progId="Equation.DSMT4">
                  <p:embed/>
                </p:oleObj>
              </mc:Choice>
              <mc:Fallback>
                <p:oleObj name="Equation" r:id="rId4" imgW="215900" imgH="292100" progId="Equation.DSMT4">
                  <p:embed/>
                  <p:pic>
                    <p:nvPicPr>
                      <p:cNvPr id="0" name=""/>
                      <p:cNvPicPr/>
                      <p:nvPr/>
                    </p:nvPicPr>
                    <p:blipFill>
                      <a:blip r:embed="rId5"/>
                      <a:stretch>
                        <a:fillRect/>
                      </a:stretch>
                    </p:blipFill>
                    <p:spPr>
                      <a:xfrm>
                        <a:off x="2779809" y="2327275"/>
                        <a:ext cx="215900" cy="292100"/>
                      </a:xfrm>
                      <a:prstGeom prst="rect">
                        <a:avLst/>
                      </a:prstGeom>
                    </p:spPr>
                  </p:pic>
                </p:oleObj>
              </mc:Fallback>
            </mc:AlternateContent>
          </a:graphicData>
        </a:graphic>
      </p:graphicFrame>
    </p:spTree>
    <p:extLst>
      <p:ext uri="{BB962C8B-B14F-4D97-AF65-F5344CB8AC3E}">
        <p14:creationId xmlns:p14="http://schemas.microsoft.com/office/powerpoint/2010/main" val="39722650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Example 10.4 Speeding </a:t>
            </a:r>
            <a:r>
              <a:rPr lang="en-US" dirty="0" smtClean="0"/>
              <a:t>ball (cont.)</a:t>
            </a:r>
            <a:endParaRPr lang="en-US" dirty="0"/>
          </a:p>
        </p:txBody>
      </p:sp>
      <p:sp>
        <p:nvSpPr>
          <p:cNvPr id="6" name="Content Placeholder 5"/>
          <p:cNvSpPr>
            <a:spLocks noGrp="1"/>
          </p:cNvSpPr>
          <p:nvPr>
            <p:ph idx="1"/>
          </p:nvPr>
        </p:nvSpPr>
        <p:spPr/>
        <p:txBody>
          <a:bodyPr/>
          <a:lstStyle/>
          <a:p>
            <a:pPr marL="0" indent="0">
              <a:buNone/>
            </a:pPr>
            <a:r>
              <a:rPr lang="en-US" dirty="0"/>
              <a:t>❷ </a:t>
            </a:r>
            <a:r>
              <a:rPr lang="en-US" dirty="0" smtClean="0"/>
              <a:t>DEVISE PLAN </a:t>
            </a:r>
            <a:r>
              <a:rPr lang="en-US" dirty="0"/>
              <a:t>Equation 10.5 tells me that the velocity vector can be written </a:t>
            </a:r>
            <a:r>
              <a:rPr lang="en-US" dirty="0" smtClean="0"/>
              <a:t>as                        To </a:t>
            </a:r>
            <a:r>
              <a:rPr lang="en-US" dirty="0"/>
              <a:t>determine the </a:t>
            </a:r>
            <a:r>
              <a:rPr lang="en-US" i="1" dirty="0"/>
              <a:t>x</a:t>
            </a:r>
            <a:r>
              <a:rPr lang="en-US" dirty="0"/>
              <a:t> and </a:t>
            </a:r>
            <a:r>
              <a:rPr lang="en-US" i="1" dirty="0"/>
              <a:t>y</a:t>
            </a:r>
            <a:r>
              <a:rPr lang="en-US" dirty="0"/>
              <a:t> components, I apply trigonometry to the triangle made up by </a:t>
            </a:r>
            <a:r>
              <a:rPr lang="en-US" i="1" dirty="0"/>
              <a:t>υ</a:t>
            </a:r>
            <a:r>
              <a:rPr lang="en-US" dirty="0" smtClean="0"/>
              <a:t>, </a:t>
            </a:r>
            <a:r>
              <a:rPr lang="en-US" i="1" dirty="0" smtClean="0"/>
              <a:t>υ</a:t>
            </a:r>
            <a:r>
              <a:rPr lang="en-US" i="1" baseline="-25000" dirty="0" smtClean="0"/>
              <a:t>x</a:t>
            </a:r>
            <a:r>
              <a:rPr lang="en-US" dirty="0" smtClean="0"/>
              <a:t>, </a:t>
            </a:r>
            <a:r>
              <a:rPr lang="en-US" dirty="0"/>
              <a:t>and </a:t>
            </a:r>
            <a:r>
              <a:rPr lang="en-US" i="1" dirty="0" smtClean="0"/>
              <a:t>υ</a:t>
            </a:r>
            <a:r>
              <a:rPr lang="en-US" i="1" baseline="-25000" dirty="0" smtClean="0"/>
              <a:t>y</a:t>
            </a:r>
            <a:r>
              <a:rPr lang="en-US" dirty="0" smtClean="0"/>
              <a:t>.</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10.6: Vector algebra</a:t>
            </a:r>
          </a:p>
        </p:txBody>
      </p:sp>
      <p:graphicFrame>
        <p:nvGraphicFramePr>
          <p:cNvPr id="8" name="Object 7"/>
          <p:cNvGraphicFramePr>
            <a:graphicFrameLocks noChangeAspect="1"/>
          </p:cNvGraphicFramePr>
          <p:nvPr>
            <p:extLst>
              <p:ext uri="{D42A27DB-BD31-4B8C-83A1-F6EECF244321}">
                <p14:modId xmlns:p14="http://schemas.microsoft.com/office/powerpoint/2010/main" val="2683898383"/>
              </p:ext>
            </p:extLst>
          </p:nvPr>
        </p:nvGraphicFramePr>
        <p:xfrm>
          <a:off x="5151438" y="2327275"/>
          <a:ext cx="1917700" cy="558800"/>
        </p:xfrm>
        <a:graphic>
          <a:graphicData uri="http://schemas.openxmlformats.org/presentationml/2006/ole">
            <mc:AlternateContent xmlns:mc="http://schemas.openxmlformats.org/markup-compatibility/2006">
              <mc:Choice xmlns:v="urn:schemas-microsoft-com:vml" Requires="v">
                <p:oleObj spid="_x0000_s1572" name="Equation" r:id="rId3" imgW="1917700" imgH="558800" progId="Equation.DSMT4">
                  <p:embed/>
                </p:oleObj>
              </mc:Choice>
              <mc:Fallback>
                <p:oleObj name="Equation" r:id="rId3" imgW="1917700" imgH="558800" progId="Equation.DSMT4">
                  <p:embed/>
                  <p:pic>
                    <p:nvPicPr>
                      <p:cNvPr id="0" name=""/>
                      <p:cNvPicPr/>
                      <p:nvPr/>
                    </p:nvPicPr>
                    <p:blipFill>
                      <a:blip r:embed="rId4"/>
                      <a:stretch>
                        <a:fillRect/>
                      </a:stretch>
                    </p:blipFill>
                    <p:spPr>
                      <a:xfrm>
                        <a:off x="5151438" y="2327275"/>
                        <a:ext cx="1917700" cy="558800"/>
                      </a:xfrm>
                      <a:prstGeom prst="rect">
                        <a:avLst/>
                      </a:prstGeom>
                    </p:spPr>
                  </p:pic>
                </p:oleObj>
              </mc:Fallback>
            </mc:AlternateContent>
          </a:graphicData>
        </a:graphic>
      </p:graphicFrame>
    </p:spTree>
    <p:extLst>
      <p:ext uri="{BB962C8B-B14F-4D97-AF65-F5344CB8AC3E}">
        <p14:creationId xmlns:p14="http://schemas.microsoft.com/office/powerpoint/2010/main" val="17231736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Example 10.4 Speeding </a:t>
            </a:r>
            <a:r>
              <a:rPr lang="en-US" dirty="0" smtClean="0"/>
              <a:t>ball (cont.)</a:t>
            </a:r>
            <a:endParaRPr lang="en-US" dirty="0"/>
          </a:p>
        </p:txBody>
      </p:sp>
      <p:sp>
        <p:nvSpPr>
          <p:cNvPr id="6" name="Content Placeholder 5"/>
          <p:cNvSpPr>
            <a:spLocks noGrp="1"/>
          </p:cNvSpPr>
          <p:nvPr>
            <p:ph idx="1"/>
          </p:nvPr>
        </p:nvSpPr>
        <p:spPr/>
        <p:txBody>
          <a:bodyPr/>
          <a:lstStyle/>
          <a:p>
            <a:pPr marL="0" indent="0">
              <a:buNone/>
            </a:pPr>
            <a:r>
              <a:rPr lang="en-US" dirty="0"/>
              <a:t>❸ </a:t>
            </a:r>
            <a:r>
              <a:rPr lang="en-US" dirty="0" smtClean="0"/>
              <a:t>EXECUTE PLAN </a:t>
            </a:r>
            <a:r>
              <a:rPr lang="en-US" dirty="0"/>
              <a:t>From my sketch I see that </a:t>
            </a:r>
            <a:r>
              <a:rPr lang="en-US" dirty="0" smtClean="0"/>
              <a:t/>
            </a:r>
            <a:br>
              <a:rPr lang="en-US" dirty="0" smtClean="0"/>
            </a:br>
            <a:r>
              <a:rPr lang="en-US" dirty="0" smtClean="0"/>
              <a:t>cos </a:t>
            </a:r>
            <a:r>
              <a:rPr lang="el-GR" i="1" dirty="0"/>
              <a:t>θ</a:t>
            </a:r>
            <a:r>
              <a:rPr lang="en-US" dirty="0" smtClean="0"/>
              <a:t> = </a:t>
            </a:r>
            <a:r>
              <a:rPr lang="en-US" i="1" dirty="0" smtClean="0"/>
              <a:t>υ</a:t>
            </a:r>
            <a:r>
              <a:rPr lang="en-US" i="1" baseline="-25000" dirty="0" smtClean="0"/>
              <a:t>x </a:t>
            </a:r>
            <a:r>
              <a:rPr lang="en-US" dirty="0" smtClean="0"/>
              <a:t>/</a:t>
            </a:r>
            <a:r>
              <a:rPr lang="en-US" i="1" dirty="0"/>
              <a:t>υ</a:t>
            </a:r>
            <a:r>
              <a:rPr lang="en-US" dirty="0" smtClean="0"/>
              <a:t> </a:t>
            </a:r>
            <a:r>
              <a:rPr lang="en-US" dirty="0"/>
              <a:t>and sin </a:t>
            </a:r>
            <a:r>
              <a:rPr lang="el-GR" i="1" dirty="0"/>
              <a:t>θ</a:t>
            </a:r>
            <a:r>
              <a:rPr lang="en-US" dirty="0"/>
              <a:t> = </a:t>
            </a:r>
            <a:r>
              <a:rPr lang="en-US" i="1" dirty="0" smtClean="0"/>
              <a:t>υ</a:t>
            </a:r>
            <a:r>
              <a:rPr lang="en-US" i="1" baseline="-25000" dirty="0" smtClean="0"/>
              <a:t>y </a:t>
            </a:r>
            <a:r>
              <a:rPr lang="en-US" dirty="0"/>
              <a:t>/</a:t>
            </a:r>
            <a:r>
              <a:rPr lang="en-US" i="1" dirty="0" smtClean="0"/>
              <a:t>υ,</a:t>
            </a:r>
            <a:r>
              <a:rPr lang="en-US" dirty="0" smtClean="0"/>
              <a:t> </a:t>
            </a:r>
            <a:r>
              <a:rPr lang="en-US" dirty="0"/>
              <a:t>where </a:t>
            </a:r>
            <a:r>
              <a:rPr lang="en-US" i="1" dirty="0" smtClean="0"/>
              <a:t>υ</a:t>
            </a:r>
            <a:r>
              <a:rPr lang="en-US" dirty="0" smtClean="0"/>
              <a:t> = 30 m/s and </a:t>
            </a:r>
            <a:br>
              <a:rPr lang="en-US" dirty="0" smtClean="0"/>
            </a:br>
            <a:r>
              <a:rPr lang="el-GR" i="1" dirty="0" smtClean="0"/>
              <a:t>θ</a:t>
            </a:r>
            <a:r>
              <a:rPr lang="en-US" dirty="0" smtClean="0"/>
              <a:t> </a:t>
            </a:r>
            <a:r>
              <a:rPr lang="en-US" dirty="0"/>
              <a:t>= </a:t>
            </a:r>
            <a:r>
              <a:rPr lang="en-US" dirty="0" smtClean="0"/>
              <a:t>30</a:t>
            </a:r>
            <a:r>
              <a:rPr lang="en-US" baseline="30000" dirty="0">
                <a:sym typeface="Symbol"/>
              </a:rPr>
              <a:t>o</a:t>
            </a:r>
            <a:r>
              <a:rPr lang="en-US" dirty="0" smtClean="0"/>
              <a:t>. Therefore </a:t>
            </a:r>
            <a:r>
              <a:rPr lang="el-GR" i="1" dirty="0" smtClean="0"/>
              <a:t>υ</a:t>
            </a:r>
            <a:r>
              <a:rPr lang="el-GR" i="1" baseline="-25000" dirty="0" smtClean="0"/>
              <a:t>x</a:t>
            </a:r>
            <a:r>
              <a:rPr lang="en-US" dirty="0" smtClean="0"/>
              <a:t> = </a:t>
            </a:r>
            <a:r>
              <a:rPr lang="en-US" i="1" dirty="0" smtClean="0"/>
              <a:t>υ</a:t>
            </a:r>
            <a:r>
              <a:rPr lang="en-US" dirty="0" smtClean="0"/>
              <a:t> </a:t>
            </a:r>
            <a:r>
              <a:rPr lang="en-US" dirty="0"/>
              <a:t>cos </a:t>
            </a:r>
            <a:r>
              <a:rPr lang="el-GR" i="1" dirty="0"/>
              <a:t>θ</a:t>
            </a:r>
            <a:r>
              <a:rPr lang="en-US" dirty="0" smtClean="0"/>
              <a:t> </a:t>
            </a:r>
            <a:r>
              <a:rPr lang="en-US" dirty="0"/>
              <a:t>and </a:t>
            </a:r>
            <a:r>
              <a:rPr lang="el-GR" i="1" dirty="0" smtClean="0"/>
              <a:t>υ</a:t>
            </a:r>
            <a:r>
              <a:rPr lang="en-US" i="1" baseline="-25000" dirty="0" smtClean="0"/>
              <a:t>y</a:t>
            </a:r>
            <a:r>
              <a:rPr lang="en-US" dirty="0" smtClean="0"/>
              <a:t> =</a:t>
            </a:r>
            <a:r>
              <a:rPr lang="en-US" i="1" dirty="0" smtClean="0"/>
              <a:t> υ </a:t>
            </a:r>
            <a:r>
              <a:rPr lang="en-US" dirty="0" smtClean="0"/>
              <a:t>sin </a:t>
            </a:r>
            <a:r>
              <a:rPr lang="el-GR" i="1" dirty="0"/>
              <a:t>θ</a:t>
            </a:r>
            <a:r>
              <a:rPr lang="en-US" dirty="0" smtClean="0"/>
              <a:t>. </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10.6: Vector algebra</a:t>
            </a:r>
          </a:p>
        </p:txBody>
      </p:sp>
      <p:pic>
        <p:nvPicPr>
          <p:cNvPr id="8" name="Picture 7" descr="10_30_Figure.jpg"/>
          <p:cNvPicPr>
            <a:picLocks noChangeAspect="1"/>
          </p:cNvPicPr>
          <p:nvPr/>
        </p:nvPicPr>
        <p:blipFill rotWithShape="1">
          <a:blip r:embed="rId2">
            <a:extLst>
              <a:ext uri="{28A0092B-C50C-407E-A947-70E740481C1C}">
                <a14:useLocalDpi xmlns:a14="http://schemas.microsoft.com/office/drawing/2010/main" val="0"/>
              </a:ext>
            </a:extLst>
          </a:blip>
          <a:srcRect b="2827"/>
          <a:stretch/>
        </p:blipFill>
        <p:spPr>
          <a:xfrm>
            <a:off x="2581794" y="3719321"/>
            <a:ext cx="3600400" cy="2675420"/>
          </a:xfrm>
          <a:prstGeom prst="rect">
            <a:avLst/>
          </a:prstGeom>
        </p:spPr>
      </p:pic>
    </p:spTree>
    <p:extLst>
      <p:ext uri="{BB962C8B-B14F-4D97-AF65-F5344CB8AC3E}">
        <p14:creationId xmlns:p14="http://schemas.microsoft.com/office/powerpoint/2010/main" val="5688353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Example 10.4 Speeding </a:t>
            </a:r>
            <a:r>
              <a:rPr lang="en-US" dirty="0" smtClean="0"/>
              <a:t>ball (cont.)</a:t>
            </a:r>
            <a:endParaRPr lang="en-US" dirty="0"/>
          </a:p>
        </p:txBody>
      </p:sp>
      <p:sp>
        <p:nvSpPr>
          <p:cNvPr id="6" name="Content Placeholder 5"/>
          <p:cNvSpPr>
            <a:spLocks noGrp="1"/>
          </p:cNvSpPr>
          <p:nvPr>
            <p:ph idx="1"/>
          </p:nvPr>
        </p:nvSpPr>
        <p:spPr/>
        <p:txBody>
          <a:bodyPr/>
          <a:lstStyle/>
          <a:p>
            <a:pPr marL="0" indent="0">
              <a:buNone/>
            </a:pPr>
            <a:r>
              <a:rPr lang="en-US" dirty="0"/>
              <a:t>❸ </a:t>
            </a:r>
            <a:r>
              <a:rPr lang="en-US" dirty="0" smtClean="0"/>
              <a:t>EXECUTE PLAN </a:t>
            </a:r>
            <a:r>
              <a:rPr lang="en-US" dirty="0" smtClean="0"/>
              <a:t>Substituting </a:t>
            </a:r>
            <a:r>
              <a:rPr lang="en-US" dirty="0"/>
              <a:t>the values given for </a:t>
            </a:r>
            <a:r>
              <a:rPr lang="el-GR" i="1" dirty="0"/>
              <a:t>υ</a:t>
            </a:r>
            <a:r>
              <a:rPr lang="en-US" dirty="0" smtClean="0"/>
              <a:t> </a:t>
            </a:r>
            <a:r>
              <a:rPr lang="en-US" dirty="0"/>
              <a:t>and </a:t>
            </a:r>
            <a:r>
              <a:rPr lang="el-GR" i="1" dirty="0"/>
              <a:t>θ</a:t>
            </a:r>
            <a:r>
              <a:rPr lang="en-US" dirty="0" smtClean="0"/>
              <a:t>, </a:t>
            </a:r>
            <a:r>
              <a:rPr lang="en-US" dirty="0"/>
              <a:t>I calculate the rectangular components</a:t>
            </a:r>
            <a:r>
              <a:rPr lang="en-US" dirty="0" smtClean="0"/>
              <a:t>:</a:t>
            </a:r>
          </a:p>
          <a:p>
            <a:pPr marL="0" indent="0">
              <a:buNone/>
            </a:pPr>
            <a:endParaRPr lang="en-US" dirty="0" smtClean="0"/>
          </a:p>
          <a:p>
            <a:pPr marL="0" indent="0" algn="ctr">
              <a:buNone/>
            </a:pPr>
            <a:r>
              <a:rPr lang="el-GR" i="1" dirty="0" smtClean="0"/>
              <a:t>υ</a:t>
            </a:r>
            <a:r>
              <a:rPr lang="el-GR" i="1" baseline="-25000" dirty="0" smtClean="0"/>
              <a:t>x</a:t>
            </a:r>
            <a:r>
              <a:rPr lang="cs-CZ" dirty="0" smtClean="0"/>
              <a:t> = (</a:t>
            </a:r>
            <a:r>
              <a:rPr lang="cs-CZ" dirty="0"/>
              <a:t>30 </a:t>
            </a:r>
            <a:r>
              <a:rPr lang="cs-CZ" dirty="0" smtClean="0"/>
              <a:t>m/s</a:t>
            </a:r>
            <a:r>
              <a:rPr lang="cs-CZ" dirty="0"/>
              <a:t>)(cos </a:t>
            </a:r>
            <a:r>
              <a:rPr lang="cs-CZ" dirty="0" smtClean="0"/>
              <a:t>30</a:t>
            </a:r>
            <a:r>
              <a:rPr lang="en-US" baseline="30000" dirty="0" smtClean="0">
                <a:sym typeface="Symbol"/>
              </a:rPr>
              <a:t>o</a:t>
            </a:r>
            <a:r>
              <a:rPr lang="cs-CZ" dirty="0" smtClean="0"/>
              <a:t>) = (</a:t>
            </a:r>
            <a:r>
              <a:rPr lang="cs-CZ" dirty="0"/>
              <a:t>30 </a:t>
            </a:r>
            <a:r>
              <a:rPr lang="cs-CZ" dirty="0" smtClean="0"/>
              <a:t>m/s</a:t>
            </a:r>
            <a:r>
              <a:rPr lang="cs-CZ" dirty="0"/>
              <a:t>)(0.87</a:t>
            </a:r>
            <a:r>
              <a:rPr lang="cs-CZ" dirty="0" smtClean="0"/>
              <a:t>) = +26 m/s</a:t>
            </a:r>
          </a:p>
          <a:p>
            <a:pPr marL="0" indent="0" algn="ctr">
              <a:buNone/>
            </a:pPr>
            <a:r>
              <a:rPr lang="en-US" i="1" dirty="0" smtClean="0"/>
              <a:t> </a:t>
            </a:r>
            <a:r>
              <a:rPr lang="el-GR" i="1" dirty="0" smtClean="0"/>
              <a:t>υ</a:t>
            </a:r>
            <a:r>
              <a:rPr lang="en-US" i="1" baseline="-25000" dirty="0" smtClean="0"/>
              <a:t>y</a:t>
            </a:r>
            <a:r>
              <a:rPr lang="cs-CZ" dirty="0"/>
              <a:t>= </a:t>
            </a:r>
            <a:r>
              <a:rPr lang="cs-CZ" dirty="0" smtClean="0"/>
              <a:t>(</a:t>
            </a:r>
            <a:r>
              <a:rPr lang="cs-CZ" dirty="0"/>
              <a:t>30 </a:t>
            </a:r>
            <a:r>
              <a:rPr lang="cs-CZ" dirty="0" smtClean="0"/>
              <a:t>m/s</a:t>
            </a:r>
            <a:r>
              <a:rPr lang="cs-CZ" dirty="0"/>
              <a:t>)(sin </a:t>
            </a:r>
            <a:r>
              <a:rPr lang="cs-CZ" dirty="0" smtClean="0"/>
              <a:t>30</a:t>
            </a:r>
            <a:r>
              <a:rPr lang="en-US" baseline="30000" dirty="0">
                <a:sym typeface="Symbol"/>
              </a:rPr>
              <a:t>o</a:t>
            </a:r>
            <a:r>
              <a:rPr lang="cs-CZ" dirty="0" smtClean="0"/>
              <a:t>) = (</a:t>
            </a:r>
            <a:r>
              <a:rPr lang="cs-CZ" dirty="0"/>
              <a:t>30 </a:t>
            </a:r>
            <a:r>
              <a:rPr lang="cs-CZ" dirty="0" smtClean="0"/>
              <a:t>m/s</a:t>
            </a:r>
            <a:r>
              <a:rPr lang="cs-CZ" dirty="0"/>
              <a:t>)(0.50</a:t>
            </a:r>
            <a:r>
              <a:rPr lang="cs-CZ" dirty="0" smtClean="0"/>
              <a:t>) = +</a:t>
            </a:r>
            <a:r>
              <a:rPr lang="cs-CZ" dirty="0"/>
              <a:t>15 </a:t>
            </a:r>
            <a:r>
              <a:rPr lang="cs-CZ" dirty="0" smtClean="0"/>
              <a:t>m/s</a:t>
            </a:r>
            <a:r>
              <a:rPr lang="cs-CZ" dirty="0" smtClean="0"/>
              <a:t>.</a:t>
            </a:r>
          </a:p>
          <a:p>
            <a:pPr marL="0" indent="0" algn="ctr">
              <a:buNone/>
            </a:pPr>
            <a:endParaRPr lang="cs-CZ" dirty="0" smtClean="0"/>
          </a:p>
          <a:p>
            <a:pPr marL="0" indent="0">
              <a:buNone/>
            </a:pPr>
            <a:r>
              <a:rPr lang="cs-CZ" dirty="0"/>
              <a:t>The velocity in terms of unit vectors is thus</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10.6: Vector algebra</a:t>
            </a:r>
          </a:p>
        </p:txBody>
      </p:sp>
      <p:graphicFrame>
        <p:nvGraphicFramePr>
          <p:cNvPr id="9" name="Object 8"/>
          <p:cNvGraphicFramePr>
            <a:graphicFrameLocks noChangeAspect="1"/>
          </p:cNvGraphicFramePr>
          <p:nvPr>
            <p:extLst>
              <p:ext uri="{D42A27DB-BD31-4B8C-83A1-F6EECF244321}">
                <p14:modId xmlns:p14="http://schemas.microsoft.com/office/powerpoint/2010/main" val="607911439"/>
              </p:ext>
            </p:extLst>
          </p:nvPr>
        </p:nvGraphicFramePr>
        <p:xfrm>
          <a:off x="1708150" y="5594933"/>
          <a:ext cx="5727700" cy="558800"/>
        </p:xfrm>
        <a:graphic>
          <a:graphicData uri="http://schemas.openxmlformats.org/presentationml/2006/ole">
            <mc:AlternateContent xmlns:mc="http://schemas.openxmlformats.org/markup-compatibility/2006">
              <mc:Choice xmlns:v="urn:schemas-microsoft-com:vml" Requires="v">
                <p:oleObj spid="_x0000_s768012" name="Equation" r:id="rId3" imgW="5727700" imgH="558800" progId="Equation.DSMT4">
                  <p:embed/>
                </p:oleObj>
              </mc:Choice>
              <mc:Fallback>
                <p:oleObj name="Equation" r:id="rId3" imgW="5727700" imgH="558800" progId="Equation.DSMT4">
                  <p:embed/>
                  <p:pic>
                    <p:nvPicPr>
                      <p:cNvPr id="0" name=""/>
                      <p:cNvPicPr/>
                      <p:nvPr/>
                    </p:nvPicPr>
                    <p:blipFill>
                      <a:blip r:embed="rId4"/>
                      <a:stretch>
                        <a:fillRect/>
                      </a:stretch>
                    </p:blipFill>
                    <p:spPr>
                      <a:xfrm>
                        <a:off x="1708150" y="5594933"/>
                        <a:ext cx="5727700" cy="558800"/>
                      </a:xfrm>
                      <a:prstGeom prst="rect">
                        <a:avLst/>
                      </a:prstGeom>
                    </p:spPr>
                  </p:pic>
                </p:oleObj>
              </mc:Fallback>
            </mc:AlternateContent>
          </a:graphicData>
        </a:graphic>
      </p:graphicFrame>
    </p:spTree>
    <p:extLst>
      <p:ext uri="{BB962C8B-B14F-4D97-AF65-F5344CB8AC3E}">
        <p14:creationId xmlns:p14="http://schemas.microsoft.com/office/powerpoint/2010/main" val="152185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Example 10.4 Speeding </a:t>
            </a:r>
            <a:r>
              <a:rPr lang="en-US" dirty="0" smtClean="0"/>
              <a:t>ball (cont.)</a:t>
            </a:r>
            <a:endParaRPr lang="en-US" dirty="0"/>
          </a:p>
        </p:txBody>
      </p:sp>
      <p:sp>
        <p:nvSpPr>
          <p:cNvPr id="6" name="Content Placeholder 5"/>
          <p:cNvSpPr>
            <a:spLocks noGrp="1"/>
          </p:cNvSpPr>
          <p:nvPr>
            <p:ph idx="1"/>
          </p:nvPr>
        </p:nvSpPr>
        <p:spPr/>
        <p:txBody>
          <a:bodyPr/>
          <a:lstStyle/>
          <a:p>
            <a:pPr marL="0" indent="0">
              <a:buNone/>
            </a:pPr>
            <a:r>
              <a:rPr lang="en-US" dirty="0"/>
              <a:t>❹ </a:t>
            </a:r>
            <a:r>
              <a:rPr lang="en-US" dirty="0" smtClean="0"/>
              <a:t>EVALUATE RESULT </a:t>
            </a:r>
            <a:r>
              <a:rPr lang="en-US" dirty="0"/>
              <a:t>The </a:t>
            </a:r>
            <a:r>
              <a:rPr lang="en-US" i="1" dirty="0"/>
              <a:t>x</a:t>
            </a:r>
            <a:r>
              <a:rPr lang="en-US" dirty="0"/>
              <a:t> and </a:t>
            </a:r>
            <a:r>
              <a:rPr lang="en-US" i="1" dirty="0"/>
              <a:t>y</a:t>
            </a:r>
            <a:r>
              <a:rPr lang="en-US" dirty="0"/>
              <a:t> components are both positive, as I expect because I chose the direction of the axis in the direction that the ball is moving, and the magnitude of </a:t>
            </a:r>
            <a:r>
              <a:rPr lang="el-GR" i="1" dirty="0" smtClean="0"/>
              <a:t>υ</a:t>
            </a:r>
            <a:r>
              <a:rPr lang="en-US" i="1" baseline="-25000" dirty="0" smtClean="0"/>
              <a:t>x</a:t>
            </a:r>
            <a:r>
              <a:rPr lang="en-US" dirty="0" smtClean="0"/>
              <a:t> </a:t>
            </a:r>
            <a:r>
              <a:rPr lang="en-US" dirty="0"/>
              <a:t>is larger than that of </a:t>
            </a:r>
            <a:r>
              <a:rPr lang="el-GR" i="1" dirty="0" smtClean="0"/>
              <a:t>υ</a:t>
            </a:r>
            <a:r>
              <a:rPr lang="en-US" i="1" baseline="-25000" dirty="0" smtClean="0"/>
              <a:t>y</a:t>
            </a:r>
            <a:r>
              <a:rPr lang="en-US" dirty="0" smtClean="0"/>
              <a:t>, </a:t>
            </a:r>
            <a:r>
              <a:rPr lang="en-US" dirty="0"/>
              <a:t>as it should be for a launch angle that is smaller than </a:t>
            </a:r>
            <a:r>
              <a:rPr lang="en-US" dirty="0" smtClean="0"/>
              <a:t>45</a:t>
            </a:r>
            <a:r>
              <a:rPr lang="en-US" baseline="30000" dirty="0">
                <a:sym typeface="Symbol"/>
              </a:rPr>
              <a:t>o</a:t>
            </a:r>
            <a:r>
              <a:rPr lang="en-US" dirty="0" smtClean="0"/>
              <a:t>. </a:t>
            </a:r>
            <a:r>
              <a:rPr lang="en-US" dirty="0"/>
              <a:t>I can quickly check my math by using Eq. 10.6 to calculate the magnitude of the </a:t>
            </a:r>
            <a:r>
              <a:rPr lang="en-US" dirty="0" smtClean="0"/>
              <a:t>velocity:</a:t>
            </a:r>
            <a:br>
              <a:rPr lang="en-US" dirty="0" smtClean="0"/>
            </a:br>
            <a:r>
              <a:rPr lang="en-US" dirty="0" smtClean="0"/>
              <a:t/>
            </a:r>
            <a:br>
              <a:rPr lang="en-US" dirty="0" smtClean="0"/>
            </a:br>
            <a:endParaRPr lang="en-US" dirty="0" smtClean="0"/>
          </a:p>
          <a:p>
            <a:pPr marL="0" indent="0">
              <a:buNone/>
            </a:pPr>
            <a:r>
              <a:rPr lang="en-US" dirty="0" smtClean="0"/>
              <a:t>which is </a:t>
            </a:r>
            <a:r>
              <a:rPr lang="en-US" dirty="0"/>
              <a:t>the speed at which the ball is launched.</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10.6: Vector algebra</a:t>
            </a:r>
          </a:p>
        </p:txBody>
      </p:sp>
      <p:graphicFrame>
        <p:nvGraphicFramePr>
          <p:cNvPr id="8" name="Object 7"/>
          <p:cNvGraphicFramePr>
            <a:graphicFrameLocks noChangeAspect="1"/>
          </p:cNvGraphicFramePr>
          <p:nvPr>
            <p:extLst>
              <p:ext uri="{D42A27DB-BD31-4B8C-83A1-F6EECF244321}">
                <p14:modId xmlns:p14="http://schemas.microsoft.com/office/powerpoint/2010/main" val="1688113081"/>
              </p:ext>
            </p:extLst>
          </p:nvPr>
        </p:nvGraphicFramePr>
        <p:xfrm>
          <a:off x="472018" y="5108975"/>
          <a:ext cx="6896100" cy="660400"/>
        </p:xfrm>
        <a:graphic>
          <a:graphicData uri="http://schemas.openxmlformats.org/presentationml/2006/ole">
            <mc:AlternateContent xmlns:mc="http://schemas.openxmlformats.org/markup-compatibility/2006">
              <mc:Choice xmlns:v="urn:schemas-microsoft-com:vml" Requires="v">
                <p:oleObj spid="_x0000_s45599" name="Equation" r:id="rId3" imgW="6896100" imgH="660400" progId="Equation.DSMT4">
                  <p:embed/>
                </p:oleObj>
              </mc:Choice>
              <mc:Fallback>
                <p:oleObj name="Equation" r:id="rId3" imgW="6896100" imgH="660400" progId="Equation.DSMT4">
                  <p:embed/>
                  <p:pic>
                    <p:nvPicPr>
                      <p:cNvPr id="0" name=""/>
                      <p:cNvPicPr/>
                      <p:nvPr/>
                    </p:nvPicPr>
                    <p:blipFill>
                      <a:blip r:embed="rId4"/>
                      <a:stretch>
                        <a:fillRect/>
                      </a:stretch>
                    </p:blipFill>
                    <p:spPr>
                      <a:xfrm>
                        <a:off x="472018" y="5108975"/>
                        <a:ext cx="6896100" cy="660400"/>
                      </a:xfrm>
                      <a:prstGeom prst="rect">
                        <a:avLst/>
                      </a:prstGeom>
                    </p:spPr>
                  </p:pic>
                </p:oleObj>
              </mc:Fallback>
            </mc:AlternateContent>
          </a:graphicData>
        </a:graphic>
      </p:graphicFrame>
    </p:spTree>
    <p:extLst>
      <p:ext uri="{BB962C8B-B14F-4D97-AF65-F5344CB8AC3E}">
        <p14:creationId xmlns:p14="http://schemas.microsoft.com/office/powerpoint/2010/main" val="24771254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Section Goals</a:t>
            </a:r>
            <a:endParaRPr lang="en-US" dirty="0"/>
          </a:p>
        </p:txBody>
      </p:sp>
      <p:sp>
        <p:nvSpPr>
          <p:cNvPr id="7" name="Content Placeholder 6"/>
          <p:cNvSpPr>
            <a:spLocks noGrp="1"/>
          </p:cNvSpPr>
          <p:nvPr>
            <p:ph idx="1"/>
          </p:nvPr>
        </p:nvSpPr>
        <p:spPr/>
        <p:txBody>
          <a:bodyPr/>
          <a:lstStyle/>
          <a:p>
            <a:pPr marL="0" indent="0">
              <a:buNone/>
            </a:pPr>
            <a:r>
              <a:rPr lang="en-US" dirty="0" smtClean="0"/>
              <a:t>You will learn to</a:t>
            </a:r>
          </a:p>
          <a:p>
            <a:r>
              <a:rPr lang="en-US" dirty="0" smtClean="0"/>
              <a:t>Infer that knowing how to decompose vectors </a:t>
            </a:r>
            <a:br>
              <a:rPr lang="en-US" dirty="0" smtClean="0"/>
            </a:br>
            <a:r>
              <a:rPr lang="en-US" dirty="0" smtClean="0"/>
              <a:t>allows us to separate motion in a plane to two </a:t>
            </a:r>
            <a:br>
              <a:rPr lang="en-US" dirty="0" smtClean="0"/>
            </a:br>
            <a:r>
              <a:rPr lang="en-US" dirty="0" smtClean="0"/>
              <a:t>one-dimensional problems.</a:t>
            </a:r>
          </a:p>
          <a:p>
            <a:r>
              <a:rPr lang="en-US" dirty="0" smtClean="0"/>
              <a:t>Apply the equations for constant acceleration motion we developed in Chapter 3 to projectile motion.</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10.7: Projectile motion in two</a:t>
            </a:r>
          </a:p>
          <a:p>
            <a:r>
              <a:rPr lang="en-US" dirty="0" smtClean="0"/>
              <a:t>dimensions</a:t>
            </a:r>
            <a:endParaRPr lang="en-US" dirty="0"/>
          </a:p>
        </p:txBody>
      </p:sp>
    </p:spTree>
    <p:extLst>
      <p:ext uri="{BB962C8B-B14F-4D97-AF65-F5344CB8AC3E}">
        <p14:creationId xmlns:p14="http://schemas.microsoft.com/office/powerpoint/2010/main" val="38358005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10.10</a:t>
            </a:r>
            <a:endParaRPr lang="en-US" dirty="0"/>
          </a:p>
        </p:txBody>
      </p:sp>
      <p:sp>
        <p:nvSpPr>
          <p:cNvPr id="4" name="Footer Placeholder 3"/>
          <p:cNvSpPr>
            <a:spLocks noGrp="1"/>
          </p:cNvSpPr>
          <p:nvPr>
            <p:ph type="ftr" sz="quarter" idx="10"/>
          </p:nvPr>
        </p:nvSpPr>
        <p:spPr/>
        <p:txBody>
          <a:bodyPr/>
          <a:lstStyle/>
          <a:p>
            <a:r>
              <a:rPr lang="en-GB"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Reading Quiz</a:t>
            </a:r>
            <a:endParaRPr lang="en-US" dirty="0"/>
          </a:p>
        </p:txBody>
      </p:sp>
      <p:pic>
        <p:nvPicPr>
          <p:cNvPr id="6" name="Picture 5"/>
          <p:cNvPicPr>
            <a:picLocks noChangeAspect="1"/>
          </p:cNvPicPr>
          <p:nvPr/>
        </p:nvPicPr>
        <p:blipFill>
          <a:blip r:embed="rId2"/>
          <a:stretch>
            <a:fillRect/>
          </a:stretch>
        </p:blipFill>
        <p:spPr>
          <a:xfrm>
            <a:off x="0" y="1945532"/>
            <a:ext cx="9144000" cy="2966936"/>
          </a:xfrm>
          <a:prstGeom prst="rect">
            <a:avLst/>
          </a:prstGeom>
        </p:spPr>
      </p:pic>
      <p:sp>
        <p:nvSpPr>
          <p:cNvPr id="7" name="TextBox 6"/>
          <p:cNvSpPr txBox="1"/>
          <p:nvPr/>
        </p:nvSpPr>
        <p:spPr>
          <a:xfrm>
            <a:off x="108450" y="5133570"/>
            <a:ext cx="9035550" cy="1200329"/>
          </a:xfrm>
          <a:prstGeom prst="rect">
            <a:avLst/>
          </a:prstGeom>
          <a:noFill/>
        </p:spPr>
        <p:txBody>
          <a:bodyPr wrap="none" rtlCol="0">
            <a:spAutoFit/>
          </a:bodyPr>
          <a:lstStyle/>
          <a:p>
            <a:r>
              <a:rPr lang="en-US" dirty="0" smtClean="0"/>
              <a:t>No interaction in horizontal direction!</a:t>
            </a:r>
          </a:p>
          <a:p>
            <a:r>
              <a:rPr lang="en-US" dirty="0" smtClean="0"/>
              <a:t>Vector-speak: there is no component of gravitational acceleration</a:t>
            </a:r>
          </a:p>
          <a:p>
            <a:r>
              <a:rPr lang="en-US" dirty="0"/>
              <a:t>	</a:t>
            </a:r>
            <a:r>
              <a:rPr lang="en-US" dirty="0" smtClean="0"/>
              <a:t>that points in the horizontal direction</a:t>
            </a:r>
            <a:endParaRPr lang="en-US" dirty="0"/>
          </a:p>
        </p:txBody>
      </p:sp>
    </p:spTree>
    <p:extLst>
      <p:ext uri="{BB962C8B-B14F-4D97-AF65-F5344CB8AC3E}">
        <p14:creationId xmlns:p14="http://schemas.microsoft.com/office/powerpoint/2010/main" val="131880231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sz="2400" dirty="0" smtClean="0"/>
              <a:t>The position vector of an object moving in two dimensions is</a:t>
            </a:r>
          </a:p>
          <a:p>
            <a:pPr marL="0" indent="0">
              <a:buNone/>
            </a:pPr>
            <a:endParaRPr lang="en-US" sz="2400" dirty="0" smtClean="0"/>
          </a:p>
          <a:p>
            <a:r>
              <a:rPr lang="en-US" sz="2400" dirty="0" smtClean="0"/>
              <a:t>The object’s instantaneous velocity is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endParaRPr lang="en-US" sz="2400" dirty="0" smtClean="0"/>
          </a:p>
          <a:p>
            <a:r>
              <a:rPr lang="en-US" sz="2400" dirty="0" smtClean="0"/>
              <a:t>Similarly, instantaneous acceleration components are</a:t>
            </a:r>
          </a:p>
          <a:p>
            <a:pPr marL="0" indent="0">
              <a:buNone/>
            </a:pPr>
            <a:endParaRPr lang="en-US" sz="2400" dirty="0" smtClean="0">
              <a:solidFill>
                <a:srgbClr val="004A8F"/>
              </a:solidFill>
            </a:endParaRPr>
          </a:p>
          <a:p>
            <a:pPr marL="0" indent="0">
              <a:buNone/>
            </a:pPr>
            <a:endParaRPr lang="en-US" sz="2400" dirty="0" smtClean="0"/>
          </a:p>
          <a:p>
            <a:r>
              <a:rPr lang="en-US" sz="2400" dirty="0" smtClean="0"/>
              <a:t>Decomposing vectors into components allows us to separate motion in a plane into two one-dimensional problems.</a:t>
            </a:r>
            <a:endParaRPr lang="en-US" sz="2400"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10.7: Projectile motion in two</a:t>
            </a:r>
          </a:p>
          <a:p>
            <a:r>
              <a:rPr lang="en-US" dirty="0" smtClean="0"/>
              <a:t>dimensions</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4010767181"/>
              </p:ext>
            </p:extLst>
          </p:nvPr>
        </p:nvGraphicFramePr>
        <p:xfrm>
          <a:off x="3975100" y="1663700"/>
          <a:ext cx="1295400" cy="406400"/>
        </p:xfrm>
        <a:graphic>
          <a:graphicData uri="http://schemas.openxmlformats.org/presentationml/2006/ole">
            <mc:AlternateContent xmlns:mc="http://schemas.openxmlformats.org/markup-compatibility/2006">
              <mc:Choice xmlns:v="urn:schemas-microsoft-com:vml" Requires="v">
                <p:oleObj spid="_x0000_s335654" name="Equation" r:id="rId3" imgW="1295400" imgH="406400" progId="Equation.DSMT4">
                  <p:embed/>
                </p:oleObj>
              </mc:Choice>
              <mc:Fallback>
                <p:oleObj name="Equation" r:id="rId3" imgW="1295400" imgH="406400" progId="Equation.DSMT4">
                  <p:embed/>
                  <p:pic>
                    <p:nvPicPr>
                      <p:cNvPr id="0" name=""/>
                      <p:cNvPicPr/>
                      <p:nvPr/>
                    </p:nvPicPr>
                    <p:blipFill>
                      <a:blip r:embed="rId4"/>
                      <a:stretch>
                        <a:fillRect/>
                      </a:stretch>
                    </p:blipFill>
                    <p:spPr>
                      <a:xfrm>
                        <a:off x="3975100" y="1663700"/>
                        <a:ext cx="1295400" cy="4064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185486229"/>
              </p:ext>
            </p:extLst>
          </p:nvPr>
        </p:nvGraphicFramePr>
        <p:xfrm>
          <a:off x="2520950" y="2530475"/>
          <a:ext cx="4203700" cy="762000"/>
        </p:xfrm>
        <a:graphic>
          <a:graphicData uri="http://schemas.openxmlformats.org/presentationml/2006/ole">
            <mc:AlternateContent xmlns:mc="http://schemas.openxmlformats.org/markup-compatibility/2006">
              <mc:Choice xmlns:v="urn:schemas-microsoft-com:vml" Requires="v">
                <p:oleObj spid="_x0000_s335655" name="Equation" r:id="rId5" imgW="4203700" imgH="762000" progId="Equation.DSMT4">
                  <p:embed/>
                </p:oleObj>
              </mc:Choice>
              <mc:Fallback>
                <p:oleObj name="Equation" r:id="rId5" imgW="4203700" imgH="762000" progId="Equation.DSMT4">
                  <p:embed/>
                  <p:pic>
                    <p:nvPicPr>
                      <p:cNvPr id="0" name=""/>
                      <p:cNvPicPr/>
                      <p:nvPr/>
                    </p:nvPicPr>
                    <p:blipFill>
                      <a:blip r:embed="rId6"/>
                      <a:stretch>
                        <a:fillRect/>
                      </a:stretch>
                    </p:blipFill>
                    <p:spPr>
                      <a:xfrm>
                        <a:off x="2520950" y="2530475"/>
                        <a:ext cx="4203700" cy="7620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606692394"/>
              </p:ext>
            </p:extLst>
          </p:nvPr>
        </p:nvGraphicFramePr>
        <p:xfrm>
          <a:off x="3257550" y="3583753"/>
          <a:ext cx="2730500" cy="762000"/>
        </p:xfrm>
        <a:graphic>
          <a:graphicData uri="http://schemas.openxmlformats.org/presentationml/2006/ole">
            <mc:AlternateContent xmlns:mc="http://schemas.openxmlformats.org/markup-compatibility/2006">
              <mc:Choice xmlns:v="urn:schemas-microsoft-com:vml" Requires="v">
                <p:oleObj spid="_x0000_s335656" name="Equation" r:id="rId7" imgW="2730500" imgH="762000" progId="Equation.DSMT4">
                  <p:embed/>
                </p:oleObj>
              </mc:Choice>
              <mc:Fallback>
                <p:oleObj name="Equation" r:id="rId7" imgW="2730500" imgH="762000" progId="Equation.DSMT4">
                  <p:embed/>
                  <p:pic>
                    <p:nvPicPr>
                      <p:cNvPr id="0" name=""/>
                      <p:cNvPicPr/>
                      <p:nvPr/>
                    </p:nvPicPr>
                    <p:blipFill>
                      <a:blip r:embed="rId8"/>
                      <a:stretch>
                        <a:fillRect/>
                      </a:stretch>
                    </p:blipFill>
                    <p:spPr>
                      <a:xfrm>
                        <a:off x="3257550" y="3583753"/>
                        <a:ext cx="2730500" cy="7620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206949319"/>
              </p:ext>
            </p:extLst>
          </p:nvPr>
        </p:nvGraphicFramePr>
        <p:xfrm>
          <a:off x="2305050" y="4880588"/>
          <a:ext cx="4635500" cy="812800"/>
        </p:xfrm>
        <a:graphic>
          <a:graphicData uri="http://schemas.openxmlformats.org/presentationml/2006/ole">
            <mc:AlternateContent xmlns:mc="http://schemas.openxmlformats.org/markup-compatibility/2006">
              <mc:Choice xmlns:v="urn:schemas-microsoft-com:vml" Requires="v">
                <p:oleObj spid="_x0000_s335657" name="Equation" r:id="rId9" imgW="4635500" imgH="812800" progId="Equation.DSMT4">
                  <p:embed/>
                </p:oleObj>
              </mc:Choice>
              <mc:Fallback>
                <p:oleObj name="Equation" r:id="rId9" imgW="4635500" imgH="812800" progId="Equation.DSMT4">
                  <p:embed/>
                  <p:pic>
                    <p:nvPicPr>
                      <p:cNvPr id="0" name=""/>
                      <p:cNvPicPr/>
                      <p:nvPr/>
                    </p:nvPicPr>
                    <p:blipFill>
                      <a:blip r:embed="rId10"/>
                      <a:stretch>
                        <a:fillRect/>
                      </a:stretch>
                    </p:blipFill>
                    <p:spPr>
                      <a:xfrm>
                        <a:off x="2305050" y="4880588"/>
                        <a:ext cx="4635500" cy="812800"/>
                      </a:xfrm>
                      <a:prstGeom prst="rect">
                        <a:avLst/>
                      </a:prstGeom>
                    </p:spPr>
                  </p:pic>
                </p:oleObj>
              </mc:Fallback>
            </mc:AlternateContent>
          </a:graphicData>
        </a:graphic>
      </p:graphicFrame>
    </p:spTree>
    <p:extLst>
      <p:ext uri="{BB962C8B-B14F-4D97-AF65-F5344CB8AC3E}">
        <p14:creationId xmlns:p14="http://schemas.microsoft.com/office/powerpoint/2010/main" val="158007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heckerboard(across)">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dissolve">
                                      <p:cBhvr>
                                        <p:cTn id="29"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smtClean="0"/>
              <a:t>© 2015 Pearson Education, Inc.</a:t>
            </a:r>
            <a:endParaRPr lang="en-GB" dirty="0"/>
          </a:p>
        </p:txBody>
      </p:sp>
      <p:pic>
        <p:nvPicPr>
          <p:cNvPr id="5" name="ProjectileCart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2840" y="472763"/>
            <a:ext cx="8128000" cy="6096000"/>
          </a:xfrm>
          <a:prstGeom prst="rect">
            <a:avLst/>
          </a:prstGeom>
        </p:spPr>
      </p:pic>
    </p:spTree>
    <p:extLst>
      <p:ext uri="{BB962C8B-B14F-4D97-AF65-F5344CB8AC3E}">
        <p14:creationId xmlns:p14="http://schemas.microsoft.com/office/powerpoint/2010/main" val="9078989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mute="1">
                <p:cTn id="7" fill="hold" display="0">
                  <p:stCondLst>
                    <p:cond delay="indefinite"/>
                  </p:stCondLst>
                </p:cTn>
                <p:tgtEl>
                  <p:spTgt spid="5"/>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sz="2400" dirty="0"/>
              <a:t>Consider the motion of a ball launched straight up from a </a:t>
            </a:r>
            <a:r>
              <a:rPr lang="en-US" sz="2400" dirty="0" smtClean="0"/>
              <a:t>cart moving </a:t>
            </a:r>
            <a:r>
              <a:rPr lang="en-US" sz="2400" dirty="0"/>
              <a:t>at a constant velocity (see the figure on the previous slide). </a:t>
            </a:r>
          </a:p>
          <a:p>
            <a:r>
              <a:rPr lang="en-US" sz="2400" dirty="0"/>
              <a:t>The resulting two-dimensional projectile motion in Earth’s reference frame is the curved trajectory shown in the figure. </a:t>
            </a:r>
          </a:p>
          <a:p>
            <a:r>
              <a:rPr lang="en-US" sz="2400" dirty="0"/>
              <a:t>The balls has a constant downward acceleration </a:t>
            </a:r>
            <a:r>
              <a:rPr lang="en-US" sz="2400" dirty="0" smtClean="0"/>
              <a:t>of </a:t>
            </a:r>
            <a:r>
              <a:rPr lang="en-US" sz="2400" i="1" dirty="0" smtClean="0"/>
              <a:t>a</a:t>
            </a:r>
            <a:r>
              <a:rPr lang="en-US" sz="2400" i="1" baseline="-25000" dirty="0" smtClean="0"/>
              <a:t>y</a:t>
            </a:r>
            <a:r>
              <a:rPr lang="en-US" sz="2400" dirty="0" smtClean="0"/>
              <a:t> </a:t>
            </a:r>
            <a:r>
              <a:rPr lang="en-US" sz="2400" dirty="0"/>
              <a:t>= –</a:t>
            </a:r>
            <a:r>
              <a:rPr lang="en-US" sz="2400" i="1" dirty="0"/>
              <a:t>g</a:t>
            </a:r>
            <a:r>
              <a:rPr lang="en-US" sz="2400" dirty="0" smtClean="0"/>
              <a:t>.</a:t>
            </a:r>
            <a:endParaRPr lang="en-US" sz="2400"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10.7: Projectile motion in two</a:t>
            </a:r>
          </a:p>
          <a:p>
            <a:r>
              <a:rPr lang="en-US" dirty="0" smtClean="0"/>
              <a:t>dimensions</a:t>
            </a:r>
            <a:endParaRPr lang="en-US" dirty="0"/>
          </a:p>
        </p:txBody>
      </p:sp>
      <p:pic>
        <p:nvPicPr>
          <p:cNvPr id="7" name="Picture 6" descr="10_32_Figure.jpg"/>
          <p:cNvPicPr>
            <a:picLocks noChangeAspect="1"/>
          </p:cNvPicPr>
          <p:nvPr/>
        </p:nvPicPr>
        <p:blipFill rotWithShape="1">
          <a:blip r:embed="rId2">
            <a:extLst>
              <a:ext uri="{28A0092B-C50C-407E-A947-70E740481C1C}">
                <a14:useLocalDpi xmlns:a14="http://schemas.microsoft.com/office/drawing/2010/main" val="0"/>
              </a:ext>
            </a:extLst>
          </a:blip>
          <a:srcRect b="2804"/>
          <a:stretch/>
        </p:blipFill>
        <p:spPr>
          <a:xfrm>
            <a:off x="3362993" y="3608215"/>
            <a:ext cx="2418015" cy="3160756"/>
          </a:xfrm>
          <a:prstGeom prst="rect">
            <a:avLst/>
          </a:prstGeom>
        </p:spPr>
      </p:pic>
    </p:spTree>
    <p:extLst>
      <p:ext uri="{BB962C8B-B14F-4D97-AF65-F5344CB8AC3E}">
        <p14:creationId xmlns:p14="http://schemas.microsoft.com/office/powerpoint/2010/main" val="171177847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sz="2400" dirty="0"/>
              <a:t>In Earth’s reference frame, the ball’s initial velocity is</a:t>
            </a:r>
          </a:p>
          <a:p>
            <a:pPr marL="0" indent="0">
              <a:buNone/>
            </a:pPr>
            <a:endParaRPr lang="en-US" sz="2400" dirty="0" smtClean="0"/>
          </a:p>
          <a:p>
            <a:r>
              <a:rPr lang="en-US" sz="2400" dirty="0" smtClean="0"/>
              <a:t>The </a:t>
            </a:r>
            <a:r>
              <a:rPr lang="en-US" sz="2400" dirty="0"/>
              <a:t>ball’s launch </a:t>
            </a:r>
            <a:r>
              <a:rPr lang="en-US" sz="2400" dirty="0" smtClean="0"/>
              <a:t>angle relative </a:t>
            </a:r>
            <a:r>
              <a:rPr lang="en-US" sz="2400" dirty="0"/>
              <a:t>to the x axis </a:t>
            </a:r>
            <a:r>
              <a:rPr lang="en-US" sz="2400" dirty="0" smtClean="0"/>
              <a:t>is</a:t>
            </a:r>
            <a:br>
              <a:rPr lang="en-US" sz="2400" dirty="0" smtClean="0"/>
            </a:br>
            <a:r>
              <a:rPr lang="en-US" sz="2400" dirty="0" smtClean="0"/>
              <a:t/>
            </a:r>
            <a:br>
              <a:rPr lang="en-US" sz="2400" dirty="0" smtClean="0"/>
            </a:br>
            <a:endParaRPr lang="en-US" sz="2400" dirty="0" smtClean="0"/>
          </a:p>
          <a:p>
            <a:pPr>
              <a:lnSpc>
                <a:spcPct val="150000"/>
              </a:lnSpc>
            </a:pPr>
            <a:r>
              <a:rPr lang="en-US" sz="2400" dirty="0" smtClean="0"/>
              <a:t>Using </a:t>
            </a:r>
            <a:r>
              <a:rPr lang="en-US" sz="2400" i="1" dirty="0"/>
              <a:t>a</a:t>
            </a:r>
            <a:r>
              <a:rPr lang="en-US" sz="2400" i="1" baseline="-25000" dirty="0"/>
              <a:t>x</a:t>
            </a:r>
            <a:r>
              <a:rPr lang="en-US" sz="2400" dirty="0"/>
              <a:t> = 0 and </a:t>
            </a:r>
            <a:r>
              <a:rPr lang="en-US" sz="2400" i="1" dirty="0"/>
              <a:t>a</a:t>
            </a:r>
            <a:r>
              <a:rPr lang="en-US" sz="2400" i="1" baseline="-25000" dirty="0"/>
              <a:t>y</a:t>
            </a:r>
            <a:r>
              <a:rPr lang="en-US" sz="2400" dirty="0"/>
              <a:t> = </a:t>
            </a:r>
            <a:r>
              <a:rPr lang="en-US" sz="2400" dirty="0" smtClean="0"/>
              <a:t>–</a:t>
            </a:r>
            <a:r>
              <a:rPr lang="en-US" sz="2400" i="1" dirty="0" smtClean="0"/>
              <a:t>g</a:t>
            </a:r>
            <a:r>
              <a:rPr lang="en-US" sz="2400" dirty="0" smtClean="0"/>
              <a:t> </a:t>
            </a:r>
            <a:r>
              <a:rPr lang="en-US" sz="2400" dirty="0"/>
              <a:t>in Equations 3.4 and 3.8, we get</a:t>
            </a:r>
          </a:p>
          <a:p>
            <a:pPr marL="0" indent="0" algn="ctr">
              <a:lnSpc>
                <a:spcPct val="150000"/>
              </a:lnSpc>
              <a:buNone/>
            </a:pPr>
            <a:r>
              <a:rPr lang="el-GR" sz="2400" i="1" dirty="0" smtClean="0"/>
              <a:t>υ</a:t>
            </a:r>
            <a:r>
              <a:rPr lang="en-US" sz="2400" i="1" baseline="-25000" dirty="0" smtClean="0"/>
              <a:t>x</a:t>
            </a:r>
            <a:r>
              <a:rPr lang="en-US" sz="2400" baseline="-25000" dirty="0"/>
              <a:t>,</a:t>
            </a:r>
            <a:r>
              <a:rPr lang="en-US" sz="2400" baseline="-25000" dirty="0" smtClean="0"/>
              <a:t>f</a:t>
            </a:r>
            <a:r>
              <a:rPr lang="en-US" sz="2400" dirty="0" smtClean="0"/>
              <a:t> = </a:t>
            </a:r>
            <a:r>
              <a:rPr lang="el-GR" sz="2400" i="1" dirty="0"/>
              <a:t>υ</a:t>
            </a:r>
            <a:r>
              <a:rPr lang="en-US" sz="2400" i="1" baseline="-25000" dirty="0" smtClean="0"/>
              <a:t>x</a:t>
            </a:r>
            <a:r>
              <a:rPr lang="en-US" sz="2400" baseline="-25000" dirty="0"/>
              <a:t>,</a:t>
            </a:r>
            <a:r>
              <a:rPr lang="en-US" sz="2400" baseline="-25000" dirty="0" smtClean="0"/>
              <a:t>i</a:t>
            </a:r>
            <a:r>
              <a:rPr lang="en-US" sz="2400" dirty="0" smtClean="0"/>
              <a:t>  (</a:t>
            </a:r>
            <a:r>
              <a:rPr lang="en-US" sz="2400" dirty="0"/>
              <a:t>constant velocity</a:t>
            </a:r>
            <a:r>
              <a:rPr lang="en-US" sz="2400" dirty="0" smtClean="0"/>
              <a:t>)</a:t>
            </a:r>
            <a:br>
              <a:rPr lang="en-US" sz="2400" dirty="0" smtClean="0"/>
            </a:br>
            <a:endParaRPr lang="en-US" sz="2400" dirty="0" smtClean="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10.7: Projectile motion in two</a:t>
            </a:r>
          </a:p>
          <a:p>
            <a:r>
              <a:rPr lang="en-US" dirty="0" smtClean="0"/>
              <a:t>dimensions</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485505511"/>
              </p:ext>
            </p:extLst>
          </p:nvPr>
        </p:nvGraphicFramePr>
        <p:xfrm>
          <a:off x="1593850" y="5705475"/>
          <a:ext cx="5956300" cy="482600"/>
        </p:xfrm>
        <a:graphic>
          <a:graphicData uri="http://schemas.openxmlformats.org/presentationml/2006/ole">
            <mc:AlternateContent xmlns:mc="http://schemas.openxmlformats.org/markup-compatibility/2006">
              <mc:Choice xmlns:v="urn:schemas-microsoft-com:vml" Requires="v">
                <p:oleObj spid="_x0000_s463227" name="Equation" r:id="rId3" imgW="5956300" imgH="482600" progId="Equation.DSMT4">
                  <p:embed/>
                </p:oleObj>
              </mc:Choice>
              <mc:Fallback>
                <p:oleObj name="Equation" r:id="rId3" imgW="5956300" imgH="482600" progId="Equation.DSMT4">
                  <p:embed/>
                  <p:pic>
                    <p:nvPicPr>
                      <p:cNvPr id="0" name=""/>
                      <p:cNvPicPr/>
                      <p:nvPr/>
                    </p:nvPicPr>
                    <p:blipFill>
                      <a:blip r:embed="rId4"/>
                      <a:stretch>
                        <a:fillRect/>
                      </a:stretch>
                    </p:blipFill>
                    <p:spPr>
                      <a:xfrm>
                        <a:off x="1593850" y="5705475"/>
                        <a:ext cx="5956300" cy="4826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363130104"/>
              </p:ext>
            </p:extLst>
          </p:nvPr>
        </p:nvGraphicFramePr>
        <p:xfrm>
          <a:off x="3892550" y="2475748"/>
          <a:ext cx="1358900" cy="939800"/>
        </p:xfrm>
        <a:graphic>
          <a:graphicData uri="http://schemas.openxmlformats.org/presentationml/2006/ole">
            <mc:AlternateContent xmlns:mc="http://schemas.openxmlformats.org/markup-compatibility/2006">
              <mc:Choice xmlns:v="urn:schemas-microsoft-com:vml" Requires="v">
                <p:oleObj spid="_x0000_s463228" name="Equation" r:id="rId5" imgW="1358900" imgH="939800" progId="Equation.DSMT4">
                  <p:embed/>
                </p:oleObj>
              </mc:Choice>
              <mc:Fallback>
                <p:oleObj name="Equation" r:id="rId5" imgW="1358900" imgH="939800" progId="Equation.DSMT4">
                  <p:embed/>
                  <p:pic>
                    <p:nvPicPr>
                      <p:cNvPr id="0" name=""/>
                      <p:cNvPicPr/>
                      <p:nvPr/>
                    </p:nvPicPr>
                    <p:blipFill>
                      <a:blip r:embed="rId6"/>
                      <a:stretch>
                        <a:fillRect/>
                      </a:stretch>
                    </p:blipFill>
                    <p:spPr>
                      <a:xfrm>
                        <a:off x="3892550" y="2475748"/>
                        <a:ext cx="1358900" cy="9398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470799642"/>
              </p:ext>
            </p:extLst>
          </p:nvPr>
        </p:nvGraphicFramePr>
        <p:xfrm>
          <a:off x="3638550" y="1635125"/>
          <a:ext cx="1866900" cy="482600"/>
        </p:xfrm>
        <a:graphic>
          <a:graphicData uri="http://schemas.openxmlformats.org/presentationml/2006/ole">
            <mc:AlternateContent xmlns:mc="http://schemas.openxmlformats.org/markup-compatibility/2006">
              <mc:Choice xmlns:v="urn:schemas-microsoft-com:vml" Requires="v">
                <p:oleObj spid="_x0000_s463229" name="Equation" r:id="rId7" imgW="1866900" imgH="482600" progId="Equation.DSMT4">
                  <p:embed/>
                </p:oleObj>
              </mc:Choice>
              <mc:Fallback>
                <p:oleObj name="Equation" r:id="rId7" imgW="1866900" imgH="482600" progId="Equation.DSMT4">
                  <p:embed/>
                  <p:pic>
                    <p:nvPicPr>
                      <p:cNvPr id="0" name=""/>
                      <p:cNvPicPr/>
                      <p:nvPr/>
                    </p:nvPicPr>
                    <p:blipFill>
                      <a:blip r:embed="rId8"/>
                      <a:stretch>
                        <a:fillRect/>
                      </a:stretch>
                    </p:blipFill>
                    <p:spPr>
                      <a:xfrm>
                        <a:off x="3638550" y="1635125"/>
                        <a:ext cx="1866900" cy="482600"/>
                      </a:xfrm>
                      <a:prstGeom prst="rect">
                        <a:avLst/>
                      </a:prstGeom>
                    </p:spPr>
                  </p:pic>
                </p:oleObj>
              </mc:Fallback>
            </mc:AlternateContent>
          </a:graphicData>
        </a:graphic>
      </p:graphicFrame>
      <p:sp>
        <p:nvSpPr>
          <p:cNvPr id="3" name="Rectangle 2"/>
          <p:cNvSpPr/>
          <p:nvPr/>
        </p:nvSpPr>
        <p:spPr>
          <a:xfrm>
            <a:off x="2682875" y="4511586"/>
            <a:ext cx="7159625" cy="830997"/>
          </a:xfrm>
          <a:prstGeom prst="rect">
            <a:avLst/>
          </a:prstGeom>
        </p:spPr>
        <p:txBody>
          <a:bodyPr wrap="square">
            <a:spAutoFit/>
          </a:bodyPr>
          <a:lstStyle/>
          <a:p>
            <a:r>
              <a:rPr lang="el-GR" i="1" dirty="0">
                <a:latin typeface="Times New Roman"/>
                <a:cs typeface="Times New Roman"/>
              </a:rPr>
              <a:t>υ</a:t>
            </a:r>
            <a:r>
              <a:rPr lang="en-US" i="1" baseline="-25000" dirty="0" err="1">
                <a:latin typeface="Times New Roman"/>
                <a:cs typeface="Times New Roman"/>
              </a:rPr>
              <a:t>y</a:t>
            </a:r>
            <a:r>
              <a:rPr lang="en-US" baseline="-25000" dirty="0" err="1">
                <a:latin typeface="Times New Roman"/>
                <a:cs typeface="Times New Roman"/>
              </a:rPr>
              <a:t>,f</a:t>
            </a:r>
            <a:r>
              <a:rPr lang="en-US" dirty="0">
                <a:latin typeface="Times New Roman"/>
                <a:cs typeface="Times New Roman"/>
              </a:rPr>
              <a:t> = </a:t>
            </a:r>
            <a:r>
              <a:rPr lang="el-GR" i="1" dirty="0">
                <a:latin typeface="Times New Roman"/>
                <a:cs typeface="Times New Roman"/>
              </a:rPr>
              <a:t>υ</a:t>
            </a:r>
            <a:r>
              <a:rPr lang="en-US" i="1" baseline="-25000" dirty="0" err="1">
                <a:latin typeface="Times New Roman"/>
                <a:cs typeface="Times New Roman"/>
              </a:rPr>
              <a:t>y</a:t>
            </a:r>
            <a:r>
              <a:rPr lang="en-US" baseline="-25000" dirty="0" err="1">
                <a:latin typeface="Times New Roman"/>
                <a:cs typeface="Times New Roman"/>
              </a:rPr>
              <a:t>,i</a:t>
            </a:r>
            <a:r>
              <a:rPr lang="en-US" dirty="0">
                <a:latin typeface="Times New Roman"/>
                <a:cs typeface="Times New Roman"/>
              </a:rPr>
              <a:t> – </a:t>
            </a:r>
            <a:r>
              <a:rPr lang="en-US" i="1" dirty="0" err="1">
                <a:latin typeface="Times New Roman"/>
                <a:cs typeface="Times New Roman"/>
              </a:rPr>
              <a:t>g</a:t>
            </a:r>
            <a:r>
              <a:rPr lang="en-US" dirty="0" err="1">
                <a:latin typeface="Times New Roman"/>
                <a:cs typeface="Times New Roman"/>
              </a:rPr>
              <a:t>Δ</a:t>
            </a:r>
            <a:r>
              <a:rPr lang="en-US" i="1" dirty="0" err="1">
                <a:latin typeface="Times New Roman"/>
                <a:cs typeface="Times New Roman"/>
              </a:rPr>
              <a:t>t</a:t>
            </a:r>
            <a:r>
              <a:rPr lang="en-US" dirty="0">
                <a:latin typeface="Times New Roman"/>
                <a:cs typeface="Times New Roman"/>
              </a:rPr>
              <a:t>  (constant acceleration)</a:t>
            </a:r>
            <a:br>
              <a:rPr lang="en-US" dirty="0">
                <a:latin typeface="Times New Roman"/>
                <a:cs typeface="Times New Roman"/>
              </a:rPr>
            </a:br>
            <a:endParaRPr lang="en-US" dirty="0">
              <a:latin typeface="Times New Roman"/>
              <a:cs typeface="Times New Roman"/>
            </a:endParaRPr>
          </a:p>
        </p:txBody>
      </p:sp>
      <p:sp>
        <p:nvSpPr>
          <p:cNvPr id="4" name="Rectangle 3"/>
          <p:cNvSpPr/>
          <p:nvPr/>
        </p:nvSpPr>
        <p:spPr>
          <a:xfrm>
            <a:off x="2698750" y="4955600"/>
            <a:ext cx="4572000" cy="615553"/>
          </a:xfrm>
          <a:prstGeom prst="rect">
            <a:avLst/>
          </a:prstGeom>
        </p:spPr>
        <p:txBody>
          <a:bodyPr>
            <a:spAutoFit/>
          </a:bodyPr>
          <a:lstStyle/>
          <a:p>
            <a:pPr marL="0" indent="0" algn="ctr">
              <a:lnSpc>
                <a:spcPct val="150000"/>
              </a:lnSpc>
              <a:buNone/>
            </a:pPr>
            <a:r>
              <a:rPr lang="en-US" i="1" dirty="0" err="1">
                <a:latin typeface="Times New Roman"/>
                <a:cs typeface="Times New Roman"/>
              </a:rPr>
              <a:t>x</a:t>
            </a:r>
            <a:r>
              <a:rPr lang="en-US" baseline="-25000" dirty="0" err="1">
                <a:latin typeface="Times New Roman"/>
                <a:cs typeface="Times New Roman"/>
              </a:rPr>
              <a:t>f</a:t>
            </a:r>
            <a:r>
              <a:rPr lang="en-US" dirty="0">
                <a:latin typeface="Times New Roman"/>
                <a:cs typeface="Times New Roman"/>
              </a:rPr>
              <a:t> = </a:t>
            </a:r>
            <a:r>
              <a:rPr lang="en-US" i="1" dirty="0">
                <a:latin typeface="Times New Roman"/>
                <a:cs typeface="Times New Roman"/>
              </a:rPr>
              <a:t>x</a:t>
            </a:r>
            <a:r>
              <a:rPr lang="en-US" baseline="-25000" dirty="0">
                <a:latin typeface="Times New Roman"/>
                <a:cs typeface="Times New Roman"/>
              </a:rPr>
              <a:t>i</a:t>
            </a:r>
            <a:r>
              <a:rPr lang="en-US" dirty="0">
                <a:latin typeface="Times New Roman"/>
                <a:cs typeface="Times New Roman"/>
              </a:rPr>
              <a:t> + </a:t>
            </a:r>
            <a:r>
              <a:rPr lang="el-GR" i="1" dirty="0">
                <a:latin typeface="Times New Roman"/>
                <a:cs typeface="Times New Roman"/>
              </a:rPr>
              <a:t>υ</a:t>
            </a:r>
            <a:r>
              <a:rPr lang="en-US" i="1" baseline="-25000" dirty="0" err="1">
                <a:latin typeface="Times New Roman"/>
                <a:cs typeface="Times New Roman"/>
              </a:rPr>
              <a:t>x</a:t>
            </a:r>
            <a:r>
              <a:rPr lang="en-US" baseline="-25000" dirty="0" err="1">
                <a:latin typeface="Times New Roman"/>
                <a:cs typeface="Times New Roman"/>
              </a:rPr>
              <a:t>,i</a:t>
            </a:r>
            <a:r>
              <a:rPr lang="en-US" baseline="-25000" dirty="0">
                <a:latin typeface="Times New Roman"/>
                <a:cs typeface="Times New Roman"/>
              </a:rPr>
              <a:t> </a:t>
            </a:r>
            <a:r>
              <a:rPr lang="en-US" dirty="0" err="1">
                <a:latin typeface="Times New Roman"/>
                <a:cs typeface="Times New Roman"/>
              </a:rPr>
              <a:t>Δ</a:t>
            </a:r>
            <a:r>
              <a:rPr lang="en-US" i="1" dirty="0" err="1">
                <a:latin typeface="Times New Roman"/>
                <a:cs typeface="Times New Roman"/>
              </a:rPr>
              <a:t>t</a:t>
            </a:r>
            <a:r>
              <a:rPr lang="en-US" dirty="0">
                <a:latin typeface="Times New Roman"/>
                <a:cs typeface="Times New Roman"/>
              </a:rPr>
              <a:t>  (constant velocity)</a:t>
            </a:r>
          </a:p>
        </p:txBody>
      </p:sp>
    </p:spTree>
    <p:extLst>
      <p:ext uri="{BB962C8B-B14F-4D97-AF65-F5344CB8AC3E}">
        <p14:creationId xmlns:p14="http://schemas.microsoft.com/office/powerpoint/2010/main" val="400966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dissolve">
                                      <p:cBhvr>
                                        <p:cTn id="19" dur="500"/>
                                        <p:tgtEl>
                                          <p:spTgt spid="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dissolv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dissolve">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170432"/>
            <a:ext cx="9144000" cy="553998"/>
          </a:xfrm>
        </p:spPr>
        <p:txBody>
          <a:bodyPr/>
          <a:lstStyle/>
          <a:p>
            <a:r>
              <a:rPr lang="en-US" dirty="0"/>
              <a:t>Example 10.5 Position of highest </a:t>
            </a:r>
            <a:r>
              <a:rPr lang="en-US" dirty="0" smtClean="0"/>
              <a:t>point</a:t>
            </a:r>
            <a:endParaRPr lang="en-US" dirty="0"/>
          </a:p>
        </p:txBody>
      </p:sp>
      <p:sp>
        <p:nvSpPr>
          <p:cNvPr id="4" name="Content Placeholder 3"/>
          <p:cNvSpPr>
            <a:spLocks noGrp="1"/>
          </p:cNvSpPr>
          <p:nvPr>
            <p:ph idx="1"/>
          </p:nvPr>
        </p:nvSpPr>
        <p:spPr/>
        <p:txBody>
          <a:bodyPr/>
          <a:lstStyle/>
          <a:p>
            <a:pPr marL="0" indent="0">
              <a:buNone/>
            </a:pPr>
            <a:r>
              <a:rPr lang="en-US" dirty="0"/>
              <a:t>The ball of Figure 10.32 is launched from the origin of an </a:t>
            </a:r>
            <a:r>
              <a:rPr lang="en-US" i="1" dirty="0"/>
              <a:t>xy</a:t>
            </a:r>
            <a:r>
              <a:rPr lang="en-US" dirty="0"/>
              <a:t> coordinate system. Write expressions giving, at the top of its trajectory, the ball’s rectangular coordinates in terms of its initial speed </a:t>
            </a:r>
            <a:r>
              <a:rPr lang="el-GR" i="1" dirty="0"/>
              <a:t>υ</a:t>
            </a:r>
            <a:r>
              <a:rPr lang="en-US" baseline="-25000" dirty="0" smtClean="0"/>
              <a:t>i</a:t>
            </a:r>
            <a:r>
              <a:rPr lang="en-US" dirty="0" smtClean="0"/>
              <a:t> </a:t>
            </a:r>
            <a:r>
              <a:rPr lang="en-US" dirty="0"/>
              <a:t>and the acceleration due to gravity </a:t>
            </a:r>
            <a:r>
              <a:rPr lang="en-US" i="1" dirty="0"/>
              <a:t>g</a:t>
            </a:r>
            <a:r>
              <a:rPr lang="en-US" dirty="0"/>
              <a:t>.</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10.7: Projectile motion in two</a:t>
            </a:r>
          </a:p>
          <a:p>
            <a:r>
              <a:rPr lang="en-US" dirty="0" smtClean="0"/>
              <a:t>dimensions</a:t>
            </a:r>
            <a:endParaRPr lang="en-US" dirty="0"/>
          </a:p>
        </p:txBody>
      </p:sp>
    </p:spTree>
    <p:extLst>
      <p:ext uri="{BB962C8B-B14F-4D97-AF65-F5344CB8AC3E}">
        <p14:creationId xmlns:p14="http://schemas.microsoft.com/office/powerpoint/2010/main" val="321800418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170432"/>
            <a:ext cx="9144000" cy="553998"/>
          </a:xfrm>
        </p:spPr>
        <p:txBody>
          <a:bodyPr/>
          <a:lstStyle/>
          <a:p>
            <a:r>
              <a:rPr lang="en-US" dirty="0"/>
              <a:t>Example 10.5 Position of highest </a:t>
            </a:r>
            <a:r>
              <a:rPr lang="en-US" dirty="0" smtClean="0"/>
              <a:t>point (cont.)</a:t>
            </a:r>
            <a:endParaRPr lang="en-US" dirty="0"/>
          </a:p>
        </p:txBody>
      </p:sp>
      <p:sp>
        <p:nvSpPr>
          <p:cNvPr id="4" name="Content Placeholder 3"/>
          <p:cNvSpPr>
            <a:spLocks noGrp="1"/>
          </p:cNvSpPr>
          <p:nvPr>
            <p:ph idx="1"/>
          </p:nvPr>
        </p:nvSpPr>
        <p:spPr/>
        <p:txBody>
          <a:bodyPr/>
          <a:lstStyle/>
          <a:p>
            <a:pPr marL="0" indent="0">
              <a:buNone/>
            </a:pPr>
            <a:r>
              <a:rPr lang="en-US" dirty="0"/>
              <a:t>❶ </a:t>
            </a:r>
            <a:r>
              <a:rPr lang="en-US" dirty="0" smtClean="0"/>
              <a:t>GETTING STARTED </a:t>
            </a:r>
            <a:r>
              <a:rPr lang="en-US" dirty="0"/>
              <a:t>Because the ball is launched from the origin, </a:t>
            </a:r>
            <a:r>
              <a:rPr lang="en-US" i="1" dirty="0" smtClean="0"/>
              <a:t>x</a:t>
            </a:r>
            <a:r>
              <a:rPr lang="en-US" baseline="-25000" dirty="0" smtClean="0"/>
              <a:t>i</a:t>
            </a:r>
            <a:r>
              <a:rPr lang="en-US" dirty="0" smtClean="0"/>
              <a:t> = 0 </a:t>
            </a:r>
            <a:r>
              <a:rPr lang="en-US" dirty="0"/>
              <a:t>and </a:t>
            </a:r>
            <a:r>
              <a:rPr lang="en-US" i="1" dirty="0" smtClean="0"/>
              <a:t>y</a:t>
            </a:r>
            <a:r>
              <a:rPr lang="en-US" baseline="-25000" dirty="0" smtClean="0"/>
              <a:t>i</a:t>
            </a:r>
            <a:r>
              <a:rPr lang="en-US" dirty="0" smtClean="0"/>
              <a:t> = 0</a:t>
            </a:r>
            <a:r>
              <a:rPr lang="en-US" dirty="0"/>
              <a:t>. As the ball moves upward, the vertical component of its velocity, </a:t>
            </a:r>
            <a:r>
              <a:rPr lang="el-GR" i="1" dirty="0" smtClean="0"/>
              <a:t>υ</a:t>
            </a:r>
            <a:r>
              <a:rPr lang="en-US" i="1" baseline="-25000" dirty="0" smtClean="0"/>
              <a:t>y</a:t>
            </a:r>
            <a:r>
              <a:rPr lang="en-US" dirty="0" smtClean="0"/>
              <a:t>, </a:t>
            </a:r>
            <a:r>
              <a:rPr lang="en-US" dirty="0"/>
              <a:t>is positive. After crossing its highest position, the ball moves downward, and so now </a:t>
            </a:r>
            <a:r>
              <a:rPr lang="el-GR" i="1" dirty="0"/>
              <a:t>υ</a:t>
            </a:r>
            <a:r>
              <a:rPr lang="el-GR" i="1" baseline="-25000" dirty="0"/>
              <a:t>y</a:t>
            </a:r>
            <a:r>
              <a:rPr lang="en-US" dirty="0" smtClean="0"/>
              <a:t> </a:t>
            </a:r>
            <a:r>
              <a:rPr lang="en-US" dirty="0"/>
              <a:t>is negative. As the ball passes through its highest position, therefore, </a:t>
            </a:r>
            <a:r>
              <a:rPr lang="el-GR" i="1" dirty="0"/>
              <a:t>υ</a:t>
            </a:r>
            <a:r>
              <a:rPr lang="el-GR" i="1" baseline="-25000" dirty="0"/>
              <a:t>y</a:t>
            </a:r>
            <a:r>
              <a:rPr lang="en-US" dirty="0" smtClean="0"/>
              <a:t> </a:t>
            </a:r>
            <a:r>
              <a:rPr lang="en-US" dirty="0"/>
              <a:t>reverses sign, so at that position </a:t>
            </a:r>
            <a:r>
              <a:rPr lang="el-GR" i="1" dirty="0" smtClean="0"/>
              <a:t>υ</a:t>
            </a:r>
            <a:r>
              <a:rPr lang="el-GR" i="1" baseline="-25000" dirty="0" smtClean="0"/>
              <a:t>y</a:t>
            </a:r>
            <a:r>
              <a:rPr lang="en-US" dirty="0" smtClean="0"/>
              <a:t> = 0</a:t>
            </a:r>
            <a:r>
              <a:rPr lang="en-US" dirty="0"/>
              <a:t>.</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10.7: Projectile motion in two</a:t>
            </a:r>
          </a:p>
          <a:p>
            <a:r>
              <a:rPr lang="en-US" dirty="0" smtClean="0"/>
              <a:t>dimensions</a:t>
            </a:r>
            <a:endParaRPr lang="en-US" dirty="0"/>
          </a:p>
        </p:txBody>
      </p:sp>
    </p:spTree>
    <p:extLst>
      <p:ext uri="{BB962C8B-B14F-4D97-AF65-F5344CB8AC3E}">
        <p14:creationId xmlns:p14="http://schemas.microsoft.com/office/powerpoint/2010/main" val="426893732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170432"/>
            <a:ext cx="9144000" cy="553998"/>
          </a:xfrm>
        </p:spPr>
        <p:txBody>
          <a:bodyPr/>
          <a:lstStyle/>
          <a:p>
            <a:r>
              <a:rPr lang="en-US" dirty="0"/>
              <a:t>Example 10.5 Position of highest </a:t>
            </a:r>
            <a:r>
              <a:rPr lang="en-US" dirty="0" smtClean="0"/>
              <a:t>point (cont.)</a:t>
            </a:r>
            <a:endParaRPr lang="en-US" dirty="0"/>
          </a:p>
        </p:txBody>
      </p:sp>
      <p:sp>
        <p:nvSpPr>
          <p:cNvPr id="4" name="Content Placeholder 3"/>
          <p:cNvSpPr>
            <a:spLocks noGrp="1"/>
          </p:cNvSpPr>
          <p:nvPr>
            <p:ph idx="1"/>
          </p:nvPr>
        </p:nvSpPr>
        <p:spPr/>
        <p:txBody>
          <a:bodyPr/>
          <a:lstStyle/>
          <a:p>
            <a:pPr marL="0" indent="0">
              <a:buNone/>
            </a:pPr>
            <a:r>
              <a:rPr lang="en-US" dirty="0"/>
              <a:t>❷ </a:t>
            </a:r>
            <a:r>
              <a:rPr lang="en-US" dirty="0" smtClean="0"/>
              <a:t>DEVISE PLAN </a:t>
            </a:r>
            <a:r>
              <a:rPr lang="en-US" dirty="0"/>
              <a:t>Taking the highest position as </a:t>
            </a:r>
            <a:r>
              <a:rPr lang="en-US" dirty="0" smtClean="0"/>
              <a:t/>
            </a:r>
            <a:br>
              <a:rPr lang="en-US" dirty="0" smtClean="0"/>
            </a:br>
            <a:r>
              <a:rPr lang="en-US" dirty="0" smtClean="0"/>
              <a:t>my </a:t>
            </a:r>
            <a:r>
              <a:rPr lang="en-US" dirty="0"/>
              <a:t>final position and then substituting </a:t>
            </a:r>
            <a:r>
              <a:rPr lang="el-GR" i="1" dirty="0" smtClean="0"/>
              <a:t>υ</a:t>
            </a:r>
            <a:r>
              <a:rPr lang="en-US" i="1" baseline="-25000" dirty="0" smtClean="0"/>
              <a:t>y,</a:t>
            </a:r>
            <a:r>
              <a:rPr lang="en-US" baseline="-25000" dirty="0" smtClean="0"/>
              <a:t>f</a:t>
            </a:r>
            <a:r>
              <a:rPr lang="en-US" dirty="0" smtClean="0"/>
              <a:t> = 0 </a:t>
            </a:r>
            <a:r>
              <a:rPr lang="en-US" dirty="0"/>
              <a:t>into </a:t>
            </a:r>
            <a:r>
              <a:rPr lang="en-US" dirty="0" smtClean="0"/>
              <a:t/>
            </a:r>
            <a:br>
              <a:rPr lang="en-US" dirty="0" smtClean="0"/>
            </a:br>
            <a:r>
              <a:rPr lang="en-US" dirty="0" smtClean="0"/>
              <a:t>Eq</a:t>
            </a:r>
            <a:r>
              <a:rPr lang="en-US" dirty="0"/>
              <a:t>. 10.18, I can determine the time interval Δ</a:t>
            </a:r>
            <a:r>
              <a:rPr lang="en-US" i="1" dirty="0" smtClean="0"/>
              <a:t>t</a:t>
            </a:r>
            <a:r>
              <a:rPr lang="en-US" baseline="-25000" dirty="0" smtClean="0"/>
              <a:t>top</a:t>
            </a:r>
            <a:r>
              <a:rPr lang="en-US" dirty="0" smtClean="0"/>
              <a:t> </a:t>
            </a:r>
            <a:r>
              <a:rPr lang="en-US" dirty="0"/>
              <a:t>it takes the ball to travel to this position. Once I </a:t>
            </a:r>
            <a:r>
              <a:rPr lang="en-US" dirty="0" smtClean="0"/>
              <a:t>know </a:t>
            </a:r>
            <a:r>
              <a:rPr lang="en-US" dirty="0"/>
              <a:t>Δ</a:t>
            </a:r>
            <a:r>
              <a:rPr lang="en-US" i="1" dirty="0" smtClean="0"/>
              <a:t>t</a:t>
            </a:r>
            <a:r>
              <a:rPr lang="en-US" baseline="-25000" dirty="0" smtClean="0"/>
              <a:t>top</a:t>
            </a:r>
            <a:r>
              <a:rPr lang="en-US" dirty="0" smtClean="0"/>
              <a:t>, </a:t>
            </a:r>
            <a:r>
              <a:rPr lang="en-US" dirty="0"/>
              <a:t>I can use Eqs. 10.19 and 10.20 to obtain the ball’s coordinates at the top.</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10.7: Projectile motion in two</a:t>
            </a:r>
          </a:p>
          <a:p>
            <a:r>
              <a:rPr lang="en-US" dirty="0" smtClean="0"/>
              <a:t>dimensions</a:t>
            </a:r>
            <a:endParaRPr lang="en-US" dirty="0"/>
          </a:p>
        </p:txBody>
      </p:sp>
    </p:spTree>
    <p:extLst>
      <p:ext uri="{BB962C8B-B14F-4D97-AF65-F5344CB8AC3E}">
        <p14:creationId xmlns:p14="http://schemas.microsoft.com/office/powerpoint/2010/main" val="47808673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170432"/>
            <a:ext cx="9144000" cy="553998"/>
          </a:xfrm>
        </p:spPr>
        <p:txBody>
          <a:bodyPr/>
          <a:lstStyle/>
          <a:p>
            <a:r>
              <a:rPr lang="en-US" dirty="0"/>
              <a:t>Example 10.5 Position of highest </a:t>
            </a:r>
            <a:r>
              <a:rPr lang="en-US" dirty="0" smtClean="0"/>
              <a:t>point (cont.)</a:t>
            </a:r>
            <a:endParaRPr lang="en-US" dirty="0"/>
          </a:p>
        </p:txBody>
      </p:sp>
      <p:sp>
        <p:nvSpPr>
          <p:cNvPr id="4" name="Content Placeholder 3"/>
          <p:cNvSpPr>
            <a:spLocks noGrp="1"/>
          </p:cNvSpPr>
          <p:nvPr>
            <p:ph idx="1"/>
          </p:nvPr>
        </p:nvSpPr>
        <p:spPr/>
        <p:txBody>
          <a:bodyPr/>
          <a:lstStyle/>
          <a:p>
            <a:pPr marL="0" indent="0">
              <a:buNone/>
            </a:pPr>
            <a:r>
              <a:rPr lang="en-US" dirty="0"/>
              <a:t>❸ </a:t>
            </a:r>
            <a:r>
              <a:rPr lang="en-US" dirty="0" smtClean="0"/>
              <a:t>EXECUTE PLAN </a:t>
            </a:r>
            <a:r>
              <a:rPr lang="en-US" dirty="0"/>
              <a:t>Substituting </a:t>
            </a:r>
            <a:r>
              <a:rPr lang="el-GR" i="1" dirty="0"/>
              <a:t>υ</a:t>
            </a:r>
            <a:r>
              <a:rPr lang="en-US" i="1" baseline="-25000" dirty="0"/>
              <a:t>y,</a:t>
            </a:r>
            <a:r>
              <a:rPr lang="en-US" baseline="-25000" dirty="0" smtClean="0"/>
              <a:t>f</a:t>
            </a:r>
            <a:r>
              <a:rPr lang="en-US" dirty="0" smtClean="0"/>
              <a:t> = 0 </a:t>
            </a:r>
            <a:r>
              <a:rPr lang="en-US" dirty="0"/>
              <a:t>into </a:t>
            </a:r>
            <a:r>
              <a:rPr lang="en-US" dirty="0" smtClean="0"/>
              <a:t/>
            </a:r>
            <a:br>
              <a:rPr lang="en-US" dirty="0" smtClean="0"/>
            </a:br>
            <a:r>
              <a:rPr lang="en-US" dirty="0" smtClean="0"/>
              <a:t>Eq</a:t>
            </a:r>
            <a:r>
              <a:rPr lang="en-US" dirty="0"/>
              <a:t>. 10.18, I get</a:t>
            </a:r>
          </a:p>
          <a:p>
            <a:pPr marL="0" indent="0" algn="ctr">
              <a:buNone/>
            </a:pPr>
            <a:r>
              <a:rPr lang="en-US" dirty="0" smtClean="0"/>
              <a:t>0 = </a:t>
            </a:r>
            <a:r>
              <a:rPr lang="el-GR" i="1" dirty="0"/>
              <a:t>υ</a:t>
            </a:r>
            <a:r>
              <a:rPr lang="en-US" i="1" baseline="-25000" dirty="0"/>
              <a:t>y</a:t>
            </a:r>
            <a:r>
              <a:rPr lang="en-US" i="1" baseline="-25000" dirty="0" smtClean="0"/>
              <a:t>,</a:t>
            </a:r>
            <a:r>
              <a:rPr lang="en-US" baseline="-25000" dirty="0" smtClean="0"/>
              <a:t>i</a:t>
            </a:r>
            <a:r>
              <a:rPr lang="en-US" dirty="0" smtClean="0"/>
              <a:t> – </a:t>
            </a:r>
            <a:r>
              <a:rPr lang="en-US" i="1" dirty="0" smtClean="0"/>
              <a:t>g</a:t>
            </a:r>
            <a:r>
              <a:rPr lang="en-US" dirty="0" smtClean="0"/>
              <a:t>Δ</a:t>
            </a:r>
            <a:r>
              <a:rPr lang="en-US" i="1" dirty="0" smtClean="0"/>
              <a:t>t</a:t>
            </a:r>
            <a:r>
              <a:rPr lang="en-US" baseline="-25000" dirty="0" smtClean="0"/>
              <a:t>top</a:t>
            </a:r>
            <a:r>
              <a:rPr lang="en-US" dirty="0"/>
              <a:t>.</a:t>
            </a:r>
            <a:r>
              <a:rPr lang="en-US" dirty="0" smtClean="0"/>
              <a:t/>
            </a:r>
            <a:br>
              <a:rPr lang="en-US" dirty="0" smtClean="0"/>
            </a:br>
            <a:endParaRPr lang="en-US" dirty="0"/>
          </a:p>
          <a:p>
            <a:pPr marL="0" indent="0">
              <a:buNone/>
            </a:pPr>
            <a:r>
              <a:rPr lang="en-US" dirty="0"/>
              <a:t>Solving </a:t>
            </a:r>
            <a:r>
              <a:rPr lang="en-US" dirty="0" smtClean="0"/>
              <a:t>for </a:t>
            </a:r>
            <a:r>
              <a:rPr lang="en-US" dirty="0"/>
              <a:t>Δ</a:t>
            </a:r>
            <a:r>
              <a:rPr lang="en-US" i="1" dirty="0" smtClean="0"/>
              <a:t>t</a:t>
            </a:r>
            <a:r>
              <a:rPr lang="en-US" baseline="-25000" dirty="0" smtClean="0"/>
              <a:t>top</a:t>
            </a:r>
            <a:r>
              <a:rPr lang="en-US" dirty="0" smtClean="0"/>
              <a:t> then yields </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10.7: Projectile motion in two</a:t>
            </a:r>
          </a:p>
          <a:p>
            <a:r>
              <a:rPr lang="en-US" dirty="0" smtClean="0"/>
              <a:t>dimensions</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3971109750"/>
              </p:ext>
            </p:extLst>
          </p:nvPr>
        </p:nvGraphicFramePr>
        <p:xfrm>
          <a:off x="3765550" y="4513263"/>
          <a:ext cx="1612900" cy="1003300"/>
        </p:xfrm>
        <a:graphic>
          <a:graphicData uri="http://schemas.openxmlformats.org/presentationml/2006/ole">
            <mc:AlternateContent xmlns:mc="http://schemas.openxmlformats.org/markup-compatibility/2006">
              <mc:Choice xmlns:v="urn:schemas-microsoft-com:vml" Requires="v">
                <p:oleObj spid="_x0000_s46612" name="Equation" r:id="rId3" imgW="1612900" imgH="1003300" progId="Equation.DSMT4">
                  <p:embed/>
                </p:oleObj>
              </mc:Choice>
              <mc:Fallback>
                <p:oleObj name="Equation" r:id="rId3" imgW="1612900" imgH="1003300" progId="Equation.DSMT4">
                  <p:embed/>
                  <p:pic>
                    <p:nvPicPr>
                      <p:cNvPr id="0" name=""/>
                      <p:cNvPicPr/>
                      <p:nvPr/>
                    </p:nvPicPr>
                    <p:blipFill>
                      <a:blip r:embed="rId4"/>
                      <a:stretch>
                        <a:fillRect/>
                      </a:stretch>
                    </p:blipFill>
                    <p:spPr>
                      <a:xfrm>
                        <a:off x="3765550" y="4513263"/>
                        <a:ext cx="1612900" cy="1003300"/>
                      </a:xfrm>
                      <a:prstGeom prst="rect">
                        <a:avLst/>
                      </a:prstGeom>
                    </p:spPr>
                  </p:pic>
                </p:oleObj>
              </mc:Fallback>
            </mc:AlternateContent>
          </a:graphicData>
        </a:graphic>
      </p:graphicFrame>
      <p:sp>
        <p:nvSpPr>
          <p:cNvPr id="7" name="Rectangle 6"/>
          <p:cNvSpPr/>
          <p:nvPr/>
        </p:nvSpPr>
        <p:spPr>
          <a:xfrm>
            <a:off x="8185219" y="4802817"/>
            <a:ext cx="543538" cy="461665"/>
          </a:xfrm>
          <a:prstGeom prst="rect">
            <a:avLst/>
          </a:prstGeom>
        </p:spPr>
        <p:txBody>
          <a:bodyPr wrap="none">
            <a:spAutoFit/>
          </a:bodyPr>
          <a:lstStyle/>
          <a:p>
            <a:r>
              <a:rPr lang="en-US" dirty="0" smtClean="0">
                <a:latin typeface="Times New Roman"/>
                <a:cs typeface="Times New Roman"/>
              </a:rPr>
              <a:t>(1)</a:t>
            </a:r>
            <a:endParaRPr lang="en-US" dirty="0">
              <a:latin typeface="Times New Roman"/>
              <a:cs typeface="Times New Roman"/>
            </a:endParaRPr>
          </a:p>
        </p:txBody>
      </p:sp>
    </p:spTree>
    <p:extLst>
      <p:ext uri="{BB962C8B-B14F-4D97-AF65-F5344CB8AC3E}">
        <p14:creationId xmlns:p14="http://schemas.microsoft.com/office/powerpoint/2010/main" val="215278721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170432"/>
            <a:ext cx="9144000" cy="553998"/>
          </a:xfrm>
        </p:spPr>
        <p:txBody>
          <a:bodyPr/>
          <a:lstStyle/>
          <a:p>
            <a:r>
              <a:rPr lang="en-US" dirty="0"/>
              <a:t>Example 10.5 Position of highest </a:t>
            </a:r>
            <a:r>
              <a:rPr lang="en-US" dirty="0" smtClean="0"/>
              <a:t>point (cont.)</a:t>
            </a:r>
            <a:endParaRPr lang="en-US" dirty="0"/>
          </a:p>
        </p:txBody>
      </p:sp>
      <p:sp>
        <p:nvSpPr>
          <p:cNvPr id="4" name="Content Placeholder 3"/>
          <p:cNvSpPr>
            <a:spLocks noGrp="1"/>
          </p:cNvSpPr>
          <p:nvPr>
            <p:ph idx="1"/>
          </p:nvPr>
        </p:nvSpPr>
        <p:spPr/>
        <p:txBody>
          <a:bodyPr/>
          <a:lstStyle/>
          <a:p>
            <a:pPr marL="0" indent="0">
              <a:buNone/>
            </a:pPr>
            <a:r>
              <a:rPr lang="en-US" dirty="0"/>
              <a:t>❸ </a:t>
            </a:r>
            <a:r>
              <a:rPr lang="en-US" dirty="0" smtClean="0"/>
              <a:t>EXECUTE </a:t>
            </a:r>
            <a:r>
              <a:rPr lang="en-US" dirty="0"/>
              <a:t>PLAN Using </a:t>
            </a:r>
            <a:r>
              <a:rPr lang="en-US" i="1" dirty="0" smtClean="0"/>
              <a:t>x</a:t>
            </a:r>
            <a:r>
              <a:rPr lang="en-US" baseline="-25000" dirty="0" smtClean="0"/>
              <a:t>i</a:t>
            </a:r>
            <a:r>
              <a:rPr lang="en-US" dirty="0" smtClean="0"/>
              <a:t> = 0</a:t>
            </a:r>
            <a:r>
              <a:rPr lang="en-US" dirty="0"/>
              <a:t>, </a:t>
            </a:r>
            <a:r>
              <a:rPr lang="en-US" i="1" dirty="0" smtClean="0"/>
              <a:t>y</a:t>
            </a:r>
            <a:r>
              <a:rPr lang="en-US" baseline="-25000" dirty="0" smtClean="0"/>
              <a:t>i</a:t>
            </a:r>
            <a:r>
              <a:rPr lang="en-US" dirty="0" smtClean="0"/>
              <a:t> = 0 </a:t>
            </a:r>
            <a:r>
              <a:rPr lang="en-US" dirty="0"/>
              <a:t>in Eqs. 10.19 and 10.20, I then calculate the location of the highest position</a:t>
            </a:r>
            <a:r>
              <a:rPr lang="en-US" dirty="0" smtClean="0"/>
              <a:t>:</a:t>
            </a:r>
            <a:br>
              <a:rPr lang="en-US" dirty="0" smtClean="0"/>
            </a:br>
            <a:r>
              <a:rPr lang="en-US" dirty="0" smtClean="0"/>
              <a:t/>
            </a:r>
            <a:br>
              <a:rPr lang="en-US" dirty="0" smtClean="0"/>
            </a:br>
            <a:endParaRPr lang="en-US" dirty="0" smtClean="0"/>
          </a:p>
          <a:p>
            <a:pPr marL="0" indent="0">
              <a:buNone/>
            </a:pPr>
            <a:r>
              <a:rPr lang="en-US" dirty="0" smtClean="0"/>
              <a:t>and</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10.7: Projectile motion in two</a:t>
            </a:r>
          </a:p>
          <a:p>
            <a:r>
              <a:rPr lang="en-US" dirty="0" smtClean="0"/>
              <a:t>dimensions</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32143103"/>
              </p:ext>
            </p:extLst>
          </p:nvPr>
        </p:nvGraphicFramePr>
        <p:xfrm>
          <a:off x="1634626" y="3113088"/>
          <a:ext cx="4559300" cy="3556000"/>
        </p:xfrm>
        <a:graphic>
          <a:graphicData uri="http://schemas.openxmlformats.org/presentationml/2006/ole">
            <mc:AlternateContent xmlns:mc="http://schemas.openxmlformats.org/markup-compatibility/2006">
              <mc:Choice xmlns:v="urn:schemas-microsoft-com:vml" Requires="v">
                <p:oleObj spid="_x0000_s47634" name="Equation" r:id="rId3" imgW="4559300" imgH="3556000" progId="Equation.DSMT4">
                  <p:embed/>
                </p:oleObj>
              </mc:Choice>
              <mc:Fallback>
                <p:oleObj name="Equation" r:id="rId3" imgW="4559300" imgH="3556000" progId="Equation.DSMT4">
                  <p:embed/>
                  <p:pic>
                    <p:nvPicPr>
                      <p:cNvPr id="0" name=""/>
                      <p:cNvPicPr/>
                      <p:nvPr/>
                    </p:nvPicPr>
                    <p:blipFill>
                      <a:blip r:embed="rId4"/>
                      <a:stretch>
                        <a:fillRect/>
                      </a:stretch>
                    </p:blipFill>
                    <p:spPr>
                      <a:xfrm>
                        <a:off x="1634626" y="3113088"/>
                        <a:ext cx="4559300" cy="3556000"/>
                      </a:xfrm>
                      <a:prstGeom prst="rect">
                        <a:avLst/>
                      </a:prstGeom>
                    </p:spPr>
                  </p:pic>
                </p:oleObj>
              </mc:Fallback>
            </mc:AlternateContent>
          </a:graphicData>
        </a:graphic>
      </p:graphicFrame>
      <p:sp>
        <p:nvSpPr>
          <p:cNvPr id="7" name="TextBox 6"/>
          <p:cNvSpPr txBox="1"/>
          <p:nvPr/>
        </p:nvSpPr>
        <p:spPr>
          <a:xfrm>
            <a:off x="5156053" y="5883909"/>
            <a:ext cx="543739" cy="523220"/>
          </a:xfrm>
          <a:prstGeom prst="rect">
            <a:avLst/>
          </a:prstGeo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0" indent="0">
              <a:spcBef>
                <a:spcPct val="20000"/>
              </a:spcBef>
              <a:buClr>
                <a:srgbClr val="AF2A42"/>
              </a:buClr>
              <a:buFont typeface="Arial"/>
              <a:buNone/>
              <a:defRPr sz="2800">
                <a:solidFill>
                  <a:srgbClr val="000000"/>
                </a:solidFill>
                <a:latin typeface="Times New Roman"/>
                <a:ea typeface="+mn-ea"/>
                <a:cs typeface="Times New Roman"/>
              </a:defRPr>
            </a:lvl1pPr>
            <a:lvl2pPr marL="800100" indent="-342900">
              <a:spcBef>
                <a:spcPct val="20000"/>
              </a:spcBef>
              <a:buClr>
                <a:srgbClr val="AF2A42"/>
              </a:buClr>
              <a:buFont typeface="Arial"/>
              <a:buChar char="•"/>
              <a:tabLst/>
              <a:defRPr sz="2800">
                <a:solidFill>
                  <a:srgbClr val="000000"/>
                </a:solidFill>
                <a:latin typeface="Times New Roman"/>
                <a:ea typeface="+mn-ea"/>
                <a:cs typeface="Times New Roman"/>
              </a:defRPr>
            </a:lvl2pPr>
            <a:lvl3pPr marL="1143000" indent="-228600">
              <a:spcBef>
                <a:spcPct val="20000"/>
              </a:spcBef>
              <a:buClr>
                <a:srgbClr val="AF2A42"/>
              </a:buClr>
              <a:buFont typeface="Arial"/>
              <a:buChar char="•"/>
              <a:defRPr>
                <a:solidFill>
                  <a:srgbClr val="000000"/>
                </a:solidFill>
                <a:latin typeface="Times New Roman"/>
                <a:ea typeface="+mn-ea"/>
                <a:cs typeface="Times New Roman"/>
              </a:defRPr>
            </a:lvl3pPr>
            <a:lvl4pPr marL="1600200" indent="-228600">
              <a:spcBef>
                <a:spcPct val="20000"/>
              </a:spcBef>
              <a:buClr>
                <a:srgbClr val="AF2A42"/>
              </a:buClr>
              <a:buFont typeface="Arial"/>
              <a:buChar char="•"/>
              <a:defRPr sz="2000">
                <a:solidFill>
                  <a:srgbClr val="000000"/>
                </a:solidFill>
                <a:latin typeface="Times New Roman"/>
                <a:ea typeface="+mn-ea"/>
                <a:cs typeface="Times New Roman"/>
              </a:defRPr>
            </a:lvl4pPr>
            <a:lvl5pPr marL="2057400" indent="-228600">
              <a:spcBef>
                <a:spcPct val="20000"/>
              </a:spcBef>
              <a:buClr>
                <a:srgbClr val="AF2A42"/>
              </a:buClr>
              <a:buFont typeface="Arial"/>
              <a:buChar char="•"/>
              <a:defRPr sz="2000">
                <a:solidFill>
                  <a:srgbClr val="000000"/>
                </a:solidFill>
                <a:latin typeface="Times New Roman"/>
                <a:ea typeface="+mn-ea"/>
                <a:cs typeface="Times New Roman"/>
              </a:defRPr>
            </a:lvl5pPr>
            <a:lvl6pPr marL="2514600" indent="-228600" fontAlgn="base">
              <a:spcBef>
                <a:spcPct val="20000"/>
              </a:spcBef>
              <a:spcAft>
                <a:spcPct val="0"/>
              </a:spcAft>
              <a:buChar char="»"/>
              <a:defRPr sz="2000">
                <a:latin typeface="+mn-lt"/>
                <a:ea typeface="+mn-ea"/>
              </a:defRPr>
            </a:lvl6pPr>
            <a:lvl7pPr marL="2971800" indent="-228600" fontAlgn="base">
              <a:spcBef>
                <a:spcPct val="20000"/>
              </a:spcBef>
              <a:spcAft>
                <a:spcPct val="0"/>
              </a:spcAft>
              <a:buChar char="»"/>
              <a:defRPr sz="2000">
                <a:latin typeface="+mn-lt"/>
                <a:ea typeface="+mn-ea"/>
              </a:defRPr>
            </a:lvl7pPr>
            <a:lvl8pPr marL="3429000" indent="-228600" fontAlgn="base">
              <a:spcBef>
                <a:spcPct val="20000"/>
              </a:spcBef>
              <a:spcAft>
                <a:spcPct val="0"/>
              </a:spcAft>
              <a:buChar char="»"/>
              <a:defRPr sz="2000">
                <a:latin typeface="+mn-lt"/>
                <a:ea typeface="+mn-ea"/>
              </a:defRPr>
            </a:lvl8pPr>
            <a:lvl9pPr marL="3886200" indent="-228600" fontAlgn="base">
              <a:spcBef>
                <a:spcPct val="20000"/>
              </a:spcBef>
              <a:spcAft>
                <a:spcPct val="0"/>
              </a:spcAft>
              <a:buChar char="»"/>
              <a:defRPr sz="2000">
                <a:latin typeface="+mn-lt"/>
                <a:ea typeface="+mn-ea"/>
              </a:defRPr>
            </a:lvl9pPr>
          </a:lstStyle>
          <a:p>
            <a:r>
              <a:rPr lang="en-US" dirty="0">
                <a:solidFill>
                  <a:srgbClr val="004A8F"/>
                </a:solidFill>
              </a:rPr>
              <a:t>✔</a:t>
            </a:r>
          </a:p>
        </p:txBody>
      </p:sp>
      <p:pic>
        <p:nvPicPr>
          <p:cNvPr id="9" name="Picture 8"/>
          <p:cNvPicPr>
            <a:picLocks noChangeAspect="1"/>
          </p:cNvPicPr>
          <p:nvPr/>
        </p:nvPicPr>
        <p:blipFill>
          <a:blip r:embed="rId5"/>
          <a:stretch>
            <a:fillRect/>
          </a:stretch>
        </p:blipFill>
        <p:spPr>
          <a:xfrm>
            <a:off x="5988390" y="5705977"/>
            <a:ext cx="2950074" cy="849698"/>
          </a:xfrm>
          <a:prstGeom prst="rect">
            <a:avLst/>
          </a:prstGeom>
        </p:spPr>
      </p:pic>
      <p:pic>
        <p:nvPicPr>
          <p:cNvPr id="10" name="Picture 9"/>
          <p:cNvPicPr>
            <a:picLocks noChangeAspect="1"/>
          </p:cNvPicPr>
          <p:nvPr/>
        </p:nvPicPr>
        <p:blipFill>
          <a:blip r:embed="rId6"/>
          <a:stretch>
            <a:fillRect/>
          </a:stretch>
        </p:blipFill>
        <p:spPr>
          <a:xfrm>
            <a:off x="5988390" y="3134884"/>
            <a:ext cx="3102124" cy="883453"/>
          </a:xfrm>
          <a:prstGeom prst="rect">
            <a:avLst/>
          </a:prstGeom>
        </p:spPr>
      </p:pic>
    </p:spTree>
    <p:extLst>
      <p:ext uri="{BB962C8B-B14F-4D97-AF65-F5344CB8AC3E}">
        <p14:creationId xmlns:p14="http://schemas.microsoft.com/office/powerpoint/2010/main" val="246901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170432"/>
            <a:ext cx="9144000" cy="553998"/>
          </a:xfrm>
        </p:spPr>
        <p:txBody>
          <a:bodyPr/>
          <a:lstStyle/>
          <a:p>
            <a:r>
              <a:rPr lang="en-US" dirty="0"/>
              <a:t>Example 10.5 Position of highest </a:t>
            </a:r>
            <a:r>
              <a:rPr lang="en-US" dirty="0" smtClean="0"/>
              <a:t>point (cont.)</a:t>
            </a:r>
            <a:endParaRPr lang="en-US" dirty="0"/>
          </a:p>
        </p:txBody>
      </p:sp>
      <p:sp>
        <p:nvSpPr>
          <p:cNvPr id="4" name="Content Placeholder 3"/>
          <p:cNvSpPr>
            <a:spLocks noGrp="1"/>
          </p:cNvSpPr>
          <p:nvPr>
            <p:ph idx="1"/>
          </p:nvPr>
        </p:nvSpPr>
        <p:spPr/>
        <p:txBody>
          <a:bodyPr/>
          <a:lstStyle/>
          <a:p>
            <a:pPr marL="0" indent="0">
              <a:buNone/>
            </a:pPr>
            <a:r>
              <a:rPr lang="en-US" dirty="0"/>
              <a:t>❹ </a:t>
            </a:r>
            <a:r>
              <a:rPr lang="en-US" dirty="0" smtClean="0"/>
              <a:t>EVALUATE RESULT </a:t>
            </a:r>
            <a:r>
              <a:rPr lang="en-US" dirty="0"/>
              <a:t>Because the ball </a:t>
            </a:r>
            <a:r>
              <a:rPr lang="en-US" dirty="0" smtClean="0"/>
              <a:t>moves </a:t>
            </a:r>
            <a:r>
              <a:rPr lang="en-US" dirty="0"/>
              <a:t>at constant velocity in the horizontal direction, the </a:t>
            </a:r>
            <a:r>
              <a:rPr lang="en-US" dirty="0" smtClean="0"/>
              <a:t/>
            </a:r>
            <a:br>
              <a:rPr lang="en-US" dirty="0" smtClean="0"/>
            </a:br>
            <a:r>
              <a:rPr lang="en-US" i="1" dirty="0" smtClean="0"/>
              <a:t>x</a:t>
            </a:r>
            <a:r>
              <a:rPr lang="en-US" dirty="0" smtClean="0"/>
              <a:t> </a:t>
            </a:r>
            <a:r>
              <a:rPr lang="en-US" dirty="0"/>
              <a:t>coordinate of the highest position is the horizontal velocity component </a:t>
            </a:r>
            <a:r>
              <a:rPr lang="el-GR" i="1" dirty="0"/>
              <a:t>υ</a:t>
            </a:r>
            <a:r>
              <a:rPr lang="en-US" i="1" baseline="-25000" dirty="0" smtClean="0"/>
              <a:t>x</a:t>
            </a:r>
            <a:r>
              <a:rPr lang="en-US" baseline="-25000" dirty="0"/>
              <a:t>,i</a:t>
            </a:r>
            <a:r>
              <a:rPr lang="en-US" dirty="0"/>
              <a:t> multiplied by the time interval </a:t>
            </a:r>
            <a:r>
              <a:rPr lang="en-US" dirty="0" smtClean="0"/>
              <a:t>it </a:t>
            </a:r>
            <a:r>
              <a:rPr lang="en-US" dirty="0"/>
              <a:t>takes to reach the top (given by Eq. 1). The </a:t>
            </a:r>
            <a:r>
              <a:rPr lang="en-US" i="1" dirty="0"/>
              <a:t>y</a:t>
            </a:r>
            <a:r>
              <a:rPr lang="en-US" dirty="0"/>
              <a:t> coordinate of the highest position does not depend </a:t>
            </a:r>
            <a:r>
              <a:rPr lang="en-US" dirty="0" smtClean="0"/>
              <a:t>on </a:t>
            </a:r>
            <a:r>
              <a:rPr lang="el-GR" i="1" dirty="0" smtClean="0"/>
              <a:t>υ</a:t>
            </a:r>
            <a:r>
              <a:rPr lang="en-US" i="1" baseline="-25000" dirty="0" smtClean="0"/>
              <a:t>x</a:t>
            </a:r>
            <a:r>
              <a:rPr lang="en-US" baseline="-25000" dirty="0"/>
              <a:t>,i</a:t>
            </a:r>
            <a:r>
              <a:rPr lang="en-US" dirty="0" smtClean="0"/>
              <a:t> </a:t>
            </a:r>
            <a:r>
              <a:rPr lang="en-US" dirty="0"/>
              <a:t>as </a:t>
            </a:r>
            <a:r>
              <a:rPr lang="en-US" dirty="0" smtClean="0"/>
              <a:t/>
            </a:r>
            <a:br>
              <a:rPr lang="en-US" dirty="0" smtClean="0"/>
            </a:br>
            <a:r>
              <a:rPr lang="en-US" dirty="0" smtClean="0"/>
              <a:t>I </a:t>
            </a:r>
            <a:r>
              <a:rPr lang="en-US" dirty="0"/>
              <a:t>expect because the vertical and horizontal motions are independent of each other.</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10.7: Projectile motion in two</a:t>
            </a:r>
          </a:p>
          <a:p>
            <a:r>
              <a:rPr lang="en-US" dirty="0" smtClean="0"/>
              <a:t>dimensions</a:t>
            </a:r>
            <a:endParaRPr lang="en-US" dirty="0"/>
          </a:p>
        </p:txBody>
      </p:sp>
    </p:spTree>
    <p:extLst>
      <p:ext uri="{BB962C8B-B14F-4D97-AF65-F5344CB8AC3E}">
        <p14:creationId xmlns:p14="http://schemas.microsoft.com/office/powerpoint/2010/main" val="27759164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10.11</a:t>
            </a:r>
            <a:endParaRPr lang="en-US" dirty="0"/>
          </a:p>
        </p:txBody>
      </p:sp>
      <p:sp>
        <p:nvSpPr>
          <p:cNvPr id="4" name="Footer Placeholder 3"/>
          <p:cNvSpPr>
            <a:spLocks noGrp="1"/>
          </p:cNvSpPr>
          <p:nvPr>
            <p:ph type="ftr" sz="quarter" idx="10"/>
          </p:nvPr>
        </p:nvSpPr>
        <p:spPr/>
        <p:txBody>
          <a:bodyPr/>
          <a:lstStyle/>
          <a:p>
            <a:r>
              <a:rPr lang="en-GB"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Reading Quiz</a:t>
            </a:r>
            <a:endParaRPr lang="en-US" dirty="0"/>
          </a:p>
        </p:txBody>
      </p:sp>
      <p:pic>
        <p:nvPicPr>
          <p:cNvPr id="6" name="Picture 5"/>
          <p:cNvPicPr>
            <a:picLocks noChangeAspect="1"/>
          </p:cNvPicPr>
          <p:nvPr/>
        </p:nvPicPr>
        <p:blipFill>
          <a:blip r:embed="rId2"/>
          <a:stretch>
            <a:fillRect/>
          </a:stretch>
        </p:blipFill>
        <p:spPr>
          <a:xfrm>
            <a:off x="0" y="2225040"/>
            <a:ext cx="9144000" cy="2407920"/>
          </a:xfrm>
          <a:prstGeom prst="rect">
            <a:avLst/>
          </a:prstGeom>
        </p:spPr>
      </p:pic>
    </p:spTree>
    <p:extLst>
      <p:ext uri="{BB962C8B-B14F-4D97-AF65-F5344CB8AC3E}">
        <p14:creationId xmlns:p14="http://schemas.microsoft.com/office/powerpoint/2010/main" val="130568320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170432"/>
            <a:ext cx="9144000" cy="553998"/>
          </a:xfrm>
        </p:spPr>
        <p:txBody>
          <a:bodyPr/>
          <a:lstStyle/>
          <a:p>
            <a:r>
              <a:rPr lang="en-US" dirty="0"/>
              <a:t>Example 10.6 Range of projectile</a:t>
            </a:r>
          </a:p>
        </p:txBody>
      </p:sp>
      <p:sp>
        <p:nvSpPr>
          <p:cNvPr id="4" name="Content Placeholder 3"/>
          <p:cNvSpPr>
            <a:spLocks noGrp="1"/>
          </p:cNvSpPr>
          <p:nvPr>
            <p:ph idx="1"/>
          </p:nvPr>
        </p:nvSpPr>
        <p:spPr/>
        <p:txBody>
          <a:bodyPr/>
          <a:lstStyle/>
          <a:p>
            <a:pPr marL="0" indent="0">
              <a:buNone/>
            </a:pPr>
            <a:r>
              <a:rPr lang="en-US" dirty="0"/>
              <a:t>How far from the launch position is the position at which the ball of Figure 10.32 is once again back in the cart? (This distance is called the </a:t>
            </a:r>
            <a:r>
              <a:rPr lang="en-US" i="1" dirty="0"/>
              <a:t>horizontal range </a:t>
            </a:r>
            <a:r>
              <a:rPr lang="en-US" dirty="0"/>
              <a:t>of the projectile.</a:t>
            </a:r>
            <a:r>
              <a:rPr lang="en-US" dirty="0" smtClean="0"/>
              <a:t>)</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10.7: Projectile motion in two</a:t>
            </a:r>
          </a:p>
          <a:p>
            <a:r>
              <a:rPr lang="en-US" dirty="0" smtClean="0"/>
              <a:t>dimensions</a:t>
            </a:r>
            <a:endParaRPr lang="en-US" dirty="0"/>
          </a:p>
        </p:txBody>
      </p:sp>
      <p:pic>
        <p:nvPicPr>
          <p:cNvPr id="5" name="Picture 4" descr="10_32_Figure.jpg"/>
          <p:cNvPicPr>
            <a:picLocks noChangeAspect="1"/>
          </p:cNvPicPr>
          <p:nvPr/>
        </p:nvPicPr>
        <p:blipFill rotWithShape="1">
          <a:blip r:embed="rId2">
            <a:extLst>
              <a:ext uri="{28A0092B-C50C-407E-A947-70E740481C1C}">
                <a14:useLocalDpi xmlns:a14="http://schemas.microsoft.com/office/drawing/2010/main" val="0"/>
              </a:ext>
            </a:extLst>
          </a:blip>
          <a:srcRect b="2682"/>
          <a:stretch/>
        </p:blipFill>
        <p:spPr>
          <a:xfrm>
            <a:off x="3306639" y="3345343"/>
            <a:ext cx="2530723" cy="3312195"/>
          </a:xfrm>
          <a:prstGeom prst="rect">
            <a:avLst/>
          </a:prstGeom>
        </p:spPr>
      </p:pic>
    </p:spTree>
    <p:extLst>
      <p:ext uri="{BB962C8B-B14F-4D97-AF65-F5344CB8AC3E}">
        <p14:creationId xmlns:p14="http://schemas.microsoft.com/office/powerpoint/2010/main" val="199011703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170432"/>
            <a:ext cx="9144000" cy="553998"/>
          </a:xfrm>
        </p:spPr>
        <p:txBody>
          <a:bodyPr/>
          <a:lstStyle/>
          <a:p>
            <a:r>
              <a:rPr lang="en-US" dirty="0"/>
              <a:t>Example 10.6 Range of </a:t>
            </a:r>
            <a:r>
              <a:rPr lang="en-US" dirty="0" smtClean="0"/>
              <a:t>projectile (cont.)</a:t>
            </a:r>
            <a:endParaRPr lang="en-US" dirty="0"/>
          </a:p>
        </p:txBody>
      </p:sp>
      <p:sp>
        <p:nvSpPr>
          <p:cNvPr id="4" name="Content Placeholder 3"/>
          <p:cNvSpPr>
            <a:spLocks noGrp="1"/>
          </p:cNvSpPr>
          <p:nvPr>
            <p:ph idx="1"/>
          </p:nvPr>
        </p:nvSpPr>
        <p:spPr>
          <a:xfrm>
            <a:off x="365124" y="1874520"/>
            <a:ext cx="8383339" cy="4718304"/>
          </a:xfrm>
        </p:spPr>
        <p:txBody>
          <a:bodyPr/>
          <a:lstStyle/>
          <a:p>
            <a:pPr marL="0" indent="0">
              <a:buNone/>
            </a:pPr>
            <a:r>
              <a:rPr lang="en-US" dirty="0"/>
              <a:t>❶ </a:t>
            </a:r>
            <a:r>
              <a:rPr lang="en-US" dirty="0" smtClean="0"/>
              <a:t>GETTING STARTED </a:t>
            </a:r>
            <a:r>
              <a:rPr lang="en-US" dirty="0"/>
              <a:t>As we saw in Example 3.6, the time interval taken by a projectile to return to its launch position from the top of the trajectory is equal to the time interval Δ</a:t>
            </a:r>
            <a:r>
              <a:rPr lang="en-US" i="1" dirty="0" smtClean="0"/>
              <a:t>t</a:t>
            </a:r>
            <a:r>
              <a:rPr lang="en-US" baseline="-25000" dirty="0" smtClean="0"/>
              <a:t>top</a:t>
            </a:r>
            <a:r>
              <a:rPr lang="en-US" dirty="0" smtClean="0"/>
              <a:t> </a:t>
            </a:r>
            <a:r>
              <a:rPr lang="en-US" dirty="0"/>
              <a:t>it takes to travel from the launch position to the top. I can therefore use </a:t>
            </a:r>
            <a:r>
              <a:rPr lang="en-US" dirty="0" smtClean="0"/>
              <a:t>the </a:t>
            </a:r>
            <a:r>
              <a:rPr lang="en-US" dirty="0"/>
              <a:t>Δ</a:t>
            </a:r>
            <a:r>
              <a:rPr lang="en-US" i="1" dirty="0" smtClean="0"/>
              <a:t>t</a:t>
            </a:r>
            <a:r>
              <a:rPr lang="en-US" baseline="-25000" dirty="0" smtClean="0"/>
              <a:t>top </a:t>
            </a:r>
            <a:r>
              <a:rPr lang="en-US" dirty="0" smtClean="0"/>
              <a:t>expression </a:t>
            </a:r>
            <a:r>
              <a:rPr lang="en-US" dirty="0"/>
              <a:t>I found in Example 10.5 to solve this problem.</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10.7: Projectile motion in two</a:t>
            </a:r>
          </a:p>
          <a:p>
            <a:r>
              <a:rPr lang="en-US" dirty="0" smtClean="0"/>
              <a:t>dimensions</a:t>
            </a:r>
            <a:endParaRPr lang="en-US" dirty="0"/>
          </a:p>
        </p:txBody>
      </p:sp>
    </p:spTree>
    <p:extLst>
      <p:ext uri="{BB962C8B-B14F-4D97-AF65-F5344CB8AC3E}">
        <p14:creationId xmlns:p14="http://schemas.microsoft.com/office/powerpoint/2010/main" val="304674238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170432"/>
            <a:ext cx="9144000" cy="553998"/>
          </a:xfrm>
        </p:spPr>
        <p:txBody>
          <a:bodyPr/>
          <a:lstStyle/>
          <a:p>
            <a:r>
              <a:rPr lang="en-US" dirty="0"/>
              <a:t>Example 10.6 Range of </a:t>
            </a:r>
            <a:r>
              <a:rPr lang="en-US" dirty="0" smtClean="0"/>
              <a:t>projectile (cont.)</a:t>
            </a:r>
            <a:endParaRPr lang="en-US" dirty="0"/>
          </a:p>
        </p:txBody>
      </p:sp>
      <p:sp>
        <p:nvSpPr>
          <p:cNvPr id="4" name="Content Placeholder 3"/>
          <p:cNvSpPr>
            <a:spLocks noGrp="1"/>
          </p:cNvSpPr>
          <p:nvPr>
            <p:ph idx="1"/>
          </p:nvPr>
        </p:nvSpPr>
        <p:spPr/>
        <p:txBody>
          <a:bodyPr/>
          <a:lstStyle/>
          <a:p>
            <a:pPr marL="0" indent="0">
              <a:buNone/>
            </a:pPr>
            <a:r>
              <a:rPr lang="en-US" dirty="0"/>
              <a:t>❷ </a:t>
            </a:r>
            <a:r>
              <a:rPr lang="en-US" dirty="0" smtClean="0"/>
              <a:t>DEVISE PLAN </a:t>
            </a:r>
            <a:r>
              <a:rPr lang="en-US" dirty="0"/>
              <a:t>If the time interval it takes the ball to travel from its launch position to the top </a:t>
            </a:r>
            <a:r>
              <a:rPr lang="en-US" dirty="0" smtClean="0"/>
              <a:t>is </a:t>
            </a:r>
            <a:r>
              <a:rPr lang="en-US" dirty="0"/>
              <a:t>Δ</a:t>
            </a:r>
            <a:r>
              <a:rPr lang="en-US" i="1" dirty="0" smtClean="0"/>
              <a:t>t</a:t>
            </a:r>
            <a:r>
              <a:rPr lang="en-US" baseline="-25000" dirty="0" smtClean="0"/>
              <a:t>top</a:t>
            </a:r>
            <a:r>
              <a:rPr lang="en-US" dirty="0" smtClean="0"/>
              <a:t>, </a:t>
            </a:r>
            <a:r>
              <a:rPr lang="en-US" dirty="0"/>
              <a:t>then the time interval the ball is in the air is 2Δ</a:t>
            </a:r>
            <a:r>
              <a:rPr lang="en-US" i="1" dirty="0" smtClean="0"/>
              <a:t>t</a:t>
            </a:r>
            <a:r>
              <a:rPr lang="en-US" baseline="-25000" dirty="0" smtClean="0"/>
              <a:t>top</a:t>
            </a:r>
            <a:r>
              <a:rPr lang="en-US" dirty="0" smtClean="0"/>
              <a:t>. </a:t>
            </a:r>
            <a:r>
              <a:rPr lang="en-US" dirty="0"/>
              <a:t>Because the ball travels at constant velocity in the horizontal direction, I can use Eq. 10.19 to obtain the ball’s range.</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10.7: Projectile motion in two</a:t>
            </a:r>
          </a:p>
          <a:p>
            <a:r>
              <a:rPr lang="en-US" dirty="0" smtClean="0"/>
              <a:t>dimensions</a:t>
            </a:r>
            <a:endParaRPr lang="en-US" dirty="0"/>
          </a:p>
        </p:txBody>
      </p:sp>
    </p:spTree>
    <p:extLst>
      <p:ext uri="{BB962C8B-B14F-4D97-AF65-F5344CB8AC3E}">
        <p14:creationId xmlns:p14="http://schemas.microsoft.com/office/powerpoint/2010/main" val="8330237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170432"/>
            <a:ext cx="9144000" cy="553998"/>
          </a:xfrm>
        </p:spPr>
        <p:txBody>
          <a:bodyPr/>
          <a:lstStyle/>
          <a:p>
            <a:r>
              <a:rPr lang="en-US" dirty="0"/>
              <a:t>Example 10.6 Range of </a:t>
            </a:r>
            <a:r>
              <a:rPr lang="en-US" dirty="0" smtClean="0"/>
              <a:t>projectile (cont.)</a:t>
            </a:r>
            <a:endParaRPr lang="en-US" dirty="0"/>
          </a:p>
        </p:txBody>
      </p:sp>
      <p:sp>
        <p:nvSpPr>
          <p:cNvPr id="4" name="Content Placeholder 3"/>
          <p:cNvSpPr>
            <a:spLocks noGrp="1"/>
          </p:cNvSpPr>
          <p:nvPr>
            <p:ph idx="1"/>
          </p:nvPr>
        </p:nvSpPr>
        <p:spPr/>
        <p:txBody>
          <a:bodyPr/>
          <a:lstStyle/>
          <a:p>
            <a:pPr marL="0" indent="0">
              <a:buNone/>
            </a:pPr>
            <a:r>
              <a:rPr lang="en-US" dirty="0"/>
              <a:t>❸ </a:t>
            </a:r>
            <a:r>
              <a:rPr lang="en-US" dirty="0" smtClean="0"/>
              <a:t>EXECUTE PLAN </a:t>
            </a:r>
            <a:r>
              <a:rPr lang="en-US" dirty="0"/>
              <a:t>From Example 10.5, I </a:t>
            </a:r>
            <a:r>
              <a:rPr lang="en-US" dirty="0" smtClean="0"/>
              <a:t>have </a:t>
            </a:r>
            <a:br>
              <a:rPr lang="en-US" dirty="0" smtClean="0"/>
            </a:br>
            <a:r>
              <a:rPr lang="en-US" dirty="0"/>
              <a:t>Δ</a:t>
            </a:r>
            <a:r>
              <a:rPr lang="en-US" i="1" dirty="0" smtClean="0"/>
              <a:t>t</a:t>
            </a:r>
            <a:r>
              <a:rPr lang="en-US" baseline="-25000" dirty="0" smtClean="0"/>
              <a:t>top</a:t>
            </a:r>
            <a:r>
              <a:rPr lang="en-US" dirty="0" smtClean="0"/>
              <a:t> = </a:t>
            </a:r>
            <a:r>
              <a:rPr lang="el-GR" i="1" dirty="0"/>
              <a:t>υ</a:t>
            </a:r>
            <a:r>
              <a:rPr lang="en-US" i="1" baseline="-25000" dirty="0" smtClean="0"/>
              <a:t>y</a:t>
            </a:r>
            <a:r>
              <a:rPr lang="en-US" baseline="-25000" dirty="0"/>
              <a:t>,</a:t>
            </a:r>
            <a:r>
              <a:rPr lang="en-US" baseline="-25000" dirty="0" smtClean="0"/>
              <a:t>i</a:t>
            </a:r>
            <a:r>
              <a:rPr lang="en-US" dirty="0" smtClean="0"/>
              <a:t>/</a:t>
            </a:r>
            <a:r>
              <a:rPr lang="en-US" i="1" dirty="0" smtClean="0"/>
              <a:t>g</a:t>
            </a:r>
            <a:r>
              <a:rPr lang="en-US" dirty="0"/>
              <a:t>, and so the time interval spent in the air </a:t>
            </a:r>
            <a:r>
              <a:rPr lang="en-US" dirty="0" smtClean="0"/>
              <a:t>is </a:t>
            </a:r>
            <a:r>
              <a:rPr lang="en-US" dirty="0"/>
              <a:t>Δ</a:t>
            </a:r>
            <a:r>
              <a:rPr lang="en-US" i="1" dirty="0" smtClean="0"/>
              <a:t>t</a:t>
            </a:r>
            <a:r>
              <a:rPr lang="en-US" baseline="-25000" dirty="0" smtClean="0"/>
              <a:t>flight</a:t>
            </a:r>
            <a:r>
              <a:rPr lang="en-US" dirty="0" smtClean="0"/>
              <a:t> </a:t>
            </a:r>
            <a:r>
              <a:rPr lang="en-US" dirty="0"/>
              <a:t>= </a:t>
            </a:r>
            <a:r>
              <a:rPr lang="en-US" dirty="0" smtClean="0"/>
              <a:t>2</a:t>
            </a:r>
            <a:r>
              <a:rPr lang="el-GR" i="1" dirty="0" smtClean="0"/>
              <a:t>υ</a:t>
            </a:r>
            <a:r>
              <a:rPr lang="en-US" i="1" baseline="-25000" dirty="0" smtClean="0"/>
              <a:t>y</a:t>
            </a:r>
            <a:r>
              <a:rPr lang="en-US" baseline="-25000" dirty="0"/>
              <a:t>,i</a:t>
            </a:r>
            <a:r>
              <a:rPr lang="en-US" dirty="0"/>
              <a:t>/</a:t>
            </a:r>
            <a:r>
              <a:rPr lang="en-US" i="1" dirty="0" smtClean="0"/>
              <a:t>g</a:t>
            </a:r>
            <a:r>
              <a:rPr lang="en-US" dirty="0" smtClean="0"/>
              <a:t>. </a:t>
            </a:r>
            <a:r>
              <a:rPr lang="en-US" dirty="0"/>
              <a:t>Substituting this value into Eq. 10.19 yields</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10.7: Projectile motion in two</a:t>
            </a:r>
          </a:p>
          <a:p>
            <a:r>
              <a:rPr lang="en-US" dirty="0" smtClean="0"/>
              <a:t>dimensions</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456173778"/>
              </p:ext>
            </p:extLst>
          </p:nvPr>
        </p:nvGraphicFramePr>
        <p:xfrm>
          <a:off x="2419350" y="3802063"/>
          <a:ext cx="4305300" cy="1130300"/>
        </p:xfrm>
        <a:graphic>
          <a:graphicData uri="http://schemas.openxmlformats.org/presentationml/2006/ole">
            <mc:AlternateContent xmlns:mc="http://schemas.openxmlformats.org/markup-compatibility/2006">
              <mc:Choice xmlns:v="urn:schemas-microsoft-com:vml" Requires="v">
                <p:oleObj spid="_x0000_s52749" name="Equation" r:id="rId3" imgW="4305300" imgH="1130300" progId="Equation.DSMT4">
                  <p:embed/>
                </p:oleObj>
              </mc:Choice>
              <mc:Fallback>
                <p:oleObj name="Equation" r:id="rId3" imgW="4305300" imgH="1130300" progId="Equation.DSMT4">
                  <p:embed/>
                  <p:pic>
                    <p:nvPicPr>
                      <p:cNvPr id="0" name=""/>
                      <p:cNvPicPr/>
                      <p:nvPr/>
                    </p:nvPicPr>
                    <p:blipFill>
                      <a:blip r:embed="rId4"/>
                      <a:stretch>
                        <a:fillRect/>
                      </a:stretch>
                    </p:blipFill>
                    <p:spPr>
                      <a:xfrm>
                        <a:off x="2419350" y="3802063"/>
                        <a:ext cx="4305300" cy="1130300"/>
                      </a:xfrm>
                      <a:prstGeom prst="rect">
                        <a:avLst/>
                      </a:prstGeom>
                    </p:spPr>
                  </p:pic>
                </p:oleObj>
              </mc:Fallback>
            </mc:AlternateContent>
          </a:graphicData>
        </a:graphic>
      </p:graphicFrame>
      <p:sp>
        <p:nvSpPr>
          <p:cNvPr id="7" name="TextBox 6"/>
          <p:cNvSpPr txBox="1"/>
          <p:nvPr/>
        </p:nvSpPr>
        <p:spPr>
          <a:xfrm>
            <a:off x="6648583" y="4045635"/>
            <a:ext cx="543739" cy="523220"/>
          </a:xfrm>
          <a:prstGeom prst="rect">
            <a:avLst/>
          </a:prstGeo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0" indent="0">
              <a:spcBef>
                <a:spcPct val="20000"/>
              </a:spcBef>
              <a:buClr>
                <a:srgbClr val="AF2A42"/>
              </a:buClr>
              <a:buFont typeface="Arial"/>
              <a:buNone/>
              <a:defRPr sz="2800">
                <a:solidFill>
                  <a:srgbClr val="000000"/>
                </a:solidFill>
                <a:latin typeface="Times New Roman"/>
                <a:ea typeface="+mn-ea"/>
                <a:cs typeface="Times New Roman"/>
              </a:defRPr>
            </a:lvl1pPr>
            <a:lvl2pPr marL="800100" indent="-342900">
              <a:spcBef>
                <a:spcPct val="20000"/>
              </a:spcBef>
              <a:buClr>
                <a:srgbClr val="AF2A42"/>
              </a:buClr>
              <a:buFont typeface="Arial"/>
              <a:buChar char="•"/>
              <a:tabLst/>
              <a:defRPr sz="2800">
                <a:solidFill>
                  <a:srgbClr val="000000"/>
                </a:solidFill>
                <a:latin typeface="Times New Roman"/>
                <a:ea typeface="+mn-ea"/>
                <a:cs typeface="Times New Roman"/>
              </a:defRPr>
            </a:lvl2pPr>
            <a:lvl3pPr marL="1143000" indent="-228600">
              <a:spcBef>
                <a:spcPct val="20000"/>
              </a:spcBef>
              <a:buClr>
                <a:srgbClr val="AF2A42"/>
              </a:buClr>
              <a:buFont typeface="Arial"/>
              <a:buChar char="•"/>
              <a:defRPr>
                <a:solidFill>
                  <a:srgbClr val="000000"/>
                </a:solidFill>
                <a:latin typeface="Times New Roman"/>
                <a:ea typeface="+mn-ea"/>
                <a:cs typeface="Times New Roman"/>
              </a:defRPr>
            </a:lvl3pPr>
            <a:lvl4pPr marL="1600200" indent="-228600">
              <a:spcBef>
                <a:spcPct val="20000"/>
              </a:spcBef>
              <a:buClr>
                <a:srgbClr val="AF2A42"/>
              </a:buClr>
              <a:buFont typeface="Arial"/>
              <a:buChar char="•"/>
              <a:defRPr sz="2000">
                <a:solidFill>
                  <a:srgbClr val="000000"/>
                </a:solidFill>
                <a:latin typeface="Times New Roman"/>
                <a:ea typeface="+mn-ea"/>
                <a:cs typeface="Times New Roman"/>
              </a:defRPr>
            </a:lvl4pPr>
            <a:lvl5pPr marL="2057400" indent="-228600">
              <a:spcBef>
                <a:spcPct val="20000"/>
              </a:spcBef>
              <a:buClr>
                <a:srgbClr val="AF2A42"/>
              </a:buClr>
              <a:buFont typeface="Arial"/>
              <a:buChar char="•"/>
              <a:defRPr sz="2000">
                <a:solidFill>
                  <a:srgbClr val="000000"/>
                </a:solidFill>
                <a:latin typeface="Times New Roman"/>
                <a:ea typeface="+mn-ea"/>
                <a:cs typeface="Times New Roman"/>
              </a:defRPr>
            </a:lvl5pPr>
            <a:lvl6pPr marL="2514600" indent="-228600" fontAlgn="base">
              <a:spcBef>
                <a:spcPct val="20000"/>
              </a:spcBef>
              <a:spcAft>
                <a:spcPct val="0"/>
              </a:spcAft>
              <a:buChar char="»"/>
              <a:defRPr sz="2000">
                <a:latin typeface="+mn-lt"/>
                <a:ea typeface="+mn-ea"/>
              </a:defRPr>
            </a:lvl6pPr>
            <a:lvl7pPr marL="2971800" indent="-228600" fontAlgn="base">
              <a:spcBef>
                <a:spcPct val="20000"/>
              </a:spcBef>
              <a:spcAft>
                <a:spcPct val="0"/>
              </a:spcAft>
              <a:buChar char="»"/>
              <a:defRPr sz="2000">
                <a:latin typeface="+mn-lt"/>
                <a:ea typeface="+mn-ea"/>
              </a:defRPr>
            </a:lvl7pPr>
            <a:lvl8pPr marL="3429000" indent="-228600" fontAlgn="base">
              <a:spcBef>
                <a:spcPct val="20000"/>
              </a:spcBef>
              <a:spcAft>
                <a:spcPct val="0"/>
              </a:spcAft>
              <a:buChar char="»"/>
              <a:defRPr sz="2000">
                <a:latin typeface="+mn-lt"/>
                <a:ea typeface="+mn-ea"/>
              </a:defRPr>
            </a:lvl8pPr>
            <a:lvl9pPr marL="3886200" indent="-228600" fontAlgn="base">
              <a:spcBef>
                <a:spcPct val="20000"/>
              </a:spcBef>
              <a:spcAft>
                <a:spcPct val="0"/>
              </a:spcAft>
              <a:buChar char="»"/>
              <a:defRPr sz="2000">
                <a:latin typeface="+mn-lt"/>
                <a:ea typeface="+mn-ea"/>
              </a:defRPr>
            </a:lvl9pPr>
          </a:lstStyle>
          <a:p>
            <a:r>
              <a:rPr lang="en-US" dirty="0">
                <a:solidFill>
                  <a:srgbClr val="004A8F"/>
                </a:solidFill>
              </a:rPr>
              <a:t>✔</a:t>
            </a:r>
          </a:p>
        </p:txBody>
      </p:sp>
      <p:pic>
        <p:nvPicPr>
          <p:cNvPr id="5" name="Picture 4"/>
          <p:cNvPicPr>
            <a:picLocks noChangeAspect="1"/>
          </p:cNvPicPr>
          <p:nvPr/>
        </p:nvPicPr>
        <p:blipFill>
          <a:blip r:embed="rId5"/>
          <a:stretch>
            <a:fillRect/>
          </a:stretch>
        </p:blipFill>
        <p:spPr>
          <a:xfrm>
            <a:off x="1925052" y="5537835"/>
            <a:ext cx="5293895" cy="813024"/>
          </a:xfrm>
          <a:prstGeom prst="rect">
            <a:avLst/>
          </a:prstGeom>
        </p:spPr>
      </p:pic>
    </p:spTree>
    <p:extLst>
      <p:ext uri="{BB962C8B-B14F-4D97-AF65-F5344CB8AC3E}">
        <p14:creationId xmlns:p14="http://schemas.microsoft.com/office/powerpoint/2010/main" val="24713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170432"/>
            <a:ext cx="9144000" cy="553998"/>
          </a:xfrm>
        </p:spPr>
        <p:txBody>
          <a:bodyPr/>
          <a:lstStyle/>
          <a:p>
            <a:r>
              <a:rPr lang="en-US" dirty="0"/>
              <a:t>Example 10.6 Range of </a:t>
            </a:r>
            <a:r>
              <a:rPr lang="en-US" dirty="0" smtClean="0"/>
              <a:t>projectile (cont.)</a:t>
            </a:r>
            <a:endParaRPr lang="en-US" dirty="0"/>
          </a:p>
        </p:txBody>
      </p:sp>
      <p:sp>
        <p:nvSpPr>
          <p:cNvPr id="4" name="Content Placeholder 3"/>
          <p:cNvSpPr>
            <a:spLocks noGrp="1"/>
          </p:cNvSpPr>
          <p:nvPr>
            <p:ph idx="1"/>
          </p:nvPr>
        </p:nvSpPr>
        <p:spPr>
          <a:xfrm>
            <a:off x="365124" y="1874520"/>
            <a:ext cx="8311331" cy="4718304"/>
          </a:xfrm>
        </p:spPr>
        <p:txBody>
          <a:bodyPr/>
          <a:lstStyle/>
          <a:p>
            <a:pPr marL="0" indent="0">
              <a:buNone/>
            </a:pPr>
            <a:r>
              <a:rPr lang="en-US" dirty="0"/>
              <a:t>❹ </a:t>
            </a:r>
            <a:r>
              <a:rPr lang="en-US" dirty="0" smtClean="0"/>
              <a:t>EVALUATE RESULT </a:t>
            </a:r>
            <a:r>
              <a:rPr lang="en-US" dirty="0"/>
              <a:t>Because the trajectory is an inverted parabola, the top of the parabola lies midway between the two locations where the parabola intercepts the horizontal axis. So the location at which the parabola returns to the horizontal axis lies a horizontal distance twice as far from the origin as the horizontal distance at the top. In Example 10.5 I found that </a:t>
            </a:r>
            <a:r>
              <a:rPr lang="en-US" i="1" dirty="0" smtClean="0"/>
              <a:t>x</a:t>
            </a:r>
            <a:r>
              <a:rPr lang="en-US" baseline="-25000" dirty="0" smtClean="0"/>
              <a:t>top</a:t>
            </a:r>
            <a:r>
              <a:rPr lang="en-US" dirty="0" smtClean="0"/>
              <a:t> = </a:t>
            </a:r>
            <a:r>
              <a:rPr lang="el-GR" i="1" dirty="0"/>
              <a:t>υ</a:t>
            </a:r>
            <a:r>
              <a:rPr lang="en-US" i="1" baseline="-25000" dirty="0" smtClean="0"/>
              <a:t>x</a:t>
            </a:r>
            <a:r>
              <a:rPr lang="en-US" baseline="-25000" dirty="0"/>
              <a:t>,</a:t>
            </a:r>
            <a:r>
              <a:rPr lang="en-US" baseline="-25000" dirty="0" smtClean="0"/>
              <a:t>i</a:t>
            </a:r>
            <a:r>
              <a:rPr lang="el-GR" i="1" dirty="0"/>
              <a:t>υ</a:t>
            </a:r>
            <a:r>
              <a:rPr lang="en-US" i="1" baseline="-25000" dirty="0" smtClean="0"/>
              <a:t>y</a:t>
            </a:r>
            <a:r>
              <a:rPr lang="en-US" baseline="-25000" dirty="0"/>
              <a:t>,</a:t>
            </a:r>
            <a:r>
              <a:rPr lang="en-US" baseline="-25000" dirty="0" smtClean="0"/>
              <a:t>i</a:t>
            </a:r>
            <a:r>
              <a:rPr lang="en-US" dirty="0" smtClean="0"/>
              <a:t>/</a:t>
            </a:r>
            <a:r>
              <a:rPr lang="en-US" i="1" dirty="0" smtClean="0"/>
              <a:t>g</a:t>
            </a:r>
            <a:r>
              <a:rPr lang="en-US" dirty="0"/>
              <a:t>. The answer I get for the horizontal range is indeed twice this value.</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10.7: Projectile motion in two</a:t>
            </a:r>
          </a:p>
          <a:p>
            <a:r>
              <a:rPr lang="en-US" dirty="0" smtClean="0"/>
              <a:t>dimensions</a:t>
            </a:r>
            <a:endParaRPr lang="en-US" dirty="0"/>
          </a:p>
        </p:txBody>
      </p:sp>
    </p:spTree>
    <p:extLst>
      <p:ext uri="{BB962C8B-B14F-4D97-AF65-F5344CB8AC3E}">
        <p14:creationId xmlns:p14="http://schemas.microsoft.com/office/powerpoint/2010/main" val="327721180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baseball player hits a fly ball that has an initial velocity for which the horizontal component is 30 m/s and the vertical component is 40 m/s. What is the speed of the ball at the highest point of its flight</a:t>
            </a:r>
            <a:r>
              <a:rPr lang="en-US" dirty="0" smtClean="0"/>
              <a:t>?</a:t>
            </a:r>
          </a:p>
          <a:p>
            <a:endParaRPr lang="en-US" dirty="0"/>
          </a:p>
          <a:p>
            <a:pPr marL="742950" indent="-514350">
              <a:buFont typeface="+mj-lt"/>
              <a:buAutoNum type="arabicPeriod"/>
            </a:pPr>
            <a:r>
              <a:rPr lang="en-US" dirty="0"/>
              <a:t> </a:t>
            </a:r>
          </a:p>
          <a:p>
            <a:pPr marL="742950" indent="-514350">
              <a:buFont typeface="+mj-lt"/>
              <a:buAutoNum type="arabicPeriod"/>
            </a:pPr>
            <a:r>
              <a:rPr lang="en-US" dirty="0"/>
              <a:t>Zero</a:t>
            </a:r>
          </a:p>
          <a:p>
            <a:pPr marL="742950" indent="-514350">
              <a:buFont typeface="+mj-lt"/>
              <a:buAutoNum type="arabicPeriod"/>
            </a:pPr>
            <a:r>
              <a:rPr lang="en-US" dirty="0"/>
              <a:t>30 m/s</a:t>
            </a:r>
          </a:p>
          <a:p>
            <a:pPr marL="742950" indent="-514350">
              <a:buFont typeface="+mj-lt"/>
              <a:buAutoNum type="arabicPeriod"/>
            </a:pPr>
            <a:r>
              <a:rPr lang="en-US" dirty="0"/>
              <a:t>40 m/s</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10.7</a:t>
            </a:r>
          </a:p>
          <a:p>
            <a:r>
              <a:rPr lang="en-US" dirty="0" smtClean="0"/>
              <a:t>Question </a:t>
            </a:r>
            <a:r>
              <a:rPr lang="en-US" dirty="0"/>
              <a:t>6</a:t>
            </a:r>
          </a:p>
        </p:txBody>
      </p:sp>
      <p:graphicFrame>
        <p:nvGraphicFramePr>
          <p:cNvPr id="8" name="Object 7"/>
          <p:cNvGraphicFramePr>
            <a:graphicFrameLocks noChangeAspect="1"/>
          </p:cNvGraphicFramePr>
          <p:nvPr>
            <p:extLst>
              <p:ext uri="{D42A27DB-BD31-4B8C-83A1-F6EECF244321}">
                <p14:modId xmlns:p14="http://schemas.microsoft.com/office/powerpoint/2010/main" val="210283315"/>
              </p:ext>
            </p:extLst>
          </p:nvPr>
        </p:nvGraphicFramePr>
        <p:xfrm>
          <a:off x="962025" y="3374583"/>
          <a:ext cx="3759200" cy="609600"/>
        </p:xfrm>
        <a:graphic>
          <a:graphicData uri="http://schemas.openxmlformats.org/presentationml/2006/ole">
            <mc:AlternateContent xmlns:mc="http://schemas.openxmlformats.org/markup-compatibility/2006">
              <mc:Choice xmlns:v="urn:schemas-microsoft-com:vml" Requires="v">
                <p:oleObj spid="_x0000_s590911" name="Equation" r:id="rId3" imgW="3759200" imgH="609600" progId="Equation.DSMT4">
                  <p:embed/>
                </p:oleObj>
              </mc:Choice>
              <mc:Fallback>
                <p:oleObj name="Equation" r:id="rId3" imgW="3759200" imgH="609600" progId="Equation.DSMT4">
                  <p:embed/>
                  <p:pic>
                    <p:nvPicPr>
                      <p:cNvPr id="0" name=""/>
                      <p:cNvPicPr/>
                      <p:nvPr/>
                    </p:nvPicPr>
                    <p:blipFill>
                      <a:blip r:embed="rId4"/>
                      <a:stretch>
                        <a:fillRect/>
                      </a:stretch>
                    </p:blipFill>
                    <p:spPr>
                      <a:xfrm>
                        <a:off x="962025" y="3374583"/>
                        <a:ext cx="3759200" cy="609600"/>
                      </a:xfrm>
                      <a:prstGeom prst="rect">
                        <a:avLst/>
                      </a:prstGeom>
                    </p:spPr>
                  </p:pic>
                </p:oleObj>
              </mc:Fallback>
            </mc:AlternateContent>
          </a:graphicData>
        </a:graphic>
      </p:graphicFrame>
    </p:spTree>
    <p:extLst>
      <p:ext uri="{BB962C8B-B14F-4D97-AF65-F5344CB8AC3E}">
        <p14:creationId xmlns:p14="http://schemas.microsoft.com/office/powerpoint/2010/main" val="70131417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baseball player hits a fly ball that has an initial velocity for which the horizontal component is 30 m/s and the vertical component is 40 m/s. What is the speed of the ball at the highest point of its flight</a:t>
            </a:r>
            <a:r>
              <a:rPr lang="en-US" dirty="0" smtClean="0"/>
              <a:t>?</a:t>
            </a:r>
          </a:p>
          <a:p>
            <a:endParaRPr lang="en-US" dirty="0"/>
          </a:p>
          <a:p>
            <a:pPr marL="742950" indent="-514350">
              <a:buFont typeface="+mj-lt"/>
              <a:buAutoNum type="arabicPeriod"/>
            </a:pPr>
            <a:r>
              <a:rPr lang="en-US" dirty="0"/>
              <a:t> </a:t>
            </a:r>
          </a:p>
          <a:p>
            <a:pPr marL="742950" indent="-514350">
              <a:buFont typeface="+mj-lt"/>
              <a:buAutoNum type="arabicPeriod"/>
            </a:pPr>
            <a:r>
              <a:rPr lang="en-US" dirty="0"/>
              <a:t>Zero</a:t>
            </a:r>
          </a:p>
          <a:p>
            <a:pPr marL="742950" indent="-514350">
              <a:buFont typeface="+mj-lt"/>
              <a:buAutoNum type="arabicPeriod"/>
            </a:pPr>
            <a:r>
              <a:rPr lang="en-US" dirty="0">
                <a:solidFill>
                  <a:srgbClr val="FF0000"/>
                </a:solidFill>
              </a:rPr>
              <a:t>30 m/s</a:t>
            </a:r>
          </a:p>
          <a:p>
            <a:pPr marL="742950" indent="-514350">
              <a:buFont typeface="+mj-lt"/>
              <a:buAutoNum type="arabicPeriod"/>
            </a:pPr>
            <a:r>
              <a:rPr lang="en-US" dirty="0"/>
              <a:t>40 m/s</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10.7</a:t>
            </a:r>
          </a:p>
          <a:p>
            <a:r>
              <a:rPr lang="en-US" dirty="0" smtClean="0"/>
              <a:t>Question </a:t>
            </a:r>
            <a:r>
              <a:rPr lang="en-US" dirty="0"/>
              <a:t>6</a:t>
            </a:r>
          </a:p>
        </p:txBody>
      </p:sp>
      <p:graphicFrame>
        <p:nvGraphicFramePr>
          <p:cNvPr id="8" name="Object 7"/>
          <p:cNvGraphicFramePr>
            <a:graphicFrameLocks noChangeAspect="1"/>
          </p:cNvGraphicFramePr>
          <p:nvPr>
            <p:extLst>
              <p:ext uri="{D42A27DB-BD31-4B8C-83A1-F6EECF244321}">
                <p14:modId xmlns:p14="http://schemas.microsoft.com/office/powerpoint/2010/main" val="2943518637"/>
              </p:ext>
            </p:extLst>
          </p:nvPr>
        </p:nvGraphicFramePr>
        <p:xfrm>
          <a:off x="962025" y="3374583"/>
          <a:ext cx="3759200" cy="609600"/>
        </p:xfrm>
        <a:graphic>
          <a:graphicData uri="http://schemas.openxmlformats.org/presentationml/2006/ole">
            <mc:AlternateContent xmlns:mc="http://schemas.openxmlformats.org/markup-compatibility/2006">
              <mc:Choice xmlns:v="urn:schemas-microsoft-com:vml" Requires="v">
                <p:oleObj spid="_x0000_s591935" name="Equation" r:id="rId3" imgW="3759200" imgH="609600" progId="Equation.DSMT4">
                  <p:embed/>
                </p:oleObj>
              </mc:Choice>
              <mc:Fallback>
                <p:oleObj name="Equation" r:id="rId3" imgW="3759200" imgH="609600" progId="Equation.DSMT4">
                  <p:embed/>
                  <p:pic>
                    <p:nvPicPr>
                      <p:cNvPr id="0" name=""/>
                      <p:cNvPicPr/>
                      <p:nvPr/>
                    </p:nvPicPr>
                    <p:blipFill>
                      <a:blip r:embed="rId4"/>
                      <a:stretch>
                        <a:fillRect/>
                      </a:stretch>
                    </p:blipFill>
                    <p:spPr>
                      <a:xfrm>
                        <a:off x="962025" y="3374583"/>
                        <a:ext cx="3759200" cy="609600"/>
                      </a:xfrm>
                      <a:prstGeom prst="rect">
                        <a:avLst/>
                      </a:prstGeom>
                    </p:spPr>
                  </p:pic>
                </p:oleObj>
              </mc:Fallback>
            </mc:AlternateContent>
          </a:graphicData>
        </a:graphic>
      </p:graphicFrame>
      <p:pic>
        <p:nvPicPr>
          <p:cNvPr id="6" name="Picture 5" descr="Red_Tick Mark_28p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 y="4377008"/>
            <a:ext cx="621751" cy="713184"/>
          </a:xfrm>
          <a:prstGeom prst="rect">
            <a:avLst/>
          </a:prstGeom>
        </p:spPr>
      </p:pic>
    </p:spTree>
    <p:extLst>
      <p:ext uri="{BB962C8B-B14F-4D97-AF65-F5344CB8AC3E}">
        <p14:creationId xmlns:p14="http://schemas.microsoft.com/office/powerpoint/2010/main" val="209690868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What is the shape of the path of an object launched at an angle to the vertical, assuming that only the force </a:t>
            </a:r>
            <a:r>
              <a:rPr lang="en-US" dirty="0" smtClean="0"/>
              <a:t>of </a:t>
            </a:r>
            <a:r>
              <a:rPr lang="en-US" dirty="0"/>
              <a:t>gravity is exerted on the object</a:t>
            </a:r>
            <a:r>
              <a:rPr lang="en-US" dirty="0" smtClean="0"/>
              <a:t>?</a:t>
            </a:r>
          </a:p>
          <a:p>
            <a:endParaRPr lang="en-US" dirty="0" smtClean="0"/>
          </a:p>
          <a:p>
            <a:pPr marL="742950" indent="-514350">
              <a:buFont typeface="+mj-lt"/>
              <a:buAutoNum type="arabicPeriod"/>
            </a:pPr>
            <a:r>
              <a:rPr lang="en-US" dirty="0"/>
              <a:t>A straight line</a:t>
            </a:r>
          </a:p>
          <a:p>
            <a:pPr marL="742950" indent="-514350">
              <a:buFont typeface="+mj-lt"/>
              <a:buAutoNum type="arabicPeriod"/>
            </a:pPr>
            <a:r>
              <a:rPr lang="en-US" dirty="0"/>
              <a:t>A harmonic curve</a:t>
            </a:r>
          </a:p>
          <a:p>
            <a:pPr marL="742950" indent="-514350">
              <a:buFont typeface="+mj-lt"/>
              <a:buAutoNum type="arabicPeriod"/>
            </a:pPr>
            <a:r>
              <a:rPr lang="en-US" dirty="0"/>
              <a:t>A parabola</a:t>
            </a:r>
          </a:p>
          <a:p>
            <a:pPr marL="742950" indent="-514350">
              <a:buFont typeface="+mj-lt"/>
              <a:buAutoNum type="arabicPeriod"/>
            </a:pPr>
            <a:r>
              <a:rPr lang="en-US" dirty="0"/>
              <a:t>None of the above</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a:t>Section 10.7</a:t>
            </a:r>
          </a:p>
          <a:p>
            <a:r>
              <a:rPr lang="en-US" dirty="0" smtClean="0"/>
              <a:t>Question </a:t>
            </a:r>
            <a:r>
              <a:rPr lang="en-US" dirty="0"/>
              <a:t>7</a:t>
            </a:r>
          </a:p>
        </p:txBody>
      </p:sp>
    </p:spTree>
    <p:extLst>
      <p:ext uri="{BB962C8B-B14F-4D97-AF65-F5344CB8AC3E}">
        <p14:creationId xmlns:p14="http://schemas.microsoft.com/office/powerpoint/2010/main" val="392711023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What is the shape of the path of an object launched at an angle to the vertical, assuming that only the force </a:t>
            </a:r>
            <a:r>
              <a:rPr lang="en-US" dirty="0" smtClean="0"/>
              <a:t>of </a:t>
            </a:r>
            <a:r>
              <a:rPr lang="en-US" dirty="0"/>
              <a:t>gravity is exerted on the object</a:t>
            </a:r>
            <a:r>
              <a:rPr lang="en-US" dirty="0" smtClean="0"/>
              <a:t>?</a:t>
            </a:r>
          </a:p>
          <a:p>
            <a:endParaRPr lang="en-US" dirty="0" smtClean="0"/>
          </a:p>
          <a:p>
            <a:pPr marL="742950" indent="-514350">
              <a:buFont typeface="+mj-lt"/>
              <a:buAutoNum type="arabicPeriod"/>
            </a:pPr>
            <a:r>
              <a:rPr lang="en-US" dirty="0"/>
              <a:t>A straight line</a:t>
            </a:r>
          </a:p>
          <a:p>
            <a:pPr marL="742950" indent="-514350">
              <a:buFont typeface="+mj-lt"/>
              <a:buAutoNum type="arabicPeriod"/>
            </a:pPr>
            <a:r>
              <a:rPr lang="en-US" dirty="0"/>
              <a:t>A harmonic curve</a:t>
            </a:r>
          </a:p>
          <a:p>
            <a:pPr marL="742950" indent="-514350">
              <a:buFont typeface="+mj-lt"/>
              <a:buAutoNum type="arabicPeriod"/>
            </a:pPr>
            <a:r>
              <a:rPr lang="en-US" dirty="0">
                <a:solidFill>
                  <a:srgbClr val="FF0000"/>
                </a:solidFill>
              </a:rPr>
              <a:t>A parabola</a:t>
            </a:r>
          </a:p>
          <a:p>
            <a:pPr marL="742950" indent="-514350">
              <a:buFont typeface="+mj-lt"/>
              <a:buAutoNum type="arabicPeriod"/>
            </a:pPr>
            <a:r>
              <a:rPr lang="en-US" dirty="0"/>
              <a:t>None of the above</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a:t>Section 10.7</a:t>
            </a:r>
          </a:p>
          <a:p>
            <a:r>
              <a:rPr lang="en-US" dirty="0" smtClean="0"/>
              <a:t>Question </a:t>
            </a:r>
            <a:r>
              <a:rPr lang="en-US" dirty="0"/>
              <a:t>7</a:t>
            </a:r>
          </a:p>
        </p:txBody>
      </p:sp>
      <p:pic>
        <p:nvPicPr>
          <p:cNvPr id="5" name="Picture 4" descr="Red_Tick Mark_28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 y="3941170"/>
            <a:ext cx="621751" cy="713184"/>
          </a:xfrm>
          <a:prstGeom prst="rect">
            <a:avLst/>
          </a:prstGeom>
        </p:spPr>
      </p:pic>
    </p:spTree>
    <p:extLst>
      <p:ext uri="{BB962C8B-B14F-4D97-AF65-F5344CB8AC3E}">
        <p14:creationId xmlns:p14="http://schemas.microsoft.com/office/powerpoint/2010/main" val="692167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5125" y="1095482"/>
            <a:ext cx="8229600" cy="5422392"/>
          </a:xfrm>
        </p:spPr>
        <p:txBody>
          <a:bodyPr/>
          <a:lstStyle/>
          <a:p>
            <a:pPr marL="685800" indent="-457200">
              <a:buFont typeface="Arial" charset="0"/>
              <a:buChar char="•"/>
            </a:pPr>
            <a:r>
              <a:rPr lang="en-US" dirty="0" smtClean="0"/>
              <a:t>We know:</a:t>
            </a:r>
          </a:p>
          <a:p>
            <a:endParaRPr lang="en-US" dirty="0"/>
          </a:p>
          <a:p>
            <a:endParaRPr lang="en-US" dirty="0" smtClean="0"/>
          </a:p>
          <a:p>
            <a:endParaRPr lang="en-US" dirty="0"/>
          </a:p>
          <a:p>
            <a:pPr marL="685800" indent="-457200">
              <a:buFont typeface="Arial" charset="0"/>
              <a:buChar char="•"/>
            </a:pPr>
            <a:r>
              <a:rPr lang="en-US" dirty="0" smtClean="0"/>
              <a:t>These are parametric equations </a:t>
            </a:r>
            <a:r>
              <a:rPr lang="en-US" i="1" dirty="0" smtClean="0"/>
              <a:t>x</a:t>
            </a:r>
            <a:r>
              <a:rPr lang="en-US" dirty="0" smtClean="0"/>
              <a:t>(</a:t>
            </a:r>
            <a:r>
              <a:rPr lang="en-US" i="1" dirty="0" smtClean="0"/>
              <a:t>t</a:t>
            </a:r>
            <a:r>
              <a:rPr lang="en-US" dirty="0" smtClean="0"/>
              <a:t>) and </a:t>
            </a:r>
            <a:r>
              <a:rPr lang="en-US" i="1" dirty="0" smtClean="0"/>
              <a:t>y</a:t>
            </a:r>
            <a:r>
              <a:rPr lang="en-US" dirty="0" smtClean="0"/>
              <a:t>(</a:t>
            </a:r>
            <a:r>
              <a:rPr lang="en-US" i="1" dirty="0" smtClean="0"/>
              <a:t>t</a:t>
            </a:r>
            <a:r>
              <a:rPr lang="en-US" dirty="0" smtClean="0"/>
              <a:t>)</a:t>
            </a:r>
          </a:p>
          <a:p>
            <a:pPr marL="685800" indent="-457200">
              <a:buFont typeface="Arial" charset="0"/>
              <a:buChar char="•"/>
            </a:pPr>
            <a:r>
              <a:rPr lang="en-US" dirty="0" smtClean="0"/>
              <a:t>We should be able to eliminate </a:t>
            </a:r>
            <a:r>
              <a:rPr lang="en-US" i="1" dirty="0" smtClean="0"/>
              <a:t>t</a:t>
            </a:r>
            <a:r>
              <a:rPr lang="en-US" dirty="0" smtClean="0"/>
              <a:t>!</a:t>
            </a:r>
          </a:p>
          <a:p>
            <a:pPr marL="685800" indent="-457200">
              <a:buFont typeface="Arial" charset="0"/>
              <a:buChar char="•"/>
            </a:pPr>
            <a:r>
              <a:rPr lang="en-US" dirty="0" smtClean="0"/>
              <a:t>Given </a:t>
            </a:r>
            <a:r>
              <a:rPr lang="en-US" i="1" dirty="0" err="1" smtClean="0"/>
              <a:t>v</a:t>
            </a:r>
            <a:r>
              <a:rPr lang="en-US" i="1" baseline="-25000" dirty="0" err="1" smtClean="0"/>
              <a:t>x,i</a:t>
            </a:r>
            <a:r>
              <a:rPr lang="en-US" dirty="0" smtClean="0"/>
              <a:t> = </a:t>
            </a:r>
            <a:r>
              <a:rPr lang="en-US" i="1" dirty="0" smtClean="0"/>
              <a:t>v</a:t>
            </a:r>
            <a:r>
              <a:rPr lang="en-US" i="1" baseline="-25000" dirty="0" smtClean="0"/>
              <a:t>i</a:t>
            </a:r>
            <a:r>
              <a:rPr lang="en-US" dirty="0" smtClean="0"/>
              <a:t> cos </a:t>
            </a:r>
            <a:r>
              <a:rPr lang="en-US" dirty="0" err="1" smtClean="0"/>
              <a:t>θ</a:t>
            </a:r>
            <a:r>
              <a:rPr lang="en-US" dirty="0" smtClean="0"/>
              <a:t> and </a:t>
            </a:r>
            <a:r>
              <a:rPr lang="en-US" i="1" dirty="0" err="1" smtClean="0"/>
              <a:t>v</a:t>
            </a:r>
            <a:r>
              <a:rPr lang="en-US" i="1" baseline="-25000" dirty="0" err="1" smtClean="0"/>
              <a:t>y,i</a:t>
            </a:r>
            <a:r>
              <a:rPr lang="en-US" dirty="0" smtClean="0"/>
              <a:t> </a:t>
            </a:r>
            <a:r>
              <a:rPr lang="en-US" dirty="0"/>
              <a:t>= </a:t>
            </a:r>
            <a:r>
              <a:rPr lang="en-US" i="1" dirty="0" smtClean="0"/>
              <a:t>v</a:t>
            </a:r>
            <a:r>
              <a:rPr lang="en-US" i="1" baseline="-25000" dirty="0"/>
              <a:t>i</a:t>
            </a:r>
            <a:r>
              <a:rPr lang="en-US" dirty="0" smtClean="0"/>
              <a:t> sin </a:t>
            </a:r>
            <a:r>
              <a:rPr lang="en-US" dirty="0" err="1" smtClean="0"/>
              <a:t>θ</a:t>
            </a:r>
            <a:r>
              <a:rPr lang="en-US" dirty="0" smtClean="0"/>
              <a:t> </a:t>
            </a:r>
            <a:r>
              <a:rPr lang="is-IS" dirty="0" smtClean="0"/>
              <a:t>…</a:t>
            </a:r>
            <a:r>
              <a:rPr lang="en-US" dirty="0" smtClean="0"/>
              <a:t> </a:t>
            </a:r>
          </a:p>
          <a:p>
            <a:pPr marL="685800" indent="-457200">
              <a:buFont typeface="Arial" charset="0"/>
              <a:buChar char="•"/>
            </a:pPr>
            <a:endParaRPr lang="en-US" dirty="0"/>
          </a:p>
          <a:p>
            <a:pPr marL="685800" indent="-457200">
              <a:buFont typeface="Arial" charset="0"/>
              <a:buChar char="•"/>
            </a:pPr>
            <a:endParaRPr lang="en-US" dirty="0" smtClean="0"/>
          </a:p>
          <a:p>
            <a:pPr marL="685800" indent="-457200">
              <a:buFont typeface="Arial" charset="0"/>
              <a:buChar char="•"/>
            </a:pPr>
            <a:r>
              <a:rPr lang="en-US" dirty="0" smtClean="0"/>
              <a:t>Parabolic path! Presumes launch from (0,0</a:t>
            </a:r>
            <a:r>
              <a:rPr lang="en-US" dirty="0" smtClean="0"/>
              <a:t>).</a:t>
            </a:r>
          </a:p>
          <a:p>
            <a:pPr marL="685800" indent="-457200">
              <a:buFont typeface="Arial" charset="0"/>
              <a:buChar char="•"/>
            </a:pPr>
            <a:r>
              <a:rPr lang="en-US" dirty="0" smtClean="0">
                <a:solidFill>
                  <a:srgbClr val="FF0000"/>
                </a:solidFill>
              </a:rPr>
              <a:t>No gravity? Straight line.</a:t>
            </a:r>
            <a:endParaRPr lang="en-US" dirty="0">
              <a:solidFill>
                <a:srgbClr val="FF0000"/>
              </a:solidFill>
            </a:endParaRPr>
          </a:p>
        </p:txBody>
      </p:sp>
      <p:sp>
        <p:nvSpPr>
          <p:cNvPr id="3" name="Footer Placeholder 2"/>
          <p:cNvSpPr>
            <a:spLocks noGrp="1"/>
          </p:cNvSpPr>
          <p:nvPr>
            <p:ph type="ftr" sz="quarter" idx="10"/>
          </p:nvPr>
        </p:nvSpPr>
        <p:spPr>
          <a:xfrm>
            <a:off x="87313" y="6613525"/>
            <a:ext cx="5399087" cy="179388"/>
          </a:xfrm>
        </p:spPr>
        <p:txBody>
          <a:bodyPr/>
          <a:lstStyle/>
          <a:p>
            <a:r>
              <a:rPr lang="en-GB" smtClean="0"/>
              <a:t>© 2015 Pearson Education, Inc.</a:t>
            </a:r>
            <a:endParaRPr lang="en-GB" dirty="0"/>
          </a:p>
        </p:txBody>
      </p:sp>
      <p:sp>
        <p:nvSpPr>
          <p:cNvPr id="4" name="Text Placeholder 3"/>
          <p:cNvSpPr>
            <a:spLocks noGrp="1"/>
          </p:cNvSpPr>
          <p:nvPr>
            <p:ph type="body" sz="quarter" idx="11"/>
          </p:nvPr>
        </p:nvSpPr>
        <p:spPr>
          <a:xfrm>
            <a:off x="0" y="-74950"/>
            <a:ext cx="9144000" cy="1157760"/>
          </a:xfrm>
        </p:spPr>
        <p:txBody>
          <a:bodyPr/>
          <a:lstStyle/>
          <a:p>
            <a:r>
              <a:rPr lang="en-US" dirty="0" smtClean="0"/>
              <a:t>Section 10.7</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5337286"/>
              </p:ext>
            </p:extLst>
          </p:nvPr>
        </p:nvGraphicFramePr>
        <p:xfrm>
          <a:off x="1497597" y="2277725"/>
          <a:ext cx="5956300" cy="482600"/>
        </p:xfrm>
        <a:graphic>
          <a:graphicData uri="http://schemas.openxmlformats.org/presentationml/2006/ole">
            <mc:AlternateContent xmlns:mc="http://schemas.openxmlformats.org/markup-compatibility/2006">
              <mc:Choice xmlns:v="urn:schemas-microsoft-com:vml" Requires="v">
                <p:oleObj spid="_x0000_s735250" name="Equation" r:id="rId4" imgW="5956300" imgH="482600" progId="Equation.DSMT4">
                  <p:embed/>
                </p:oleObj>
              </mc:Choice>
              <mc:Fallback>
                <p:oleObj name="Equation" r:id="rId4" imgW="5956300" imgH="482600" progId="Equation.DSMT4">
                  <p:embed/>
                  <p:pic>
                    <p:nvPicPr>
                      <p:cNvPr id="0" name=""/>
                      <p:cNvPicPr/>
                      <p:nvPr/>
                    </p:nvPicPr>
                    <p:blipFill>
                      <a:blip r:embed="rId5"/>
                      <a:stretch>
                        <a:fillRect/>
                      </a:stretch>
                    </p:blipFill>
                    <p:spPr>
                      <a:xfrm>
                        <a:off x="1497597" y="2277725"/>
                        <a:ext cx="5956300" cy="482600"/>
                      </a:xfrm>
                      <a:prstGeom prst="rect">
                        <a:avLst/>
                      </a:prstGeom>
                    </p:spPr>
                  </p:pic>
                </p:oleObj>
              </mc:Fallback>
            </mc:AlternateContent>
          </a:graphicData>
        </a:graphic>
      </p:graphicFrame>
      <p:sp>
        <p:nvSpPr>
          <p:cNvPr id="6" name="Rectangle 5"/>
          <p:cNvSpPr/>
          <p:nvPr/>
        </p:nvSpPr>
        <p:spPr>
          <a:xfrm>
            <a:off x="2602497" y="1527850"/>
            <a:ext cx="4572000" cy="615553"/>
          </a:xfrm>
          <a:prstGeom prst="rect">
            <a:avLst/>
          </a:prstGeom>
        </p:spPr>
        <p:txBody>
          <a:bodyPr>
            <a:spAutoFit/>
          </a:bodyPr>
          <a:lstStyle/>
          <a:p>
            <a:pPr marL="0" indent="0" algn="ctr">
              <a:lnSpc>
                <a:spcPct val="150000"/>
              </a:lnSpc>
              <a:buNone/>
            </a:pPr>
            <a:r>
              <a:rPr lang="en-US" i="1" dirty="0" err="1">
                <a:latin typeface="Times New Roman"/>
                <a:cs typeface="Times New Roman"/>
              </a:rPr>
              <a:t>x</a:t>
            </a:r>
            <a:r>
              <a:rPr lang="en-US" baseline="-25000" dirty="0" err="1">
                <a:latin typeface="Times New Roman"/>
                <a:cs typeface="Times New Roman"/>
              </a:rPr>
              <a:t>f</a:t>
            </a:r>
            <a:r>
              <a:rPr lang="en-US" dirty="0">
                <a:latin typeface="Times New Roman"/>
                <a:cs typeface="Times New Roman"/>
              </a:rPr>
              <a:t> = </a:t>
            </a:r>
            <a:r>
              <a:rPr lang="en-US" i="1" dirty="0">
                <a:latin typeface="Times New Roman"/>
                <a:cs typeface="Times New Roman"/>
              </a:rPr>
              <a:t>x</a:t>
            </a:r>
            <a:r>
              <a:rPr lang="en-US" baseline="-25000" dirty="0">
                <a:latin typeface="Times New Roman"/>
                <a:cs typeface="Times New Roman"/>
              </a:rPr>
              <a:t>i</a:t>
            </a:r>
            <a:r>
              <a:rPr lang="en-US" dirty="0">
                <a:latin typeface="Times New Roman"/>
                <a:cs typeface="Times New Roman"/>
              </a:rPr>
              <a:t> + </a:t>
            </a:r>
            <a:r>
              <a:rPr lang="el-GR" i="1" dirty="0">
                <a:latin typeface="Times New Roman"/>
                <a:cs typeface="Times New Roman"/>
              </a:rPr>
              <a:t>υ</a:t>
            </a:r>
            <a:r>
              <a:rPr lang="en-US" i="1" baseline="-25000" dirty="0" err="1">
                <a:latin typeface="Times New Roman"/>
                <a:cs typeface="Times New Roman"/>
              </a:rPr>
              <a:t>x</a:t>
            </a:r>
            <a:r>
              <a:rPr lang="en-US" baseline="-25000" dirty="0" err="1">
                <a:latin typeface="Times New Roman"/>
                <a:cs typeface="Times New Roman"/>
              </a:rPr>
              <a:t>,i</a:t>
            </a:r>
            <a:r>
              <a:rPr lang="en-US" baseline="-25000" dirty="0">
                <a:latin typeface="Times New Roman"/>
                <a:cs typeface="Times New Roman"/>
              </a:rPr>
              <a:t> </a:t>
            </a:r>
            <a:r>
              <a:rPr lang="en-US" dirty="0" err="1">
                <a:latin typeface="Times New Roman"/>
                <a:cs typeface="Times New Roman"/>
              </a:rPr>
              <a:t>Δ</a:t>
            </a:r>
            <a:r>
              <a:rPr lang="en-US" i="1" dirty="0" err="1">
                <a:latin typeface="Times New Roman"/>
                <a:cs typeface="Times New Roman"/>
              </a:rPr>
              <a:t>t</a:t>
            </a:r>
            <a:r>
              <a:rPr lang="en-US" dirty="0">
                <a:latin typeface="Times New Roman"/>
                <a:cs typeface="Times New Roman"/>
              </a:rPr>
              <a:t>  (constant velocity)</a:t>
            </a:r>
          </a:p>
        </p:txBody>
      </p:sp>
      <p:pic>
        <p:nvPicPr>
          <p:cNvPr id="8" name="Picture 7"/>
          <p:cNvPicPr>
            <a:picLocks noChangeAspect="1"/>
          </p:cNvPicPr>
          <p:nvPr/>
        </p:nvPicPr>
        <p:blipFill>
          <a:blip r:embed="rId6"/>
          <a:stretch>
            <a:fillRect/>
          </a:stretch>
        </p:blipFill>
        <p:spPr>
          <a:xfrm>
            <a:off x="2181726" y="4837327"/>
            <a:ext cx="4299284" cy="875420"/>
          </a:xfrm>
          <a:prstGeom prst="rect">
            <a:avLst/>
          </a:prstGeom>
        </p:spPr>
      </p:pic>
      <p:sp>
        <p:nvSpPr>
          <p:cNvPr id="7" name="Rectangle 6"/>
          <p:cNvSpPr/>
          <p:nvPr/>
        </p:nvSpPr>
        <p:spPr bwMode="auto">
          <a:xfrm>
            <a:off x="2158584" y="5006716"/>
            <a:ext cx="2458386" cy="479685"/>
          </a:xfrm>
          <a:prstGeom prst="rect">
            <a:avLst/>
          </a:pr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11927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10.11</a:t>
            </a:r>
            <a:endParaRPr lang="en-US" dirty="0"/>
          </a:p>
        </p:txBody>
      </p:sp>
      <p:sp>
        <p:nvSpPr>
          <p:cNvPr id="4" name="Footer Placeholder 3"/>
          <p:cNvSpPr>
            <a:spLocks noGrp="1"/>
          </p:cNvSpPr>
          <p:nvPr>
            <p:ph type="ftr" sz="quarter" idx="10"/>
          </p:nvPr>
        </p:nvSpPr>
        <p:spPr/>
        <p:txBody>
          <a:bodyPr/>
          <a:lstStyle/>
          <a:p>
            <a:r>
              <a:rPr lang="en-GB"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Reading Quiz</a:t>
            </a:r>
            <a:endParaRPr lang="en-US" dirty="0"/>
          </a:p>
        </p:txBody>
      </p:sp>
      <p:pic>
        <p:nvPicPr>
          <p:cNvPr id="3" name="Picture 2"/>
          <p:cNvPicPr>
            <a:picLocks noChangeAspect="1"/>
          </p:cNvPicPr>
          <p:nvPr/>
        </p:nvPicPr>
        <p:blipFill>
          <a:blip r:embed="rId2"/>
          <a:stretch>
            <a:fillRect/>
          </a:stretch>
        </p:blipFill>
        <p:spPr>
          <a:xfrm>
            <a:off x="0" y="1861022"/>
            <a:ext cx="9144000" cy="3135956"/>
          </a:xfrm>
          <a:prstGeom prst="rect">
            <a:avLst/>
          </a:prstGeom>
        </p:spPr>
      </p:pic>
      <p:sp>
        <p:nvSpPr>
          <p:cNvPr id="7" name="TextBox 6"/>
          <p:cNvSpPr txBox="1"/>
          <p:nvPr/>
        </p:nvSpPr>
        <p:spPr>
          <a:xfrm>
            <a:off x="1892968" y="5662863"/>
            <a:ext cx="5388013" cy="461665"/>
          </a:xfrm>
          <a:prstGeom prst="rect">
            <a:avLst/>
          </a:prstGeom>
          <a:noFill/>
        </p:spPr>
        <p:txBody>
          <a:bodyPr wrap="none" rtlCol="0">
            <a:spAutoFit/>
          </a:bodyPr>
          <a:lstStyle/>
          <a:p>
            <a:r>
              <a:rPr lang="en-US" dirty="0" smtClean="0"/>
              <a:t>Still just gravity in the vertical direction</a:t>
            </a:r>
            <a:endParaRPr lang="en-US" dirty="0"/>
          </a:p>
        </p:txBody>
      </p:sp>
    </p:spTree>
    <p:extLst>
      <p:ext uri="{BB962C8B-B14F-4D97-AF65-F5344CB8AC3E}">
        <p14:creationId xmlns:p14="http://schemas.microsoft.com/office/powerpoint/2010/main" val="89254800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170432"/>
            <a:ext cx="9144000" cy="553998"/>
          </a:xfrm>
        </p:spPr>
        <p:txBody>
          <a:bodyPr/>
          <a:lstStyle/>
          <a:p>
            <a:r>
              <a:rPr lang="en-US" dirty="0"/>
              <a:t>Section </a:t>
            </a:r>
            <a:r>
              <a:rPr lang="en-US" dirty="0" smtClean="0"/>
              <a:t>Goal</a:t>
            </a:r>
            <a:endParaRPr lang="en-US" dirty="0"/>
          </a:p>
        </p:txBody>
      </p:sp>
      <p:sp>
        <p:nvSpPr>
          <p:cNvPr id="7" name="Content Placeholder 6"/>
          <p:cNvSpPr>
            <a:spLocks noGrp="1"/>
          </p:cNvSpPr>
          <p:nvPr>
            <p:ph idx="1"/>
          </p:nvPr>
        </p:nvSpPr>
        <p:spPr/>
        <p:txBody>
          <a:bodyPr/>
          <a:lstStyle/>
          <a:p>
            <a:pPr marL="0" indent="0">
              <a:buNone/>
            </a:pPr>
            <a:r>
              <a:rPr lang="en-US" dirty="0"/>
              <a:t>You will learn to</a:t>
            </a:r>
          </a:p>
          <a:p>
            <a:r>
              <a:rPr lang="en-US" dirty="0"/>
              <a:t>Apply the conservation of momentum equations to collisions in two dimensions.</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a:t>Section 10.8: Collisions and momentum in two </a:t>
            </a:r>
            <a:r>
              <a:rPr lang="en-US" dirty="0" smtClean="0"/>
              <a:t>dimensions</a:t>
            </a:r>
            <a:endParaRPr lang="en-US" dirty="0"/>
          </a:p>
        </p:txBody>
      </p:sp>
    </p:spTree>
    <p:extLst>
      <p:ext uri="{BB962C8B-B14F-4D97-AF65-F5344CB8AC3E}">
        <p14:creationId xmlns:p14="http://schemas.microsoft.com/office/powerpoint/2010/main" val="56016548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sz="2400" dirty="0" smtClean="0"/>
              <a:t>As we saw in Chapter 5, momentum conservation states that the momentum of an isolated system of colliding objects does not change, or</a:t>
            </a:r>
          </a:p>
          <a:p>
            <a:r>
              <a:rPr lang="en-US" sz="2400" dirty="0" smtClean="0"/>
              <a:t>Momentum is a vector, so in two dimensions momentum change must be expressed in terms of the components. </a:t>
            </a:r>
          </a:p>
          <a:p>
            <a:r>
              <a:rPr lang="en-US" sz="2400" dirty="0" smtClean="0"/>
              <a:t>Conservation of momentum in two dimensions is given by</a:t>
            </a:r>
          </a:p>
          <a:p>
            <a:pPr marL="0" indent="0" algn="ctr">
              <a:buNone/>
            </a:pPr>
            <a:r>
              <a:rPr lang="en-US" sz="2400" dirty="0" err="1" smtClean="0"/>
              <a:t>Δ</a:t>
            </a:r>
            <a:r>
              <a:rPr lang="en-US" sz="2400" i="1" dirty="0" err="1" smtClean="0"/>
              <a:t>p</a:t>
            </a:r>
            <a:r>
              <a:rPr lang="en-US" sz="2400" i="1" baseline="-25000" dirty="0" err="1" smtClean="0"/>
              <a:t>x</a:t>
            </a:r>
            <a:r>
              <a:rPr lang="en-US" sz="2400" dirty="0" smtClean="0"/>
              <a:t> = Δ</a:t>
            </a:r>
            <a:r>
              <a:rPr lang="en-US" sz="2400" i="1" dirty="0" smtClean="0"/>
              <a:t>p</a:t>
            </a:r>
            <a:r>
              <a:rPr lang="en-US" sz="2400" baseline="-25000" dirty="0" smtClean="0"/>
              <a:t>1</a:t>
            </a:r>
            <a:r>
              <a:rPr lang="en-US" sz="2400" i="1" baseline="-25000" dirty="0" smtClean="0"/>
              <a:t>x</a:t>
            </a:r>
            <a:r>
              <a:rPr lang="en-US" sz="2400" dirty="0" smtClean="0"/>
              <a:t> + Δ</a:t>
            </a:r>
            <a:r>
              <a:rPr lang="en-US" sz="2400" i="1" dirty="0" smtClean="0"/>
              <a:t>p</a:t>
            </a:r>
            <a:r>
              <a:rPr lang="en-US" sz="2400" baseline="-25000" dirty="0" smtClean="0"/>
              <a:t>2</a:t>
            </a:r>
            <a:r>
              <a:rPr lang="en-US" sz="2400" i="1" baseline="-25000" dirty="0" smtClean="0"/>
              <a:t>x</a:t>
            </a:r>
            <a:r>
              <a:rPr lang="en-US" sz="2400" dirty="0" smtClean="0"/>
              <a:t> = </a:t>
            </a:r>
            <a:r>
              <a:rPr lang="en-US" sz="2400" i="1" dirty="0" smtClean="0"/>
              <a:t>m</a:t>
            </a:r>
            <a:r>
              <a:rPr lang="en-US" sz="2400" baseline="-25000" dirty="0" smtClean="0"/>
              <a:t>1</a:t>
            </a:r>
            <a:r>
              <a:rPr lang="en-US" sz="2400" dirty="0" smtClean="0"/>
              <a:t>(</a:t>
            </a:r>
            <a:r>
              <a:rPr lang="en-US" sz="2400" i="1" dirty="0" smtClean="0"/>
              <a:t>υ</a:t>
            </a:r>
            <a:r>
              <a:rPr lang="en-US" sz="2400" baseline="-25000" dirty="0" smtClean="0"/>
              <a:t>1</a:t>
            </a:r>
            <a:r>
              <a:rPr lang="en-US" sz="2400" i="1" baseline="-25000" dirty="0" smtClean="0"/>
              <a:t>x</a:t>
            </a:r>
            <a:r>
              <a:rPr lang="en-US" sz="2400" baseline="-25000" dirty="0" smtClean="0"/>
              <a:t>,f</a:t>
            </a:r>
            <a:r>
              <a:rPr lang="en-US" sz="2400" dirty="0" smtClean="0"/>
              <a:t> – </a:t>
            </a:r>
            <a:r>
              <a:rPr lang="en-US" sz="2400" i="1" dirty="0" smtClean="0"/>
              <a:t>υ</a:t>
            </a:r>
            <a:r>
              <a:rPr lang="en-US" sz="2400" baseline="-25000" dirty="0" smtClean="0"/>
              <a:t>1</a:t>
            </a:r>
            <a:r>
              <a:rPr lang="en-US" sz="2400" i="1" baseline="-25000" dirty="0" smtClean="0"/>
              <a:t>x</a:t>
            </a:r>
            <a:r>
              <a:rPr lang="en-US" sz="2400" baseline="-25000" dirty="0" smtClean="0"/>
              <a:t>,i</a:t>
            </a:r>
            <a:r>
              <a:rPr lang="en-US" sz="2400" dirty="0" smtClean="0"/>
              <a:t>) + </a:t>
            </a:r>
            <a:r>
              <a:rPr lang="en-US" sz="2400" i="1" dirty="0" smtClean="0"/>
              <a:t>m</a:t>
            </a:r>
            <a:r>
              <a:rPr lang="en-US" sz="2400" baseline="-25000" dirty="0" smtClean="0"/>
              <a:t>2</a:t>
            </a:r>
            <a:r>
              <a:rPr lang="en-US" sz="2400" dirty="0" smtClean="0"/>
              <a:t>(</a:t>
            </a:r>
            <a:r>
              <a:rPr lang="en-US" sz="2400" i="1" dirty="0" smtClean="0"/>
              <a:t>υ</a:t>
            </a:r>
            <a:r>
              <a:rPr lang="en-US" sz="2400" baseline="-25000" dirty="0" smtClean="0"/>
              <a:t>2</a:t>
            </a:r>
            <a:r>
              <a:rPr lang="en-US" sz="2400" i="1" baseline="-25000" dirty="0" smtClean="0"/>
              <a:t>x</a:t>
            </a:r>
            <a:r>
              <a:rPr lang="en-US" sz="2400" baseline="-25000" dirty="0" smtClean="0"/>
              <a:t>,f</a:t>
            </a:r>
            <a:r>
              <a:rPr lang="en-US" sz="2400" dirty="0" smtClean="0"/>
              <a:t> – </a:t>
            </a:r>
            <a:r>
              <a:rPr lang="en-US" sz="2400" i="1" dirty="0" smtClean="0"/>
              <a:t>υ</a:t>
            </a:r>
            <a:r>
              <a:rPr lang="en-US" sz="2400" baseline="-25000" dirty="0" smtClean="0"/>
              <a:t>2</a:t>
            </a:r>
            <a:r>
              <a:rPr lang="en-US" sz="2400" i="1" baseline="-25000" dirty="0" smtClean="0"/>
              <a:t>x</a:t>
            </a:r>
            <a:r>
              <a:rPr lang="en-US" sz="2400" baseline="-25000" dirty="0" smtClean="0"/>
              <a:t>,i</a:t>
            </a:r>
            <a:r>
              <a:rPr lang="en-US" sz="2400" dirty="0" smtClean="0"/>
              <a:t>) = 0</a:t>
            </a:r>
          </a:p>
          <a:p>
            <a:pPr marL="0" indent="0" algn="ctr">
              <a:buNone/>
            </a:pPr>
            <a:r>
              <a:rPr lang="en-US" sz="2400" dirty="0" smtClean="0"/>
              <a:t> </a:t>
            </a:r>
            <a:r>
              <a:rPr lang="en-US" sz="2400" dirty="0" err="1" smtClean="0"/>
              <a:t>Δ</a:t>
            </a:r>
            <a:r>
              <a:rPr lang="en-US" sz="2400" i="1" dirty="0" err="1" smtClean="0"/>
              <a:t>p</a:t>
            </a:r>
            <a:r>
              <a:rPr lang="en-US" sz="2400" i="1" baseline="-25000" dirty="0" err="1" smtClean="0"/>
              <a:t>y</a:t>
            </a:r>
            <a:r>
              <a:rPr lang="en-US" sz="2400" dirty="0" smtClean="0"/>
              <a:t> = Δ</a:t>
            </a:r>
            <a:r>
              <a:rPr lang="en-US" sz="2400" i="1" dirty="0" smtClean="0"/>
              <a:t>p</a:t>
            </a:r>
            <a:r>
              <a:rPr lang="en-US" sz="2400" baseline="-25000" dirty="0" smtClean="0"/>
              <a:t>1</a:t>
            </a:r>
            <a:r>
              <a:rPr lang="en-US" sz="2400" i="1" baseline="-25000" dirty="0" smtClean="0"/>
              <a:t>y</a:t>
            </a:r>
            <a:r>
              <a:rPr lang="en-US" sz="2400" dirty="0" smtClean="0"/>
              <a:t> + Δ</a:t>
            </a:r>
            <a:r>
              <a:rPr lang="en-US" sz="2400" i="1" dirty="0" smtClean="0"/>
              <a:t>p</a:t>
            </a:r>
            <a:r>
              <a:rPr lang="en-US" sz="2400" baseline="-25000" dirty="0" smtClean="0"/>
              <a:t>2</a:t>
            </a:r>
            <a:r>
              <a:rPr lang="en-US" sz="2400" i="1" baseline="-25000" dirty="0" smtClean="0"/>
              <a:t>y</a:t>
            </a:r>
            <a:r>
              <a:rPr lang="en-US" sz="2400" dirty="0" smtClean="0"/>
              <a:t> = </a:t>
            </a:r>
            <a:r>
              <a:rPr lang="en-US" sz="2400" i="1" dirty="0" smtClean="0"/>
              <a:t>m</a:t>
            </a:r>
            <a:r>
              <a:rPr lang="en-US" sz="2400" baseline="-25000" dirty="0" smtClean="0"/>
              <a:t>1</a:t>
            </a:r>
            <a:r>
              <a:rPr lang="en-US" sz="2400" dirty="0" smtClean="0"/>
              <a:t>(</a:t>
            </a:r>
            <a:r>
              <a:rPr lang="en-US" sz="2400" i="1" dirty="0" smtClean="0"/>
              <a:t>υ</a:t>
            </a:r>
            <a:r>
              <a:rPr lang="en-US" sz="2400" baseline="-25000" dirty="0" smtClean="0"/>
              <a:t>1</a:t>
            </a:r>
            <a:r>
              <a:rPr lang="en-US" sz="2400" i="1" baseline="-25000" dirty="0" smtClean="0"/>
              <a:t>y</a:t>
            </a:r>
            <a:r>
              <a:rPr lang="en-US" sz="2400" baseline="-25000" dirty="0" smtClean="0"/>
              <a:t>,f</a:t>
            </a:r>
            <a:r>
              <a:rPr lang="en-US" sz="2400" dirty="0" smtClean="0"/>
              <a:t> – </a:t>
            </a:r>
            <a:r>
              <a:rPr lang="en-US" sz="2400" i="1" dirty="0" smtClean="0"/>
              <a:t>υ</a:t>
            </a:r>
            <a:r>
              <a:rPr lang="en-US" sz="2400" baseline="-25000" dirty="0" smtClean="0"/>
              <a:t>1</a:t>
            </a:r>
            <a:r>
              <a:rPr lang="en-US" sz="2400" i="1" baseline="-25000" dirty="0" smtClean="0"/>
              <a:t>y</a:t>
            </a:r>
            <a:r>
              <a:rPr lang="en-US" sz="2400" baseline="-25000" dirty="0" smtClean="0"/>
              <a:t>,i</a:t>
            </a:r>
            <a:r>
              <a:rPr lang="en-US" sz="2400" dirty="0" smtClean="0"/>
              <a:t>) + </a:t>
            </a:r>
            <a:r>
              <a:rPr lang="en-US" sz="2400" i="1" dirty="0" smtClean="0"/>
              <a:t>m</a:t>
            </a:r>
            <a:r>
              <a:rPr lang="en-US" sz="2400" baseline="-25000" dirty="0" smtClean="0"/>
              <a:t>2</a:t>
            </a:r>
            <a:r>
              <a:rPr lang="en-US" sz="2400" dirty="0" smtClean="0"/>
              <a:t>(</a:t>
            </a:r>
            <a:r>
              <a:rPr lang="en-US" sz="2400" i="1" dirty="0" smtClean="0"/>
              <a:t>υ</a:t>
            </a:r>
            <a:r>
              <a:rPr lang="en-US" sz="2400" baseline="-25000" dirty="0" smtClean="0"/>
              <a:t>2</a:t>
            </a:r>
            <a:r>
              <a:rPr lang="en-US" sz="2400" i="1" baseline="-25000" dirty="0" smtClean="0"/>
              <a:t>y</a:t>
            </a:r>
            <a:r>
              <a:rPr lang="en-US" sz="2400" baseline="-25000" dirty="0" smtClean="0"/>
              <a:t>,f</a:t>
            </a:r>
            <a:r>
              <a:rPr lang="en-US" sz="2400" dirty="0" smtClean="0"/>
              <a:t> – </a:t>
            </a:r>
            <a:r>
              <a:rPr lang="en-US" sz="2400" i="1" dirty="0" smtClean="0"/>
              <a:t>υ</a:t>
            </a:r>
            <a:r>
              <a:rPr lang="en-US" sz="2400" baseline="-25000" dirty="0" smtClean="0"/>
              <a:t>2</a:t>
            </a:r>
            <a:r>
              <a:rPr lang="en-US" sz="2400" i="1" baseline="-25000" dirty="0" smtClean="0"/>
              <a:t>y</a:t>
            </a:r>
            <a:r>
              <a:rPr lang="en-US" sz="2400" baseline="-25000" dirty="0" smtClean="0"/>
              <a:t>,i</a:t>
            </a:r>
            <a:r>
              <a:rPr lang="en-US" sz="2400" dirty="0" smtClean="0"/>
              <a:t>) = 0</a:t>
            </a:r>
          </a:p>
          <a:p>
            <a:pPr marL="0" indent="0" algn="ctr">
              <a:buNone/>
            </a:pPr>
            <a:endParaRPr lang="en-US" sz="2400" dirty="0" smtClean="0"/>
          </a:p>
          <a:p>
            <a:pPr marL="0" indent="0" algn="ctr">
              <a:buNone/>
            </a:pPr>
            <a:endParaRPr lang="en-US" sz="2400" dirty="0" smtClean="0"/>
          </a:p>
          <a:p>
            <a:pPr marL="0" indent="0">
              <a:buNone/>
            </a:pPr>
            <a:r>
              <a:rPr lang="en-US" sz="2400" dirty="0" smtClean="0"/>
              <a:t>as with motion equations and forces:</a:t>
            </a:r>
          </a:p>
          <a:p>
            <a:pPr marL="0" indent="0">
              <a:buNone/>
            </a:pPr>
            <a:r>
              <a:rPr lang="en-US" sz="2400" dirty="0" smtClean="0"/>
              <a:t>	perpendicular axes are treated </a:t>
            </a:r>
            <a:r>
              <a:rPr lang="en-US" sz="2400" i="1" dirty="0" smtClean="0"/>
              <a:t>completely separately</a:t>
            </a:r>
            <a:endParaRPr lang="en-US" sz="2400"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Section 10.8: Collisions and momentum in two dimensions</a:t>
            </a:r>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1265198427"/>
              </p:ext>
            </p:extLst>
          </p:nvPr>
        </p:nvGraphicFramePr>
        <p:xfrm>
          <a:off x="2563633" y="2000439"/>
          <a:ext cx="889000" cy="330200"/>
        </p:xfrm>
        <a:graphic>
          <a:graphicData uri="http://schemas.openxmlformats.org/presentationml/2006/ole">
            <mc:AlternateContent xmlns:mc="http://schemas.openxmlformats.org/markup-compatibility/2006">
              <mc:Choice xmlns:v="urn:schemas-microsoft-com:vml" Requires="v">
                <p:oleObj spid="_x0000_s55818" name="Equation" r:id="rId3" imgW="889000" imgH="330200" progId="Equation.DSMT4">
                  <p:embed/>
                </p:oleObj>
              </mc:Choice>
              <mc:Fallback>
                <p:oleObj name="Equation" r:id="rId3" imgW="889000" imgH="330200" progId="Equation.DSMT4">
                  <p:embed/>
                  <p:pic>
                    <p:nvPicPr>
                      <p:cNvPr id="0" name=""/>
                      <p:cNvPicPr/>
                      <p:nvPr/>
                    </p:nvPicPr>
                    <p:blipFill>
                      <a:blip r:embed="rId4"/>
                      <a:stretch>
                        <a:fillRect/>
                      </a:stretch>
                    </p:blipFill>
                    <p:spPr>
                      <a:xfrm>
                        <a:off x="2563633" y="2000439"/>
                        <a:ext cx="889000" cy="330200"/>
                      </a:xfrm>
                      <a:prstGeom prst="rect">
                        <a:avLst/>
                      </a:prstGeom>
                    </p:spPr>
                  </p:pic>
                </p:oleObj>
              </mc:Fallback>
            </mc:AlternateContent>
          </a:graphicData>
        </a:graphic>
      </p:graphicFrame>
    </p:spTree>
    <p:extLst>
      <p:ext uri="{BB962C8B-B14F-4D97-AF65-F5344CB8AC3E}">
        <p14:creationId xmlns:p14="http://schemas.microsoft.com/office/powerpoint/2010/main" val="226473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dissolv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dissolve">
                                      <p:cBhvr>
                                        <p:cTn id="12" dur="500"/>
                                        <p:tgtEl>
                                          <p:spTgt spid="7">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dissolve">
                                      <p:cBhvr>
                                        <p:cTn id="15" dur="500"/>
                                        <p:tgtEl>
                                          <p:spTgt spid="7">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dissolve">
                                      <p:cBhvr>
                                        <p:cTn id="18" dur="500"/>
                                        <p:tgtEl>
                                          <p:spTgt spid="7">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animEffect transition="in" filter="dissolve">
                                      <p:cBhvr>
                                        <p:cTn id="23" dur="500"/>
                                        <p:tgtEl>
                                          <p:spTgt spid="7">
                                            <p:txEl>
                                              <p:pRg st="7" end="7"/>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7">
                                            <p:txEl>
                                              <p:pRg st="8" end="8"/>
                                            </p:txEl>
                                          </p:spTgt>
                                        </p:tgtEl>
                                        <p:attrNameLst>
                                          <p:attrName>style.visibility</p:attrName>
                                        </p:attrNameLst>
                                      </p:cBhvr>
                                      <p:to>
                                        <p:strVal val="visible"/>
                                      </p:to>
                                    </p:set>
                                    <p:animEffect transition="in" filter="dissolve">
                                      <p:cBhvr>
                                        <p:cTn id="26"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Section Goal</a:t>
            </a:r>
            <a:endParaRPr lang="en-US" dirty="0"/>
          </a:p>
        </p:txBody>
      </p:sp>
      <p:sp>
        <p:nvSpPr>
          <p:cNvPr id="7" name="Content Placeholder 6"/>
          <p:cNvSpPr>
            <a:spLocks noGrp="1"/>
          </p:cNvSpPr>
          <p:nvPr>
            <p:ph idx="1"/>
          </p:nvPr>
        </p:nvSpPr>
        <p:spPr/>
        <p:txBody>
          <a:bodyPr/>
          <a:lstStyle/>
          <a:p>
            <a:pPr marL="0" indent="0">
              <a:buNone/>
            </a:pPr>
            <a:r>
              <a:rPr lang="en-US" dirty="0" smtClean="0"/>
              <a:t>You will learn to</a:t>
            </a:r>
          </a:p>
          <a:p>
            <a:r>
              <a:rPr lang="en-US" dirty="0" smtClean="0"/>
              <a:t>Understand that the work done by gravity is independent of path.</a:t>
            </a:r>
          </a:p>
          <a:p>
            <a:r>
              <a:rPr lang="en-US" dirty="0" smtClean="0"/>
              <a:t>Define the scalar product of two vectors. </a:t>
            </a:r>
          </a:p>
          <a:p>
            <a:r>
              <a:rPr lang="en-US" dirty="0" smtClean="0"/>
              <a:t>Associate work done by nondissipative forces with the scalar product of the force vector and the displacement vector.</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Section 10.9: Work as the product of two vectors</a:t>
            </a:r>
            <a:endParaRPr lang="en-US" dirty="0"/>
          </a:p>
        </p:txBody>
      </p:sp>
    </p:spTree>
    <p:extLst>
      <p:ext uri="{BB962C8B-B14F-4D97-AF65-F5344CB8AC3E}">
        <p14:creationId xmlns:p14="http://schemas.microsoft.com/office/powerpoint/2010/main" val="388288085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Section 10.9: Work as the product of two vectors</a:t>
            </a:r>
            <a:endParaRPr lang="en-US" dirty="0"/>
          </a:p>
        </p:txBody>
      </p:sp>
      <p:sp>
        <p:nvSpPr>
          <p:cNvPr id="7" name="Content Placeholder 6"/>
          <p:cNvSpPr>
            <a:spLocks noGrp="1"/>
          </p:cNvSpPr>
          <p:nvPr>
            <p:ph idx="1"/>
          </p:nvPr>
        </p:nvSpPr>
        <p:spPr>
          <a:xfrm>
            <a:off x="365125" y="1170432"/>
            <a:ext cx="5317574" cy="5422392"/>
          </a:xfrm>
        </p:spPr>
        <p:txBody>
          <a:bodyPr/>
          <a:lstStyle/>
          <a:p>
            <a:r>
              <a:rPr lang="en-US" sz="2400" dirty="0" smtClean="0"/>
              <a:t>Consider a block sliding down an incline as shown (ignore friction).</a:t>
            </a:r>
          </a:p>
          <a:p>
            <a:r>
              <a:rPr lang="en-US" sz="2400" dirty="0" smtClean="0"/>
              <a:t>The </a:t>
            </a:r>
            <a:r>
              <a:rPr lang="en-US" sz="2400" i="1" dirty="0" smtClean="0"/>
              <a:t>x</a:t>
            </a:r>
            <a:r>
              <a:rPr lang="en-US" sz="2400" dirty="0" smtClean="0"/>
              <a:t> component of the force of gravity is what causes the block to accelerate</a:t>
            </a:r>
            <a:br>
              <a:rPr lang="en-US" sz="2400" dirty="0" smtClean="0"/>
            </a:br>
            <a:r>
              <a:rPr lang="en-US" sz="2400" dirty="0" smtClean="0"/>
              <a:t/>
            </a:r>
            <a:br>
              <a:rPr lang="en-US" sz="2400" dirty="0" smtClean="0"/>
            </a:br>
            <a:endParaRPr lang="en-US" sz="2400" dirty="0" smtClean="0"/>
          </a:p>
          <a:p>
            <a:r>
              <a:rPr lang="en-US" sz="2400" dirty="0" smtClean="0"/>
              <a:t>The magnitude of the resulting acceleration is</a:t>
            </a:r>
          </a:p>
        </p:txBody>
      </p:sp>
      <p:pic>
        <p:nvPicPr>
          <p:cNvPr id="9" name="Picture 8" descr="10_34_Figure.jpg"/>
          <p:cNvPicPr>
            <a:picLocks noChangeAspect="1"/>
          </p:cNvPicPr>
          <p:nvPr/>
        </p:nvPicPr>
        <p:blipFill rotWithShape="1">
          <a:blip r:embed="rId3">
            <a:extLst>
              <a:ext uri="{28A0092B-C50C-407E-A947-70E740481C1C}">
                <a14:useLocalDpi xmlns:a14="http://schemas.microsoft.com/office/drawing/2010/main" val="0"/>
              </a:ext>
            </a:extLst>
          </a:blip>
          <a:srcRect b="2709"/>
          <a:stretch/>
        </p:blipFill>
        <p:spPr>
          <a:xfrm>
            <a:off x="5941046" y="1310202"/>
            <a:ext cx="2925938" cy="5161974"/>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154646319"/>
              </p:ext>
            </p:extLst>
          </p:nvPr>
        </p:nvGraphicFramePr>
        <p:xfrm>
          <a:off x="1138238" y="3228975"/>
          <a:ext cx="3263900" cy="457200"/>
        </p:xfrm>
        <a:graphic>
          <a:graphicData uri="http://schemas.openxmlformats.org/presentationml/2006/ole">
            <mc:AlternateContent xmlns:mc="http://schemas.openxmlformats.org/markup-compatibility/2006">
              <mc:Choice xmlns:v="urn:schemas-microsoft-com:vml" Requires="v">
                <p:oleObj spid="_x0000_s79669" name="Equation" r:id="rId4" imgW="3263900" imgH="457200" progId="Equation.DSMT4">
                  <p:embed/>
                </p:oleObj>
              </mc:Choice>
              <mc:Fallback>
                <p:oleObj name="Equation" r:id="rId4" imgW="3263900" imgH="457200" progId="Equation.DSMT4">
                  <p:embed/>
                  <p:pic>
                    <p:nvPicPr>
                      <p:cNvPr id="0" name=""/>
                      <p:cNvPicPr/>
                      <p:nvPr/>
                    </p:nvPicPr>
                    <p:blipFill>
                      <a:blip r:embed="rId5"/>
                      <a:stretch>
                        <a:fillRect/>
                      </a:stretch>
                    </p:blipFill>
                    <p:spPr>
                      <a:xfrm>
                        <a:off x="1138238" y="3228975"/>
                        <a:ext cx="3263900" cy="4572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934507032"/>
              </p:ext>
            </p:extLst>
          </p:nvPr>
        </p:nvGraphicFramePr>
        <p:xfrm>
          <a:off x="811537" y="4772025"/>
          <a:ext cx="4902200" cy="800100"/>
        </p:xfrm>
        <a:graphic>
          <a:graphicData uri="http://schemas.openxmlformats.org/presentationml/2006/ole">
            <mc:AlternateContent xmlns:mc="http://schemas.openxmlformats.org/markup-compatibility/2006">
              <mc:Choice xmlns:v="urn:schemas-microsoft-com:vml" Requires="v">
                <p:oleObj spid="_x0000_s79670" name="Equation" r:id="rId6" imgW="4902200" imgH="800100" progId="Equation.DSMT4">
                  <p:embed/>
                </p:oleObj>
              </mc:Choice>
              <mc:Fallback>
                <p:oleObj name="Equation" r:id="rId6" imgW="4902200" imgH="800100" progId="Equation.DSMT4">
                  <p:embed/>
                  <p:pic>
                    <p:nvPicPr>
                      <p:cNvPr id="0" name=""/>
                      <p:cNvPicPr/>
                      <p:nvPr/>
                    </p:nvPicPr>
                    <p:blipFill>
                      <a:blip r:embed="rId7"/>
                      <a:stretch>
                        <a:fillRect/>
                      </a:stretch>
                    </p:blipFill>
                    <p:spPr>
                      <a:xfrm>
                        <a:off x="811537" y="4772025"/>
                        <a:ext cx="4902200" cy="800100"/>
                      </a:xfrm>
                      <a:prstGeom prst="rect">
                        <a:avLst/>
                      </a:prstGeom>
                    </p:spPr>
                  </p:pic>
                </p:oleObj>
              </mc:Fallback>
            </mc:AlternateContent>
          </a:graphicData>
        </a:graphic>
      </p:graphicFrame>
    </p:spTree>
    <p:extLst>
      <p:ext uri="{BB962C8B-B14F-4D97-AF65-F5344CB8AC3E}">
        <p14:creationId xmlns:p14="http://schemas.microsoft.com/office/powerpoint/2010/main" val="85887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dissolv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dissolv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_35_Figure.jpg"/>
          <p:cNvPicPr>
            <a:picLocks noChangeAspect="1"/>
          </p:cNvPicPr>
          <p:nvPr/>
        </p:nvPicPr>
        <p:blipFill rotWithShape="1">
          <a:blip r:embed="rId3">
            <a:extLst>
              <a:ext uri="{28A0092B-C50C-407E-A947-70E740481C1C}">
                <a14:useLocalDpi xmlns:a14="http://schemas.microsoft.com/office/drawing/2010/main" val="0"/>
              </a:ext>
            </a:extLst>
          </a:blip>
          <a:srcRect b="5830"/>
          <a:stretch/>
        </p:blipFill>
        <p:spPr>
          <a:xfrm>
            <a:off x="769724" y="3991100"/>
            <a:ext cx="7604552" cy="2593470"/>
          </a:xfrm>
          <a:prstGeom prst="rect">
            <a:avLst/>
          </a:prstGeom>
        </p:spPr>
      </p:pic>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Section 10.9: Work as the product of two vectors</a:t>
            </a:r>
            <a:endParaRPr lang="en-US" dirty="0"/>
          </a:p>
        </p:txBody>
      </p:sp>
      <p:sp>
        <p:nvSpPr>
          <p:cNvPr id="7" name="Content Placeholder 6"/>
          <p:cNvSpPr>
            <a:spLocks noGrp="1"/>
          </p:cNvSpPr>
          <p:nvPr>
            <p:ph idx="1"/>
          </p:nvPr>
        </p:nvSpPr>
        <p:spPr>
          <a:xfrm>
            <a:off x="365123" y="1170432"/>
            <a:ext cx="8543643" cy="5422392"/>
          </a:xfrm>
        </p:spPr>
        <p:txBody>
          <a:bodyPr/>
          <a:lstStyle/>
          <a:p>
            <a:r>
              <a:rPr lang="en-US" sz="2200" dirty="0"/>
              <a:t>As illustrated in the figure, the block begins at rest </a:t>
            </a:r>
            <a:r>
              <a:rPr lang="en-US" sz="2200" dirty="0" smtClean="0"/>
              <a:t>(</a:t>
            </a:r>
            <a:r>
              <a:rPr lang="en-US" sz="2200" i="1" dirty="0" smtClean="0"/>
              <a:t>υ</a:t>
            </a:r>
            <a:r>
              <a:rPr lang="en-US" sz="2200" i="1" baseline="-25000" dirty="0" smtClean="0"/>
              <a:t>x</a:t>
            </a:r>
            <a:r>
              <a:rPr lang="en-US" sz="2200" baseline="-25000" dirty="0"/>
              <a:t>,i</a:t>
            </a:r>
            <a:r>
              <a:rPr lang="en-US" sz="2200" dirty="0"/>
              <a:t> = 0) at position </a:t>
            </a:r>
            <a:r>
              <a:rPr lang="en-US" sz="2200" i="1" dirty="0" smtClean="0"/>
              <a:t>x</a:t>
            </a:r>
            <a:r>
              <a:rPr lang="en-US" sz="2200" baseline="-25000" dirty="0" smtClean="0"/>
              <a:t>i</a:t>
            </a:r>
            <a:r>
              <a:rPr lang="en-US" sz="2200" dirty="0" smtClean="0"/>
              <a:t> </a:t>
            </a:r>
            <a:r>
              <a:rPr lang="en-US" sz="2200" dirty="0"/>
              <a:t>= 0 and drops a height </a:t>
            </a:r>
            <a:r>
              <a:rPr lang="en-US" sz="2200" i="1" dirty="0"/>
              <a:t>h</a:t>
            </a:r>
            <a:r>
              <a:rPr lang="en-US" sz="2200" dirty="0" smtClean="0"/>
              <a:t>. </a:t>
            </a:r>
            <a:endParaRPr lang="en-US" sz="2200" dirty="0"/>
          </a:p>
          <a:p>
            <a:r>
              <a:rPr lang="en-US" sz="2200" dirty="0"/>
              <a:t>The displacement </a:t>
            </a:r>
            <a:r>
              <a:rPr lang="en-US" sz="2200" b="1" dirty="0"/>
              <a:t>along the incline </a:t>
            </a:r>
            <a:r>
              <a:rPr lang="en-US" sz="2200" dirty="0" smtClean="0"/>
              <a:t>is Δ</a:t>
            </a:r>
            <a:r>
              <a:rPr lang="en-US" sz="2200" i="1" dirty="0" smtClean="0"/>
              <a:t>x</a:t>
            </a:r>
            <a:r>
              <a:rPr lang="en-US" sz="2200" dirty="0" smtClean="0"/>
              <a:t> </a:t>
            </a:r>
            <a:r>
              <a:rPr lang="en-US" sz="2200" dirty="0"/>
              <a:t>= +</a:t>
            </a:r>
            <a:r>
              <a:rPr lang="en-US" sz="2200" i="1" dirty="0"/>
              <a:t>h</a:t>
            </a:r>
            <a:r>
              <a:rPr lang="en-US" sz="2200" dirty="0"/>
              <a:t>/</a:t>
            </a:r>
            <a:r>
              <a:rPr lang="en-US" sz="2200" dirty="0" smtClean="0"/>
              <a:t>sin</a:t>
            </a:r>
            <a:r>
              <a:rPr lang="en-US" sz="2200" i="1" dirty="0"/>
              <a:t>θ</a:t>
            </a:r>
            <a:r>
              <a:rPr lang="en-US" sz="2200" dirty="0" smtClean="0"/>
              <a:t>.</a:t>
            </a:r>
          </a:p>
          <a:p>
            <a:r>
              <a:rPr lang="en-US" sz="2200" dirty="0" smtClean="0"/>
              <a:t>The </a:t>
            </a:r>
            <a:r>
              <a:rPr lang="en-US" sz="2200" dirty="0"/>
              <a:t>time the block takes to cover this distance is obtained from Equation </a:t>
            </a:r>
            <a:r>
              <a:rPr lang="en-US" sz="2200" dirty="0" smtClean="0"/>
              <a:t>3.7:</a:t>
            </a:r>
            <a:br>
              <a:rPr lang="en-US" sz="2200" dirty="0" smtClean="0"/>
            </a:br>
            <a:r>
              <a:rPr lang="en-US" sz="2200" dirty="0" smtClean="0"/>
              <a:t/>
            </a:r>
            <a:br>
              <a:rPr lang="en-US" sz="2200" dirty="0" smtClean="0"/>
            </a:br>
            <a:endParaRPr lang="en-US" sz="2200" dirty="0"/>
          </a:p>
        </p:txBody>
      </p:sp>
      <p:graphicFrame>
        <p:nvGraphicFramePr>
          <p:cNvPr id="12" name="Object 11"/>
          <p:cNvGraphicFramePr>
            <a:graphicFrameLocks noChangeAspect="1"/>
          </p:cNvGraphicFramePr>
          <p:nvPr>
            <p:extLst>
              <p:ext uri="{D42A27DB-BD31-4B8C-83A1-F6EECF244321}">
                <p14:modId xmlns:p14="http://schemas.microsoft.com/office/powerpoint/2010/main" val="2787633008"/>
              </p:ext>
            </p:extLst>
          </p:nvPr>
        </p:nvGraphicFramePr>
        <p:xfrm>
          <a:off x="2366771" y="2665413"/>
          <a:ext cx="4559300" cy="457200"/>
        </p:xfrm>
        <a:graphic>
          <a:graphicData uri="http://schemas.openxmlformats.org/presentationml/2006/ole">
            <mc:AlternateContent xmlns:mc="http://schemas.openxmlformats.org/markup-compatibility/2006">
              <mc:Choice xmlns:v="urn:schemas-microsoft-com:vml" Requires="v">
                <p:oleObj spid="_x0000_s80690" name="Equation" r:id="rId4" imgW="4559300" imgH="457200" progId="Equation.DSMT4">
                  <p:embed/>
                </p:oleObj>
              </mc:Choice>
              <mc:Fallback>
                <p:oleObj name="Equation" r:id="rId4" imgW="4559300" imgH="457200" progId="Equation.DSMT4">
                  <p:embed/>
                  <p:pic>
                    <p:nvPicPr>
                      <p:cNvPr id="0" name=""/>
                      <p:cNvPicPr/>
                      <p:nvPr/>
                    </p:nvPicPr>
                    <p:blipFill>
                      <a:blip r:embed="rId5"/>
                      <a:stretch>
                        <a:fillRect/>
                      </a:stretch>
                    </p:blipFill>
                    <p:spPr>
                      <a:xfrm>
                        <a:off x="2366771" y="2665413"/>
                        <a:ext cx="4559300" cy="4572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673603542"/>
              </p:ext>
            </p:extLst>
          </p:nvPr>
        </p:nvGraphicFramePr>
        <p:xfrm>
          <a:off x="3322542" y="3173413"/>
          <a:ext cx="1752600" cy="762000"/>
        </p:xfrm>
        <a:graphic>
          <a:graphicData uri="http://schemas.openxmlformats.org/presentationml/2006/ole">
            <mc:AlternateContent xmlns:mc="http://schemas.openxmlformats.org/markup-compatibility/2006">
              <mc:Choice xmlns:v="urn:schemas-microsoft-com:vml" Requires="v">
                <p:oleObj spid="_x0000_s80691" name="Equation" r:id="rId6" imgW="1752600" imgH="762000" progId="Equation.DSMT4">
                  <p:embed/>
                </p:oleObj>
              </mc:Choice>
              <mc:Fallback>
                <p:oleObj name="Equation" r:id="rId6" imgW="1752600" imgH="762000" progId="Equation.DSMT4">
                  <p:embed/>
                  <p:pic>
                    <p:nvPicPr>
                      <p:cNvPr id="0" name=""/>
                      <p:cNvPicPr/>
                      <p:nvPr/>
                    </p:nvPicPr>
                    <p:blipFill>
                      <a:blip r:embed="rId7"/>
                      <a:stretch>
                        <a:fillRect/>
                      </a:stretch>
                    </p:blipFill>
                    <p:spPr>
                      <a:xfrm>
                        <a:off x="3322542" y="3173413"/>
                        <a:ext cx="1752600" cy="762000"/>
                      </a:xfrm>
                      <a:prstGeom prst="rect">
                        <a:avLst/>
                      </a:prstGeom>
                    </p:spPr>
                  </p:pic>
                </p:oleObj>
              </mc:Fallback>
            </mc:AlternateContent>
          </a:graphicData>
        </a:graphic>
      </p:graphicFrame>
      <p:sp>
        <p:nvSpPr>
          <p:cNvPr id="5" name="Rectangle 4"/>
          <p:cNvSpPr/>
          <p:nvPr/>
        </p:nvSpPr>
        <p:spPr>
          <a:xfrm>
            <a:off x="732309" y="3341043"/>
            <a:ext cx="2442521" cy="400110"/>
          </a:xfrm>
          <a:prstGeom prst="rect">
            <a:avLst/>
          </a:prstGeom>
        </p:spPr>
        <p:txBody>
          <a:bodyPr wrap="none">
            <a:spAutoFit/>
          </a:bodyPr>
          <a:lstStyle/>
          <a:p>
            <a:r>
              <a:rPr lang="en-US" sz="2000" dirty="0">
                <a:latin typeface="Times New Roman"/>
                <a:cs typeface="Times New Roman"/>
              </a:rPr>
              <a:t>from which we obtain</a:t>
            </a:r>
          </a:p>
        </p:txBody>
      </p:sp>
    </p:spTree>
    <p:extLst>
      <p:ext uri="{BB962C8B-B14F-4D97-AF65-F5344CB8AC3E}">
        <p14:creationId xmlns:p14="http://schemas.microsoft.com/office/powerpoint/2010/main" val="373239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7">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par>
                                <p:cTn id="19" presetID="9"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65125" y="1091056"/>
            <a:ext cx="8229600" cy="5766943"/>
          </a:xfrm>
        </p:spPr>
        <p:txBody>
          <a:bodyPr/>
          <a:lstStyle/>
          <a:p>
            <a:r>
              <a:rPr lang="en-US" sz="2200" dirty="0"/>
              <a:t>Using Equation 3.4 and Equation 10.25, the blocks final kinetic energy is </a:t>
            </a:r>
            <a:r>
              <a:rPr lang="en-US" sz="2200" dirty="0" smtClean="0"/>
              <a:t>then</a:t>
            </a:r>
            <a:br>
              <a:rPr lang="en-US" sz="2200" dirty="0" smtClean="0"/>
            </a:br>
            <a:r>
              <a:rPr lang="en-US" sz="2200" dirty="0" smtClean="0"/>
              <a:t/>
            </a:r>
            <a:br>
              <a:rPr lang="en-US" sz="2200" dirty="0" smtClean="0"/>
            </a:br>
            <a:r>
              <a:rPr lang="en-US" sz="2200" dirty="0" smtClean="0"/>
              <a:t/>
            </a:r>
            <a:br>
              <a:rPr lang="en-US" sz="2200" dirty="0" smtClean="0"/>
            </a:br>
            <a:endParaRPr lang="en-US" sz="2200" dirty="0"/>
          </a:p>
          <a:p>
            <a:r>
              <a:rPr lang="en-US" sz="2200" dirty="0" smtClean="0"/>
              <a:t>Substituting in for time:</a:t>
            </a:r>
          </a:p>
          <a:p>
            <a:endParaRPr lang="en-US" sz="2200" dirty="0"/>
          </a:p>
          <a:p>
            <a:endParaRPr lang="en-US" sz="2200" dirty="0"/>
          </a:p>
          <a:p>
            <a:r>
              <a:rPr lang="en-US" sz="2200" dirty="0" smtClean="0"/>
              <a:t>Because </a:t>
            </a:r>
            <a:r>
              <a:rPr lang="en-US" sz="2200" dirty="0"/>
              <a:t>the blocks initial kinetic energy is zero, we </a:t>
            </a:r>
            <a:r>
              <a:rPr lang="en-US" sz="2200" dirty="0" smtClean="0"/>
              <a:t>get</a:t>
            </a:r>
            <a:br>
              <a:rPr lang="en-US" sz="2200" dirty="0" smtClean="0"/>
            </a:br>
            <a:r>
              <a:rPr lang="en-US" sz="2200" dirty="0" smtClean="0"/>
              <a:t/>
            </a:r>
            <a:br>
              <a:rPr lang="en-US" sz="2200" dirty="0" smtClean="0"/>
            </a:br>
            <a:endParaRPr lang="en-US" sz="2200" dirty="0"/>
          </a:p>
          <a:p>
            <a:r>
              <a:rPr lang="en-US" sz="2200" dirty="0" smtClean="0"/>
              <a:t>We </a:t>
            </a:r>
            <a:r>
              <a:rPr lang="en-US" sz="2200" dirty="0"/>
              <a:t>can get the same result by using the work equation</a:t>
            </a:r>
            <a:r>
              <a:rPr lang="en-US" sz="2200" dirty="0" smtClean="0"/>
              <a:t>:</a:t>
            </a:r>
          </a:p>
          <a:p>
            <a:endParaRPr lang="en-US" sz="2200" dirty="0"/>
          </a:p>
          <a:p>
            <a:endParaRPr lang="en-US" sz="1400" dirty="0" smtClean="0"/>
          </a:p>
          <a:p>
            <a:pPr lvl="3"/>
            <a:endParaRPr lang="en-US" sz="1400" dirty="0"/>
          </a:p>
          <a:p>
            <a:pPr lvl="4"/>
            <a:r>
              <a:rPr lang="en-US" dirty="0" smtClean="0"/>
              <a:t>only </a:t>
            </a:r>
            <a:r>
              <a:rPr lang="en-US" dirty="0" smtClean="0"/>
              <a:t>force </a:t>
            </a:r>
            <a:r>
              <a:rPr lang="en-US" dirty="0" smtClean="0"/>
              <a:t>parallel to displacement matters!</a:t>
            </a:r>
            <a:endParaRPr lang="en-US" dirty="0"/>
          </a:p>
        </p:txBody>
      </p:sp>
      <p:sp>
        <p:nvSpPr>
          <p:cNvPr id="2" name="Footer Placeholder 1"/>
          <p:cNvSpPr>
            <a:spLocks noGrp="1"/>
          </p:cNvSpPr>
          <p:nvPr>
            <p:ph type="ftr" sz="quarter" idx="10"/>
          </p:nvPr>
        </p:nvSpPr>
        <p:spPr>
          <a:xfrm>
            <a:off x="87313" y="6534150"/>
            <a:ext cx="5399087" cy="179388"/>
          </a:xfrm>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a:xfrm>
            <a:off x="0" y="-79375"/>
            <a:ext cx="9144000" cy="1157760"/>
          </a:xfrm>
        </p:spPr>
        <p:txBody>
          <a:bodyPr/>
          <a:lstStyle/>
          <a:p>
            <a:r>
              <a:rPr lang="en-US" dirty="0" smtClean="0"/>
              <a:t>Section 10.9: Work as the product of two vectors</a:t>
            </a:r>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1982410288"/>
              </p:ext>
            </p:extLst>
          </p:nvPr>
        </p:nvGraphicFramePr>
        <p:xfrm>
          <a:off x="1968500" y="1851025"/>
          <a:ext cx="5207000" cy="457200"/>
        </p:xfrm>
        <a:graphic>
          <a:graphicData uri="http://schemas.openxmlformats.org/presentationml/2006/ole">
            <mc:AlternateContent xmlns:mc="http://schemas.openxmlformats.org/markup-compatibility/2006">
              <mc:Choice xmlns:v="urn:schemas-microsoft-com:vml" Requires="v">
                <p:oleObj spid="_x0000_s372676" name="Equation" r:id="rId3" imgW="5207000" imgH="457200" progId="Equation.DSMT4">
                  <p:embed/>
                </p:oleObj>
              </mc:Choice>
              <mc:Fallback>
                <p:oleObj name="Equation" r:id="rId3" imgW="5207000" imgH="457200" progId="Equation.DSMT4">
                  <p:embed/>
                  <p:pic>
                    <p:nvPicPr>
                      <p:cNvPr id="0" name=""/>
                      <p:cNvPicPr/>
                      <p:nvPr/>
                    </p:nvPicPr>
                    <p:blipFill>
                      <a:blip r:embed="rId4"/>
                      <a:stretch>
                        <a:fillRect/>
                      </a:stretch>
                    </p:blipFill>
                    <p:spPr>
                      <a:xfrm>
                        <a:off x="1968500" y="1851025"/>
                        <a:ext cx="5207000" cy="4572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369835963"/>
              </p:ext>
            </p:extLst>
          </p:nvPr>
        </p:nvGraphicFramePr>
        <p:xfrm>
          <a:off x="4869474" y="2427288"/>
          <a:ext cx="2070100" cy="419100"/>
        </p:xfrm>
        <a:graphic>
          <a:graphicData uri="http://schemas.openxmlformats.org/presentationml/2006/ole">
            <mc:AlternateContent xmlns:mc="http://schemas.openxmlformats.org/markup-compatibility/2006">
              <mc:Choice xmlns:v="urn:schemas-microsoft-com:vml" Requires="v">
                <p:oleObj spid="_x0000_s372677" name="Equation" r:id="rId5" imgW="2070100" imgH="419100" progId="Equation.DSMT4">
                  <p:embed/>
                </p:oleObj>
              </mc:Choice>
              <mc:Fallback>
                <p:oleObj name="Equation" r:id="rId5" imgW="2070100" imgH="419100" progId="Equation.DSMT4">
                  <p:embed/>
                  <p:pic>
                    <p:nvPicPr>
                      <p:cNvPr id="0" name=""/>
                      <p:cNvPicPr/>
                      <p:nvPr/>
                    </p:nvPicPr>
                    <p:blipFill>
                      <a:blip r:embed="rId6"/>
                      <a:stretch>
                        <a:fillRect/>
                      </a:stretch>
                    </p:blipFill>
                    <p:spPr>
                      <a:xfrm>
                        <a:off x="4869474" y="2427288"/>
                        <a:ext cx="2070100" cy="4191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473175429"/>
              </p:ext>
            </p:extLst>
          </p:nvPr>
        </p:nvGraphicFramePr>
        <p:xfrm>
          <a:off x="2438400" y="3268416"/>
          <a:ext cx="4267200" cy="812800"/>
        </p:xfrm>
        <a:graphic>
          <a:graphicData uri="http://schemas.openxmlformats.org/presentationml/2006/ole">
            <mc:AlternateContent xmlns:mc="http://schemas.openxmlformats.org/markup-compatibility/2006">
              <mc:Choice xmlns:v="urn:schemas-microsoft-com:vml" Requires="v">
                <p:oleObj spid="_x0000_s372678" name="Equation" r:id="rId7" imgW="4267200" imgH="812800" progId="Equation.DSMT4">
                  <p:embed/>
                </p:oleObj>
              </mc:Choice>
              <mc:Fallback>
                <p:oleObj name="Equation" r:id="rId7" imgW="4267200" imgH="812800" progId="Equation.DSMT4">
                  <p:embed/>
                  <p:pic>
                    <p:nvPicPr>
                      <p:cNvPr id="0" name=""/>
                      <p:cNvPicPr/>
                      <p:nvPr/>
                    </p:nvPicPr>
                    <p:blipFill>
                      <a:blip r:embed="rId8"/>
                      <a:stretch>
                        <a:fillRect/>
                      </a:stretch>
                    </p:blipFill>
                    <p:spPr>
                      <a:xfrm>
                        <a:off x="2438400" y="3268416"/>
                        <a:ext cx="4267200" cy="8128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901987558"/>
              </p:ext>
            </p:extLst>
          </p:nvPr>
        </p:nvGraphicFramePr>
        <p:xfrm>
          <a:off x="2438400" y="4675315"/>
          <a:ext cx="4267200" cy="457200"/>
        </p:xfrm>
        <a:graphic>
          <a:graphicData uri="http://schemas.openxmlformats.org/presentationml/2006/ole">
            <mc:AlternateContent xmlns:mc="http://schemas.openxmlformats.org/markup-compatibility/2006">
              <mc:Choice xmlns:v="urn:schemas-microsoft-com:vml" Requires="v">
                <p:oleObj spid="_x0000_s372679" name="Equation" r:id="rId9" imgW="4267200" imgH="457200" progId="Equation.DSMT4">
                  <p:embed/>
                </p:oleObj>
              </mc:Choice>
              <mc:Fallback>
                <p:oleObj name="Equation" r:id="rId9" imgW="4267200" imgH="457200" progId="Equation.DSMT4">
                  <p:embed/>
                  <p:pic>
                    <p:nvPicPr>
                      <p:cNvPr id="0" name=""/>
                      <p:cNvPicPr/>
                      <p:nvPr/>
                    </p:nvPicPr>
                    <p:blipFill>
                      <a:blip r:embed="rId10"/>
                      <a:stretch>
                        <a:fillRect/>
                      </a:stretch>
                    </p:blipFill>
                    <p:spPr>
                      <a:xfrm>
                        <a:off x="2438400" y="4675315"/>
                        <a:ext cx="4267200" cy="4572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540064334"/>
              </p:ext>
            </p:extLst>
          </p:nvPr>
        </p:nvGraphicFramePr>
        <p:xfrm>
          <a:off x="2228850" y="5671376"/>
          <a:ext cx="4686300" cy="812800"/>
        </p:xfrm>
        <a:graphic>
          <a:graphicData uri="http://schemas.openxmlformats.org/presentationml/2006/ole">
            <mc:AlternateContent xmlns:mc="http://schemas.openxmlformats.org/markup-compatibility/2006">
              <mc:Choice xmlns:v="urn:schemas-microsoft-com:vml" Requires="v">
                <p:oleObj spid="_x0000_s372680" name="Equation" r:id="rId11" imgW="4686300" imgH="812800" progId="Equation.DSMT4">
                  <p:embed/>
                </p:oleObj>
              </mc:Choice>
              <mc:Fallback>
                <p:oleObj name="Equation" r:id="rId11" imgW="4686300" imgH="812800" progId="Equation.DSMT4">
                  <p:embed/>
                  <p:pic>
                    <p:nvPicPr>
                      <p:cNvPr id="0" name=""/>
                      <p:cNvPicPr/>
                      <p:nvPr/>
                    </p:nvPicPr>
                    <p:blipFill>
                      <a:blip r:embed="rId12"/>
                      <a:stretch>
                        <a:fillRect/>
                      </a:stretch>
                    </p:blipFill>
                    <p:spPr>
                      <a:xfrm>
                        <a:off x="2228850" y="5671376"/>
                        <a:ext cx="4686300" cy="812800"/>
                      </a:xfrm>
                      <a:prstGeom prst="rect">
                        <a:avLst/>
                      </a:prstGeom>
                    </p:spPr>
                  </p:pic>
                </p:oleObj>
              </mc:Fallback>
            </mc:AlternateContent>
          </a:graphicData>
        </a:graphic>
      </p:graphicFrame>
    </p:spTree>
    <p:extLst>
      <p:ext uri="{BB962C8B-B14F-4D97-AF65-F5344CB8AC3E}">
        <p14:creationId xmlns:p14="http://schemas.microsoft.com/office/powerpoint/2010/main" val="3011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dissolv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dissolv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dissolve">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7">
                                            <p:txEl>
                                              <p:pRg st="9" end="9"/>
                                            </p:txEl>
                                          </p:spTgt>
                                        </p:tgtEl>
                                        <p:attrNameLst>
                                          <p:attrName>style.visibility</p:attrName>
                                        </p:attrNameLst>
                                      </p:cBhvr>
                                      <p:to>
                                        <p:strVal val="visible"/>
                                      </p:to>
                                    </p:set>
                                    <p:animEffect transition="in" filter="dissolve">
                                      <p:cBhvr>
                                        <p:cTn id="37"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sz="2400" dirty="0" smtClean="0"/>
              <a:t>If the angle between    and    is </a:t>
            </a:r>
            <a:r>
              <a:rPr lang="en-US" sz="2400" i="1" dirty="0" err="1" smtClean="0"/>
              <a:t>ϕ</a:t>
            </a:r>
            <a:r>
              <a:rPr lang="en-US" sz="2400" dirty="0" smtClean="0"/>
              <a:t>, the </a:t>
            </a:r>
            <a:r>
              <a:rPr lang="en-US" sz="2400" b="1" dirty="0" smtClean="0"/>
              <a:t>scalar product </a:t>
            </a:r>
            <a:r>
              <a:rPr lang="en-US" sz="2400" dirty="0" smtClean="0"/>
              <a:t>of the two vectors is</a:t>
            </a:r>
            <a:br>
              <a:rPr lang="en-US" sz="2400" dirty="0" smtClean="0"/>
            </a:br>
            <a:endParaRPr lang="en-US" sz="2400" dirty="0" smtClean="0"/>
          </a:p>
          <a:p>
            <a:r>
              <a:rPr lang="en-US" sz="2400" dirty="0" smtClean="0"/>
              <a:t>The scalar product is commutative:</a:t>
            </a:r>
            <a:endParaRPr lang="en-US" sz="2400"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Section 10.9: Work as the product of two vectors</a:t>
            </a:r>
            <a:endParaRPr lang="en-US" dirty="0"/>
          </a:p>
        </p:txBody>
      </p:sp>
      <p:pic>
        <p:nvPicPr>
          <p:cNvPr id="8" name="Picture 7" descr="10_36_Figure.jpg"/>
          <p:cNvPicPr>
            <a:picLocks noChangeAspect="1"/>
          </p:cNvPicPr>
          <p:nvPr/>
        </p:nvPicPr>
        <p:blipFill rotWithShape="1">
          <a:blip r:embed="rId3">
            <a:extLst>
              <a:ext uri="{28A0092B-C50C-407E-A947-70E740481C1C}">
                <a14:useLocalDpi xmlns:a14="http://schemas.microsoft.com/office/drawing/2010/main" val="0"/>
              </a:ext>
            </a:extLst>
          </a:blip>
          <a:srcRect b="2709"/>
          <a:stretch/>
        </p:blipFill>
        <p:spPr>
          <a:xfrm>
            <a:off x="768127" y="3319645"/>
            <a:ext cx="4546090" cy="3538355"/>
          </a:xfrm>
          <a:prstGeom prst="rect">
            <a:avLst/>
          </a:prstGeom>
        </p:spPr>
      </p:pic>
      <p:graphicFrame>
        <p:nvGraphicFramePr>
          <p:cNvPr id="16" name="Object 15"/>
          <p:cNvGraphicFramePr>
            <a:graphicFrameLocks noChangeAspect="1"/>
          </p:cNvGraphicFramePr>
          <p:nvPr>
            <p:extLst>
              <p:ext uri="{D42A27DB-BD31-4B8C-83A1-F6EECF244321}">
                <p14:modId xmlns:p14="http://schemas.microsoft.com/office/powerpoint/2010/main" val="338659655"/>
              </p:ext>
            </p:extLst>
          </p:nvPr>
        </p:nvGraphicFramePr>
        <p:xfrm>
          <a:off x="3606800" y="1928619"/>
          <a:ext cx="1930400" cy="393700"/>
        </p:xfrm>
        <a:graphic>
          <a:graphicData uri="http://schemas.openxmlformats.org/presentationml/2006/ole">
            <mc:AlternateContent xmlns:mc="http://schemas.openxmlformats.org/markup-compatibility/2006">
              <mc:Choice xmlns:v="urn:schemas-microsoft-com:vml" Requires="v">
                <p:oleObj spid="_x0000_s462377" name="Equation" r:id="rId4" imgW="1930400" imgH="393700" progId="Equation.DSMT4">
                  <p:embed/>
                </p:oleObj>
              </mc:Choice>
              <mc:Fallback>
                <p:oleObj name="Equation" r:id="rId4" imgW="1930400" imgH="393700" progId="Equation.DSMT4">
                  <p:embed/>
                  <p:pic>
                    <p:nvPicPr>
                      <p:cNvPr id="0" name=""/>
                      <p:cNvPicPr/>
                      <p:nvPr/>
                    </p:nvPicPr>
                    <p:blipFill>
                      <a:blip r:embed="rId5"/>
                      <a:stretch>
                        <a:fillRect/>
                      </a:stretch>
                    </p:blipFill>
                    <p:spPr>
                      <a:xfrm>
                        <a:off x="3606800" y="1928619"/>
                        <a:ext cx="1930400" cy="3937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908882295"/>
              </p:ext>
            </p:extLst>
          </p:nvPr>
        </p:nvGraphicFramePr>
        <p:xfrm>
          <a:off x="955675" y="2895314"/>
          <a:ext cx="4089400" cy="393700"/>
        </p:xfrm>
        <a:graphic>
          <a:graphicData uri="http://schemas.openxmlformats.org/presentationml/2006/ole">
            <mc:AlternateContent xmlns:mc="http://schemas.openxmlformats.org/markup-compatibility/2006">
              <mc:Choice xmlns:v="urn:schemas-microsoft-com:vml" Requires="v">
                <p:oleObj spid="_x0000_s462378" name="Equation" r:id="rId6" imgW="4089400" imgH="393700" progId="Equation.DSMT4">
                  <p:embed/>
                </p:oleObj>
              </mc:Choice>
              <mc:Fallback>
                <p:oleObj name="Equation" r:id="rId6" imgW="4089400" imgH="393700" progId="Equation.DSMT4">
                  <p:embed/>
                  <p:pic>
                    <p:nvPicPr>
                      <p:cNvPr id="0" name=""/>
                      <p:cNvPicPr/>
                      <p:nvPr/>
                    </p:nvPicPr>
                    <p:blipFill>
                      <a:blip r:embed="rId7"/>
                      <a:stretch>
                        <a:fillRect/>
                      </a:stretch>
                    </p:blipFill>
                    <p:spPr>
                      <a:xfrm>
                        <a:off x="955675" y="2895314"/>
                        <a:ext cx="4089400" cy="3937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241487658"/>
              </p:ext>
            </p:extLst>
          </p:nvPr>
        </p:nvGraphicFramePr>
        <p:xfrm>
          <a:off x="3299634" y="1217613"/>
          <a:ext cx="241300" cy="330200"/>
        </p:xfrm>
        <a:graphic>
          <a:graphicData uri="http://schemas.openxmlformats.org/presentationml/2006/ole">
            <mc:AlternateContent xmlns:mc="http://schemas.openxmlformats.org/markup-compatibility/2006">
              <mc:Choice xmlns:v="urn:schemas-microsoft-com:vml" Requires="v">
                <p:oleObj spid="_x0000_s462379" name="Equation" r:id="rId8" imgW="241300" imgH="330200" progId="Equation.DSMT4">
                  <p:embed/>
                </p:oleObj>
              </mc:Choice>
              <mc:Fallback>
                <p:oleObj name="Equation" r:id="rId8" imgW="241300" imgH="330200" progId="Equation.DSMT4">
                  <p:embed/>
                  <p:pic>
                    <p:nvPicPr>
                      <p:cNvPr id="0" name=""/>
                      <p:cNvPicPr/>
                      <p:nvPr/>
                    </p:nvPicPr>
                    <p:blipFill>
                      <a:blip r:embed="rId9"/>
                      <a:stretch>
                        <a:fillRect/>
                      </a:stretch>
                    </p:blipFill>
                    <p:spPr>
                      <a:xfrm>
                        <a:off x="3299634" y="1217613"/>
                        <a:ext cx="241300" cy="3302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717186371"/>
              </p:ext>
            </p:extLst>
          </p:nvPr>
        </p:nvGraphicFramePr>
        <p:xfrm>
          <a:off x="4046442" y="1230507"/>
          <a:ext cx="241300" cy="330200"/>
        </p:xfrm>
        <a:graphic>
          <a:graphicData uri="http://schemas.openxmlformats.org/presentationml/2006/ole">
            <mc:AlternateContent xmlns:mc="http://schemas.openxmlformats.org/markup-compatibility/2006">
              <mc:Choice xmlns:v="urn:schemas-microsoft-com:vml" Requires="v">
                <p:oleObj spid="_x0000_s462380" name="Equation" r:id="rId10" imgW="241300" imgH="330200" progId="Equation.DSMT4">
                  <p:embed/>
                </p:oleObj>
              </mc:Choice>
              <mc:Fallback>
                <p:oleObj name="Equation" r:id="rId10" imgW="241300" imgH="330200" progId="Equation.DSMT4">
                  <p:embed/>
                  <p:pic>
                    <p:nvPicPr>
                      <p:cNvPr id="0" name=""/>
                      <p:cNvPicPr/>
                      <p:nvPr/>
                    </p:nvPicPr>
                    <p:blipFill>
                      <a:blip r:embed="rId11"/>
                      <a:stretch>
                        <a:fillRect/>
                      </a:stretch>
                    </p:blipFill>
                    <p:spPr>
                      <a:xfrm>
                        <a:off x="4046442" y="1230507"/>
                        <a:ext cx="241300" cy="330200"/>
                      </a:xfrm>
                      <a:prstGeom prst="rect">
                        <a:avLst/>
                      </a:prstGeom>
                    </p:spPr>
                  </p:pic>
                </p:oleObj>
              </mc:Fallback>
            </mc:AlternateContent>
          </a:graphicData>
        </a:graphic>
      </p:graphicFrame>
      <p:sp>
        <p:nvSpPr>
          <p:cNvPr id="4" name="Rectangle 3"/>
          <p:cNvSpPr/>
          <p:nvPr/>
        </p:nvSpPr>
        <p:spPr>
          <a:xfrm>
            <a:off x="5461000" y="3759627"/>
            <a:ext cx="3683000" cy="2800767"/>
          </a:xfrm>
          <a:prstGeom prst="rect">
            <a:avLst/>
          </a:prstGeom>
        </p:spPr>
        <p:txBody>
          <a:bodyPr wrap="square">
            <a:spAutoFit/>
          </a:bodyPr>
          <a:lstStyle/>
          <a:p>
            <a:r>
              <a:rPr lang="en-US" sz="2200" dirty="0" smtClean="0">
                <a:latin typeface="Times New Roman"/>
                <a:cs typeface="Times New Roman"/>
              </a:rPr>
              <a:t>Physically</a:t>
            </a:r>
            <a:r>
              <a:rPr lang="en-US" sz="2200" dirty="0" smtClean="0">
                <a:latin typeface="Times New Roman"/>
                <a:cs typeface="Times New Roman"/>
              </a:rPr>
              <a:t>?</a:t>
            </a:r>
          </a:p>
          <a:p>
            <a:r>
              <a:rPr lang="en-US" sz="2200" dirty="0" smtClean="0">
                <a:latin typeface="Times New Roman"/>
                <a:cs typeface="Times New Roman"/>
              </a:rPr>
              <a:t/>
            </a:r>
            <a:br>
              <a:rPr lang="en-US" sz="2200" dirty="0" smtClean="0">
                <a:latin typeface="Times New Roman"/>
                <a:cs typeface="Times New Roman"/>
              </a:rPr>
            </a:br>
            <a:r>
              <a:rPr lang="en-US" sz="2200" dirty="0" smtClean="0">
                <a:latin typeface="Times New Roman"/>
                <a:cs typeface="Times New Roman"/>
              </a:rPr>
              <a:t>Projecting out </a:t>
            </a:r>
            <a:r>
              <a:rPr lang="en-US" sz="2200" dirty="0" smtClean="0">
                <a:latin typeface="Times New Roman"/>
                <a:cs typeface="Times New Roman"/>
              </a:rPr>
              <a:t>the component </a:t>
            </a:r>
            <a:r>
              <a:rPr lang="en-US" sz="2200" dirty="0" smtClean="0">
                <a:latin typeface="Times New Roman"/>
                <a:cs typeface="Times New Roman"/>
              </a:rPr>
              <a:t>of one vector </a:t>
            </a:r>
            <a:r>
              <a:rPr lang="en-US" sz="2200" dirty="0" smtClean="0">
                <a:latin typeface="Times New Roman"/>
                <a:cs typeface="Times New Roman"/>
              </a:rPr>
              <a:t>that is parallel </a:t>
            </a:r>
            <a:r>
              <a:rPr lang="en-US" sz="2200" dirty="0" smtClean="0">
                <a:latin typeface="Times New Roman"/>
                <a:cs typeface="Times New Roman"/>
              </a:rPr>
              <a:t>to </a:t>
            </a:r>
            <a:r>
              <a:rPr lang="en-US" sz="2200" dirty="0" smtClean="0">
                <a:latin typeface="Times New Roman"/>
                <a:cs typeface="Times New Roman"/>
              </a:rPr>
              <a:t>another</a:t>
            </a:r>
            <a:endParaRPr lang="en-US" sz="2200" dirty="0" smtClean="0">
              <a:latin typeface="Times New Roman"/>
              <a:cs typeface="Times New Roman"/>
            </a:endParaRPr>
          </a:p>
          <a:p>
            <a:endParaRPr lang="en-US" sz="2200" dirty="0">
              <a:latin typeface="Times New Roman"/>
              <a:cs typeface="Times New Roman"/>
            </a:endParaRPr>
          </a:p>
          <a:p>
            <a:r>
              <a:rPr lang="en-US" sz="2200" dirty="0" smtClean="0">
                <a:latin typeface="Times New Roman"/>
                <a:cs typeface="Times New Roman"/>
              </a:rPr>
              <a:t>(A</a:t>
            </a:r>
            <a:r>
              <a:rPr lang="en-US" sz="2200" dirty="0" smtClean="0">
                <a:latin typeface="Times New Roman"/>
                <a:cs typeface="Times New Roman"/>
              </a:rPr>
              <a:t>)(</a:t>
            </a:r>
            <a:r>
              <a:rPr lang="en-US" sz="2200" dirty="0" smtClean="0">
                <a:latin typeface="Times New Roman"/>
                <a:cs typeface="Times New Roman"/>
              </a:rPr>
              <a:t>parallel part of B)</a:t>
            </a:r>
          </a:p>
          <a:p>
            <a:r>
              <a:rPr lang="en-US" sz="2200" dirty="0" smtClean="0">
                <a:latin typeface="Times New Roman"/>
                <a:cs typeface="Times New Roman"/>
              </a:rPr>
              <a:t>(B</a:t>
            </a:r>
            <a:r>
              <a:rPr lang="en-US" sz="2200" dirty="0" smtClean="0">
                <a:latin typeface="Times New Roman"/>
                <a:cs typeface="Times New Roman"/>
              </a:rPr>
              <a:t>) (</a:t>
            </a:r>
            <a:r>
              <a:rPr lang="en-US" sz="2200" dirty="0" smtClean="0">
                <a:latin typeface="Times New Roman"/>
                <a:cs typeface="Times New Roman"/>
              </a:rPr>
              <a:t>parallel part of A)</a:t>
            </a:r>
            <a:endParaRPr lang="en-US" sz="2200" dirty="0">
              <a:latin typeface="Times New Roman"/>
              <a:cs typeface="Times New Roman"/>
            </a:endParaRPr>
          </a:p>
        </p:txBody>
      </p:sp>
    </p:spTree>
    <p:extLst>
      <p:ext uri="{BB962C8B-B14F-4D97-AF65-F5344CB8AC3E}">
        <p14:creationId xmlns:p14="http://schemas.microsoft.com/office/powerpoint/2010/main" val="224887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Under what circumstances could the scalar product of two vectors be zero</a:t>
            </a:r>
            <a:r>
              <a:rPr lang="en-US" dirty="0" smtClean="0"/>
              <a:t>?</a:t>
            </a:r>
          </a:p>
          <a:p>
            <a:endParaRPr lang="en-US" dirty="0"/>
          </a:p>
          <a:p>
            <a:pPr marL="742950" indent="-514350">
              <a:buFont typeface="+mj-lt"/>
              <a:buAutoNum type="arabicPeriod"/>
            </a:pPr>
            <a:r>
              <a:rPr lang="en-US" dirty="0"/>
              <a:t>When the vectors are parallel to each other</a:t>
            </a:r>
          </a:p>
          <a:p>
            <a:pPr marL="742950" indent="-514350">
              <a:buFont typeface="+mj-lt"/>
              <a:buAutoNum type="arabicPeriod"/>
            </a:pPr>
            <a:r>
              <a:rPr lang="en-US" dirty="0"/>
              <a:t>When the vectors are perpendicular to each other</a:t>
            </a:r>
          </a:p>
          <a:p>
            <a:pPr marL="742950" indent="-514350">
              <a:buFont typeface="+mj-lt"/>
              <a:buAutoNum type="arabicPeriod"/>
            </a:pPr>
            <a:r>
              <a:rPr lang="en-US" dirty="0"/>
              <a:t>When the vectors make an acute angle with each other</a:t>
            </a:r>
          </a:p>
          <a:p>
            <a:pPr marL="742950" indent="-514350">
              <a:buFont typeface="+mj-lt"/>
              <a:buAutoNum type="arabicPeriod"/>
            </a:pPr>
            <a:r>
              <a:rPr lang="en-US" dirty="0"/>
              <a:t>None of the </a:t>
            </a:r>
            <a:r>
              <a:rPr lang="en-US" dirty="0" smtClean="0"/>
              <a:t>above</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a:t>Section 10.9</a:t>
            </a:r>
          </a:p>
          <a:p>
            <a:r>
              <a:rPr lang="en-US" dirty="0" smtClean="0"/>
              <a:t>Question </a:t>
            </a:r>
            <a:r>
              <a:rPr lang="en-US" dirty="0"/>
              <a:t>8</a:t>
            </a:r>
          </a:p>
        </p:txBody>
      </p:sp>
    </p:spTree>
    <p:extLst>
      <p:ext uri="{BB962C8B-B14F-4D97-AF65-F5344CB8AC3E}">
        <p14:creationId xmlns:p14="http://schemas.microsoft.com/office/powerpoint/2010/main" val="342485277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Under what circumstances could the scalar product of two vectors be zero</a:t>
            </a:r>
            <a:r>
              <a:rPr lang="en-US" dirty="0" smtClean="0"/>
              <a:t>?</a:t>
            </a:r>
          </a:p>
          <a:p>
            <a:endParaRPr lang="en-US" dirty="0"/>
          </a:p>
          <a:p>
            <a:pPr marL="742950" indent="-514350">
              <a:buFont typeface="+mj-lt"/>
              <a:buAutoNum type="arabicPeriod"/>
            </a:pPr>
            <a:r>
              <a:rPr lang="en-US" dirty="0"/>
              <a:t>When the vectors are parallel to each other</a:t>
            </a:r>
          </a:p>
          <a:p>
            <a:pPr marL="742950" indent="-514350">
              <a:buFont typeface="+mj-lt"/>
              <a:buAutoNum type="arabicPeriod"/>
            </a:pPr>
            <a:r>
              <a:rPr lang="en-US" dirty="0">
                <a:solidFill>
                  <a:srgbClr val="FF0000"/>
                </a:solidFill>
              </a:rPr>
              <a:t>When the vectors are perpendicular to each other</a:t>
            </a:r>
          </a:p>
          <a:p>
            <a:pPr marL="742950" indent="-514350">
              <a:buFont typeface="+mj-lt"/>
              <a:buAutoNum type="arabicPeriod"/>
            </a:pPr>
            <a:r>
              <a:rPr lang="en-US" dirty="0"/>
              <a:t>When the vectors make an acute angle with each other</a:t>
            </a:r>
          </a:p>
          <a:p>
            <a:pPr marL="742950" indent="-514350">
              <a:buFont typeface="+mj-lt"/>
              <a:buAutoNum type="arabicPeriod"/>
            </a:pPr>
            <a:r>
              <a:rPr lang="en-US" dirty="0"/>
              <a:t>None of the </a:t>
            </a:r>
            <a:r>
              <a:rPr lang="en-US" dirty="0" smtClean="0"/>
              <a:t>above</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a:t>Section 10.9</a:t>
            </a:r>
          </a:p>
          <a:p>
            <a:r>
              <a:rPr lang="en-US" dirty="0" smtClean="0"/>
              <a:t>Question </a:t>
            </a:r>
            <a:r>
              <a:rPr lang="en-US" dirty="0"/>
              <a:t>8</a:t>
            </a:r>
          </a:p>
        </p:txBody>
      </p:sp>
      <p:pic>
        <p:nvPicPr>
          <p:cNvPr id="6" name="Picture 5" descr="Red_Tick Mark_28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 y="3033414"/>
            <a:ext cx="621751" cy="713184"/>
          </a:xfrm>
          <a:prstGeom prst="rect">
            <a:avLst/>
          </a:prstGeom>
        </p:spPr>
      </p:pic>
    </p:spTree>
    <p:extLst>
      <p:ext uri="{BB962C8B-B14F-4D97-AF65-F5344CB8AC3E}">
        <p14:creationId xmlns:p14="http://schemas.microsoft.com/office/powerpoint/2010/main" val="71555092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65125" y="1170432"/>
            <a:ext cx="8229600" cy="2607818"/>
          </a:xfrm>
        </p:spPr>
        <p:txBody>
          <a:bodyPr/>
          <a:lstStyle/>
          <a:p>
            <a:r>
              <a:rPr lang="en-US" sz="2400" dirty="0" smtClean="0"/>
              <a:t>We can write </a:t>
            </a:r>
            <a:r>
              <a:rPr lang="en-US" sz="2400" b="1" dirty="0" smtClean="0"/>
              <a:t>work as a scalar product</a:t>
            </a:r>
            <a:r>
              <a:rPr lang="en-US" sz="2400" dirty="0" smtClean="0"/>
              <a:t>:</a:t>
            </a:r>
            <a:br>
              <a:rPr lang="en-US" sz="2400" dirty="0" smtClean="0"/>
            </a:br>
            <a:r>
              <a:rPr lang="en-US" sz="2400" dirty="0" smtClean="0"/>
              <a:t/>
            </a:r>
            <a:br>
              <a:rPr lang="en-US" sz="2400" dirty="0" smtClean="0"/>
            </a:br>
            <a:r>
              <a:rPr lang="en-US" sz="2400" dirty="0" smtClean="0"/>
              <a:t> </a:t>
            </a:r>
          </a:p>
          <a:p>
            <a:r>
              <a:rPr lang="en-US" sz="2400" dirty="0" smtClean="0"/>
              <a:t>The </a:t>
            </a:r>
            <a:r>
              <a:rPr lang="en-US" sz="2400" dirty="0"/>
              <a:t>normal force does no work, because </a:t>
            </a:r>
            <a:r>
              <a:rPr lang="en-US" sz="2400" i="1" dirty="0" smtClean="0"/>
              <a:t>ϕ</a:t>
            </a:r>
            <a:r>
              <a:rPr lang="en-US" sz="2400" dirty="0" smtClean="0"/>
              <a:t> </a:t>
            </a:r>
            <a:r>
              <a:rPr lang="en-US" sz="2400" dirty="0"/>
              <a:t>= </a:t>
            </a:r>
            <a:r>
              <a:rPr lang="en-US" sz="2400" dirty="0" smtClean="0"/>
              <a:t>90</a:t>
            </a:r>
            <a:r>
              <a:rPr lang="en-US" sz="2400" baseline="30000" dirty="0">
                <a:sym typeface="Symbol"/>
              </a:rPr>
              <a:t>o</a:t>
            </a:r>
            <a:r>
              <a:rPr lang="en-US" sz="2400" dirty="0" smtClean="0"/>
              <a:t> between </a:t>
            </a:r>
            <a:r>
              <a:rPr lang="en-US" sz="2400" dirty="0"/>
              <a:t>the normal force and the force displacement</a:t>
            </a:r>
            <a:r>
              <a:rPr lang="en-US" sz="2400" dirty="0" smtClean="0"/>
              <a:t>. </a:t>
            </a:r>
            <a:endParaRPr lang="en-US" sz="2400" dirty="0"/>
          </a:p>
          <a:p>
            <a:r>
              <a:rPr lang="en-US" sz="2400" dirty="0"/>
              <a:t>The work done by gravity on the block </a:t>
            </a:r>
            <a:r>
              <a:rPr lang="en-US" sz="2400" dirty="0" smtClean="0"/>
              <a:t>is </a:t>
            </a:r>
            <a:br>
              <a:rPr lang="en-US" sz="2400" dirty="0" smtClean="0"/>
            </a:br>
            <a:r>
              <a:rPr lang="en-US" sz="2400" dirty="0" smtClean="0"/>
              <a:t/>
            </a:r>
            <a:br>
              <a:rPr lang="en-US" sz="2400" dirty="0" smtClean="0"/>
            </a:br>
            <a:endParaRPr lang="en-US" sz="2400"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smtClean="0"/>
              <a:t>Section 10.9: Work as the product of two vectors</a:t>
            </a:r>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1112293217"/>
              </p:ext>
            </p:extLst>
          </p:nvPr>
        </p:nvGraphicFramePr>
        <p:xfrm>
          <a:off x="1917700" y="1768475"/>
          <a:ext cx="5308600" cy="431800"/>
        </p:xfrm>
        <a:graphic>
          <a:graphicData uri="http://schemas.openxmlformats.org/presentationml/2006/ole">
            <mc:AlternateContent xmlns:mc="http://schemas.openxmlformats.org/markup-compatibility/2006">
              <mc:Choice xmlns:v="urn:schemas-microsoft-com:vml" Requires="v">
                <p:oleObj spid="_x0000_s84766" name="Equation" r:id="rId3" imgW="5308600" imgH="431800" progId="Equation.DSMT4">
                  <p:embed/>
                </p:oleObj>
              </mc:Choice>
              <mc:Fallback>
                <p:oleObj name="Equation" r:id="rId3" imgW="5308600" imgH="431800" progId="Equation.DSMT4">
                  <p:embed/>
                  <p:pic>
                    <p:nvPicPr>
                      <p:cNvPr id="0" name=""/>
                      <p:cNvPicPr/>
                      <p:nvPr/>
                    </p:nvPicPr>
                    <p:blipFill>
                      <a:blip r:embed="rId4"/>
                      <a:stretch>
                        <a:fillRect/>
                      </a:stretch>
                    </p:blipFill>
                    <p:spPr>
                      <a:xfrm>
                        <a:off x="1917700" y="1768475"/>
                        <a:ext cx="5308600" cy="4318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510893527"/>
              </p:ext>
            </p:extLst>
          </p:nvPr>
        </p:nvGraphicFramePr>
        <p:xfrm>
          <a:off x="2527300" y="3631623"/>
          <a:ext cx="4089400" cy="876300"/>
        </p:xfrm>
        <a:graphic>
          <a:graphicData uri="http://schemas.openxmlformats.org/presentationml/2006/ole">
            <mc:AlternateContent xmlns:mc="http://schemas.openxmlformats.org/markup-compatibility/2006">
              <mc:Choice xmlns:v="urn:schemas-microsoft-com:vml" Requires="v">
                <p:oleObj spid="_x0000_s84767" name="Equation" r:id="rId5" imgW="4089400" imgH="876300" progId="Equation.DSMT4">
                  <p:embed/>
                </p:oleObj>
              </mc:Choice>
              <mc:Fallback>
                <p:oleObj name="Equation" r:id="rId5" imgW="4089400" imgH="876300" progId="Equation.DSMT4">
                  <p:embed/>
                  <p:pic>
                    <p:nvPicPr>
                      <p:cNvPr id="0" name=""/>
                      <p:cNvPicPr/>
                      <p:nvPr/>
                    </p:nvPicPr>
                    <p:blipFill>
                      <a:blip r:embed="rId6"/>
                      <a:stretch>
                        <a:fillRect/>
                      </a:stretch>
                    </p:blipFill>
                    <p:spPr>
                      <a:xfrm>
                        <a:off x="2527300" y="3631623"/>
                        <a:ext cx="4089400" cy="876300"/>
                      </a:xfrm>
                      <a:prstGeom prst="rect">
                        <a:avLst/>
                      </a:prstGeom>
                    </p:spPr>
                  </p:pic>
                </p:oleObj>
              </mc:Fallback>
            </mc:AlternateContent>
          </a:graphicData>
        </a:graphic>
      </p:graphicFrame>
      <p:sp>
        <p:nvSpPr>
          <p:cNvPr id="4" name="Rectangle 3"/>
          <p:cNvSpPr/>
          <p:nvPr/>
        </p:nvSpPr>
        <p:spPr>
          <a:xfrm>
            <a:off x="380999" y="4165590"/>
            <a:ext cx="8588375" cy="2308324"/>
          </a:xfrm>
          <a:prstGeom prst="rect">
            <a:avLst/>
          </a:prstGeom>
        </p:spPr>
        <p:txBody>
          <a:bodyPr wrap="square">
            <a:spAutoFit/>
          </a:bodyPr>
          <a:lstStyle/>
          <a:p>
            <a:r>
              <a:rPr lang="en-US" dirty="0">
                <a:latin typeface="Times New Roman"/>
                <a:cs typeface="Times New Roman"/>
              </a:rPr>
              <a:t/>
            </a:r>
            <a:br>
              <a:rPr lang="en-US" dirty="0">
                <a:latin typeface="Times New Roman"/>
                <a:cs typeface="Times New Roman"/>
              </a:rPr>
            </a:br>
            <a:r>
              <a:rPr lang="en-US" dirty="0" smtClean="0">
                <a:latin typeface="Times New Roman"/>
                <a:cs typeface="Times New Roman"/>
              </a:rPr>
              <a:t>where </a:t>
            </a:r>
            <a:r>
              <a:rPr lang="en-US" i="1" dirty="0" err="1">
                <a:latin typeface="Times New Roman"/>
                <a:cs typeface="Times New Roman"/>
              </a:rPr>
              <a:t>θ</a:t>
            </a:r>
            <a:r>
              <a:rPr lang="en-US" dirty="0">
                <a:latin typeface="Times New Roman"/>
                <a:cs typeface="Times New Roman"/>
              </a:rPr>
              <a:t> is the angle of the incline. </a:t>
            </a:r>
            <a:endParaRPr lang="en-US" dirty="0" smtClean="0">
              <a:latin typeface="Times New Roman"/>
              <a:cs typeface="Times New Roman"/>
            </a:endParaRPr>
          </a:p>
          <a:p>
            <a:endParaRPr lang="en-US" dirty="0" smtClean="0">
              <a:latin typeface="Times New Roman"/>
              <a:cs typeface="Times New Roman"/>
            </a:endParaRPr>
          </a:p>
          <a:p>
            <a:pPr marL="342900" indent="-342900">
              <a:buFont typeface="Arial"/>
              <a:buChar char="•"/>
            </a:pPr>
            <a:r>
              <a:rPr lang="en-US" dirty="0" smtClean="0">
                <a:latin typeface="Times New Roman"/>
                <a:cs typeface="Times New Roman"/>
              </a:rPr>
              <a:t>However</a:t>
            </a:r>
            <a:r>
              <a:rPr lang="en-US" dirty="0">
                <a:latin typeface="Times New Roman"/>
                <a:cs typeface="Times New Roman"/>
              </a:rPr>
              <a:t>, since </a:t>
            </a:r>
            <a:r>
              <a:rPr lang="en-US" i="1" dirty="0" err="1">
                <a:latin typeface="Times New Roman"/>
                <a:cs typeface="Times New Roman"/>
              </a:rPr>
              <a:t>ϕ</a:t>
            </a:r>
            <a:r>
              <a:rPr lang="en-US" dirty="0">
                <a:latin typeface="Times New Roman"/>
                <a:cs typeface="Times New Roman"/>
              </a:rPr>
              <a:t> = </a:t>
            </a:r>
            <a:r>
              <a:rPr lang="en-US" i="1" dirty="0">
                <a:latin typeface="Times New Roman"/>
                <a:cs typeface="Times New Roman"/>
              </a:rPr>
              <a:t>π</a:t>
            </a:r>
            <a:r>
              <a:rPr lang="en-US" dirty="0">
                <a:latin typeface="Times New Roman"/>
                <a:cs typeface="Times New Roman"/>
              </a:rPr>
              <a:t>/2 – </a:t>
            </a:r>
            <a:r>
              <a:rPr lang="en-US" i="1" dirty="0" err="1">
                <a:latin typeface="Times New Roman"/>
                <a:cs typeface="Times New Roman"/>
              </a:rPr>
              <a:t>θ</a:t>
            </a:r>
            <a:r>
              <a:rPr lang="en-US" dirty="0">
                <a:latin typeface="Times New Roman"/>
                <a:cs typeface="Times New Roman"/>
              </a:rPr>
              <a:t>, </a:t>
            </a:r>
            <a:r>
              <a:rPr lang="en-US" dirty="0" smtClean="0">
                <a:latin typeface="Times New Roman"/>
                <a:cs typeface="Times New Roman"/>
              </a:rPr>
              <a:t>cos </a:t>
            </a:r>
            <a:r>
              <a:rPr lang="en-US" i="1" dirty="0" err="1">
                <a:latin typeface="Times New Roman"/>
                <a:cs typeface="Times New Roman"/>
              </a:rPr>
              <a:t>ϕ</a:t>
            </a:r>
            <a:r>
              <a:rPr lang="en-US" i="1" dirty="0">
                <a:latin typeface="Times New Roman"/>
                <a:cs typeface="Times New Roman"/>
              </a:rPr>
              <a:t> </a:t>
            </a:r>
            <a:r>
              <a:rPr lang="en-US" i="1" dirty="0" smtClean="0">
                <a:latin typeface="Times New Roman"/>
                <a:cs typeface="Times New Roman"/>
              </a:rPr>
              <a:t>= </a:t>
            </a:r>
            <a:r>
              <a:rPr lang="en-US" dirty="0" smtClean="0">
                <a:latin typeface="Times New Roman"/>
                <a:cs typeface="Times New Roman"/>
              </a:rPr>
              <a:t>sin </a:t>
            </a:r>
            <a:r>
              <a:rPr lang="en-US" i="1" dirty="0" err="1" smtClean="0">
                <a:latin typeface="Times New Roman"/>
                <a:cs typeface="Times New Roman"/>
              </a:rPr>
              <a:t>ϕ</a:t>
            </a:r>
            <a:r>
              <a:rPr lang="en-US" dirty="0" smtClean="0">
                <a:latin typeface="Times New Roman"/>
                <a:cs typeface="Times New Roman"/>
              </a:rPr>
              <a:t>, so </a:t>
            </a:r>
            <a:r>
              <a:rPr lang="en-US" i="1" dirty="0" smtClean="0">
                <a:latin typeface="Times New Roman"/>
                <a:cs typeface="Times New Roman"/>
              </a:rPr>
              <a:t>W</a:t>
            </a:r>
            <a:r>
              <a:rPr lang="en-US" dirty="0" smtClean="0">
                <a:latin typeface="Times New Roman"/>
                <a:cs typeface="Times New Roman"/>
              </a:rPr>
              <a:t> </a:t>
            </a:r>
            <a:r>
              <a:rPr lang="en-US" dirty="0">
                <a:latin typeface="Times New Roman"/>
                <a:cs typeface="Times New Roman"/>
              </a:rPr>
              <a:t>= </a:t>
            </a:r>
            <a:r>
              <a:rPr lang="en-US" i="1" dirty="0" err="1">
                <a:latin typeface="Times New Roman"/>
                <a:cs typeface="Times New Roman"/>
              </a:rPr>
              <a:t>mgh</a:t>
            </a:r>
            <a:r>
              <a:rPr lang="en-US" dirty="0">
                <a:latin typeface="Times New Roman"/>
                <a:cs typeface="Times New Roman"/>
              </a:rPr>
              <a:t>. </a:t>
            </a:r>
          </a:p>
          <a:p>
            <a:pPr marL="342900" indent="-342900">
              <a:buFont typeface="Arial"/>
              <a:buChar char="•"/>
            </a:pPr>
            <a:r>
              <a:rPr lang="en-US" dirty="0">
                <a:latin typeface="Times New Roman"/>
                <a:cs typeface="Times New Roman"/>
              </a:rPr>
              <a:t>If force and force displacement are opposite (</a:t>
            </a:r>
            <a:r>
              <a:rPr lang="en-US" i="1" dirty="0" err="1">
                <a:latin typeface="Times New Roman"/>
                <a:cs typeface="Times New Roman"/>
              </a:rPr>
              <a:t>ϕ</a:t>
            </a:r>
            <a:r>
              <a:rPr lang="en-US" dirty="0">
                <a:latin typeface="Times New Roman"/>
                <a:cs typeface="Times New Roman"/>
              </a:rPr>
              <a:t> = 180</a:t>
            </a:r>
            <a:r>
              <a:rPr lang="en-US" baseline="30000" dirty="0">
                <a:latin typeface="Times New Roman"/>
                <a:cs typeface="Times New Roman"/>
                <a:sym typeface="Symbol"/>
              </a:rPr>
              <a:t>o</a:t>
            </a:r>
            <a:r>
              <a:rPr lang="en-US" dirty="0">
                <a:latin typeface="Times New Roman"/>
                <a:cs typeface="Times New Roman"/>
              </a:rPr>
              <a:t>), then work is negative.</a:t>
            </a:r>
          </a:p>
        </p:txBody>
      </p:sp>
    </p:spTree>
    <p:extLst>
      <p:ext uri="{BB962C8B-B14F-4D97-AF65-F5344CB8AC3E}">
        <p14:creationId xmlns:p14="http://schemas.microsoft.com/office/powerpoint/2010/main" val="345257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gtk_01:Applications (Mac OS 9):Microsoft Office 2001:Templates:My Templates:HA5Lect_template.pot</Template>
  <TotalTime>8886</TotalTime>
  <Words>8658</Words>
  <Application>Microsoft Macintosh PowerPoint</Application>
  <PresentationFormat>On-screen Show (4:3)</PresentationFormat>
  <Paragraphs>941</Paragraphs>
  <Slides>152</Slides>
  <Notes>23</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152</vt:i4>
      </vt:variant>
    </vt:vector>
  </HeadingPairs>
  <TitlesOfParts>
    <vt:vector size="158" baseType="lpstr">
      <vt:lpstr>ＭＳ Ｐゴシック</vt:lpstr>
      <vt:lpstr>Symbol</vt:lpstr>
      <vt:lpstr>Times New Roman</vt:lpstr>
      <vt:lpstr>Arial</vt:lpstr>
      <vt:lpstr>HA5Lect_template</vt:lpstr>
      <vt:lpstr>Equation</vt:lpstr>
      <vt:lpstr>Chapter 10 Motion in a Plane</vt:lpstr>
      <vt:lpstr>Basically like the last one</vt:lpstr>
      <vt:lpstr>Basically like the last one</vt:lpstr>
      <vt:lpstr>10.09</vt:lpstr>
      <vt:lpstr>10.09</vt:lpstr>
      <vt:lpstr>10.10</vt:lpstr>
      <vt:lpstr>10.10</vt:lpstr>
      <vt:lpstr>10.11</vt:lpstr>
      <vt:lpstr>10.11</vt:lpstr>
      <vt:lpstr>10.13</vt:lpstr>
      <vt:lpstr>10.13</vt:lpstr>
      <vt:lpstr>Concepts (cont.)</vt:lpstr>
      <vt:lpstr>Section Goals</vt:lpstr>
      <vt:lpstr>PowerPoint Presentation</vt:lpstr>
      <vt:lpstr>PowerPoint Presentation</vt:lpstr>
      <vt:lpstr>PowerPoint Presentation</vt:lpstr>
      <vt:lpstr>PowerPoint Presentation</vt:lpstr>
      <vt:lpstr>Example 10.2 Pulling a friend on a swing</vt:lpstr>
      <vt:lpstr>Example 10.2 Pulling a friend on a swing (cont.)</vt:lpstr>
      <vt:lpstr>Example 10.2 Pulling a friend on a swing (cont.)</vt:lpstr>
      <vt:lpstr>Example 10.2 Pulling a friend on a swing (cont.)</vt:lpstr>
      <vt:lpstr>Example 10.2 Pulling a friend on a swing (cont.)</vt:lpstr>
      <vt:lpstr>Example 10.2 Pulling a friend on a swing (cont.)</vt:lpstr>
      <vt:lpstr>Example 10.2 Pulling a friend on a swing (cont.)</vt:lpstr>
      <vt:lpstr>Example 10.2 Pulling a friend on a swing (cont.)</vt:lpstr>
      <vt:lpstr>Example 10.2 Pulling a friend on a swing (cont.)</vt:lpstr>
      <vt:lpstr>Example 10.2 Pulling a friend on a swing (cont.)</vt:lpstr>
      <vt:lpstr>Example 10.2 Pulling a friend on a swing (cont.)</vt:lpstr>
      <vt:lpstr>Example 10.2 Pulling a friend on a swing (cont.)</vt:lpstr>
      <vt:lpstr>Example 10.2 Pulling a friend on a swing (cont.)</vt:lpstr>
      <vt:lpstr>Example 10.2 Pulling a friend on a swing (cont.)</vt:lpstr>
      <vt:lpstr>PowerPoint Presentation</vt:lpstr>
      <vt:lpstr>Section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Goal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Answer</vt:lpstr>
      <vt:lpstr>PowerPoint Presentation</vt:lpstr>
      <vt:lpstr>PowerPoint Presentation</vt:lpstr>
      <vt:lpstr>PowerPoint Presentation</vt:lpstr>
      <vt:lpstr>PowerPoint Presentation</vt:lpstr>
      <vt:lpstr>PowerPoint Presentation</vt:lpstr>
      <vt:lpstr>PowerPoint Presentation</vt:lpstr>
      <vt:lpstr>Quantitative Tools</vt:lpstr>
      <vt:lpstr>Section Goals</vt:lpstr>
      <vt:lpstr>Example 10.4 Speeding ball</vt:lpstr>
      <vt:lpstr>Example 10.4 Speeding ball (cont.)</vt:lpstr>
      <vt:lpstr>Example 10.4 Speeding ball (cont.)</vt:lpstr>
      <vt:lpstr>Example 10.4 Speeding ball (cont.)</vt:lpstr>
      <vt:lpstr>Example 10.4 Speeding ball (cont.)</vt:lpstr>
      <vt:lpstr>Example 10.4 Speeding ball (cont.)</vt:lpstr>
      <vt:lpstr>Section Goals</vt:lpstr>
      <vt:lpstr>PowerPoint Presentation</vt:lpstr>
      <vt:lpstr>PowerPoint Presentation</vt:lpstr>
      <vt:lpstr>PowerPoint Presentation</vt:lpstr>
      <vt:lpstr>PowerPoint Presentation</vt:lpstr>
      <vt:lpstr>Example 10.5 Position of highest point</vt:lpstr>
      <vt:lpstr>Example 10.5 Position of highest point (cont.)</vt:lpstr>
      <vt:lpstr>Example 10.5 Position of highest point (cont.)</vt:lpstr>
      <vt:lpstr>Example 10.5 Position of highest point (cont.)</vt:lpstr>
      <vt:lpstr>Example 10.5 Position of highest point (cont.)</vt:lpstr>
      <vt:lpstr>Example 10.5 Position of highest point (cont.)</vt:lpstr>
      <vt:lpstr>Example 10.6 Range of projectile</vt:lpstr>
      <vt:lpstr>Example 10.6 Range of projectile (cont.)</vt:lpstr>
      <vt:lpstr>Example 10.6 Range of projectile (cont.)</vt:lpstr>
      <vt:lpstr>Example 10.6 Range of projectile (cont.)</vt:lpstr>
      <vt:lpstr>Example 10.6 Range of projectile (cont.)</vt:lpstr>
      <vt:lpstr>PowerPoint Presentation</vt:lpstr>
      <vt:lpstr>PowerPoint Presentation</vt:lpstr>
      <vt:lpstr>PowerPoint Presentation</vt:lpstr>
      <vt:lpstr>PowerPoint Presentation</vt:lpstr>
      <vt:lpstr>PowerPoint Presentation</vt:lpstr>
      <vt:lpstr>Section Goal</vt:lpstr>
      <vt:lpstr>PowerPoint Presentation</vt:lpstr>
      <vt:lpstr>Section Goal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Goal</vt:lpstr>
      <vt:lpstr>PowerPoint Presentation</vt:lpstr>
      <vt:lpstr>PowerPoint Presentation</vt:lpstr>
      <vt:lpstr>PowerPoint Presentation</vt:lpstr>
      <vt:lpstr>Procedure: Working with frictional forces</vt:lpstr>
      <vt:lpstr>Procedure: Working with frictional forces</vt:lpstr>
      <vt:lpstr>Procedure: Working with frictional forces</vt:lpstr>
      <vt:lpstr>Procedure: Working with frictional forces</vt:lpstr>
      <vt:lpstr>Example 10.8 Pulling a friend up a hill</vt:lpstr>
      <vt:lpstr>Example 10.8 Pulling a friend up a hill (cont.)</vt:lpstr>
      <vt:lpstr>Example 10.8 Pulling a friend up a hill (cont.)</vt:lpstr>
      <vt:lpstr>Example 10.8 Pulling a friend up a hill (cont.)</vt:lpstr>
      <vt:lpstr>Example 10.8 Pulling a friend up a hill (cont.)</vt:lpstr>
      <vt:lpstr>Example 10.8 Pulling a friend up a hill (cont.)</vt:lpstr>
      <vt:lpstr>Example 10.8 Pulling a friend up a hill (cont.)</vt:lpstr>
      <vt:lpstr>Example 10.8 Pulling a friend up a hill (cont.)</vt:lpstr>
      <vt:lpstr>Example 10.8 Pulling a friend up a hill (cont.)</vt:lpstr>
      <vt:lpstr>Example 10.8 Pulling a friend up a hill (cont.)</vt:lpstr>
      <vt:lpstr>Example 10.8 Pulling a friend up a hill (cont.)</vt:lpstr>
      <vt:lpstr>Example 10.9 Object accelerating on a conveyor belt</vt:lpstr>
      <vt:lpstr>Example 10.9 Object accelerating on a conveyor belt (cont.)</vt:lpstr>
      <vt:lpstr>Example 10.9 Object accelerating on a conveyor belt (cont.)</vt:lpstr>
      <vt:lpstr>Example 10.9 Object accelerating on a conveyor belt (cont.)</vt:lpstr>
      <vt:lpstr>Example 10.9 Object accelerating on a conveyor belt (cont.)</vt:lpstr>
      <vt:lpstr>Example 10.9 Object accelerating on a conveyor belt (cont.)</vt:lpstr>
      <vt:lpstr>Example 10.9 Object accelerating on a conveyor belt (cont.)</vt:lpstr>
      <vt:lpstr>PowerPoint Presentation</vt:lpstr>
      <vt:lpstr>Concepts: Vectors in two dimensions</vt:lpstr>
      <vt:lpstr>Quantitative Tools: Vectors in two dimensions</vt:lpstr>
      <vt:lpstr>Concepts: Projectile motion in two dimensions</vt:lpstr>
      <vt:lpstr>Quantitative Tools: Projectile motion in two dimensions</vt:lpstr>
      <vt:lpstr>Concepts: Collisions and momentum in two dimensions</vt:lpstr>
      <vt:lpstr>Quantitative Tools: Collisions and momentum in two dimensions</vt:lpstr>
      <vt:lpstr>Concepts: Forces in two dimensions</vt:lpstr>
      <vt:lpstr>Concepts: Friction</vt:lpstr>
      <vt:lpstr>Concepts: Friction</vt:lpstr>
      <vt:lpstr>Quantitative Tools: Friction</vt:lpstr>
      <vt:lpstr>Concepts: Work</vt:lpstr>
      <vt:lpstr>Quantitative Tools: Work</vt:lpstr>
      <vt:lpstr>Quantitative Tools: Work</vt:lpstr>
      <vt:lpstr>Example 10.7 Pucks colliding</vt:lpstr>
      <vt:lpstr>Example 10.7 Pucks colliding (cont.)</vt:lpstr>
      <vt:lpstr>Example 10.7 Pucks colliding (cont.)</vt:lpstr>
      <vt:lpstr>Example 10.7 Pucks colliding (cont.)</vt:lpstr>
      <vt:lpstr>Example 10.7 Pucks colliding (cont.)</vt:lpstr>
      <vt:lpstr>Example 10.7 Pucks colliding (cont.)</vt:lpstr>
      <vt:lpstr>Example 10.7 Pucks colliding (cont.)</vt:lpstr>
      <vt:lpstr>Example 10.7 Pucks colliding (cont.)</vt:lpstr>
      <vt:lpstr>Example 10.7 Pucks colliding (cont.)</vt:lpstr>
      <vt:lpstr>Example 10.7 Pucks colliding (cont.)</vt:lpstr>
      <vt:lpstr>PowerPoint Presentation</vt:lpstr>
    </vt:vector>
  </TitlesOfParts>
  <Manager/>
  <Company/>
  <LinksUpToDate>false</LinksUpToDate>
  <SharedDoc>false</SharedDoc>
  <HyperlinkBase/>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Microsoft Office User</cp:lastModifiedBy>
  <cp:revision>764</cp:revision>
  <cp:lastPrinted>2017-03-02T18:35:59Z</cp:lastPrinted>
  <dcterms:created xsi:type="dcterms:W3CDTF">2007-09-26T05:29:17Z</dcterms:created>
  <dcterms:modified xsi:type="dcterms:W3CDTF">2017-03-02T19:13:32Z</dcterms:modified>
  <cp:category/>
</cp:coreProperties>
</file>