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6" name="Shape 17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698500" y="8657488"/>
            <a:ext cx="11607801" cy="461060"/>
          </a:xfrm>
          <a:prstGeom prst="rect">
            <a:avLst/>
          </a:prstGeom>
        </p:spPr>
        <p:txBody>
          <a:bodyPr anchor="b"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698500" y="1854200"/>
            <a:ext cx="11609057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698500" y="5105400"/>
            <a:ext cx="11607800" cy="145639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698500" y="3568700"/>
            <a:ext cx="11607800" cy="26177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698500" y="6209979"/>
            <a:ext cx="11607800" cy="67180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idx="1" hasCustomPrompt="1"/>
          </p:nvPr>
        </p:nvSpPr>
        <p:spPr>
          <a:xfrm>
            <a:off x="698500" y="999066"/>
            <a:ext cx="11607800" cy="521091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/>
          <p:nvPr>
            <p:ph type="body" sz="half" idx="1" hasCustomPrompt="1"/>
          </p:nvPr>
        </p:nvSpPr>
        <p:spPr>
          <a:xfrm>
            <a:off x="736600" y="3721100"/>
            <a:ext cx="11531600" cy="2324100"/>
          </a:xfrm>
          <a:prstGeom prst="rect">
            <a:avLst/>
          </a:prstGeom>
        </p:spPr>
        <p:txBody>
          <a:bodyPr anchor="ctr"/>
          <a:lstStyle>
            <a:lvl1pPr marL="457200" indent="-342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457200" indent="1143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457200" indent="5715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457200" indent="10287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457200" indent="1485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Attribution"/>
          <p:cNvSpPr txBox="1"/>
          <p:nvPr>
            <p:ph type="body" sz="quarter" idx="21" hasCustomPrompt="1"/>
          </p:nvPr>
        </p:nvSpPr>
        <p:spPr>
          <a:xfrm>
            <a:off x="1219200" y="6426200"/>
            <a:ext cx="11049000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Attribution</a:t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pappardelle pasta with parsley butter, roasted hazelnuts, and shaved parmesan cheese"/>
          <p:cNvSpPr/>
          <p:nvPr>
            <p:ph type="pic" idx="21"/>
          </p:nvPr>
        </p:nvSpPr>
        <p:spPr>
          <a:xfrm>
            <a:off x="-2082800" y="687558"/>
            <a:ext cx="11165190" cy="837389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owl of salad with fried rice, boiled eggs, and chopsticks"/>
          <p:cNvSpPr/>
          <p:nvPr>
            <p:ph type="pic" sz="half" idx="22"/>
          </p:nvPr>
        </p:nvSpPr>
        <p:spPr>
          <a:xfrm>
            <a:off x="6597650" y="292100"/>
            <a:ext cx="5740400" cy="459232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owl with salmon cakes, salad, and hummus"/>
          <p:cNvSpPr/>
          <p:nvPr>
            <p:ph type="pic" idx="23"/>
          </p:nvPr>
        </p:nvSpPr>
        <p:spPr>
          <a:xfrm>
            <a:off x="4984750" y="2749413"/>
            <a:ext cx="7937500" cy="92382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, and chopsticks"/>
          <p:cNvSpPr/>
          <p:nvPr>
            <p:ph type="pic" idx="21"/>
          </p:nvPr>
        </p:nvSpPr>
        <p:spPr>
          <a:xfrm>
            <a:off x="-1016000" y="-1054100"/>
            <a:ext cx="14427200" cy="115417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le Text"/>
          <p:cNvSpPr txBox="1"/>
          <p:nvPr>
            <p:ph type="title"/>
          </p:nvPr>
        </p:nvSpPr>
        <p:spPr>
          <a:xfrm>
            <a:off x="443306" y="1852124"/>
            <a:ext cx="12118188" cy="814508"/>
          </a:xfrm>
          <a:prstGeom prst="rect">
            <a:avLst/>
          </a:prstGeom>
        </p:spPr>
        <p:txBody>
          <a:bodyPr lIns="130026" tIns="130026" rIns="130026" bIns="130026"/>
          <a:lstStyle>
            <a:lvl1pPr defTabSz="1733973">
              <a:lnSpc>
                <a:spcPct val="100000"/>
              </a:lnSpc>
              <a:defRPr b="0" spc="0" sz="5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0" name="Body Level One…"/>
          <p:cNvSpPr txBox="1"/>
          <p:nvPr>
            <p:ph type="body" idx="1"/>
          </p:nvPr>
        </p:nvSpPr>
        <p:spPr>
          <a:xfrm>
            <a:off x="443306" y="2858275"/>
            <a:ext cx="12118188" cy="4858881"/>
          </a:xfrm>
          <a:prstGeom prst="rect">
            <a:avLst/>
          </a:prstGeom>
        </p:spPr>
        <p:txBody>
          <a:bodyPr lIns="130026" tIns="130026" rIns="130026" bIns="130026"/>
          <a:lstStyle>
            <a:lvl1pPr marL="762000" indent="-647700" defTabSz="1733973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3400"/>
              <a:buFont typeface="Arial"/>
              <a:buChar char="●"/>
              <a:defRPr sz="3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367971" indent="-771071" defTabSz="1733973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3400"/>
              <a:buFont typeface="Arial"/>
              <a:buChar char="○"/>
              <a:defRPr sz="3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5171" indent="-771071" defTabSz="1733973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3400"/>
              <a:buFont typeface="Arial"/>
              <a:buChar char="■"/>
              <a:defRPr sz="3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82371" indent="-771071" defTabSz="1733973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3400"/>
              <a:buFont typeface="Arial"/>
              <a:buChar char="●"/>
              <a:defRPr sz="3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739571" indent="-771071" defTabSz="1733973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3400"/>
              <a:buFont typeface="Arial"/>
              <a:buChar char="○"/>
              <a:defRPr sz="3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1" name="Slide Number"/>
          <p:cNvSpPr txBox="1"/>
          <p:nvPr>
            <p:ph type="sldNum" sz="quarter" idx="2"/>
          </p:nvPr>
        </p:nvSpPr>
        <p:spPr>
          <a:xfrm>
            <a:off x="12303065" y="7871586"/>
            <a:ext cx="527027" cy="519276"/>
          </a:xfrm>
          <a:prstGeom prst="rect">
            <a:avLst/>
          </a:prstGeom>
        </p:spPr>
        <p:txBody>
          <a:bodyPr lIns="130026" tIns="130026" rIns="130026" bIns="130026" anchor="ctr"/>
          <a:lstStyle>
            <a:lvl1pPr algn="r" defTabSz="1733973">
              <a:defRPr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le Text"/>
          <p:cNvSpPr txBox="1"/>
          <p:nvPr>
            <p:ph type="title"/>
          </p:nvPr>
        </p:nvSpPr>
        <p:spPr>
          <a:xfrm>
            <a:off x="443317" y="2278151"/>
            <a:ext cx="12118188" cy="2919254"/>
          </a:xfrm>
          <a:prstGeom prst="rect">
            <a:avLst/>
          </a:prstGeom>
        </p:spPr>
        <p:txBody>
          <a:bodyPr lIns="130026" tIns="130026" rIns="130026" bIns="130026" anchor="b"/>
          <a:lstStyle>
            <a:lvl1pPr algn="ctr" defTabSz="1733973">
              <a:lnSpc>
                <a:spcPct val="100000"/>
              </a:lnSpc>
              <a:defRPr b="0" spc="0" sz="9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9" name="Body Level One…"/>
          <p:cNvSpPr txBox="1"/>
          <p:nvPr>
            <p:ph type="body" sz="quarter" idx="1"/>
          </p:nvPr>
        </p:nvSpPr>
        <p:spPr>
          <a:xfrm>
            <a:off x="443306" y="5249955"/>
            <a:ext cx="12118188" cy="1127254"/>
          </a:xfrm>
          <a:prstGeom prst="rect">
            <a:avLst/>
          </a:prstGeom>
        </p:spPr>
        <p:txBody>
          <a:bodyPr lIns="130026" tIns="130026" rIns="130026" bIns="130026"/>
          <a:lstStyle>
            <a:lvl1pPr marL="650240" indent="-535940" algn="ctr" defTabSz="1733973">
              <a:lnSpc>
                <a:spcPct val="100000"/>
              </a:lnSpc>
              <a:spcBef>
                <a:spcPts val="0"/>
              </a:spcBef>
              <a:buSzTx/>
              <a:buNone/>
              <a:defRPr sz="5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50240" indent="-53340" algn="ctr" defTabSz="1733973">
              <a:lnSpc>
                <a:spcPct val="100000"/>
              </a:lnSpc>
              <a:spcBef>
                <a:spcPts val="0"/>
              </a:spcBef>
              <a:buSzTx/>
              <a:buNone/>
              <a:defRPr sz="5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50240" indent="403859" algn="ctr" defTabSz="1733973">
              <a:lnSpc>
                <a:spcPct val="100000"/>
              </a:lnSpc>
              <a:spcBef>
                <a:spcPts val="0"/>
              </a:spcBef>
              <a:buSzTx/>
              <a:buNone/>
              <a:defRPr sz="5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50240" indent="861060" algn="ctr" defTabSz="1733973">
              <a:lnSpc>
                <a:spcPct val="100000"/>
              </a:lnSpc>
              <a:spcBef>
                <a:spcPts val="0"/>
              </a:spcBef>
              <a:buSzTx/>
              <a:buNone/>
              <a:defRPr sz="5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650240" indent="1318260" algn="ctr" defTabSz="1733973">
              <a:lnSpc>
                <a:spcPct val="100000"/>
              </a:lnSpc>
              <a:spcBef>
                <a:spcPts val="0"/>
              </a:spcBef>
              <a:buSzTx/>
              <a:buNone/>
              <a:defRPr sz="5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0" name="Slide Number"/>
          <p:cNvSpPr txBox="1"/>
          <p:nvPr>
            <p:ph type="sldNum" sz="quarter" idx="2"/>
          </p:nvPr>
        </p:nvSpPr>
        <p:spPr>
          <a:xfrm>
            <a:off x="12303065" y="7871586"/>
            <a:ext cx="527027" cy="519276"/>
          </a:xfrm>
          <a:prstGeom prst="rect">
            <a:avLst/>
          </a:prstGeom>
        </p:spPr>
        <p:txBody>
          <a:bodyPr lIns="130026" tIns="130026" rIns="130026" bIns="130026" anchor="ctr"/>
          <a:lstStyle>
            <a:lvl1pPr algn="r" defTabSz="1733973">
              <a:defRPr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itle Text"/>
          <p:cNvSpPr txBox="1"/>
          <p:nvPr>
            <p:ph type="title"/>
          </p:nvPr>
        </p:nvSpPr>
        <p:spPr>
          <a:xfrm>
            <a:off x="948266" y="2445174"/>
            <a:ext cx="11108268" cy="2478934"/>
          </a:xfrm>
          <a:prstGeom prst="rect">
            <a:avLst/>
          </a:prstGeom>
        </p:spPr>
        <p:txBody>
          <a:bodyPr lIns="48746" tIns="48746" rIns="48746" bIns="48746" anchor="b"/>
          <a:lstStyle>
            <a:lvl1pPr algn="ctr" defTabSz="1733973">
              <a:lnSpc>
                <a:spcPct val="100000"/>
              </a:lnSpc>
              <a:defRPr b="0" spc="0" sz="78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68" name="Body Level One…"/>
          <p:cNvSpPr txBox="1"/>
          <p:nvPr>
            <p:ph type="body" sz="quarter" idx="1"/>
          </p:nvPr>
        </p:nvSpPr>
        <p:spPr>
          <a:xfrm>
            <a:off x="948266" y="4991947"/>
            <a:ext cx="11108268" cy="846935"/>
          </a:xfrm>
          <a:prstGeom prst="rect">
            <a:avLst/>
          </a:prstGeom>
        </p:spPr>
        <p:txBody>
          <a:bodyPr lIns="48746" tIns="48746" rIns="48746" bIns="48746"/>
          <a:lstStyle>
            <a:lvl1pPr marL="433493" indent="-204893" algn="ctr" defTabSz="1733973">
              <a:lnSpc>
                <a:spcPct val="100000"/>
              </a:lnSpc>
              <a:spcBef>
                <a:spcPts val="0"/>
              </a:spcBef>
              <a:buSzTx/>
              <a:buNone/>
              <a:defRPr sz="3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433493" indent="252306" algn="ctr" defTabSz="1733973">
              <a:lnSpc>
                <a:spcPct val="100000"/>
              </a:lnSpc>
              <a:spcBef>
                <a:spcPts val="0"/>
              </a:spcBef>
              <a:buSzTx/>
              <a:buNone/>
              <a:defRPr sz="32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433493" indent="709506" algn="ctr" defTabSz="1733973">
              <a:lnSpc>
                <a:spcPct val="100000"/>
              </a:lnSpc>
              <a:spcBef>
                <a:spcPts val="0"/>
              </a:spcBef>
              <a:buSzTx/>
              <a:buNone/>
              <a:defRPr sz="32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433493" indent="1166706" algn="ctr" defTabSz="1733973">
              <a:lnSpc>
                <a:spcPct val="100000"/>
              </a:lnSpc>
              <a:spcBef>
                <a:spcPts val="0"/>
              </a:spcBef>
              <a:buSzTx/>
              <a:buNone/>
              <a:defRPr sz="32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433493" indent="1623906" algn="ctr" defTabSz="1733973">
              <a:lnSpc>
                <a:spcPct val="100000"/>
              </a:lnSpc>
              <a:spcBef>
                <a:spcPts val="0"/>
              </a:spcBef>
              <a:buSzTx/>
              <a:buNone/>
              <a:defRPr sz="32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9" name="Slide Number"/>
          <p:cNvSpPr txBox="1"/>
          <p:nvPr>
            <p:ph type="sldNum" sz="quarter" idx="2"/>
          </p:nvPr>
        </p:nvSpPr>
        <p:spPr>
          <a:xfrm>
            <a:off x="6352687" y="8195733"/>
            <a:ext cx="292846" cy="276893"/>
          </a:xfrm>
          <a:prstGeom prst="rect">
            <a:avLst/>
          </a:prstGeom>
        </p:spPr>
        <p:txBody>
          <a:bodyPr lIns="27093" tIns="27093" rIns="27093" bIns="27093" anchor="t"/>
          <a:lstStyle>
            <a:lvl1pPr defTabSz="1733973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/>
          <p:nvPr>
            <p:ph type="pic" idx="21"/>
          </p:nvPr>
        </p:nvSpPr>
        <p:spPr>
          <a:xfrm>
            <a:off x="-376767" y="-915894"/>
            <a:ext cx="17835652" cy="1068219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698500" y="5181600"/>
            <a:ext cx="11607800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698500" y="8432800"/>
            <a:ext cx="11607800" cy="68976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698500" y="571500"/>
            <a:ext cx="11607801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xfrm>
            <a:off x="6349999" y="9220199"/>
            <a:ext cx="297893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, and hummus "/>
          <p:cNvSpPr/>
          <p:nvPr>
            <p:ph type="pic" idx="21"/>
          </p:nvPr>
        </p:nvSpPr>
        <p:spPr>
          <a:xfrm>
            <a:off x="5319129" y="495299"/>
            <a:ext cx="7543801" cy="878005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698500" y="5003800"/>
            <a:ext cx="5105400" cy="4044566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Slide Title"/>
          <p:cNvSpPr txBox="1"/>
          <p:nvPr>
            <p:ph type="title" hasCustomPrompt="1"/>
          </p:nvPr>
        </p:nvSpPr>
        <p:spPr>
          <a:xfrm>
            <a:off x="698500" y="692534"/>
            <a:ext cx="5105400" cy="4387466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589358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wl of pappardelle pasta with parsley butter, roasted hazelnuts, and shaved parmesan cheese"/>
          <p:cNvSpPr/>
          <p:nvPr>
            <p:ph type="pic" idx="21"/>
          </p:nvPr>
        </p:nvSpPr>
        <p:spPr>
          <a:xfrm>
            <a:off x="6172200" y="596900"/>
            <a:ext cx="6448425" cy="8597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" name="Slide Title"/>
          <p:cNvSpPr txBox="1"/>
          <p:nvPr>
            <p:ph type="title" hasCustomPrompt="1"/>
          </p:nvPr>
        </p:nvSpPr>
        <p:spPr>
          <a:xfrm>
            <a:off x="698500" y="444500"/>
            <a:ext cx="5105400" cy="10160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2" name="Slide Subtitle"/>
          <p:cNvSpPr txBox="1"/>
          <p:nvPr>
            <p:ph type="body" sz="quarter" idx="22" hasCustomPrompt="1"/>
          </p:nvPr>
        </p:nvSpPr>
        <p:spPr>
          <a:xfrm>
            <a:off x="698500" y="1412977"/>
            <a:ext cx="5105400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63" name="Body Level One…"/>
          <p:cNvSpPr txBox="1"/>
          <p:nvPr>
            <p:ph type="body" sz="half" idx="1" hasCustomPrompt="1"/>
          </p:nvPr>
        </p:nvSpPr>
        <p:spPr>
          <a:xfrm>
            <a:off x="698500" y="3480196"/>
            <a:ext cx="5105400" cy="5593161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698500" y="3225800"/>
            <a:ext cx="11607800" cy="3302000"/>
          </a:xfrm>
          <a:prstGeom prst="rect">
            <a:avLst/>
          </a:prstGeom>
        </p:spPr>
        <p:txBody>
          <a:bodyPr anchor="ctr"/>
          <a:lstStyle>
            <a:lvl1pPr>
              <a:defRPr b="0"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698500" y="444500"/>
            <a:ext cx="11607800" cy="10160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698500" y="1409700"/>
            <a:ext cx="11607801" cy="671802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1300"/>
              </a:spcBef>
              <a:buSzTx/>
              <a:buNone/>
              <a:defRPr spc="-38" sz="3800"/>
            </a:lvl1pPr>
            <a:lvl2pPr marL="0" indent="457200">
              <a:spcBef>
                <a:spcPts val="1300"/>
              </a:spcBef>
              <a:buSzTx/>
              <a:buNone/>
              <a:defRPr spc="-38" sz="3800"/>
            </a:lvl2pPr>
            <a:lvl3pPr marL="0" indent="914400">
              <a:spcBef>
                <a:spcPts val="1300"/>
              </a:spcBef>
              <a:buSzTx/>
              <a:buNone/>
              <a:defRPr spc="-38" sz="3800"/>
            </a:lvl3pPr>
            <a:lvl4pPr marL="0" indent="1371600">
              <a:spcBef>
                <a:spcPts val="1300"/>
              </a:spcBef>
              <a:buSzTx/>
              <a:buNone/>
              <a:defRPr spc="-38" sz="3800"/>
            </a:lvl4pPr>
            <a:lvl5pPr marL="0" indent="1828800">
              <a:spcBef>
                <a:spcPts val="1300"/>
              </a:spcBef>
              <a:buSzTx/>
              <a:buNone/>
              <a:defRPr spc="-38" sz="38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698500" y="2959100"/>
            <a:ext cx="11607800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Slide Title"/>
          <p:cNvSpPr txBox="1"/>
          <p:nvPr>
            <p:ph type="title" hasCustomPrompt="1"/>
          </p:nvPr>
        </p:nvSpPr>
        <p:spPr>
          <a:xfrm>
            <a:off x="698500" y="440266"/>
            <a:ext cx="116078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50067" y="9220199"/>
            <a:ext cx="297892" cy="28747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3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transition xmlns:p14="http://schemas.microsoft.com/office/powerpoint/2010/main" spd="med" advClick="1"/>
  <p:txStyles>
    <p:titleStyle>
      <a:lvl1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81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762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143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524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1905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286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667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048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3429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3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3.png"/><Relationship Id="rId3" Type="http://schemas.openxmlformats.org/officeDocument/2006/relationships/image" Target="../media/image9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3.png"/><Relationship Id="rId3" Type="http://schemas.openxmlformats.org/officeDocument/2006/relationships/image" Target="../media/image6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3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1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3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3.png"/><Relationship Id="rId3" Type="http://schemas.openxmlformats.org/officeDocument/2006/relationships/image" Target="../media/image14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3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3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3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3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5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3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3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3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3D3F5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12;p28" descr="Google Shape;112;p2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28097" y="2153642"/>
            <a:ext cx="4148605" cy="3689905"/>
          </a:xfrm>
          <a:prstGeom prst="rect">
            <a:avLst/>
          </a:prstGeom>
          <a:ln w="12700">
            <a:miter lim="400000"/>
          </a:ln>
        </p:spPr>
      </p:pic>
      <p:pic>
        <p:nvPicPr>
          <p:cNvPr id="179" name="Google Shape;113;p28" descr="Google Shape;113;p2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1511018" y="6245580"/>
            <a:ext cx="15349503" cy="24315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3D3F5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" name="Google Shape;214;p36" descr="Google Shape;214;p3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5610" y="8414232"/>
            <a:ext cx="13004803" cy="142751"/>
          </a:xfrm>
          <a:prstGeom prst="rect">
            <a:avLst/>
          </a:prstGeom>
          <a:ln w="12700">
            <a:miter lim="400000"/>
          </a:ln>
        </p:spPr>
      </p:pic>
      <p:sp>
        <p:nvSpPr>
          <p:cNvPr id="265" name="Google Shape;215;p36"/>
          <p:cNvSpPr txBox="1"/>
          <p:nvPr>
            <p:ph type="title"/>
          </p:nvPr>
        </p:nvSpPr>
        <p:spPr>
          <a:xfrm>
            <a:off x="629297" y="3444408"/>
            <a:ext cx="11832322" cy="4047788"/>
          </a:xfrm>
          <a:prstGeom prst="rect">
            <a:avLst/>
          </a:prstGeom>
        </p:spPr>
        <p:txBody>
          <a:bodyPr/>
          <a:lstStyle/>
          <a:p>
            <a:pPr>
              <a:defRPr b="1" sz="66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Packback’s AI </a:t>
            </a:r>
          </a:p>
          <a:p>
            <a:pPr>
              <a:defRPr b="1" sz="66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&amp; How to check your grade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" name="Google Shape;220;p37" descr="Google Shape;220;p3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5610" y="8414232"/>
            <a:ext cx="13004803" cy="142751"/>
          </a:xfrm>
          <a:prstGeom prst="rect">
            <a:avLst/>
          </a:prstGeom>
          <a:ln w="12700">
            <a:miter lim="400000"/>
          </a:ln>
        </p:spPr>
      </p:pic>
      <p:sp>
        <p:nvSpPr>
          <p:cNvPr id="268" name="Google Shape;221;p37"/>
          <p:cNvSpPr/>
          <p:nvPr/>
        </p:nvSpPr>
        <p:spPr>
          <a:xfrm>
            <a:off x="405902" y="1172373"/>
            <a:ext cx="2583467" cy="530774"/>
          </a:xfrm>
          <a:prstGeom prst="rect">
            <a:avLst/>
          </a:prstGeom>
          <a:solidFill>
            <a:srgbClr val="6DB8C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69" name="Google Shape;222;p37"/>
          <p:cNvSpPr txBox="1"/>
          <p:nvPr/>
        </p:nvSpPr>
        <p:spPr>
          <a:xfrm>
            <a:off x="421510" y="1172373"/>
            <a:ext cx="2583468" cy="577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>
            <a:lvl1pPr algn="l" defTabSz="1733973">
              <a:defRPr b="1" sz="21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Auto-Moderation</a:t>
            </a:r>
          </a:p>
        </p:txBody>
      </p:sp>
      <p:sp>
        <p:nvSpPr>
          <p:cNvPr id="270" name="Google Shape;223;p37"/>
          <p:cNvSpPr txBox="1"/>
          <p:nvPr/>
        </p:nvSpPr>
        <p:spPr>
          <a:xfrm>
            <a:off x="269512" y="1852124"/>
            <a:ext cx="10409387" cy="8950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>
            <a:lvl1pPr algn="l" defTabSz="1733973">
              <a:defRPr b="1" sz="4200">
                <a:solidFill>
                  <a:srgbClr val="424B5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Posts on Packback are Reviewed by AI </a:t>
            </a:r>
          </a:p>
        </p:txBody>
      </p:sp>
      <p:sp>
        <p:nvSpPr>
          <p:cNvPr id="271" name="Google Shape;224;p37"/>
          <p:cNvSpPr txBox="1"/>
          <p:nvPr/>
        </p:nvSpPr>
        <p:spPr>
          <a:xfrm>
            <a:off x="287076" y="2866631"/>
            <a:ext cx="4180481" cy="46984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/>
          <a:p>
            <a:pPr algn="l" defTabSz="1733973">
              <a:defRPr b="1" sz="30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Packback’s AI</a:t>
            </a:r>
          </a:p>
          <a:p>
            <a:pPr algn="l" defTabSz="1733973"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>
              <a:solidFill>
                <a:srgbClr val="424B53"/>
              </a:solidFill>
            </a:endParaRPr>
          </a:p>
          <a:p>
            <a:pPr algn="l" defTabSz="1733973">
              <a:defRPr sz="24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Packback’s AI “flags” posts that may be violating community guidelines.</a:t>
            </a:r>
          </a:p>
          <a:p>
            <a:pPr algn="l" defTabSz="1733973"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2400">
              <a:solidFill>
                <a:srgbClr val="424B53"/>
              </a:solidFill>
            </a:endParaRPr>
          </a:p>
          <a:p>
            <a:pPr algn="l" defTabSz="1733973">
              <a:defRPr sz="24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Posts are then reviewed by Packback moderators.</a:t>
            </a:r>
          </a:p>
          <a:p>
            <a:pPr algn="l" defTabSz="1733973"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2400">
              <a:solidFill>
                <a:srgbClr val="424B53"/>
              </a:solidFill>
            </a:endParaRPr>
          </a:p>
          <a:p>
            <a:pPr algn="l" defTabSz="1733973">
              <a:defRPr sz="24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Offending posts are Moderated and </a:t>
            </a:r>
            <a:r>
              <a:rPr b="1"/>
              <a:t>no longer count for credit</a:t>
            </a:r>
            <a:r>
              <a:t>.</a:t>
            </a:r>
          </a:p>
        </p:txBody>
      </p:sp>
      <p:sp>
        <p:nvSpPr>
          <p:cNvPr id="272" name="Google Shape;225;p37"/>
          <p:cNvSpPr txBox="1"/>
          <p:nvPr/>
        </p:nvSpPr>
        <p:spPr>
          <a:xfrm>
            <a:off x="6227840" y="2924373"/>
            <a:ext cx="6148695" cy="4182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/>
          <a:p>
            <a:pPr algn="l" defTabSz="1733973">
              <a:defRPr b="1" sz="40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Packback’s AI flags for:</a:t>
            </a:r>
          </a:p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>
              <a:solidFill>
                <a:srgbClr val="424B53"/>
              </a:solidFill>
            </a:endParaRPr>
          </a:p>
          <a:p>
            <a:pPr marL="762000" indent="-647700" algn="l" defTabSz="1733973">
              <a:buClr>
                <a:srgbClr val="E66E6F"/>
              </a:buClr>
              <a:buSzPts val="3400"/>
              <a:buFont typeface="Arial"/>
              <a:buChar char="●"/>
              <a:defRPr sz="3400">
                <a:solidFill>
                  <a:srgbClr val="E66E6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[ Maintain a minimum average curiosity score of 50 points per week ]</a:t>
            </a:r>
          </a:p>
          <a:p>
            <a:pPr indent="457200"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3400">
              <a:solidFill>
                <a:srgbClr val="E66E6F"/>
              </a:solidFill>
            </a:endParaRPr>
          </a:p>
          <a:p>
            <a:pPr marL="762000" indent="-647700" algn="l" defTabSz="1733973">
              <a:buClr>
                <a:srgbClr val="E66E6F"/>
              </a:buClr>
              <a:buSzPts val="3400"/>
              <a:buFont typeface="Arial"/>
              <a:buChar char="●"/>
              <a:defRPr sz="3400">
                <a:solidFill>
                  <a:srgbClr val="E66E6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[ Partial Credit / No Partial Credit ] </a:t>
            </a:r>
          </a:p>
        </p:txBody>
      </p:sp>
      <p:sp>
        <p:nvSpPr>
          <p:cNvPr id="273" name="Google Shape;226;p37"/>
          <p:cNvSpPr/>
          <p:nvPr/>
        </p:nvSpPr>
        <p:spPr>
          <a:xfrm>
            <a:off x="5174684" y="2983217"/>
            <a:ext cx="7114668" cy="5118721"/>
          </a:xfrm>
          <a:prstGeom prst="roundRect">
            <a:avLst>
              <a:gd name="adj" fmla="val 4267"/>
            </a:avLst>
          </a:prstGeom>
          <a:solidFill>
            <a:srgbClr val="FFFFFF"/>
          </a:solidFill>
          <a:ln w="12700">
            <a:solidFill>
              <a:srgbClr val="D9D9D9"/>
            </a:solidFill>
          </a:ln>
          <a:effectLst>
            <a:outerShdw sx="100000" sy="100000" kx="0" ky="0" algn="b" rotWithShape="0" blurRad="190500" dist="25400" dir="6000000">
              <a:srgbClr val="000000">
                <a:alpha val="21000"/>
              </a:srgbClr>
            </a:outerShdw>
          </a:effectLst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74" name="Google Shape;227;p37"/>
          <p:cNvSpPr/>
          <p:nvPr/>
        </p:nvSpPr>
        <p:spPr>
          <a:xfrm>
            <a:off x="11134972" y="2359079"/>
            <a:ext cx="1543681" cy="1543681"/>
          </a:xfrm>
          <a:prstGeom prst="ellipse">
            <a:avLst/>
          </a:prstGeom>
          <a:solidFill>
            <a:srgbClr val="FFFFFF"/>
          </a:solidFill>
          <a:ln w="12700">
            <a:solidFill>
              <a:srgbClr val="D9D9D9"/>
            </a:solidFill>
          </a:ln>
          <a:effectLst>
            <a:outerShdw sx="100000" sy="100000" kx="0" ky="0" algn="b" rotWithShape="0" blurRad="152400" dist="25400" dir="5400000">
              <a:srgbClr val="000000">
                <a:alpha val="30000"/>
              </a:srgbClr>
            </a:outerShdw>
          </a:effectLst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275" name="Google Shape;228;p37" descr="Google Shape;228;p3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82275" y="2499219"/>
            <a:ext cx="1246721" cy="1246721"/>
          </a:xfrm>
          <a:prstGeom prst="rect">
            <a:avLst/>
          </a:prstGeom>
          <a:ln w="12700">
            <a:miter lim="400000"/>
          </a:ln>
        </p:spPr>
      </p:pic>
      <p:sp>
        <p:nvSpPr>
          <p:cNvPr id="276" name="Google Shape;229;p37"/>
          <p:cNvSpPr txBox="1"/>
          <p:nvPr/>
        </p:nvSpPr>
        <p:spPr>
          <a:xfrm>
            <a:off x="5499164" y="3250909"/>
            <a:ext cx="6317227" cy="4110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/>
          <a:p>
            <a:pPr algn="l" defTabSz="1733973">
              <a:defRPr b="1" sz="30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Packback’s AI auto-flags for:</a:t>
            </a:r>
          </a:p>
          <a:p>
            <a:pPr algn="l" defTabSz="1733973"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>
              <a:solidFill>
                <a:srgbClr val="424B53"/>
              </a:solidFill>
            </a:endParaRPr>
          </a:p>
          <a:p>
            <a:pPr marL="762000" indent="-647700" algn="l" defTabSz="1733973">
              <a:buClr>
                <a:srgbClr val="424B53"/>
              </a:buClr>
              <a:buSzPts val="2400"/>
              <a:buFont typeface="Arial"/>
              <a:buChar char="●"/>
              <a:defRPr b="1" sz="24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Plagiarism</a:t>
            </a:r>
          </a:p>
          <a:p>
            <a:pPr indent="457200" algn="l" defTabSz="1733973"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2400">
              <a:solidFill>
                <a:srgbClr val="424B53"/>
              </a:solidFill>
            </a:endParaRPr>
          </a:p>
          <a:p>
            <a:pPr marL="762000" indent="-647700" algn="l" defTabSz="1733973">
              <a:buClr>
                <a:srgbClr val="424B53"/>
              </a:buClr>
              <a:buSzPts val="2400"/>
              <a:buFont typeface="Arial"/>
              <a:buChar char="●"/>
              <a:defRPr b="1" sz="24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Closed-Ended Questions</a:t>
            </a:r>
            <a:r>
              <a:rPr b="0"/>
              <a:t> (e.g. “What is the definition of mitosis?”)</a:t>
            </a:r>
          </a:p>
          <a:p>
            <a:pPr indent="457200" algn="l" defTabSz="1733973"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2400">
              <a:solidFill>
                <a:srgbClr val="424B53"/>
              </a:solidFill>
            </a:endParaRPr>
          </a:p>
          <a:p>
            <a:pPr marL="762000" indent="-647700" algn="l" defTabSz="1733973">
              <a:buClr>
                <a:srgbClr val="424B53"/>
              </a:buClr>
              <a:buSzPts val="2400"/>
              <a:buFont typeface="Arial"/>
              <a:buChar char="●"/>
              <a:defRPr b="1" sz="24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Class Logistics Posts</a:t>
            </a:r>
            <a:r>
              <a:rPr b="0"/>
              <a:t> (e.g. “When is the next test”?)</a:t>
            </a:r>
          </a:p>
          <a:p>
            <a:pPr indent="457200" algn="l" defTabSz="1733973"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2400">
              <a:solidFill>
                <a:srgbClr val="424B53"/>
              </a:solidFill>
            </a:endParaRPr>
          </a:p>
          <a:p>
            <a:pPr marL="762000" indent="-647700" algn="l" defTabSz="1733973">
              <a:buClr>
                <a:srgbClr val="424B53"/>
              </a:buClr>
              <a:buSzPts val="2400"/>
              <a:buFont typeface="Arial"/>
              <a:buChar char="●"/>
              <a:defRPr b="1" sz="24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Low effort / Low detail posts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34;p38"/>
          <p:cNvSpPr/>
          <p:nvPr/>
        </p:nvSpPr>
        <p:spPr>
          <a:xfrm>
            <a:off x="227270" y="3440108"/>
            <a:ext cx="3921922" cy="4698881"/>
          </a:xfrm>
          <a:prstGeom prst="roundRect">
            <a:avLst>
              <a:gd name="adj" fmla="val 4267"/>
            </a:avLst>
          </a:prstGeom>
          <a:solidFill>
            <a:srgbClr val="FFFFFF"/>
          </a:solidFill>
          <a:ln w="12700">
            <a:solidFill>
              <a:srgbClr val="D9D9D9"/>
            </a:solidFill>
          </a:ln>
          <a:effectLst>
            <a:outerShdw sx="100000" sy="100000" kx="0" ky="0" algn="b" rotWithShape="0" blurRad="190500" dist="25400" dir="6000000">
              <a:srgbClr val="000000">
                <a:alpha val="21000"/>
              </a:srgbClr>
            </a:outerShdw>
          </a:effectLst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79" name="Google Shape;235;p38"/>
          <p:cNvSpPr/>
          <p:nvPr/>
        </p:nvSpPr>
        <p:spPr>
          <a:xfrm>
            <a:off x="4340124" y="3440108"/>
            <a:ext cx="4150614" cy="4698881"/>
          </a:xfrm>
          <a:prstGeom prst="roundRect">
            <a:avLst>
              <a:gd name="adj" fmla="val 4267"/>
            </a:avLst>
          </a:prstGeom>
          <a:solidFill>
            <a:srgbClr val="FFFFFF"/>
          </a:solidFill>
          <a:ln w="12700">
            <a:solidFill>
              <a:srgbClr val="D9D9D9"/>
            </a:solidFill>
          </a:ln>
          <a:effectLst>
            <a:outerShdw sx="100000" sy="100000" kx="0" ky="0" algn="b" rotWithShape="0" blurRad="190500" dist="25400" dir="6000000">
              <a:srgbClr val="000000">
                <a:alpha val="21000"/>
              </a:srgbClr>
            </a:outerShdw>
          </a:effectLst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80" name="Google Shape;236;p38"/>
          <p:cNvSpPr/>
          <p:nvPr/>
        </p:nvSpPr>
        <p:spPr>
          <a:xfrm>
            <a:off x="8684089" y="3440108"/>
            <a:ext cx="4150614" cy="4698881"/>
          </a:xfrm>
          <a:prstGeom prst="roundRect">
            <a:avLst>
              <a:gd name="adj" fmla="val 4267"/>
            </a:avLst>
          </a:prstGeom>
          <a:solidFill>
            <a:srgbClr val="FFFFFF"/>
          </a:solidFill>
          <a:ln w="12700">
            <a:solidFill>
              <a:srgbClr val="D9D9D9"/>
            </a:solidFill>
          </a:ln>
          <a:effectLst>
            <a:outerShdw sx="100000" sy="100000" kx="0" ky="0" algn="b" rotWithShape="0" blurRad="190500" dist="25400" dir="6000000">
              <a:srgbClr val="000000">
                <a:alpha val="21000"/>
              </a:srgbClr>
            </a:outerShdw>
          </a:effectLst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281" name="Google Shape;237;p38" descr="Google Shape;237;p3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5610" y="8414232"/>
            <a:ext cx="13004803" cy="142751"/>
          </a:xfrm>
          <a:prstGeom prst="rect">
            <a:avLst/>
          </a:prstGeom>
          <a:ln w="12700">
            <a:miter lim="400000"/>
          </a:ln>
        </p:spPr>
      </p:pic>
      <p:sp>
        <p:nvSpPr>
          <p:cNvPr id="282" name="Google Shape;238;p38"/>
          <p:cNvSpPr/>
          <p:nvPr/>
        </p:nvSpPr>
        <p:spPr>
          <a:xfrm>
            <a:off x="405902" y="1172373"/>
            <a:ext cx="2583467" cy="530774"/>
          </a:xfrm>
          <a:prstGeom prst="rect">
            <a:avLst/>
          </a:prstGeom>
          <a:solidFill>
            <a:srgbClr val="6DB8C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83" name="Google Shape;239;p38"/>
          <p:cNvSpPr txBox="1"/>
          <p:nvPr/>
        </p:nvSpPr>
        <p:spPr>
          <a:xfrm>
            <a:off x="421510" y="1172373"/>
            <a:ext cx="2583468" cy="577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>
            <a:lvl1pPr algn="l" defTabSz="1733973">
              <a:defRPr b="1" sz="21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Auto-Moderation</a:t>
            </a:r>
          </a:p>
        </p:txBody>
      </p:sp>
      <p:sp>
        <p:nvSpPr>
          <p:cNvPr id="284" name="Google Shape;240;p38"/>
          <p:cNvSpPr txBox="1"/>
          <p:nvPr/>
        </p:nvSpPr>
        <p:spPr>
          <a:xfrm>
            <a:off x="269511" y="1852124"/>
            <a:ext cx="11835308" cy="9458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>
            <a:lvl1pPr algn="l" defTabSz="1733973">
              <a:defRPr b="1" sz="4500">
                <a:solidFill>
                  <a:srgbClr val="424B5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What happens if your post is moderated?</a:t>
            </a:r>
          </a:p>
        </p:txBody>
      </p:sp>
      <p:sp>
        <p:nvSpPr>
          <p:cNvPr id="285" name="Google Shape;241;p38"/>
          <p:cNvSpPr txBox="1"/>
          <p:nvPr/>
        </p:nvSpPr>
        <p:spPr>
          <a:xfrm>
            <a:off x="407466" y="4352106"/>
            <a:ext cx="3921921" cy="2753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/>
          <a:p>
            <a:pPr algn="l" defTabSz="1733973">
              <a:defRPr b="1" sz="27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Post is “Flagged”</a:t>
            </a:r>
          </a:p>
          <a:p>
            <a:pPr algn="l" defTabSz="1733973">
              <a:defRPr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>
              <a:solidFill>
                <a:srgbClr val="424B53"/>
              </a:solidFill>
            </a:endParaRPr>
          </a:p>
          <a:p>
            <a:pPr algn="l" defTabSz="1733973">
              <a:defRPr b="1" sz="21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If your post is “Flagged”, you have </a:t>
            </a:r>
            <a:r>
              <a:rPr u="sng"/>
              <a:t>not</a:t>
            </a:r>
            <a:r>
              <a:t> yet lost points! </a:t>
            </a:r>
          </a:p>
          <a:p>
            <a:pPr algn="l" defTabSz="1733973">
              <a:defRPr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 b="1" sz="2100">
              <a:solidFill>
                <a:srgbClr val="424B53"/>
              </a:solidFill>
            </a:endParaRPr>
          </a:p>
          <a:p>
            <a:pPr algn="l" defTabSz="1733973">
              <a:defRPr b="1" sz="21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At this time, your post is still published and </a:t>
            </a:r>
            <a:r>
              <a:rPr u="sng"/>
              <a:t>still counts for credit</a:t>
            </a:r>
            <a:r>
              <a:t>.</a:t>
            </a:r>
          </a:p>
        </p:txBody>
      </p:sp>
      <p:sp>
        <p:nvSpPr>
          <p:cNvPr id="286" name="Google Shape;242;p38"/>
          <p:cNvSpPr txBox="1"/>
          <p:nvPr/>
        </p:nvSpPr>
        <p:spPr>
          <a:xfrm>
            <a:off x="4431112" y="4352106"/>
            <a:ext cx="3921921" cy="3363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/>
          <a:p>
            <a:pPr algn="l" defTabSz="1733973">
              <a:defRPr b="1" sz="27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Post is “Moderated”</a:t>
            </a:r>
          </a:p>
          <a:p>
            <a:pPr algn="l" defTabSz="1733973">
              <a:defRPr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 b="1" sz="2100">
              <a:solidFill>
                <a:srgbClr val="424B53"/>
              </a:solidFill>
            </a:endParaRPr>
          </a:p>
          <a:p>
            <a:pPr algn="l" defTabSz="1733973">
              <a:defRPr b="1" sz="21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If your post is moderated, it is unpublished and </a:t>
            </a:r>
            <a:r>
              <a:rPr u="sng">
                <a:solidFill>
                  <a:srgbClr val="A61C00"/>
                </a:solidFill>
              </a:rPr>
              <a:t>no longer counts for credit</a:t>
            </a:r>
            <a:r>
              <a:t>.</a:t>
            </a:r>
          </a:p>
          <a:p>
            <a:pPr algn="l" defTabSz="1733973">
              <a:defRPr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 b="1" sz="2100">
              <a:solidFill>
                <a:srgbClr val="424B53"/>
              </a:solidFill>
            </a:endParaRPr>
          </a:p>
          <a:p>
            <a:pPr algn="l" defTabSz="1733973">
              <a:defRPr b="1" sz="21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If your post is “Moderated”, you receive an email notifying you.</a:t>
            </a:r>
          </a:p>
        </p:txBody>
      </p:sp>
      <p:sp>
        <p:nvSpPr>
          <p:cNvPr id="287" name="Google Shape;243;p38"/>
          <p:cNvSpPr txBox="1"/>
          <p:nvPr/>
        </p:nvSpPr>
        <p:spPr>
          <a:xfrm>
            <a:off x="8741795" y="4352106"/>
            <a:ext cx="3921921" cy="3363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/>
          <a:p>
            <a:pPr algn="l" defTabSz="1733973">
              <a:defRPr b="1" sz="27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Post is “Republished”</a:t>
            </a:r>
          </a:p>
          <a:p>
            <a:pPr indent="457200" algn="l" defTabSz="1733973">
              <a:defRPr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 b="1" sz="2100">
              <a:solidFill>
                <a:srgbClr val="424B53"/>
              </a:solidFill>
            </a:endParaRPr>
          </a:p>
          <a:p>
            <a:pPr algn="l" defTabSz="1733973">
              <a:defRPr b="1" sz="21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From the email, you can “edit &amp; re-publish” the post.</a:t>
            </a:r>
          </a:p>
          <a:p>
            <a:pPr algn="l" defTabSz="1733973">
              <a:defRPr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 b="1" sz="2100">
              <a:solidFill>
                <a:srgbClr val="424B53"/>
              </a:solidFill>
            </a:endParaRPr>
          </a:p>
          <a:p>
            <a:pPr algn="l" defTabSz="1733973">
              <a:defRPr b="1" sz="21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Doing so will </a:t>
            </a:r>
            <a:r>
              <a:rPr u="sng">
                <a:solidFill>
                  <a:srgbClr val="5EA1AA"/>
                </a:solidFill>
              </a:rPr>
              <a:t>earn back your points</a:t>
            </a:r>
            <a:r>
              <a:t> for the post without penalty, so long as you edit before grades are entered.</a:t>
            </a:r>
          </a:p>
        </p:txBody>
      </p:sp>
      <p:sp>
        <p:nvSpPr>
          <p:cNvPr id="288" name="Google Shape;244;p38"/>
          <p:cNvSpPr/>
          <p:nvPr/>
        </p:nvSpPr>
        <p:spPr>
          <a:xfrm>
            <a:off x="10101650" y="2671769"/>
            <a:ext cx="1246721" cy="1246721"/>
          </a:xfrm>
          <a:prstGeom prst="ellipse">
            <a:avLst/>
          </a:prstGeom>
          <a:solidFill>
            <a:srgbClr val="FFFFFF"/>
          </a:solidFill>
          <a:ln w="12700">
            <a:solidFill>
              <a:srgbClr val="D9D9D9"/>
            </a:solidFill>
          </a:ln>
          <a:effectLst>
            <a:outerShdw sx="100000" sy="100000" kx="0" ky="0" algn="b" rotWithShape="0" blurRad="152400" dist="25400" dir="5400000">
              <a:srgbClr val="000000">
                <a:alpha val="30000"/>
              </a:srgbClr>
            </a:outerShdw>
          </a:effectLst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291" name="Google Shape;245;p38"/>
          <p:cNvGrpSpPr/>
          <p:nvPr/>
        </p:nvGrpSpPr>
        <p:grpSpPr>
          <a:xfrm>
            <a:off x="1462124" y="2706759"/>
            <a:ext cx="4194801" cy="1246721"/>
            <a:chOff x="0" y="0"/>
            <a:chExt cx="4194800" cy="1246720"/>
          </a:xfrm>
        </p:grpSpPr>
        <p:sp>
          <p:nvSpPr>
            <p:cNvPr id="289" name="Google Shape;246;p38"/>
            <p:cNvSpPr/>
            <p:nvPr/>
          </p:nvSpPr>
          <p:spPr>
            <a:xfrm>
              <a:off x="1013573" y="261276"/>
              <a:ext cx="3181228" cy="404481"/>
            </a:xfrm>
            <a:prstGeom prst="rightArrow">
              <a:avLst>
                <a:gd name="adj1" fmla="val 50000"/>
                <a:gd name="adj2" fmla="val 50000"/>
              </a:avLst>
            </a:prstGeom>
            <a:gradFill flip="none" rotWithShape="1">
              <a:gsLst>
                <a:gs pos="0">
                  <a:srgbClr val="FCCB96"/>
                </a:gs>
                <a:gs pos="56000">
                  <a:srgbClr val="FEA38B"/>
                </a:gs>
                <a:gs pos="100000">
                  <a:srgbClr val="FF7A7F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733973">
                <a:defRPr sz="26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90" name="Google Shape;247;p38"/>
            <p:cNvSpPr/>
            <p:nvPr/>
          </p:nvSpPr>
          <p:spPr>
            <a:xfrm>
              <a:off x="0" y="0"/>
              <a:ext cx="1246721" cy="1246721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rgbClr val="D9D9D9"/>
              </a:solidFill>
              <a:prstDash val="solid"/>
              <a:round/>
            </a:ln>
            <a:effectLst>
              <a:outerShdw sx="100000" sy="100000" kx="0" ky="0" algn="b" rotWithShape="0" blurRad="190500" dist="25400" dir="5400000">
                <a:srgbClr val="000000">
                  <a:alpha val="23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algn="l" defTabSz="1733973">
                <a:defRPr sz="26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grpSp>
        <p:nvGrpSpPr>
          <p:cNvPr id="294" name="Google Shape;248;p38"/>
          <p:cNvGrpSpPr/>
          <p:nvPr/>
        </p:nvGrpSpPr>
        <p:grpSpPr>
          <a:xfrm>
            <a:off x="5781424" y="2671769"/>
            <a:ext cx="4214310" cy="1246721"/>
            <a:chOff x="0" y="0"/>
            <a:chExt cx="4214309" cy="1246720"/>
          </a:xfrm>
        </p:grpSpPr>
        <p:sp>
          <p:nvSpPr>
            <p:cNvPr id="292" name="Google Shape;249;p38"/>
            <p:cNvSpPr/>
            <p:nvPr/>
          </p:nvSpPr>
          <p:spPr>
            <a:xfrm>
              <a:off x="1033082" y="296265"/>
              <a:ext cx="3181228" cy="404481"/>
            </a:xfrm>
            <a:prstGeom prst="rightArrow">
              <a:avLst>
                <a:gd name="adj1" fmla="val 50000"/>
                <a:gd name="adj2" fmla="val 50000"/>
              </a:avLst>
            </a:prstGeom>
            <a:gradFill flip="none" rotWithShape="1">
              <a:gsLst>
                <a:gs pos="0">
                  <a:srgbClr val="FF7A7F"/>
                </a:gs>
                <a:gs pos="34000">
                  <a:srgbClr val="AF8E95"/>
                </a:gs>
                <a:gs pos="100000">
                  <a:srgbClr val="5EA1AA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733973">
                <a:defRPr sz="26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93" name="Google Shape;250;p38"/>
            <p:cNvSpPr/>
            <p:nvPr/>
          </p:nvSpPr>
          <p:spPr>
            <a:xfrm>
              <a:off x="-1" y="0"/>
              <a:ext cx="1246722" cy="1246721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rgbClr val="D9D9D9"/>
              </a:solidFill>
              <a:prstDash val="solid"/>
              <a:round/>
            </a:ln>
            <a:effectLst>
              <a:outerShdw sx="100000" sy="100000" kx="0" ky="0" algn="b" rotWithShape="0" blurRad="152400" dist="25400" dir="5400000">
                <a:srgbClr val="000000">
                  <a:alpha val="3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algn="l" defTabSz="1733973">
                <a:defRPr sz="26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pic>
        <p:nvPicPr>
          <p:cNvPr id="295" name="Google Shape;251;p38" descr="Google Shape;251;p3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205901" y="2780155"/>
            <a:ext cx="1040385" cy="1005706"/>
          </a:xfrm>
          <a:prstGeom prst="rect">
            <a:avLst/>
          </a:prstGeom>
          <a:ln w="12700">
            <a:miter lim="400000"/>
          </a:ln>
        </p:spPr>
      </p:pic>
      <p:pic>
        <p:nvPicPr>
          <p:cNvPr id="296" name="Google Shape;252;p38" descr="Google Shape;252;p3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561241" y="2825227"/>
            <a:ext cx="1040385" cy="1009786"/>
          </a:xfrm>
          <a:prstGeom prst="rect">
            <a:avLst/>
          </a:prstGeom>
          <a:ln w="12700">
            <a:miter lim="400000"/>
          </a:ln>
        </p:spPr>
      </p:pic>
      <p:pic>
        <p:nvPicPr>
          <p:cNvPr id="297" name="Google Shape;253;p38" descr="Google Shape;253;p3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884791" y="2778593"/>
            <a:ext cx="1040385" cy="100978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58;p39"/>
          <p:cNvSpPr/>
          <p:nvPr/>
        </p:nvSpPr>
        <p:spPr>
          <a:xfrm>
            <a:off x="6508550" y="1143324"/>
            <a:ext cx="6589868" cy="7315201"/>
          </a:xfrm>
          <a:prstGeom prst="rect">
            <a:avLst/>
          </a:prstGeom>
          <a:solidFill>
            <a:srgbClr val="6DB8C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300" name="Google Shape;259;p39" descr="Google Shape;259;p3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5610" y="8414232"/>
            <a:ext cx="13004803" cy="142751"/>
          </a:xfrm>
          <a:prstGeom prst="rect">
            <a:avLst/>
          </a:prstGeom>
          <a:ln w="12700">
            <a:miter lim="400000"/>
          </a:ln>
        </p:spPr>
      </p:pic>
      <p:sp>
        <p:nvSpPr>
          <p:cNvPr id="301" name="Google Shape;260;p39"/>
          <p:cNvSpPr/>
          <p:nvPr/>
        </p:nvSpPr>
        <p:spPr>
          <a:xfrm>
            <a:off x="405902" y="1172373"/>
            <a:ext cx="2583467" cy="530774"/>
          </a:xfrm>
          <a:prstGeom prst="rect">
            <a:avLst/>
          </a:prstGeom>
          <a:solidFill>
            <a:srgbClr val="6DB8C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02" name="Google Shape;261;p39"/>
          <p:cNvSpPr txBox="1"/>
          <p:nvPr/>
        </p:nvSpPr>
        <p:spPr>
          <a:xfrm>
            <a:off x="421510" y="1172373"/>
            <a:ext cx="2583468" cy="10474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>
            <a:lvl1pPr algn="l" defTabSz="1733973">
              <a:defRPr b="1" sz="26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Monitor Progress</a:t>
            </a:r>
          </a:p>
        </p:txBody>
      </p:sp>
      <p:sp>
        <p:nvSpPr>
          <p:cNvPr id="303" name="Google Shape;262;p39"/>
          <p:cNvSpPr txBox="1"/>
          <p:nvPr/>
        </p:nvSpPr>
        <p:spPr>
          <a:xfrm>
            <a:off x="269510" y="1852124"/>
            <a:ext cx="5879468" cy="9966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>
            <a:lvl1pPr algn="l" defTabSz="1733973">
              <a:defRPr b="1" sz="4800">
                <a:solidFill>
                  <a:srgbClr val="424B5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Track Participation</a:t>
            </a:r>
          </a:p>
        </p:txBody>
      </p:sp>
      <p:sp>
        <p:nvSpPr>
          <p:cNvPr id="304" name="Google Shape;263;p39"/>
          <p:cNvSpPr txBox="1"/>
          <p:nvPr/>
        </p:nvSpPr>
        <p:spPr>
          <a:xfrm>
            <a:off x="287075" y="2866631"/>
            <a:ext cx="4938668" cy="3270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/>
          <a:p>
            <a:pPr algn="l" defTabSz="1733973">
              <a:defRPr sz="30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You can check your current participation by Deadline period to make sure you’ve earned your full points for the week.</a:t>
            </a:r>
          </a:p>
          <a:p>
            <a:pPr algn="l" defTabSz="1733973"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3000">
              <a:solidFill>
                <a:srgbClr val="424B53"/>
              </a:solidFill>
            </a:endParaRPr>
          </a:p>
        </p:txBody>
      </p:sp>
      <p:grpSp>
        <p:nvGrpSpPr>
          <p:cNvPr id="307" name="Google Shape;264;p39"/>
          <p:cNvGrpSpPr/>
          <p:nvPr/>
        </p:nvGrpSpPr>
        <p:grpSpPr>
          <a:xfrm>
            <a:off x="6975075" y="2874844"/>
            <a:ext cx="5879467" cy="5312427"/>
            <a:chOff x="0" y="0"/>
            <a:chExt cx="5879466" cy="5312426"/>
          </a:xfrm>
        </p:grpSpPr>
        <p:sp>
          <p:nvSpPr>
            <p:cNvPr id="305" name="Google Shape;265;p39"/>
            <p:cNvSpPr/>
            <p:nvPr/>
          </p:nvSpPr>
          <p:spPr>
            <a:xfrm>
              <a:off x="0" y="0"/>
              <a:ext cx="5879467" cy="5312427"/>
            </a:xfrm>
            <a:prstGeom prst="roundRect">
              <a:avLst>
                <a:gd name="adj" fmla="val 4267"/>
              </a:avLst>
            </a:prstGeom>
            <a:solidFill>
              <a:srgbClr val="FFFFFF"/>
            </a:solidFill>
            <a:ln w="12700" cap="flat">
              <a:solidFill>
                <a:srgbClr val="D9D9D9"/>
              </a:solidFill>
              <a:prstDash val="solid"/>
              <a:round/>
            </a:ln>
            <a:effectLst>
              <a:outerShdw sx="100000" sy="100000" kx="0" ky="0" algn="b" rotWithShape="0" blurRad="190500" dist="25400" dir="6000000">
                <a:srgbClr val="000000">
                  <a:alpha val="21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algn="l" defTabSz="1733973">
                <a:defRPr sz="26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pic>
          <p:nvPicPr>
            <p:cNvPr id="306" name="Google Shape;266;p39" descr="Google Shape;266;p39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14577" y="178204"/>
              <a:ext cx="5558862" cy="498066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08" name="Google Shape;267;p39"/>
          <p:cNvSpPr/>
          <p:nvPr/>
        </p:nvSpPr>
        <p:spPr>
          <a:xfrm>
            <a:off x="8173013" y="3957830"/>
            <a:ext cx="1584641" cy="279895"/>
          </a:xfrm>
          <a:prstGeom prst="roundRect">
            <a:avLst>
              <a:gd name="adj" fmla="val 16667"/>
            </a:avLst>
          </a:prstGeom>
          <a:solidFill>
            <a:srgbClr val="EEEEEE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09" name="Google Shape;268;p39"/>
          <p:cNvSpPr txBox="1"/>
          <p:nvPr/>
        </p:nvSpPr>
        <p:spPr>
          <a:xfrm>
            <a:off x="8084829" y="3814473"/>
            <a:ext cx="1584641" cy="1036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>
            <a:lvl1pPr algn="l" defTabSz="1733973">
              <a:defRPr b="1" sz="26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Your Name</a:t>
            </a:r>
          </a:p>
        </p:txBody>
      </p:sp>
      <p:grpSp>
        <p:nvGrpSpPr>
          <p:cNvPr id="315" name="Google Shape;269;p39"/>
          <p:cNvGrpSpPr/>
          <p:nvPr/>
        </p:nvGrpSpPr>
        <p:grpSpPr>
          <a:xfrm>
            <a:off x="9109543" y="1707627"/>
            <a:ext cx="3678508" cy="4679575"/>
            <a:chOff x="0" y="0"/>
            <a:chExt cx="3678506" cy="4679573"/>
          </a:xfrm>
        </p:grpSpPr>
        <p:pic>
          <p:nvPicPr>
            <p:cNvPr id="310" name="Google Shape;270;p39" descr="Google Shape;270;p39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1471" t="1357" r="1723" b="1661"/>
            <a:stretch>
              <a:fillRect/>
            </a:stretch>
          </p:blipFill>
          <p:spPr>
            <a:xfrm>
              <a:off x="1254225" y="-1"/>
              <a:ext cx="2296319" cy="2499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09" y="0"/>
                  </a:moveTo>
                  <a:cubicBezTo>
                    <a:pt x="720" y="0"/>
                    <a:pt x="0" y="661"/>
                    <a:pt x="0" y="1478"/>
                  </a:cubicBezTo>
                  <a:lnTo>
                    <a:pt x="0" y="20118"/>
                  </a:lnTo>
                  <a:cubicBezTo>
                    <a:pt x="0" y="20935"/>
                    <a:pt x="720" y="21600"/>
                    <a:pt x="1609" y="21600"/>
                  </a:cubicBezTo>
                  <a:lnTo>
                    <a:pt x="19991" y="21600"/>
                  </a:lnTo>
                  <a:cubicBezTo>
                    <a:pt x="20880" y="21600"/>
                    <a:pt x="21600" y="20935"/>
                    <a:pt x="21600" y="20118"/>
                  </a:cubicBezTo>
                  <a:lnTo>
                    <a:pt x="21600" y="1478"/>
                  </a:lnTo>
                  <a:cubicBezTo>
                    <a:pt x="21600" y="661"/>
                    <a:pt x="20880" y="0"/>
                    <a:pt x="19991" y="0"/>
                  </a:cubicBezTo>
                  <a:lnTo>
                    <a:pt x="1609" y="0"/>
                  </a:lnTo>
                  <a:close/>
                </a:path>
              </a:pathLst>
            </a:custGeom>
            <a:ln w="12700" cap="flat">
              <a:noFill/>
              <a:miter lim="400000"/>
            </a:ln>
            <a:effectLst>
              <a:outerShdw sx="100000" sy="100000" kx="0" ky="0" algn="b" rotWithShape="0" blurRad="88900" dist="25400" dir="5400000">
                <a:srgbClr val="000000">
                  <a:alpha val="50000"/>
                </a:srgbClr>
              </a:outerShdw>
            </a:effectLst>
          </p:spPr>
        </p:pic>
        <p:sp>
          <p:nvSpPr>
            <p:cNvPr id="311" name="Google Shape;271;p39"/>
            <p:cNvSpPr/>
            <p:nvPr/>
          </p:nvSpPr>
          <p:spPr>
            <a:xfrm>
              <a:off x="1170986" y="1877226"/>
              <a:ext cx="2507521" cy="761601"/>
            </a:xfrm>
            <a:prstGeom prst="ellipse">
              <a:avLst/>
            </a:prstGeom>
            <a:noFill/>
            <a:ln w="101600" cap="flat">
              <a:solidFill>
                <a:srgbClr val="EC8D82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733973">
                <a:defRPr sz="26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12" name="Google Shape;272;p39"/>
            <p:cNvSpPr/>
            <p:nvPr/>
          </p:nvSpPr>
          <p:spPr>
            <a:xfrm rot="5400000">
              <a:off x="192000" y="2446826"/>
              <a:ext cx="2040747" cy="2424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0"/>
                    <a:pt x="21600" y="10800"/>
                    <a:pt x="21600" y="21600"/>
                  </a:cubicBezTo>
                </a:path>
              </a:pathLst>
            </a:custGeom>
            <a:noFill/>
            <a:ln w="50800" cap="flat">
              <a:solidFill>
                <a:srgbClr val="EC8D82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1733973">
                <a:defRPr sz="26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13" name="Google Shape;273;p39"/>
            <p:cNvSpPr/>
            <p:nvPr/>
          </p:nvSpPr>
          <p:spPr>
            <a:xfrm>
              <a:off x="1310933" y="306062"/>
              <a:ext cx="1737814" cy="279894"/>
            </a:xfrm>
            <a:prstGeom prst="roundRect">
              <a:avLst>
                <a:gd name="adj" fmla="val 16667"/>
              </a:avLst>
            </a:prstGeom>
            <a:solidFill>
              <a:srgbClr val="1B6D9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 defTabSz="1733973">
                <a:defRPr sz="26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14" name="Google Shape;274;p39"/>
            <p:cNvSpPr txBox="1"/>
            <p:nvPr/>
          </p:nvSpPr>
          <p:spPr>
            <a:xfrm>
              <a:off x="1230894" y="170099"/>
              <a:ext cx="2157228" cy="6429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30026" tIns="130026" rIns="130026" bIns="130026" numCol="1" anchor="t">
              <a:spAutoFit/>
            </a:bodyPr>
            <a:lstStyle>
              <a:lvl1pPr algn="l" defTabSz="1733973">
                <a:defRPr b="1" sz="2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Your Name</a:t>
              </a:r>
            </a:p>
          </p:txBody>
        </p:sp>
      </p:grpSp>
      <p:pic>
        <p:nvPicPr>
          <p:cNvPr id="316" name="Google Shape;275;p39" descr="Google Shape;275;p39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87072" y="6261585"/>
            <a:ext cx="751290" cy="729210"/>
          </a:xfrm>
          <a:prstGeom prst="rect">
            <a:avLst/>
          </a:prstGeom>
          <a:ln w="12700">
            <a:miter lim="400000"/>
          </a:ln>
        </p:spPr>
      </p:pic>
      <p:sp>
        <p:nvSpPr>
          <p:cNvPr id="317" name="Google Shape;276;p39"/>
          <p:cNvSpPr txBox="1"/>
          <p:nvPr/>
        </p:nvSpPr>
        <p:spPr>
          <a:xfrm>
            <a:off x="1205973" y="6044839"/>
            <a:ext cx="4266667" cy="15429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>
            <a:lvl1pPr algn="l" defTabSz="1733973">
              <a:defRPr b="1" sz="30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Note: If you have any Moderated posts, you can track them here!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3D3F5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" name="Google Shape;281;p40" descr="Google Shape;281;p4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5610" y="8414232"/>
            <a:ext cx="13004803" cy="142751"/>
          </a:xfrm>
          <a:prstGeom prst="rect">
            <a:avLst/>
          </a:prstGeom>
          <a:ln w="12700">
            <a:miter lim="400000"/>
          </a:ln>
        </p:spPr>
      </p:pic>
      <p:sp>
        <p:nvSpPr>
          <p:cNvPr id="320" name="Google Shape;282;p40"/>
          <p:cNvSpPr txBox="1"/>
          <p:nvPr>
            <p:ph type="title"/>
          </p:nvPr>
        </p:nvSpPr>
        <p:spPr>
          <a:xfrm>
            <a:off x="629297" y="3444408"/>
            <a:ext cx="6450348" cy="4047788"/>
          </a:xfrm>
          <a:prstGeom prst="rect">
            <a:avLst/>
          </a:prstGeom>
        </p:spPr>
        <p:txBody>
          <a:bodyPr/>
          <a:lstStyle/>
          <a:p>
            <a:pPr>
              <a:defRPr b="1" sz="66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Getting started </a:t>
            </a:r>
          </a:p>
          <a:p>
            <a:pPr>
              <a:defRPr b="1" sz="66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&amp; Getting help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287;p41"/>
          <p:cNvSpPr/>
          <p:nvPr/>
        </p:nvSpPr>
        <p:spPr>
          <a:xfrm>
            <a:off x="405902" y="1172373"/>
            <a:ext cx="1483947" cy="530774"/>
          </a:xfrm>
          <a:prstGeom prst="rect">
            <a:avLst/>
          </a:prstGeom>
          <a:solidFill>
            <a:srgbClr val="3681A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23" name="Google Shape;288;p41"/>
          <p:cNvSpPr txBox="1"/>
          <p:nvPr/>
        </p:nvSpPr>
        <p:spPr>
          <a:xfrm>
            <a:off x="421510" y="1172373"/>
            <a:ext cx="1351681" cy="5648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>
            <a:lvl1pPr algn="l" defTabSz="1733973">
              <a:defRPr b="1" sz="2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Register</a:t>
            </a:r>
          </a:p>
        </p:txBody>
      </p:sp>
      <p:sp>
        <p:nvSpPr>
          <p:cNvPr id="324" name="Google Shape;289;p41"/>
          <p:cNvSpPr txBox="1"/>
          <p:nvPr/>
        </p:nvSpPr>
        <p:spPr>
          <a:xfrm>
            <a:off x="269511" y="1852124"/>
            <a:ext cx="11835308" cy="10474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>
            <a:lvl1pPr algn="l" defTabSz="1733973">
              <a:defRPr b="1" sz="5200">
                <a:solidFill>
                  <a:srgbClr val="424B5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Registering for Packback</a:t>
            </a:r>
          </a:p>
        </p:txBody>
      </p:sp>
      <p:sp>
        <p:nvSpPr>
          <p:cNvPr id="325" name="Google Shape;290;p41"/>
          <p:cNvSpPr/>
          <p:nvPr/>
        </p:nvSpPr>
        <p:spPr>
          <a:xfrm>
            <a:off x="886755" y="2983217"/>
            <a:ext cx="6305281" cy="5137068"/>
          </a:xfrm>
          <a:prstGeom prst="roundRect">
            <a:avLst>
              <a:gd name="adj" fmla="val 4267"/>
            </a:avLst>
          </a:prstGeom>
          <a:solidFill>
            <a:srgbClr val="EEFFFF"/>
          </a:solidFill>
          <a:ln w="12700">
            <a:solidFill>
              <a:srgbClr val="D9D9D9"/>
            </a:solidFill>
          </a:ln>
          <a:effectLst>
            <a:outerShdw sx="100000" sy="100000" kx="0" ky="0" algn="b" rotWithShape="0" blurRad="190500" dist="25400" dir="6000000">
              <a:srgbClr val="000000">
                <a:alpha val="21000"/>
              </a:srgbClr>
            </a:outerShdw>
          </a:effectLst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26" name="Google Shape;291;p41"/>
          <p:cNvSpPr txBox="1"/>
          <p:nvPr/>
        </p:nvSpPr>
        <p:spPr>
          <a:xfrm>
            <a:off x="1522815" y="3224181"/>
            <a:ext cx="5376427" cy="45689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/>
          <a:p>
            <a:pPr algn="l" defTabSz="1733973">
              <a:defRPr b="1" sz="32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You will have received an invitation in your school email inbox. </a:t>
            </a:r>
          </a:p>
          <a:p>
            <a:pPr algn="l" defTabSz="1733973"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>
              <a:solidFill>
                <a:srgbClr val="424B53"/>
              </a:solidFill>
            </a:endParaRPr>
          </a:p>
          <a:p>
            <a:pPr marL="746125" indent="-619125" algn="l" defTabSz="1733973">
              <a:buClr>
                <a:srgbClr val="424B53"/>
              </a:buClr>
              <a:buSzPts val="2200"/>
              <a:buFont typeface="Arial"/>
              <a:buChar char="●"/>
              <a:defRPr sz="22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Follow the instructions in the email to checkout and finish registration.</a:t>
            </a:r>
            <a:br/>
          </a:p>
          <a:p>
            <a:pPr marL="746125" indent="-619125" algn="l" defTabSz="1733973">
              <a:buClr>
                <a:srgbClr val="424B53"/>
              </a:buClr>
              <a:buSzPts val="2200"/>
              <a:buFont typeface="Arial"/>
              <a:buChar char="●"/>
              <a:defRPr sz="22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Be sure to create an account with the </a:t>
            </a:r>
            <a:r>
              <a:rPr b="1"/>
              <a:t>same</a:t>
            </a:r>
            <a:r>
              <a:t> </a:t>
            </a:r>
            <a:r>
              <a:rPr b="1"/>
              <a:t>email</a:t>
            </a:r>
            <a:r>
              <a:t> where you were sent the invitation!</a:t>
            </a:r>
            <a:br/>
            <a:r>
              <a:t> </a:t>
            </a:r>
          </a:p>
          <a:p>
            <a:pPr algn="l" defTabSz="1733973">
              <a:defRPr b="1" i="1" sz="22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Don’t see it? Check Spam!</a:t>
            </a:r>
          </a:p>
        </p:txBody>
      </p:sp>
      <p:sp>
        <p:nvSpPr>
          <p:cNvPr id="327" name="Google Shape;292;p41"/>
          <p:cNvSpPr/>
          <p:nvPr/>
        </p:nvSpPr>
        <p:spPr>
          <a:xfrm>
            <a:off x="7407111" y="2983217"/>
            <a:ext cx="5282988" cy="5137068"/>
          </a:xfrm>
          <a:prstGeom prst="roundRect">
            <a:avLst>
              <a:gd name="adj" fmla="val 4267"/>
            </a:avLst>
          </a:prstGeom>
          <a:solidFill>
            <a:srgbClr val="FFFFFF"/>
          </a:solidFill>
          <a:ln w="12700">
            <a:solidFill>
              <a:srgbClr val="D9D9D9"/>
            </a:solidFill>
          </a:ln>
          <a:effectLst>
            <a:outerShdw sx="100000" sy="100000" kx="0" ky="0" algn="b" rotWithShape="0" blurRad="190500" dist="25400" dir="6000000">
              <a:srgbClr val="000000">
                <a:alpha val="21000"/>
              </a:srgbClr>
            </a:outerShdw>
          </a:effectLst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28" name="Google Shape;293;p41"/>
          <p:cNvSpPr txBox="1"/>
          <p:nvPr/>
        </p:nvSpPr>
        <p:spPr>
          <a:xfrm>
            <a:off x="7594416" y="3282488"/>
            <a:ext cx="4792748" cy="3210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/>
          <a:p>
            <a:pPr algn="l" defTabSz="1733973">
              <a:defRPr b="1" sz="26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Didn’t get an email?</a:t>
            </a:r>
          </a:p>
          <a:p>
            <a:pPr algn="l" defTabSz="1733973"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>
              <a:solidFill>
                <a:srgbClr val="424B53"/>
              </a:solidFill>
            </a:endParaRPr>
          </a:p>
          <a:p>
            <a:pPr marL="746125" indent="-619125" algn="l" defTabSz="1733973">
              <a:buClr>
                <a:srgbClr val="424B53"/>
              </a:buClr>
              <a:buSzPts val="2000"/>
              <a:buFont typeface="Arial"/>
              <a:buChar char="●"/>
              <a:defRPr sz="20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Sign up directly on Packback</a:t>
            </a:r>
            <a:br/>
          </a:p>
          <a:p>
            <a:pPr marL="746125" indent="-619125" algn="l" defTabSz="1733973">
              <a:buClr>
                <a:srgbClr val="424B53"/>
              </a:buClr>
              <a:buSzPts val="2000"/>
              <a:buFont typeface="Arial"/>
              <a:buChar char="●"/>
              <a:defRPr sz="20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Click “Join Community” button</a:t>
            </a:r>
            <a:br/>
          </a:p>
          <a:p>
            <a:pPr marL="746125" indent="-619125" algn="l" defTabSz="1733973">
              <a:buClr>
                <a:srgbClr val="424B53"/>
              </a:buClr>
              <a:buSzPts val="2000"/>
              <a:buFont typeface="Arial"/>
              <a:buChar char="●"/>
              <a:defRPr sz="20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Enter the “</a:t>
            </a:r>
            <a:r>
              <a:rPr b="1"/>
              <a:t>Community Look-Up Key</a:t>
            </a:r>
            <a:r>
              <a:t>” from our course syllabus </a:t>
            </a:r>
          </a:p>
          <a:p>
            <a:pPr lvl="1" marL="1203325" indent="-619125" algn="l" defTabSz="1733973">
              <a:buClr>
                <a:srgbClr val="424B53"/>
              </a:buClr>
              <a:buSzPts val="2000"/>
              <a:buFont typeface="Arial"/>
              <a:buChar char="○"/>
              <a:defRPr i="1" sz="20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You </a:t>
            </a:r>
            <a:r>
              <a:rPr b="1"/>
              <a:t>only</a:t>
            </a:r>
            <a:r>
              <a:t> need this key if you didn’t get the invite.</a:t>
            </a:r>
          </a:p>
        </p:txBody>
      </p:sp>
      <p:pic>
        <p:nvPicPr>
          <p:cNvPr id="329" name="Google Shape;294;p41" descr="Google Shape;294;p4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5610" y="8414232"/>
            <a:ext cx="13004803" cy="142751"/>
          </a:xfrm>
          <a:prstGeom prst="rect">
            <a:avLst/>
          </a:prstGeom>
          <a:ln w="12700">
            <a:miter lim="400000"/>
          </a:ln>
        </p:spPr>
      </p:pic>
      <p:sp>
        <p:nvSpPr>
          <p:cNvPr id="330" name="Google Shape;295;p41"/>
          <p:cNvSpPr/>
          <p:nvPr/>
        </p:nvSpPr>
        <p:spPr>
          <a:xfrm>
            <a:off x="206269" y="2701070"/>
            <a:ext cx="1246721" cy="1246721"/>
          </a:xfrm>
          <a:prstGeom prst="ellipse">
            <a:avLst/>
          </a:prstGeom>
          <a:solidFill>
            <a:srgbClr val="FFFFFF"/>
          </a:solidFill>
          <a:ln w="12700">
            <a:solidFill>
              <a:srgbClr val="D9D9D9"/>
            </a:solidFill>
          </a:ln>
          <a:effectLst>
            <a:outerShdw sx="100000" sy="100000" kx="0" ky="0" algn="b" rotWithShape="0" blurRad="152400" dist="25400" dir="5400000">
              <a:srgbClr val="000000">
                <a:alpha val="30000"/>
              </a:srgbClr>
            </a:outerShdw>
          </a:effectLst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331" name="Google Shape;296;p41" descr="Google Shape;296;p4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6490" y="2814810"/>
            <a:ext cx="1040392" cy="102132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287;p41"/>
          <p:cNvSpPr/>
          <p:nvPr/>
        </p:nvSpPr>
        <p:spPr>
          <a:xfrm>
            <a:off x="405902" y="1172373"/>
            <a:ext cx="1483947" cy="530774"/>
          </a:xfrm>
          <a:prstGeom prst="rect">
            <a:avLst/>
          </a:prstGeom>
          <a:solidFill>
            <a:srgbClr val="3681A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34" name="Google Shape;288;p41"/>
          <p:cNvSpPr txBox="1"/>
          <p:nvPr/>
        </p:nvSpPr>
        <p:spPr>
          <a:xfrm>
            <a:off x="421510" y="1172373"/>
            <a:ext cx="1351681" cy="5648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>
            <a:lvl1pPr algn="l" defTabSz="1733973">
              <a:defRPr b="1" sz="2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Register</a:t>
            </a:r>
          </a:p>
        </p:txBody>
      </p:sp>
      <p:sp>
        <p:nvSpPr>
          <p:cNvPr id="335" name="Google Shape;289;p41"/>
          <p:cNvSpPr txBox="1"/>
          <p:nvPr/>
        </p:nvSpPr>
        <p:spPr>
          <a:xfrm>
            <a:off x="269511" y="1852124"/>
            <a:ext cx="11835308" cy="10474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>
            <a:lvl1pPr algn="l" defTabSz="1733973">
              <a:defRPr b="1" sz="5200">
                <a:solidFill>
                  <a:srgbClr val="424B5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Registering for Packback</a:t>
            </a:r>
          </a:p>
        </p:txBody>
      </p:sp>
      <p:pic>
        <p:nvPicPr>
          <p:cNvPr id="336" name="Google Shape;294;p41" descr="Google Shape;294;p4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5610" y="8414232"/>
            <a:ext cx="13004803" cy="142751"/>
          </a:xfrm>
          <a:prstGeom prst="rect">
            <a:avLst/>
          </a:prstGeom>
          <a:ln w="12700">
            <a:miter lim="400000"/>
          </a:ln>
        </p:spPr>
      </p:pic>
      <p:sp>
        <p:nvSpPr>
          <p:cNvPr id="337" name="community look-up key for this course is:…"/>
          <p:cNvSpPr txBox="1"/>
          <p:nvPr/>
        </p:nvSpPr>
        <p:spPr>
          <a:xfrm>
            <a:off x="1003362" y="3273237"/>
            <a:ext cx="10998076" cy="4415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lnSpc>
                <a:spcPct val="115000"/>
              </a:lnSpc>
              <a:defRPr sz="3600">
                <a:solidFill>
                  <a:srgbClr val="2D2D2D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community look-up key for this course is: </a:t>
            </a:r>
          </a:p>
          <a:p>
            <a:pPr algn="l" defTabSz="457200">
              <a:lnSpc>
                <a:spcPct val="115000"/>
              </a:lnSpc>
              <a:defRPr b="1" sz="3600">
                <a:solidFill>
                  <a:srgbClr val="2D2D2D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l" defTabSz="457200">
              <a:lnSpc>
                <a:spcPct val="115000"/>
              </a:lnSpc>
              <a:defRPr b="1" sz="3600">
                <a:solidFill>
                  <a:srgbClr val="2D2D2D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40e05ca8-310b-4047-ab07-0956af794364</a:t>
            </a:r>
          </a:p>
          <a:p>
            <a:pPr algn="l" defTabSz="457200">
              <a:lnSpc>
                <a:spcPct val="115000"/>
              </a:lnSpc>
              <a:defRPr b="1" sz="3600">
                <a:solidFill>
                  <a:srgbClr val="2D2D2D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l" defTabSz="457200">
              <a:lnSpc>
                <a:spcPct val="115000"/>
              </a:lnSpc>
              <a:defRPr sz="3600">
                <a:solidFill>
                  <a:srgbClr val="2D2D2D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get the </a:t>
            </a:r>
            <a:r>
              <a:rPr i="1"/>
              <a:t>access code </a:t>
            </a:r>
            <a:r>
              <a:t>via RedShelf link </a:t>
            </a:r>
          </a:p>
          <a:p>
            <a:pPr algn="l" defTabSz="457200">
              <a:lnSpc>
                <a:spcPct val="115000"/>
              </a:lnSpc>
              <a:defRPr sz="3600">
                <a:solidFill>
                  <a:srgbClr val="2D2D2D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on BlackBoard page - fee then waived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01;p42"/>
          <p:cNvSpPr/>
          <p:nvPr/>
        </p:nvSpPr>
        <p:spPr>
          <a:xfrm>
            <a:off x="-1218418" y="2169137"/>
            <a:ext cx="5861121" cy="5861121"/>
          </a:xfrm>
          <a:prstGeom prst="ellipse">
            <a:avLst/>
          </a:prstGeom>
          <a:solidFill>
            <a:srgbClr val="F3F3F3">
              <a:alpha val="7151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40" name="Google Shape;302;p42"/>
          <p:cNvSpPr txBox="1"/>
          <p:nvPr/>
        </p:nvSpPr>
        <p:spPr>
          <a:xfrm>
            <a:off x="289031" y="3594262"/>
            <a:ext cx="12395521" cy="9966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/>
          <a:p>
            <a:pPr defTabSz="1733973">
              <a:defRPr b="1" sz="4800">
                <a:solidFill>
                  <a:srgbClr val="424B53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Need Help? Email </a:t>
            </a:r>
            <a:r>
              <a:rPr>
                <a:solidFill>
                  <a:srgbClr val="5EA1AA"/>
                </a:solidFill>
              </a:rPr>
              <a:t>Holla@packback.co</a:t>
            </a:r>
          </a:p>
        </p:txBody>
      </p:sp>
      <p:sp>
        <p:nvSpPr>
          <p:cNvPr id="341" name="Google Shape;303;p42"/>
          <p:cNvSpPr txBox="1"/>
          <p:nvPr/>
        </p:nvSpPr>
        <p:spPr>
          <a:xfrm>
            <a:off x="289031" y="4965238"/>
            <a:ext cx="12395521" cy="2228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/>
          <a:p>
            <a:pPr defTabSz="1733973">
              <a:defRPr b="1" sz="2600">
                <a:solidFill>
                  <a:srgbClr val="424B53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Packback’s support team is available 7 days a week, and will help you will </a:t>
            </a:r>
            <a:r>
              <a:rPr u="sng"/>
              <a:t>all</a:t>
            </a:r>
            <a:r>
              <a:t> technical issues.</a:t>
            </a:r>
          </a:p>
          <a:p>
            <a:pPr defTabSz="1733973">
              <a:defRPr b="1" sz="2600">
                <a:solidFill>
                  <a:srgbClr val="424B53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br/>
            <a:r>
              <a:t>Do </a:t>
            </a:r>
            <a:r>
              <a:rPr u="sng"/>
              <a:t>NOT</a:t>
            </a:r>
            <a:r>
              <a:t> email me with Packback issues; their team will be able to help faster!</a:t>
            </a:r>
          </a:p>
          <a:p>
            <a:pPr algn="l" defTabSz="1733973">
              <a:defRPr b="1" sz="2600">
                <a:solidFill>
                  <a:srgbClr val="424B53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 </a:t>
            </a:r>
          </a:p>
        </p:txBody>
      </p:sp>
      <p:sp>
        <p:nvSpPr>
          <p:cNvPr id="342" name="Google Shape;304;p42"/>
          <p:cNvSpPr/>
          <p:nvPr/>
        </p:nvSpPr>
        <p:spPr>
          <a:xfrm>
            <a:off x="405902" y="1172373"/>
            <a:ext cx="1570134" cy="530774"/>
          </a:xfrm>
          <a:prstGeom prst="rect">
            <a:avLst/>
          </a:prstGeom>
          <a:solidFill>
            <a:srgbClr val="3681A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343" name="Google Shape;305;p42" descr="Google Shape;305;p4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5610" y="8414232"/>
            <a:ext cx="13004803" cy="142751"/>
          </a:xfrm>
          <a:prstGeom prst="rect">
            <a:avLst/>
          </a:prstGeom>
          <a:ln w="12700">
            <a:miter lim="400000"/>
          </a:ln>
        </p:spPr>
      </p:pic>
      <p:sp>
        <p:nvSpPr>
          <p:cNvPr id="344" name="Google Shape;306;p42"/>
          <p:cNvSpPr txBox="1"/>
          <p:nvPr/>
        </p:nvSpPr>
        <p:spPr>
          <a:xfrm>
            <a:off x="421510" y="1172373"/>
            <a:ext cx="1570135" cy="5902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>
            <a:lvl1pPr algn="l" defTabSz="1733973">
              <a:defRPr b="1" sz="22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Get Help!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1B6D9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Google Shape;118;p29" descr="Google Shape;118;p2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511018" y="6245580"/>
            <a:ext cx="15349503" cy="2431520"/>
          </a:xfrm>
          <a:prstGeom prst="rect">
            <a:avLst/>
          </a:prstGeom>
          <a:ln w="12700">
            <a:miter lim="400000"/>
          </a:ln>
        </p:spPr>
      </p:pic>
      <p:sp>
        <p:nvSpPr>
          <p:cNvPr id="182" name="Google Shape;119;p29"/>
          <p:cNvSpPr txBox="1"/>
          <p:nvPr/>
        </p:nvSpPr>
        <p:spPr>
          <a:xfrm>
            <a:off x="674204" y="2870933"/>
            <a:ext cx="6890668" cy="31810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>
            <a:lvl1pPr algn="l" defTabSz="1733973">
              <a:defRPr b="1" sz="3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Packback is an AI-supported online discussion platform that is a space to develop critical thinking, curiosity, and writing skills.</a:t>
            </a:r>
          </a:p>
        </p:txBody>
      </p:sp>
      <p:pic>
        <p:nvPicPr>
          <p:cNvPr id="183" name="Google Shape;120;p29" descr="Google Shape;120;p2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15610" y="8414232"/>
            <a:ext cx="13004803" cy="1427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4" name="Google Shape;121;p29" descr="Google Shape;121;p2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65830" y="1524551"/>
            <a:ext cx="2945779" cy="932338"/>
          </a:xfrm>
          <a:prstGeom prst="rect">
            <a:avLst/>
          </a:prstGeom>
          <a:ln w="12700">
            <a:miter lim="400000"/>
          </a:ln>
        </p:spPr>
      </p:pic>
      <p:sp>
        <p:nvSpPr>
          <p:cNvPr id="185" name="Google Shape;122;p29"/>
          <p:cNvSpPr/>
          <p:nvPr/>
        </p:nvSpPr>
        <p:spPr>
          <a:xfrm>
            <a:off x="7927573" y="2240142"/>
            <a:ext cx="4694188" cy="4870401"/>
          </a:xfrm>
          <a:prstGeom prst="roundRect">
            <a:avLst>
              <a:gd name="adj" fmla="val 4267"/>
            </a:avLst>
          </a:prstGeom>
          <a:solidFill>
            <a:srgbClr val="FFFFFF"/>
          </a:solidFill>
          <a:ln w="12700">
            <a:solidFill>
              <a:srgbClr val="D9D9D9"/>
            </a:solidFill>
          </a:ln>
          <a:effectLst>
            <a:outerShdw sx="100000" sy="100000" kx="0" ky="0" algn="b" rotWithShape="0" blurRad="190500" dist="25400" dir="6000000">
              <a:srgbClr val="000000">
                <a:alpha val="21000"/>
              </a:srgbClr>
            </a:outerShdw>
          </a:effectLst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86" name="Google Shape;123;p29"/>
          <p:cNvSpPr txBox="1"/>
          <p:nvPr/>
        </p:nvSpPr>
        <p:spPr>
          <a:xfrm>
            <a:off x="8278221" y="3759964"/>
            <a:ext cx="4064428" cy="3333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1733973">
              <a:lnSpc>
                <a:spcPct val="115000"/>
              </a:lnSpc>
              <a:defRPr b="1" sz="2400">
                <a:solidFill>
                  <a:srgbClr val="424B5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“In past classes where Packback wasn’t used, I wasn’t all that interested in the material. I just did what I had to do to pass the class. I didn’t think I’d care about a GenEd ever before Packback.”</a:t>
            </a:r>
          </a:p>
        </p:txBody>
      </p:sp>
      <p:sp>
        <p:nvSpPr>
          <p:cNvPr id="187" name="Google Shape;124;p29"/>
          <p:cNvSpPr txBox="1"/>
          <p:nvPr/>
        </p:nvSpPr>
        <p:spPr>
          <a:xfrm>
            <a:off x="8174044" y="2297955"/>
            <a:ext cx="4266668" cy="1810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/>
          <a:p>
            <a:pPr algn="l" defTabSz="1733973">
              <a:lnSpc>
                <a:spcPct val="115000"/>
              </a:lnSpc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 b="1" sz="2800">
              <a:solidFill>
                <a:srgbClr val="424B5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l" defTabSz="1733973">
              <a:lnSpc>
                <a:spcPct val="115000"/>
              </a:lnSpc>
              <a:defRPr b="1" sz="2600">
                <a:solidFill>
                  <a:srgbClr val="424B53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Student Feedback</a:t>
            </a:r>
            <a:endParaRPr sz="1800"/>
          </a:p>
          <a:p>
            <a:pPr algn="l" defTabSz="1733973">
              <a:lnSpc>
                <a:spcPct val="115000"/>
              </a:lnSpc>
              <a:defRPr sz="1800">
                <a:solidFill>
                  <a:srgbClr val="424B53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Spring 2019 Student Feedback Survey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29;p30"/>
          <p:cNvSpPr/>
          <p:nvPr/>
        </p:nvSpPr>
        <p:spPr>
          <a:xfrm>
            <a:off x="10955644" y="470186"/>
            <a:ext cx="4406615" cy="4406615"/>
          </a:xfrm>
          <a:prstGeom prst="ellipse">
            <a:avLst/>
          </a:prstGeom>
          <a:solidFill>
            <a:srgbClr val="3681A2"/>
          </a:solidFill>
          <a:ln w="12700">
            <a:miter lim="400000"/>
          </a:ln>
          <a:effectLst>
            <a:outerShdw sx="100000" sy="100000" kx="0" ky="0" algn="b" rotWithShape="0" blurRad="152400" dist="25400" dir="5400000">
              <a:srgbClr val="000000">
                <a:alpha val="33000"/>
              </a:srgbClr>
            </a:outerShdw>
          </a:effectLst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90" name="Google Shape;130;p30"/>
          <p:cNvSpPr/>
          <p:nvPr/>
        </p:nvSpPr>
        <p:spPr>
          <a:xfrm>
            <a:off x="9773298" y="6378381"/>
            <a:ext cx="1839361" cy="1839362"/>
          </a:xfrm>
          <a:prstGeom prst="ellipse">
            <a:avLst/>
          </a:prstGeom>
          <a:solidFill>
            <a:srgbClr val="E66E6F"/>
          </a:solidFill>
          <a:ln w="12700">
            <a:miter lim="400000"/>
          </a:ln>
          <a:effectLst>
            <a:outerShdw sx="100000" sy="100000" kx="0" ky="0" algn="b" rotWithShape="0" blurRad="152400" dist="25400" dir="5400000">
              <a:srgbClr val="000000">
                <a:alpha val="33000"/>
              </a:srgbClr>
            </a:outerShdw>
          </a:effectLst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191" name="Google Shape;131;p30" descr="Google Shape;131;p3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5610" y="8414232"/>
            <a:ext cx="13004803" cy="142751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Google Shape;132;p30"/>
          <p:cNvSpPr/>
          <p:nvPr/>
        </p:nvSpPr>
        <p:spPr>
          <a:xfrm>
            <a:off x="405902" y="1172373"/>
            <a:ext cx="1839361" cy="530774"/>
          </a:xfrm>
          <a:prstGeom prst="rect">
            <a:avLst/>
          </a:prstGeom>
          <a:solidFill>
            <a:srgbClr val="1B6D9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93" name="Google Shape;133;p30"/>
          <p:cNvSpPr txBox="1"/>
          <p:nvPr/>
        </p:nvSpPr>
        <p:spPr>
          <a:xfrm>
            <a:off x="421510" y="1172373"/>
            <a:ext cx="2622722" cy="6156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>
            <a:lvl1pPr algn="l" defTabSz="1733973">
              <a:defRPr b="1" sz="23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The Impact</a:t>
            </a:r>
          </a:p>
        </p:txBody>
      </p:sp>
      <p:sp>
        <p:nvSpPr>
          <p:cNvPr id="194" name="Google Shape;134;p30"/>
          <p:cNvSpPr txBox="1"/>
          <p:nvPr/>
        </p:nvSpPr>
        <p:spPr>
          <a:xfrm>
            <a:off x="269512" y="1852124"/>
            <a:ext cx="10409387" cy="15300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/>
          <a:p>
            <a:pPr algn="l" defTabSz="1733973">
              <a:defRPr b="1" sz="4200">
                <a:solidFill>
                  <a:srgbClr val="424B53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Critical Questioning skills are </a:t>
            </a:r>
            <a:r>
              <a:rPr i="1">
                <a:solidFill>
                  <a:srgbClr val="2475A1"/>
                </a:solidFill>
              </a:rPr>
              <a:t>essential</a:t>
            </a:r>
            <a:r>
              <a:t> to college and post-grad life:</a:t>
            </a:r>
          </a:p>
        </p:txBody>
      </p:sp>
      <p:sp>
        <p:nvSpPr>
          <p:cNvPr id="195" name="Google Shape;135;p30"/>
          <p:cNvSpPr txBox="1"/>
          <p:nvPr/>
        </p:nvSpPr>
        <p:spPr>
          <a:xfrm>
            <a:off x="306986" y="3432497"/>
            <a:ext cx="8487681" cy="34504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/>
          <a:p>
            <a:pPr marL="762000" indent="-647700" algn="l" defTabSz="1733973">
              <a:buClr>
                <a:srgbClr val="424B53"/>
              </a:buClr>
              <a:buSzPts val="2400"/>
              <a:buFont typeface="Arial"/>
              <a:buChar char="●"/>
              <a:defRPr sz="24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 asking effective questions while interviewing to select the right job after graduation.</a:t>
            </a:r>
            <a:br/>
          </a:p>
          <a:p>
            <a:pPr marL="762000" indent="-647700" algn="l" defTabSz="1733973">
              <a:buClr>
                <a:srgbClr val="424B53"/>
              </a:buClr>
              <a:buSzPts val="2400"/>
              <a:buFont typeface="Arial"/>
              <a:buChar char="●"/>
              <a:defRPr sz="24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 identifying opportunities for innovation, when starting a business, or working within a team.</a:t>
            </a:r>
            <a:br/>
          </a:p>
          <a:p>
            <a:pPr marL="762000" indent="-647700" algn="l" defTabSz="1733973">
              <a:buClr>
                <a:srgbClr val="424B53"/>
              </a:buClr>
              <a:buSzPts val="2400"/>
              <a:buFont typeface="Arial"/>
              <a:buChar char="●"/>
              <a:defRPr sz="24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 learning new skills independently after graduation, to keep adapting to a changing world!</a:t>
            </a:r>
            <a:br/>
          </a:p>
        </p:txBody>
      </p:sp>
      <p:sp>
        <p:nvSpPr>
          <p:cNvPr id="196" name="Google Shape;136;p30"/>
          <p:cNvSpPr/>
          <p:nvPr/>
        </p:nvSpPr>
        <p:spPr>
          <a:xfrm>
            <a:off x="12173084" y="6026524"/>
            <a:ext cx="624214" cy="539735"/>
          </a:xfrm>
          <a:prstGeom prst="triangle">
            <a:avLst/>
          </a:prstGeom>
          <a:solidFill>
            <a:srgbClr val="F0B07B"/>
          </a:solidFill>
          <a:ln w="12700">
            <a:miter lim="400000"/>
          </a:ln>
          <a:effectLst>
            <a:outerShdw sx="100000" sy="100000" kx="0" ky="0" algn="b" rotWithShape="0" blurRad="152400" dist="25400" dir="5400000">
              <a:srgbClr val="000000">
                <a:alpha val="33000"/>
              </a:srgbClr>
            </a:outerShdw>
          </a:effectLst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41;p31"/>
          <p:cNvSpPr/>
          <p:nvPr/>
        </p:nvSpPr>
        <p:spPr>
          <a:xfrm>
            <a:off x="10616087" y="-1295503"/>
            <a:ext cx="4406615" cy="4406615"/>
          </a:xfrm>
          <a:prstGeom prst="ellipse">
            <a:avLst/>
          </a:prstGeom>
          <a:solidFill>
            <a:srgbClr val="E66E6F"/>
          </a:solidFill>
          <a:ln w="12700">
            <a:miter lim="400000"/>
          </a:ln>
          <a:effectLst>
            <a:outerShdw sx="100000" sy="100000" kx="0" ky="0" algn="b" rotWithShape="0" blurRad="177800" dist="25400" dir="5400000">
              <a:srgbClr val="000000">
                <a:alpha val="25000"/>
              </a:srgbClr>
            </a:outerShdw>
          </a:effectLst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99" name="Google Shape;142;p31"/>
          <p:cNvSpPr/>
          <p:nvPr/>
        </p:nvSpPr>
        <p:spPr>
          <a:xfrm>
            <a:off x="12397617" y="5340906"/>
            <a:ext cx="843521" cy="843521"/>
          </a:xfrm>
          <a:prstGeom prst="ellipse">
            <a:avLst/>
          </a:prstGeom>
          <a:solidFill>
            <a:srgbClr val="6DB8C1"/>
          </a:solidFill>
          <a:ln w="12700">
            <a:miter lim="400000"/>
          </a:ln>
          <a:effectLst>
            <a:outerShdw sx="100000" sy="100000" kx="0" ky="0" algn="b" rotWithShape="0" blurRad="177800" dist="25400" dir="5400000">
              <a:srgbClr val="000000">
                <a:alpha val="25000"/>
              </a:srgbClr>
            </a:outerShdw>
          </a:effectLst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200" name="Google Shape;143;p31" descr="Google Shape;143;p3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5610" y="8414232"/>
            <a:ext cx="13004803" cy="142751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Google Shape;144;p31"/>
          <p:cNvSpPr/>
          <p:nvPr/>
        </p:nvSpPr>
        <p:spPr>
          <a:xfrm>
            <a:off x="405902" y="1172373"/>
            <a:ext cx="1839361" cy="530774"/>
          </a:xfrm>
          <a:prstGeom prst="rect">
            <a:avLst/>
          </a:prstGeom>
          <a:solidFill>
            <a:srgbClr val="1B6D9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02" name="Google Shape;145;p31"/>
          <p:cNvSpPr txBox="1"/>
          <p:nvPr/>
        </p:nvSpPr>
        <p:spPr>
          <a:xfrm>
            <a:off x="421510" y="1172373"/>
            <a:ext cx="2622722" cy="5902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>
            <a:lvl1pPr algn="l" defTabSz="1733973">
              <a:defRPr b="1" sz="22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Objectives</a:t>
            </a:r>
          </a:p>
        </p:txBody>
      </p:sp>
      <p:sp>
        <p:nvSpPr>
          <p:cNvPr id="203" name="Google Shape;146;p31"/>
          <p:cNvSpPr txBox="1"/>
          <p:nvPr/>
        </p:nvSpPr>
        <p:spPr>
          <a:xfrm>
            <a:off x="269518" y="1852124"/>
            <a:ext cx="11903574" cy="8950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>
            <a:lvl1pPr algn="l" defTabSz="1733973">
              <a:defRPr b="1" sz="4200">
                <a:solidFill>
                  <a:srgbClr val="424B5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Our specific Packback course objectives</a:t>
            </a:r>
          </a:p>
        </p:txBody>
      </p:sp>
      <p:sp>
        <p:nvSpPr>
          <p:cNvPr id="204" name="Google Shape;147;p31"/>
          <p:cNvSpPr txBox="1"/>
          <p:nvPr/>
        </p:nvSpPr>
        <p:spPr>
          <a:xfrm>
            <a:off x="306986" y="2890631"/>
            <a:ext cx="9200215" cy="5198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/>
          <a:p>
            <a:pPr algn="l" defTabSz="1733973">
              <a:defRPr b="1" sz="34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 this class, we’re using Packback to:</a:t>
            </a:r>
          </a:p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 b="1" sz="3400">
              <a:solidFill>
                <a:srgbClr val="424B53"/>
              </a:solidFill>
            </a:endParaRPr>
          </a:p>
          <a:p>
            <a:pPr marL="762000" indent="-647700" algn="l" defTabSz="1733973">
              <a:buClr>
                <a:srgbClr val="CC0000"/>
              </a:buClr>
              <a:buSzPts val="3400"/>
              <a:buFont typeface="Arial"/>
              <a:buChar char="●"/>
              <a:defRPr b="1" sz="340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Discuss material together in more detail outside class</a:t>
            </a:r>
            <a:br/>
          </a:p>
          <a:p>
            <a:pPr marL="762000" indent="-647700" algn="l" defTabSz="1733973">
              <a:buClr>
                <a:srgbClr val="CC0000"/>
              </a:buClr>
              <a:buSzPts val="3400"/>
              <a:buFont typeface="Arial"/>
              <a:buChar char="●"/>
              <a:defRPr b="1" sz="340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Think and discuss about the applications of course content</a:t>
            </a:r>
            <a:br/>
            <a:endParaRPr i="1"/>
          </a:p>
          <a:p>
            <a:pPr marL="762000" indent="-647700" algn="l" defTabSz="1733973">
              <a:buClr>
                <a:srgbClr val="CC0000"/>
              </a:buClr>
              <a:buSzPts val="3400"/>
              <a:buFont typeface="Arial"/>
              <a:buChar char="●"/>
              <a:defRPr b="1" sz="340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Satisfy your curiosity!</a:t>
            </a:r>
            <a:endParaRPr i="1"/>
          </a:p>
        </p:txBody>
      </p:sp>
      <p:sp>
        <p:nvSpPr>
          <p:cNvPr id="205" name="Google Shape;148;p31"/>
          <p:cNvSpPr/>
          <p:nvPr/>
        </p:nvSpPr>
        <p:spPr>
          <a:xfrm>
            <a:off x="10104107" y="6624888"/>
            <a:ext cx="1479680" cy="1279574"/>
          </a:xfrm>
          <a:prstGeom prst="triangle">
            <a:avLst/>
          </a:prstGeom>
          <a:solidFill>
            <a:srgbClr val="F0B07B"/>
          </a:solidFill>
          <a:ln w="12700">
            <a:miter lim="400000"/>
          </a:ln>
          <a:effectLst>
            <a:outerShdw sx="100000" sy="100000" kx="0" ky="0" algn="b" rotWithShape="0" blurRad="177800" dist="25400" dir="5400000">
              <a:srgbClr val="000000">
                <a:alpha val="25000"/>
              </a:srgbClr>
            </a:outerShdw>
          </a:effectLst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153;p32"/>
          <p:cNvSpPr/>
          <p:nvPr/>
        </p:nvSpPr>
        <p:spPr>
          <a:xfrm>
            <a:off x="-490187" y="2826062"/>
            <a:ext cx="4694188" cy="2257494"/>
          </a:xfrm>
          <a:prstGeom prst="roundRect">
            <a:avLst>
              <a:gd name="adj" fmla="val 4267"/>
            </a:avLst>
          </a:prstGeom>
          <a:solidFill>
            <a:srgbClr val="FFFFFF"/>
          </a:solidFill>
          <a:ln w="12700">
            <a:solidFill>
              <a:srgbClr val="D9D9D9"/>
            </a:solidFill>
          </a:ln>
          <a:effectLst>
            <a:outerShdw sx="100000" sy="100000" kx="0" ky="0" algn="b" rotWithShape="0" blurRad="190500" dist="25400" dir="6000000">
              <a:srgbClr val="000000">
                <a:alpha val="21000"/>
              </a:srgbClr>
            </a:outerShdw>
          </a:effectLst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08" name="Google Shape;154;p32"/>
          <p:cNvSpPr/>
          <p:nvPr/>
        </p:nvSpPr>
        <p:spPr>
          <a:xfrm>
            <a:off x="4616721" y="3817783"/>
            <a:ext cx="3720534" cy="37205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  <a:effectLst>
            <a:outerShdw sx="100000" sy="100000" kx="0" ky="0" algn="b" rotWithShape="0" blurRad="241300" dist="12700" dir="5400000">
              <a:srgbClr val="000000">
                <a:alpha val="30000"/>
              </a:srgbClr>
            </a:outerShdw>
          </a:effectLst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09" name="Google Shape;155;p32"/>
          <p:cNvSpPr/>
          <p:nvPr/>
        </p:nvSpPr>
        <p:spPr>
          <a:xfrm>
            <a:off x="4832193" y="4019592"/>
            <a:ext cx="3301974" cy="3301974"/>
          </a:xfrm>
          <a:prstGeom prst="ellipse">
            <a:avLst/>
          </a:prstGeom>
          <a:solidFill>
            <a:srgbClr val="595959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210" name="Google Shape;156;p32" descr="Google Shape;156;p3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5610" y="8414232"/>
            <a:ext cx="13004803" cy="142751"/>
          </a:xfrm>
          <a:prstGeom prst="rect">
            <a:avLst/>
          </a:prstGeom>
          <a:ln w="12700">
            <a:miter lim="400000"/>
          </a:ln>
        </p:spPr>
      </p:pic>
      <p:sp>
        <p:nvSpPr>
          <p:cNvPr id="211" name="Google Shape;157;p32"/>
          <p:cNvSpPr/>
          <p:nvPr/>
        </p:nvSpPr>
        <p:spPr>
          <a:xfrm>
            <a:off x="405902" y="1172373"/>
            <a:ext cx="2125654" cy="530774"/>
          </a:xfrm>
          <a:prstGeom prst="rect">
            <a:avLst/>
          </a:prstGeom>
          <a:solidFill>
            <a:srgbClr val="1B6D9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12" name="Google Shape;158;p32"/>
          <p:cNvSpPr txBox="1"/>
          <p:nvPr/>
        </p:nvSpPr>
        <p:spPr>
          <a:xfrm>
            <a:off x="421511" y="1172373"/>
            <a:ext cx="2109867" cy="5902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/>
          <a:p>
            <a:pPr algn="l" defTabSz="1733973">
              <a:defRPr b="1" sz="22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rPr sz="1800"/>
              <a:t>Course</a:t>
            </a:r>
            <a:r>
              <a:t> Design</a:t>
            </a:r>
          </a:p>
        </p:txBody>
      </p:sp>
      <p:sp>
        <p:nvSpPr>
          <p:cNvPr id="213" name="Google Shape;159;p32"/>
          <p:cNvSpPr txBox="1"/>
          <p:nvPr/>
        </p:nvSpPr>
        <p:spPr>
          <a:xfrm>
            <a:off x="269518" y="1852124"/>
            <a:ext cx="11903574" cy="8823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>
            <a:lvl1pPr algn="l" defTabSz="1733973">
              <a:defRPr b="1" sz="4100">
                <a:solidFill>
                  <a:srgbClr val="424B5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How Packback discussion fits into this course</a:t>
            </a:r>
          </a:p>
        </p:txBody>
      </p:sp>
      <p:sp>
        <p:nvSpPr>
          <p:cNvPr id="214" name="Google Shape;160;p32"/>
          <p:cNvSpPr/>
          <p:nvPr/>
        </p:nvSpPr>
        <p:spPr>
          <a:xfrm>
            <a:off x="3197139" y="5927448"/>
            <a:ext cx="2298455" cy="1907628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D9D9D9"/>
            </a:solidFill>
          </a:ln>
          <a:effectLst>
            <a:outerShdw sx="100000" sy="100000" kx="0" ky="0" algn="b" rotWithShape="0" blurRad="88900" dist="12700" dir="5400000">
              <a:srgbClr val="000000">
                <a:alpha val="30000"/>
              </a:srgbClr>
            </a:outerShdw>
          </a:effectLst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15" name="Google Shape;161;p32"/>
          <p:cNvSpPr/>
          <p:nvPr/>
        </p:nvSpPr>
        <p:spPr>
          <a:xfrm>
            <a:off x="3361963" y="6104621"/>
            <a:ext cx="1956695" cy="1560748"/>
          </a:xfrm>
          <a:prstGeom prst="roundRect">
            <a:avLst>
              <a:gd name="adj" fmla="val 50000"/>
            </a:avLst>
          </a:prstGeom>
          <a:solidFill>
            <a:srgbClr val="6DB8C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16" name="Google Shape;162;p32"/>
          <p:cNvSpPr txBox="1"/>
          <p:nvPr/>
        </p:nvSpPr>
        <p:spPr>
          <a:xfrm>
            <a:off x="2427868" y="6538428"/>
            <a:ext cx="3778134" cy="7172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>
            <a:lvl1pPr defTabSz="1733973">
              <a:defRPr b="1" sz="3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Packback</a:t>
            </a:r>
          </a:p>
        </p:txBody>
      </p:sp>
      <p:sp>
        <p:nvSpPr>
          <p:cNvPr id="217" name="Google Shape;163;p32"/>
          <p:cNvSpPr/>
          <p:nvPr/>
        </p:nvSpPr>
        <p:spPr>
          <a:xfrm>
            <a:off x="7533209" y="5927448"/>
            <a:ext cx="2298454" cy="1907628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D9D9D9"/>
            </a:solidFill>
          </a:ln>
          <a:effectLst>
            <a:outerShdw sx="100000" sy="100000" kx="0" ky="0" algn="b" rotWithShape="0" blurRad="88900" dist="12700" dir="5400000">
              <a:srgbClr val="000000">
                <a:alpha val="30000"/>
              </a:srgbClr>
            </a:outerShdw>
          </a:effectLst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18" name="Google Shape;164;p32"/>
          <p:cNvSpPr/>
          <p:nvPr/>
        </p:nvSpPr>
        <p:spPr>
          <a:xfrm>
            <a:off x="7698027" y="6104621"/>
            <a:ext cx="1956694" cy="1560748"/>
          </a:xfrm>
          <a:prstGeom prst="roundRect">
            <a:avLst>
              <a:gd name="adj" fmla="val 50000"/>
            </a:avLst>
          </a:prstGeom>
          <a:solidFill>
            <a:srgbClr val="2475A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19" name="Google Shape;165;p32"/>
          <p:cNvSpPr txBox="1"/>
          <p:nvPr/>
        </p:nvSpPr>
        <p:spPr>
          <a:xfrm>
            <a:off x="6812105" y="6398462"/>
            <a:ext cx="3778135" cy="1174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/>
          <a:p>
            <a:pPr defTabSz="1733973">
              <a:defRPr b="1" sz="3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Quizzes,</a:t>
            </a:r>
          </a:p>
          <a:p>
            <a:pPr defTabSz="1733973">
              <a:defRPr b="1" sz="3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Tests</a:t>
            </a:r>
          </a:p>
        </p:txBody>
      </p:sp>
      <p:sp>
        <p:nvSpPr>
          <p:cNvPr id="220" name="Google Shape;166;p32"/>
          <p:cNvSpPr/>
          <p:nvPr/>
        </p:nvSpPr>
        <p:spPr>
          <a:xfrm>
            <a:off x="5164076" y="3034911"/>
            <a:ext cx="2780161" cy="1907628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D9D9D9"/>
            </a:solidFill>
          </a:ln>
          <a:effectLst>
            <a:outerShdw sx="100000" sy="100000" kx="0" ky="0" algn="b" rotWithShape="0" blurRad="88900" dist="12700" dir="5400000">
              <a:srgbClr val="000000">
                <a:alpha val="30000"/>
              </a:srgbClr>
            </a:outerShdw>
          </a:effectLst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21" name="Google Shape;167;p32"/>
          <p:cNvSpPr/>
          <p:nvPr/>
        </p:nvSpPr>
        <p:spPr>
          <a:xfrm>
            <a:off x="5363441" y="3212083"/>
            <a:ext cx="2366721" cy="1560747"/>
          </a:xfrm>
          <a:prstGeom prst="roundRect">
            <a:avLst>
              <a:gd name="adj" fmla="val 50000"/>
            </a:avLst>
          </a:prstGeom>
          <a:solidFill>
            <a:srgbClr val="E66E6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22" name="Google Shape;168;p32"/>
          <p:cNvSpPr txBox="1"/>
          <p:nvPr/>
        </p:nvSpPr>
        <p:spPr>
          <a:xfrm>
            <a:off x="4648060" y="3505921"/>
            <a:ext cx="3778135" cy="11744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/>
          <a:p>
            <a:pPr defTabSz="1733973">
              <a:defRPr b="1" sz="3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Course</a:t>
            </a:r>
          </a:p>
          <a:p>
            <a:pPr defTabSz="1733973">
              <a:defRPr b="1" sz="3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Lecture</a:t>
            </a:r>
          </a:p>
        </p:txBody>
      </p:sp>
      <p:sp>
        <p:nvSpPr>
          <p:cNvPr id="223" name="Google Shape;169;p32"/>
          <p:cNvSpPr txBox="1"/>
          <p:nvPr/>
        </p:nvSpPr>
        <p:spPr>
          <a:xfrm>
            <a:off x="10156783" y="5927465"/>
            <a:ext cx="2494719" cy="19019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/>
          <a:p>
            <a:pPr algn="l" defTabSz="1733973">
              <a:defRPr sz="2200">
                <a:solidFill>
                  <a:srgbClr val="5D6B8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Proving </a:t>
            </a:r>
            <a:r>
              <a:rPr b="1"/>
              <a:t>Understanding</a:t>
            </a:r>
            <a:r>
              <a:t> of course information and concepts.</a:t>
            </a:r>
          </a:p>
        </p:txBody>
      </p:sp>
      <p:sp>
        <p:nvSpPr>
          <p:cNvPr id="224" name="Google Shape;170;p32"/>
          <p:cNvSpPr txBox="1"/>
          <p:nvPr/>
        </p:nvSpPr>
        <p:spPr>
          <a:xfrm>
            <a:off x="445447" y="5924253"/>
            <a:ext cx="3031894" cy="19019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/>
          <a:p>
            <a:pPr algn="l" defTabSz="1733973">
              <a:defRPr b="1" sz="2200">
                <a:solidFill>
                  <a:srgbClr val="69758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Analyzing, Evaluating, and Generating </a:t>
            </a:r>
            <a:r>
              <a:rPr b="0"/>
              <a:t>discussion into</a:t>
            </a:r>
            <a:br>
              <a:rPr b="0"/>
            </a:br>
            <a:r>
              <a:rPr b="0"/>
              <a:t>broader contexts.</a:t>
            </a:r>
          </a:p>
        </p:txBody>
      </p:sp>
      <p:sp>
        <p:nvSpPr>
          <p:cNvPr id="225" name="Google Shape;171;p32"/>
          <p:cNvSpPr txBox="1"/>
          <p:nvPr/>
        </p:nvSpPr>
        <p:spPr>
          <a:xfrm>
            <a:off x="4239156" y="5273036"/>
            <a:ext cx="4583681" cy="16316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/>
          <a:p>
            <a:pPr defTabSz="1733973">
              <a:defRPr b="1" sz="3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Mastery of </a:t>
            </a:r>
          </a:p>
          <a:p>
            <a:pPr defTabSz="1733973">
              <a:defRPr b="1" sz="3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Course </a:t>
            </a:r>
          </a:p>
          <a:p>
            <a:pPr defTabSz="1733973">
              <a:defRPr b="1" sz="3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Objectives</a:t>
            </a:r>
          </a:p>
        </p:txBody>
      </p:sp>
      <p:sp>
        <p:nvSpPr>
          <p:cNvPr id="226" name="Google Shape;172;p32"/>
          <p:cNvSpPr txBox="1"/>
          <p:nvPr/>
        </p:nvSpPr>
        <p:spPr>
          <a:xfrm>
            <a:off x="8262833" y="3260364"/>
            <a:ext cx="2780161" cy="15717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/>
          <a:p>
            <a:pPr algn="l" defTabSz="1733973">
              <a:defRPr b="1" sz="2200">
                <a:solidFill>
                  <a:srgbClr val="69758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Remembering</a:t>
            </a:r>
            <a:r>
              <a:rPr b="0"/>
              <a:t> new factual information and course concepts.</a:t>
            </a:r>
          </a:p>
        </p:txBody>
      </p:sp>
      <p:sp>
        <p:nvSpPr>
          <p:cNvPr id="227" name="Google Shape;173;p32"/>
          <p:cNvSpPr/>
          <p:nvPr/>
        </p:nvSpPr>
        <p:spPr>
          <a:xfrm>
            <a:off x="2946578" y="6657209"/>
            <a:ext cx="530774" cy="530774"/>
          </a:xfrm>
          <a:prstGeom prst="ellipse">
            <a:avLst/>
          </a:prstGeom>
          <a:solidFill>
            <a:srgbClr val="5EA1AA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28" name="Google Shape;174;p32"/>
          <p:cNvSpPr/>
          <p:nvPr/>
        </p:nvSpPr>
        <p:spPr>
          <a:xfrm>
            <a:off x="7593530" y="3633440"/>
            <a:ext cx="530774" cy="530774"/>
          </a:xfrm>
          <a:prstGeom prst="ellipse">
            <a:avLst/>
          </a:prstGeom>
          <a:solidFill>
            <a:srgbClr val="C15858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29" name="Google Shape;175;p32"/>
          <p:cNvSpPr/>
          <p:nvPr/>
        </p:nvSpPr>
        <p:spPr>
          <a:xfrm>
            <a:off x="9493600" y="6572373"/>
            <a:ext cx="530774" cy="530774"/>
          </a:xfrm>
          <a:prstGeom prst="ellipse">
            <a:avLst/>
          </a:prstGeom>
          <a:solidFill>
            <a:srgbClr val="4A576E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30" name="Google Shape;176;p32"/>
          <p:cNvSpPr txBox="1"/>
          <p:nvPr/>
        </p:nvSpPr>
        <p:spPr>
          <a:xfrm>
            <a:off x="256053" y="3049937"/>
            <a:ext cx="4056322" cy="16220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>
            <a:lvl1pPr algn="l" defTabSz="1733973">
              <a:defRPr b="1" sz="23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Packback will be used in this course as a way to integrate and apply course concepts.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157;p32"/>
          <p:cNvSpPr/>
          <p:nvPr/>
        </p:nvSpPr>
        <p:spPr>
          <a:xfrm>
            <a:off x="237736" y="205421"/>
            <a:ext cx="2125654" cy="530774"/>
          </a:xfrm>
          <a:prstGeom prst="rect">
            <a:avLst/>
          </a:prstGeom>
          <a:solidFill>
            <a:srgbClr val="1B6D9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33" name="Google Shape;158;p32"/>
          <p:cNvSpPr txBox="1"/>
          <p:nvPr/>
        </p:nvSpPr>
        <p:spPr>
          <a:xfrm>
            <a:off x="253345" y="205421"/>
            <a:ext cx="2109868" cy="5394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>
            <a:lvl1pPr algn="l" defTabSz="1733973">
              <a:defRPr b="1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>
              <a:defRPr sz="2200"/>
            </a:pPr>
            <a:r>
              <a:rPr sz="1800"/>
              <a:t>Example</a:t>
            </a:r>
          </a:p>
        </p:txBody>
      </p:sp>
      <p:grpSp>
        <p:nvGrpSpPr>
          <p:cNvPr id="237" name="Group"/>
          <p:cNvGrpSpPr/>
          <p:nvPr/>
        </p:nvGrpSpPr>
        <p:grpSpPr>
          <a:xfrm>
            <a:off x="2806700" y="268451"/>
            <a:ext cx="7391400" cy="8712201"/>
            <a:chOff x="0" y="0"/>
            <a:chExt cx="7391400" cy="8712200"/>
          </a:xfrm>
        </p:grpSpPr>
        <p:pic>
          <p:nvPicPr>
            <p:cNvPr id="234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7391400" cy="8712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35" name="Rectangle"/>
            <p:cNvSpPr/>
            <p:nvPr/>
          </p:nvSpPr>
          <p:spPr>
            <a:xfrm>
              <a:off x="1821355" y="809296"/>
              <a:ext cx="1117847" cy="209770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3200">
                  <a:solidFill>
                    <a:srgbClr val="FFFFFF"/>
                  </a:solidFill>
                  <a:effectLst>
                    <a:outerShdw sx="100000" sy="100000" kx="0" ky="0" algn="b" rotWithShape="0" blurRad="25400" dist="33948" dir="2700000">
                      <a:srgbClr val="3B3936"/>
                    </a:outerShdw>
                  </a:effectLst>
                  <a:latin typeface="Palatino"/>
                  <a:ea typeface="Palatino"/>
                  <a:cs typeface="Palatino"/>
                  <a:sym typeface="Palatino"/>
                </a:defRPr>
              </a:pPr>
            </a:p>
          </p:txBody>
        </p:sp>
        <p:sp>
          <p:nvSpPr>
            <p:cNvPr id="236" name="Rectangle"/>
            <p:cNvSpPr/>
            <p:nvPr/>
          </p:nvSpPr>
          <p:spPr>
            <a:xfrm>
              <a:off x="2578975" y="4617380"/>
              <a:ext cx="1139033" cy="165265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3200">
                  <a:solidFill>
                    <a:srgbClr val="FFFFFF"/>
                  </a:solidFill>
                  <a:effectLst>
                    <a:outerShdw sx="100000" sy="100000" kx="0" ky="0" algn="b" rotWithShape="0" blurRad="25400" dist="33948" dir="2700000">
                      <a:srgbClr val="3B3936"/>
                    </a:outerShdw>
                  </a:effectLst>
                  <a:latin typeface="Palatino"/>
                  <a:ea typeface="Palatino"/>
                  <a:cs typeface="Palatino"/>
                  <a:sym typeface="Palatino"/>
                </a:defRPr>
              </a:pPr>
            </a:p>
          </p:txBody>
        </p:sp>
      </p:grpSp>
      <p:sp>
        <p:nvSpPr>
          <p:cNvPr id="238" name="Ideally: add a supporting link"/>
          <p:cNvSpPr txBox="1"/>
          <p:nvPr/>
        </p:nvSpPr>
        <p:spPr>
          <a:xfrm>
            <a:off x="1262169" y="9121227"/>
            <a:ext cx="4132214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584200">
              <a:defRPr sz="240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/>
            <a:r>
              <a:t>Ideally: add a supporting link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3D3F5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" name="Google Shape;181;p33" descr="Google Shape;181;p3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5610" y="8414232"/>
            <a:ext cx="13004803" cy="142751"/>
          </a:xfrm>
          <a:prstGeom prst="rect">
            <a:avLst/>
          </a:prstGeom>
          <a:ln w="12700">
            <a:miter lim="400000"/>
          </a:ln>
        </p:spPr>
      </p:pic>
      <p:sp>
        <p:nvSpPr>
          <p:cNvPr id="241" name="Google Shape;182;p33"/>
          <p:cNvSpPr txBox="1"/>
          <p:nvPr>
            <p:ph type="title"/>
          </p:nvPr>
        </p:nvSpPr>
        <p:spPr>
          <a:xfrm>
            <a:off x="629297" y="3444408"/>
            <a:ext cx="11832322" cy="4047788"/>
          </a:xfrm>
          <a:prstGeom prst="rect">
            <a:avLst/>
          </a:prstGeom>
        </p:spPr>
        <p:txBody>
          <a:bodyPr/>
          <a:lstStyle/>
          <a:p>
            <a:pPr>
              <a:defRPr b="1" sz="66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Participation requirements</a:t>
            </a:r>
          </a:p>
          <a:p>
            <a:pPr>
              <a:defRPr b="1" sz="66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&amp; How you will be graded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187;p34"/>
          <p:cNvSpPr/>
          <p:nvPr/>
        </p:nvSpPr>
        <p:spPr>
          <a:xfrm>
            <a:off x="-1218418" y="2169137"/>
            <a:ext cx="5861121" cy="5861121"/>
          </a:xfrm>
          <a:prstGeom prst="ellipse">
            <a:avLst/>
          </a:prstGeom>
          <a:solidFill>
            <a:srgbClr val="F3F3F3">
              <a:alpha val="7151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244" name="Google Shape;188;p34" descr="Google Shape;188;p3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5610" y="8414232"/>
            <a:ext cx="13004803" cy="142751"/>
          </a:xfrm>
          <a:prstGeom prst="rect">
            <a:avLst/>
          </a:prstGeom>
          <a:ln w="12700">
            <a:miter lim="400000"/>
          </a:ln>
        </p:spPr>
      </p:pic>
      <p:sp>
        <p:nvSpPr>
          <p:cNvPr id="245" name="Google Shape;189;p34"/>
          <p:cNvSpPr/>
          <p:nvPr/>
        </p:nvSpPr>
        <p:spPr>
          <a:xfrm>
            <a:off x="405902" y="1172373"/>
            <a:ext cx="3634774" cy="530774"/>
          </a:xfrm>
          <a:prstGeom prst="rect">
            <a:avLst/>
          </a:prstGeom>
          <a:solidFill>
            <a:srgbClr val="E66E6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46" name="Google Shape;190;p34"/>
          <p:cNvSpPr txBox="1"/>
          <p:nvPr/>
        </p:nvSpPr>
        <p:spPr>
          <a:xfrm>
            <a:off x="421510" y="1172373"/>
            <a:ext cx="3517441" cy="577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>
            <a:lvl1pPr algn="l" defTabSz="1733973">
              <a:defRPr b="1" sz="21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Grading &amp; Requirements</a:t>
            </a:r>
          </a:p>
        </p:txBody>
      </p:sp>
      <p:sp>
        <p:nvSpPr>
          <p:cNvPr id="247" name="Google Shape;191;p34"/>
          <p:cNvSpPr txBox="1"/>
          <p:nvPr/>
        </p:nvSpPr>
        <p:spPr>
          <a:xfrm>
            <a:off x="269511" y="4035696"/>
            <a:ext cx="12395521" cy="9458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/>
          <a:p>
            <a:pPr defTabSz="1733973">
              <a:defRPr b="1" sz="4500">
                <a:solidFill>
                  <a:srgbClr val="424B53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Packback is worth </a:t>
            </a:r>
            <a:r>
              <a:rPr>
                <a:solidFill>
                  <a:srgbClr val="E06666"/>
                </a:solidFill>
              </a:rPr>
              <a:t>10%</a:t>
            </a:r>
            <a:r>
              <a:t> of your final grade!</a:t>
            </a:r>
          </a:p>
        </p:txBody>
      </p:sp>
      <p:sp>
        <p:nvSpPr>
          <p:cNvPr id="248" name="Google Shape;192;p34"/>
          <p:cNvSpPr txBox="1"/>
          <p:nvPr/>
        </p:nvSpPr>
        <p:spPr>
          <a:xfrm>
            <a:off x="269511" y="5028300"/>
            <a:ext cx="12395521" cy="2228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/>
          <a:p>
            <a:pPr defTabSz="1733973">
              <a:defRPr b="1" sz="2600">
                <a:solidFill>
                  <a:srgbClr val="424B53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This is an </a:t>
            </a:r>
            <a:r>
              <a:rPr i="1"/>
              <a:t>important</a:t>
            </a:r>
            <a:r>
              <a:t> assignment, please take it </a:t>
            </a:r>
            <a:r>
              <a:rPr i="1"/>
              <a:t>seriously</a:t>
            </a:r>
            <a:r>
              <a:t> as it will affect your final grade.</a:t>
            </a:r>
          </a:p>
          <a:p>
            <a:pPr defTabSz="1733973">
              <a:defRPr b="1" sz="2600">
                <a:solidFill>
                  <a:srgbClr val="424B53"/>
                </a:solidFill>
                <a:latin typeface="Open Sans"/>
                <a:ea typeface="Open Sans"/>
                <a:cs typeface="Open Sans"/>
                <a:sym typeface="Open Sans"/>
              </a:defRPr>
            </a:pPr>
          </a:p>
          <a:p>
            <a:pPr defTabSz="1733973">
              <a:defRPr b="1" sz="2600">
                <a:solidFill>
                  <a:srgbClr val="424B53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It is essentially a letter grade difference, and all you have to do is post online. Which you are already doing elsewhere anyway.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197;p35"/>
          <p:cNvSpPr/>
          <p:nvPr/>
        </p:nvSpPr>
        <p:spPr>
          <a:xfrm>
            <a:off x="5713200" y="2883861"/>
            <a:ext cx="1246721" cy="1246721"/>
          </a:xfrm>
          <a:prstGeom prst="ellipse">
            <a:avLst/>
          </a:prstGeom>
          <a:solidFill>
            <a:srgbClr val="FFFFFF"/>
          </a:solidFill>
          <a:ln w="12700">
            <a:solidFill>
              <a:srgbClr val="D9D9D9"/>
            </a:solidFill>
          </a:ln>
          <a:effectLst>
            <a:outerShdw sx="100000" sy="100000" kx="0" ky="0" algn="b" rotWithShape="0" blurRad="190500" dist="25400" dir="5400000">
              <a:srgbClr val="000000">
                <a:alpha val="23000"/>
              </a:srgbClr>
            </a:outerShdw>
          </a:effectLst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251" name="Google Shape;198;p35" descr="Google Shape;198;p3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5610" y="8414232"/>
            <a:ext cx="13004803" cy="142751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Google Shape;199;p35"/>
          <p:cNvSpPr/>
          <p:nvPr/>
        </p:nvSpPr>
        <p:spPr>
          <a:xfrm>
            <a:off x="405902" y="1172373"/>
            <a:ext cx="3634774" cy="530774"/>
          </a:xfrm>
          <a:prstGeom prst="rect">
            <a:avLst/>
          </a:prstGeom>
          <a:solidFill>
            <a:srgbClr val="E66E6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53" name="Google Shape;200;p35"/>
          <p:cNvSpPr txBox="1"/>
          <p:nvPr/>
        </p:nvSpPr>
        <p:spPr>
          <a:xfrm>
            <a:off x="421510" y="1172373"/>
            <a:ext cx="3517441" cy="577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>
            <a:lvl1pPr algn="l" defTabSz="1733973">
              <a:defRPr b="1" sz="21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Grading &amp; Requirements</a:t>
            </a:r>
          </a:p>
        </p:txBody>
      </p:sp>
      <p:sp>
        <p:nvSpPr>
          <p:cNvPr id="254" name="Google Shape;201;p35"/>
          <p:cNvSpPr txBox="1"/>
          <p:nvPr/>
        </p:nvSpPr>
        <p:spPr>
          <a:xfrm>
            <a:off x="269512" y="1852124"/>
            <a:ext cx="10409387" cy="10474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>
            <a:lvl1pPr algn="l" defTabSz="1733973">
              <a:defRPr b="1" sz="5200">
                <a:solidFill>
                  <a:srgbClr val="424B5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Participation Requirements</a:t>
            </a:r>
          </a:p>
        </p:txBody>
      </p:sp>
      <p:sp>
        <p:nvSpPr>
          <p:cNvPr id="255" name="Google Shape;202;p35"/>
          <p:cNvSpPr txBox="1"/>
          <p:nvPr/>
        </p:nvSpPr>
        <p:spPr>
          <a:xfrm>
            <a:off x="407466" y="4352106"/>
            <a:ext cx="3921921" cy="1379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/>
          <a:p>
            <a:pPr algn="l" defTabSz="1733973">
              <a:defRPr b="1" sz="32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Weekly Deadline</a:t>
            </a:r>
          </a:p>
          <a:p>
            <a:pPr algn="l" defTabSz="1733973"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>
              <a:solidFill>
                <a:srgbClr val="424B53"/>
              </a:solidFill>
            </a:endParaRPr>
          </a:p>
          <a:p>
            <a:pPr algn="l" defTabSz="1733973">
              <a:defRPr b="1" sz="2600">
                <a:solidFill>
                  <a:srgbClr val="E66E6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[Monday]</a:t>
            </a:r>
            <a:r>
              <a:rPr b="0">
                <a:solidFill>
                  <a:srgbClr val="424B53"/>
                </a:solidFill>
              </a:rPr>
              <a:t> at </a:t>
            </a:r>
            <a:r>
              <a:t>[11:59 PM]</a:t>
            </a:r>
          </a:p>
        </p:txBody>
      </p:sp>
      <p:sp>
        <p:nvSpPr>
          <p:cNvPr id="256" name="Google Shape;203;p35"/>
          <p:cNvSpPr txBox="1"/>
          <p:nvPr/>
        </p:nvSpPr>
        <p:spPr>
          <a:xfrm>
            <a:off x="4649813" y="4352106"/>
            <a:ext cx="3517441" cy="33480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/>
          <a:p>
            <a:pPr algn="l" defTabSz="1733973">
              <a:defRPr b="1" sz="32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What to Post </a:t>
            </a:r>
          </a:p>
          <a:p>
            <a:pPr algn="l" defTabSz="1733973">
              <a:defRPr b="1" sz="26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per Deadline period</a:t>
            </a:r>
          </a:p>
          <a:p>
            <a:pPr algn="l" defTabSz="1733973"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>
              <a:solidFill>
                <a:srgbClr val="424B53"/>
              </a:solidFill>
            </a:endParaRPr>
          </a:p>
          <a:p>
            <a:pPr algn="l" defTabSz="1733973">
              <a:defRPr sz="26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Post</a:t>
            </a:r>
            <a:r>
              <a:rPr>
                <a:solidFill>
                  <a:srgbClr val="E06666"/>
                </a:solidFill>
              </a:rPr>
              <a:t> </a:t>
            </a:r>
            <a:r>
              <a:rPr b="1">
                <a:solidFill>
                  <a:srgbClr val="E06666"/>
                </a:solidFill>
              </a:rPr>
              <a:t>3 </a:t>
            </a:r>
            <a:r>
              <a:t>Questions + Responses (any combination)</a:t>
            </a:r>
          </a:p>
          <a:p>
            <a:pPr algn="l" defTabSz="1733973"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2600">
              <a:solidFill>
                <a:srgbClr val="424B53"/>
              </a:solidFill>
            </a:endParaRPr>
          </a:p>
        </p:txBody>
      </p:sp>
      <p:sp>
        <p:nvSpPr>
          <p:cNvPr id="257" name="Google Shape;204;p35"/>
          <p:cNvSpPr txBox="1"/>
          <p:nvPr/>
        </p:nvSpPr>
        <p:spPr>
          <a:xfrm>
            <a:off x="8707839" y="4352106"/>
            <a:ext cx="3921922" cy="3424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30026" tIns="130026" rIns="130026" bIns="130026">
            <a:spAutoFit/>
          </a:bodyPr>
          <a:lstStyle/>
          <a:p>
            <a:pPr algn="l" defTabSz="1733973">
              <a:defRPr b="1" sz="3200">
                <a:solidFill>
                  <a:srgbClr val="424B5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Other Expectations</a:t>
            </a:r>
          </a:p>
          <a:p>
            <a:pPr algn="l" defTabSz="1733973"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>
              <a:solidFill>
                <a:srgbClr val="424B53"/>
              </a:solidFill>
            </a:endParaRPr>
          </a:p>
          <a:p>
            <a:pPr indent="457200" algn="l" defTabSz="1733973"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2600"/>
          </a:p>
          <a:p>
            <a:pPr marL="762000" indent="-647700" algn="l" defTabSz="1733973">
              <a:buClr>
                <a:srgbClr val="E66E6F"/>
              </a:buClr>
              <a:buSzPts val="2600"/>
              <a:buFont typeface="Arial"/>
              <a:buChar char="●"/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Some ‘catch up’ is allowed, within reason</a:t>
            </a:r>
          </a:p>
        </p:txBody>
      </p:sp>
      <p:pic>
        <p:nvPicPr>
          <p:cNvPr id="258" name="Google Shape;205;p35" descr="Google Shape;205;p3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02588" y="2983078"/>
            <a:ext cx="1067902" cy="1048321"/>
          </a:xfrm>
          <a:prstGeom prst="rect">
            <a:avLst/>
          </a:prstGeom>
          <a:ln w="12700">
            <a:miter lim="400000"/>
          </a:ln>
        </p:spPr>
      </p:pic>
      <p:sp>
        <p:nvSpPr>
          <p:cNvPr id="259" name="Google Shape;206;p35"/>
          <p:cNvSpPr/>
          <p:nvPr/>
        </p:nvSpPr>
        <p:spPr>
          <a:xfrm>
            <a:off x="1562444" y="2883861"/>
            <a:ext cx="1246721" cy="1246721"/>
          </a:xfrm>
          <a:prstGeom prst="ellipse">
            <a:avLst/>
          </a:prstGeom>
          <a:solidFill>
            <a:srgbClr val="FFFFFF"/>
          </a:solidFill>
          <a:ln w="12700">
            <a:solidFill>
              <a:srgbClr val="D9D9D9"/>
            </a:solidFill>
          </a:ln>
          <a:effectLst>
            <a:outerShdw sx="100000" sy="100000" kx="0" ky="0" algn="b" rotWithShape="0" blurRad="190500" dist="25400" dir="5400000">
              <a:srgbClr val="000000">
                <a:alpha val="23000"/>
              </a:srgbClr>
            </a:outerShdw>
          </a:effectLst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60" name="Google Shape;207;p35"/>
          <p:cNvSpPr/>
          <p:nvPr/>
        </p:nvSpPr>
        <p:spPr>
          <a:xfrm>
            <a:off x="9953378" y="2883861"/>
            <a:ext cx="1246721" cy="1246721"/>
          </a:xfrm>
          <a:prstGeom prst="ellipse">
            <a:avLst/>
          </a:prstGeom>
          <a:solidFill>
            <a:srgbClr val="FFFFFF"/>
          </a:solidFill>
          <a:ln w="12700">
            <a:solidFill>
              <a:srgbClr val="D9D9D9"/>
            </a:solidFill>
          </a:ln>
          <a:effectLst>
            <a:outerShdw sx="100000" sy="100000" kx="0" ky="0" algn="b" rotWithShape="0" blurRad="190500" dist="25400" dir="5400000">
              <a:srgbClr val="000000">
                <a:alpha val="23000"/>
              </a:srgbClr>
            </a:outerShdw>
          </a:effectLst>
        </p:spPr>
        <p:txBody>
          <a:bodyPr lIns="0" tIns="0" rIns="0" bIns="0" anchor="ctr"/>
          <a:lstStyle/>
          <a:p>
            <a:pPr algn="l" defTabSz="1733973">
              <a:defRPr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261" name="Google Shape;208;p35" descr="Google Shape;208;p3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51839" y="2983075"/>
            <a:ext cx="1067913" cy="1048317"/>
          </a:xfrm>
          <a:prstGeom prst="rect">
            <a:avLst/>
          </a:prstGeom>
          <a:ln w="12700">
            <a:miter lim="400000"/>
          </a:ln>
        </p:spPr>
      </p:pic>
      <p:pic>
        <p:nvPicPr>
          <p:cNvPr id="262" name="Google Shape;209;p35" descr="Google Shape;209;p35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0042807" y="2983072"/>
            <a:ext cx="1067912" cy="10483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