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3" r:id="rId3"/>
    <p:sldId id="314" r:id="rId4"/>
    <p:sldId id="307" r:id="rId5"/>
    <p:sldId id="257" r:id="rId6"/>
    <p:sldId id="258" r:id="rId7"/>
    <p:sldId id="259" r:id="rId8"/>
    <p:sldId id="260" r:id="rId9"/>
    <p:sldId id="261" r:id="rId10"/>
    <p:sldId id="262" r:id="rId11"/>
    <p:sldId id="30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4" r:id="rId39"/>
    <p:sldId id="291" r:id="rId40"/>
    <p:sldId id="292" r:id="rId41"/>
    <p:sldId id="293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10" r:id="rId51"/>
    <p:sldId id="311" r:id="rId52"/>
    <p:sldId id="312" r:id="rId53"/>
    <p:sldId id="303" r:id="rId54"/>
    <p:sldId id="304" r:id="rId55"/>
    <p:sldId id="306" r:id="rId56"/>
    <p:sldId id="305" r:id="rId57"/>
    <p:sldId id="308" r:id="rId58"/>
    <p:sldId id="26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07039C-0420-C342-8BB6-217C5EA826BF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5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77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4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0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8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1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7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3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07039C-0420-C342-8BB6-217C5EA826BF}" type="datetimeFigureOut">
              <a:rPr lang="en-US" smtClean="0"/>
              <a:t>8/25/22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13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347F4C-2D91-444A-8979-21F1901B5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6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7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24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6D09ED-11B7-1C42-9ADB-C45F4C7A52D6}"/>
              </a:ext>
            </a:extLst>
          </p:cNvPr>
          <p:cNvSpPr/>
          <p:nvPr/>
        </p:nvSpPr>
        <p:spPr>
          <a:xfrm>
            <a:off x="-5106347" y="0"/>
            <a:ext cx="555606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9077EA-6CE4-8946-BFB5-B2F8CA597B00}"/>
              </a:ext>
            </a:extLst>
          </p:cNvPr>
          <p:cNvSpPr/>
          <p:nvPr/>
        </p:nvSpPr>
        <p:spPr>
          <a:xfrm rot="16200000" flipV="1">
            <a:off x="1881003" y="-1708885"/>
            <a:ext cx="86903" cy="4234925"/>
          </a:xfrm>
          <a:prstGeom prst="rect">
            <a:avLst/>
          </a:prstGeom>
          <a:solidFill>
            <a:srgbClr val="A320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851A55-C846-CB43-95E5-52B5B8456FA6}"/>
              </a:ext>
            </a:extLst>
          </p:cNvPr>
          <p:cNvSpPr/>
          <p:nvPr/>
        </p:nvSpPr>
        <p:spPr>
          <a:xfrm rot="16200000" flipV="1">
            <a:off x="10031086" y="4418863"/>
            <a:ext cx="86903" cy="4234925"/>
          </a:xfrm>
          <a:prstGeom prst="rect">
            <a:avLst/>
          </a:prstGeom>
          <a:solidFill>
            <a:srgbClr val="A320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Content Placeholder 6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88E476A-9DE0-DFE0-B35E-6A56998925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9372" y="5851385"/>
            <a:ext cx="1629979" cy="53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avidmathlogic.com/colorblind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%2F15291006211051956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025453.3025912" TargetMode="External"/><Relationship Id="rId2" Type="http://schemas.openxmlformats.org/officeDocument/2006/relationships/hyperlink" Target="https://doi.org/10.1177%2F1529100621105195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lowingdata.com/" TargetMode="External"/><Relationship Id="rId4" Type="http://schemas.openxmlformats.org/officeDocument/2006/relationships/hyperlink" Target="https://www.autodesk.com/research/publications/same-stats-different-graph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1176659"/>
            <a:ext cx="8229600" cy="3315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BE0525"/>
                </a:solidFill>
              </a:rPr>
              <a:t>Visualization of Data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29157-746E-C0C2-A687-D5C8B717773F}"/>
              </a:ext>
            </a:extLst>
          </p:cNvPr>
          <p:cNvSpPr txBox="1">
            <a:spLocks/>
          </p:cNvSpPr>
          <p:nvPr/>
        </p:nvSpPr>
        <p:spPr>
          <a:xfrm>
            <a:off x="2290730" y="3979166"/>
            <a:ext cx="7772400" cy="13218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BE0525"/>
                </a:solidFill>
              </a:rPr>
              <a:t>P. LeClair</a:t>
            </a:r>
          </a:p>
          <a:p>
            <a:r>
              <a:rPr lang="en-US" sz="2400" dirty="0">
                <a:solidFill>
                  <a:srgbClr val="BE0525"/>
                </a:solidFill>
              </a:rPr>
              <a:t>PH 4/591 Fall 2022</a:t>
            </a:r>
          </a:p>
        </p:txBody>
      </p:sp>
    </p:spTree>
    <p:extLst>
      <p:ext uri="{BB962C8B-B14F-4D97-AF65-F5344CB8AC3E}">
        <p14:creationId xmlns:p14="http://schemas.microsoft.com/office/powerpoint/2010/main" val="137267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73EF-F9BD-F11F-608A-DD366CDBA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Oops we over-reduced the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D0D48-F62C-EBB9-B3AC-AEB973F0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038" y="1237592"/>
            <a:ext cx="4367925" cy="40603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7613AB-1AEF-A810-7FB9-DA8A3A91B577}"/>
              </a:ext>
            </a:extLst>
          </p:cNvPr>
          <p:cNvSpPr/>
          <p:nvPr/>
        </p:nvSpPr>
        <p:spPr>
          <a:xfrm>
            <a:off x="1524001" y="6488668"/>
            <a:ext cx="6306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/10.1145/3025453.3025912</a:t>
            </a:r>
          </a:p>
        </p:txBody>
      </p:sp>
    </p:spTree>
    <p:extLst>
      <p:ext uri="{BB962C8B-B14F-4D97-AF65-F5344CB8AC3E}">
        <p14:creationId xmlns:p14="http://schemas.microsoft.com/office/powerpoint/2010/main" val="3504244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2310C-A088-9867-A54F-07ADF3EE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subtle than it looks</a:t>
            </a:r>
          </a:p>
        </p:txBody>
      </p:sp>
      <p:pic>
        <p:nvPicPr>
          <p:cNvPr id="2050" name="Picture 2" descr="Anscombe’s Quartet and an “Unstructured Quartet”">
            <a:extLst>
              <a:ext uri="{FF2B5EF4-FFF2-40B4-BE49-F238E27FC236}">
                <a16:creationId xmlns:a16="http://schemas.microsoft.com/office/drawing/2014/main" id="{251667FA-A44B-39C2-B9EF-8848E815D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81176"/>
            <a:ext cx="9144000" cy="32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21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731F-0A08-4BDD-05BB-A0CD645E7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60336"/>
            <a:ext cx="8229600" cy="1143000"/>
          </a:xfrm>
        </p:spPr>
        <p:txBody>
          <a:bodyPr/>
          <a:lstStyle/>
          <a:p>
            <a:r>
              <a:rPr lang="en-US" dirty="0"/>
              <a:t>Something has gone terribly wrong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80293-0F7A-5D71-6D57-E6491E30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1724" y="1566042"/>
            <a:ext cx="3379076" cy="4560122"/>
          </a:xfrm>
        </p:spPr>
        <p:txBody>
          <a:bodyPr/>
          <a:lstStyle/>
          <a:p>
            <a:r>
              <a:rPr lang="en-US" dirty="0"/>
              <a:t>See reference for how to do this.</a:t>
            </a:r>
          </a:p>
          <a:p>
            <a:endParaRPr lang="en-US" dirty="0"/>
          </a:p>
          <a:p>
            <a:r>
              <a:rPr lang="en-US" dirty="0"/>
              <a:t>Stats do </a:t>
            </a:r>
            <a:r>
              <a:rPr lang="en-US" i="1" dirty="0"/>
              <a:t>not</a:t>
            </a:r>
            <a:r>
              <a:rPr lang="en-US" dirty="0"/>
              <a:t> tell you everything about the data.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8BE81-36A4-5E78-1655-0EB08B22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4" y="1106958"/>
            <a:ext cx="4541612" cy="42686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57A95-5CD5-B9DA-3B01-2062DB6CA4B2}"/>
              </a:ext>
            </a:extLst>
          </p:cNvPr>
          <p:cNvSpPr/>
          <p:nvPr/>
        </p:nvSpPr>
        <p:spPr>
          <a:xfrm>
            <a:off x="1524001" y="6488668"/>
            <a:ext cx="6306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/10.1145/3025453.3025912</a:t>
            </a:r>
          </a:p>
        </p:txBody>
      </p:sp>
    </p:spTree>
    <p:extLst>
      <p:ext uri="{BB962C8B-B14F-4D97-AF65-F5344CB8AC3E}">
        <p14:creationId xmlns:p14="http://schemas.microsoft.com/office/powerpoint/2010/main" val="184129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n3600p" descr="pn3600p">
            <a:hlinkClick r:id="" action="ppaction://media"/>
            <a:extLst>
              <a:ext uri="{FF2B5EF4-FFF2-40B4-BE49-F238E27FC236}">
                <a16:creationId xmlns:a16="http://schemas.microsoft.com/office/drawing/2014/main" id="{E13457BA-64D0-2AA6-5925-9C5BFA9DC0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709613"/>
            <a:ext cx="8045450" cy="4525962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22E5A1-28E4-8435-BA5B-9E0B9B996DAF}"/>
              </a:ext>
            </a:extLst>
          </p:cNvPr>
          <p:cNvSpPr/>
          <p:nvPr/>
        </p:nvSpPr>
        <p:spPr>
          <a:xfrm>
            <a:off x="1524001" y="6488668"/>
            <a:ext cx="6306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/10.1145/3025453.3025912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320F9-9321-F26F-9B15-7C0F659BB10C}"/>
              </a:ext>
            </a:extLst>
          </p:cNvPr>
          <p:cNvSpPr/>
          <p:nvPr/>
        </p:nvSpPr>
        <p:spPr>
          <a:xfrm>
            <a:off x="5590093" y="203538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(video 1)</a:t>
            </a:r>
          </a:p>
        </p:txBody>
      </p:sp>
    </p:spTree>
    <p:extLst>
      <p:ext uri="{BB962C8B-B14F-4D97-AF65-F5344CB8AC3E}">
        <p14:creationId xmlns:p14="http://schemas.microsoft.com/office/powerpoint/2010/main" val="91880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n3600-file3" descr="pn3600-file3">
            <a:hlinkClick r:id="" action="ppaction://media"/>
            <a:extLst>
              <a:ext uri="{FF2B5EF4-FFF2-40B4-BE49-F238E27FC236}">
                <a16:creationId xmlns:a16="http://schemas.microsoft.com/office/drawing/2014/main" id="{75B113C9-5695-D767-CBE4-AFC4C9E356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730250"/>
            <a:ext cx="8045450" cy="4525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FE075-4302-F1C1-8600-457355846111}"/>
              </a:ext>
            </a:extLst>
          </p:cNvPr>
          <p:cNvSpPr/>
          <p:nvPr/>
        </p:nvSpPr>
        <p:spPr>
          <a:xfrm>
            <a:off x="1524001" y="6488668"/>
            <a:ext cx="6306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/10.1145/3025453.3025912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08AA4-EAE0-7B7E-B2DE-013581AA486D}"/>
              </a:ext>
            </a:extLst>
          </p:cNvPr>
          <p:cNvSpPr/>
          <p:nvPr/>
        </p:nvSpPr>
        <p:spPr>
          <a:xfrm>
            <a:off x="5590093" y="214048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(video 2)</a:t>
            </a:r>
          </a:p>
        </p:txBody>
      </p:sp>
    </p:spTree>
    <p:extLst>
      <p:ext uri="{BB962C8B-B14F-4D97-AF65-F5344CB8AC3E}">
        <p14:creationId xmlns:p14="http://schemas.microsoft.com/office/powerpoint/2010/main" val="290372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7E57C-CBE0-9E91-9B0F-C61478F6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28" y="376615"/>
            <a:ext cx="7127221" cy="1048352"/>
          </a:xfrm>
        </p:spPr>
        <p:txBody>
          <a:bodyPr>
            <a:normAutofit/>
          </a:bodyPr>
          <a:lstStyle/>
          <a:p>
            <a:r>
              <a:rPr lang="en-US" dirty="0"/>
              <a:t>How to design accurate visualizations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34072-4AB2-B76C-3256-6FAADEFF5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652" y="1955422"/>
            <a:ext cx="8482132" cy="4525963"/>
          </a:xfrm>
        </p:spPr>
        <p:txBody>
          <a:bodyPr>
            <a:normAutofit/>
          </a:bodyPr>
          <a:lstStyle/>
          <a:p>
            <a:r>
              <a:rPr lang="en-US" sz="2800" dirty="0"/>
              <a:t>How to precisely convey numeric values? </a:t>
            </a:r>
          </a:p>
          <a:p>
            <a:r>
              <a:rPr lang="en-US" sz="2800" dirty="0"/>
              <a:t>E.g., 1:7 ratio between two numbers</a:t>
            </a:r>
          </a:p>
          <a:p>
            <a:pPr lvl="1"/>
            <a:r>
              <a:rPr lang="en-US" sz="2400" dirty="0"/>
              <a:t>state numbers: no problem, but does not scale</a:t>
            </a:r>
          </a:p>
          <a:p>
            <a:pPr lvl="1"/>
            <a:r>
              <a:rPr lang="en-US" sz="2400" dirty="0"/>
              <a:t>Position is ok – lines</a:t>
            </a:r>
          </a:p>
          <a:p>
            <a:pPr lvl="1"/>
            <a:r>
              <a:rPr lang="en-US" sz="2400" dirty="0"/>
              <a:t>Area is hard – mix up linear dimension &amp; area</a:t>
            </a:r>
          </a:p>
          <a:p>
            <a:pPr lvl="1"/>
            <a:r>
              <a:rPr lang="en-US" sz="2400" dirty="0"/>
              <a:t>slope is hard to map mentally to a number</a:t>
            </a:r>
          </a:p>
          <a:p>
            <a:pPr lvl="1"/>
            <a:r>
              <a:rPr lang="en-US" sz="2400" dirty="0"/>
              <a:t>Intensity is basically useless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5DC9E-FA7D-6E16-BA0C-FD97F42C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611" y="-20774"/>
            <a:ext cx="2022389" cy="68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4C932EC-6E99-0338-0289-0B694335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298" y="286995"/>
            <a:ext cx="8229600" cy="1143000"/>
          </a:xfrm>
        </p:spPr>
        <p:txBody>
          <a:bodyPr/>
          <a:lstStyle/>
          <a:p>
            <a:r>
              <a:rPr lang="en-US" dirty="0"/>
              <a:t>Position wins for precision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7F9F7A-F8C1-D3FD-C2D0-95F4A7AF4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297" y="1612558"/>
            <a:ext cx="9312875" cy="4525963"/>
          </a:xfrm>
        </p:spPr>
        <p:txBody>
          <a:bodyPr/>
          <a:lstStyle/>
          <a:p>
            <a:r>
              <a:rPr lang="en-US" dirty="0"/>
              <a:t>Leads to prioritization of 2D space</a:t>
            </a:r>
          </a:p>
          <a:p>
            <a:r>
              <a:rPr lang="en-US" dirty="0"/>
              <a:t>If you have a list of numbers vertically, what to do with horizontal space?</a:t>
            </a:r>
          </a:p>
          <a:p>
            <a:pPr lvl="1"/>
            <a:r>
              <a:rPr lang="en-US" dirty="0"/>
              <a:t>E.g., run data vertically, use horizontal position to group by categories</a:t>
            </a:r>
          </a:p>
          <a:p>
            <a:r>
              <a:rPr lang="en-US" dirty="0"/>
              <a:t>Plenty of ways to mislead …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41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8B0A-E702-2E0B-E81F-2D6F9203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74638"/>
            <a:ext cx="5050221" cy="1143000"/>
          </a:xfrm>
        </p:spPr>
        <p:txBody>
          <a:bodyPr/>
          <a:lstStyle/>
          <a:p>
            <a:r>
              <a:rPr lang="en-US" dirty="0"/>
              <a:t>Common distortions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55C13-839D-0BF8-EAB8-B76486207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05" y="1600201"/>
            <a:ext cx="7341051" cy="4525963"/>
          </a:xfrm>
        </p:spPr>
        <p:txBody>
          <a:bodyPr>
            <a:normAutofit/>
          </a:bodyPr>
          <a:lstStyle/>
          <a:p>
            <a:r>
              <a:rPr lang="en-US" sz="2800" dirty="0"/>
              <a:t>Broken axes are a no-no</a:t>
            </a:r>
          </a:p>
          <a:p>
            <a:r>
              <a:rPr lang="en-US" sz="2800" dirty="0"/>
              <a:t>Stacked bar graphs: highlighting differences or totals?</a:t>
            </a:r>
          </a:p>
          <a:p>
            <a:r>
              <a:rPr lang="en-US" sz="2800" dirty="0"/>
              <a:t>Mapping to </a:t>
            </a:r>
            <a:r>
              <a:rPr lang="en-US" sz="2800" i="1" dirty="0"/>
              <a:t>length</a:t>
            </a:r>
            <a:r>
              <a:rPr lang="en-US" sz="2800" dirty="0"/>
              <a:t> or </a:t>
            </a:r>
            <a:r>
              <a:rPr lang="en-US" sz="2800" i="1" dirty="0"/>
              <a:t>area</a:t>
            </a:r>
            <a:r>
              <a:rPr lang="en-US" sz="2800" dirty="0"/>
              <a:t>? </a:t>
            </a:r>
          </a:p>
          <a:p>
            <a:r>
              <a:rPr lang="en-US" sz="2800" dirty="0"/>
              <a:t>Vertical shifts</a:t>
            </a:r>
          </a:p>
          <a:p>
            <a:r>
              <a:rPr lang="en-US" sz="2800" dirty="0"/>
              <a:t>Intensity is background-dependent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16E3F-788B-8E94-473B-BDE19CC5E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940" y="90535"/>
            <a:ext cx="2416952" cy="676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CA0E-AD20-1B99-8DA4-1349768E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Timely example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357985-9575-05D3-6395-008262F52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993" y="1318419"/>
            <a:ext cx="5774218" cy="4525963"/>
          </a:xfrm>
        </p:spPr>
        <p:txBody>
          <a:bodyPr>
            <a:normAutofit/>
          </a:bodyPr>
          <a:lstStyle/>
          <a:p>
            <a:r>
              <a:rPr lang="en-US" sz="2400" dirty="0"/>
              <a:t>Not debating conclusion</a:t>
            </a:r>
          </a:p>
          <a:p>
            <a:endParaRPr lang="en-US" sz="2400" dirty="0"/>
          </a:p>
          <a:p>
            <a:r>
              <a:rPr lang="en-US" sz="2400" dirty="0"/>
              <a:t>What is wrong with the figure? </a:t>
            </a:r>
          </a:p>
          <a:p>
            <a:endParaRPr lang="en-US" sz="2400" dirty="0"/>
          </a:p>
          <a:p>
            <a:r>
              <a:rPr lang="en-US" sz="2400" dirty="0"/>
              <a:t>If both mostly decrease, you can always rescale them to match.</a:t>
            </a:r>
          </a:p>
          <a:p>
            <a:endParaRPr lang="en-US" sz="2400" dirty="0"/>
          </a:p>
          <a:p>
            <a:r>
              <a:rPr lang="en-US" sz="2400" dirty="0"/>
              <a:t>Look what happens when we normalize scales:</a:t>
            </a:r>
          </a:p>
        </p:txBody>
      </p:sp>
      <p:sp>
        <p:nvSpPr>
          <p:cNvPr id="4" name="AutoShape 2" descr="While the Price of Crude Oil Has Declined by Around 20% Since Mid-June, the Price of Gas at the Pump Has Only Dropped by 8%">
            <a:extLst>
              <a:ext uri="{FF2B5EF4-FFF2-40B4-BE49-F238E27FC236}">
                <a16:creationId xmlns:a16="http://schemas.microsoft.com/office/drawing/2014/main" id="{7A3EA5ED-825B-4C98-1706-45EC4FCF43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0541" y="35399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333F8B3-7BC2-91C2-D82A-94CDB0B9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42" y="1540395"/>
            <a:ext cx="3917171" cy="39991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5522CA5-9E52-C14E-2CFF-1BF0E6B13D21}"/>
              </a:ext>
            </a:extLst>
          </p:cNvPr>
          <p:cNvGrpSpPr/>
          <p:nvPr/>
        </p:nvGrpSpPr>
        <p:grpSpPr>
          <a:xfrm>
            <a:off x="1091923" y="3616188"/>
            <a:ext cx="4187611" cy="1557002"/>
            <a:chOff x="-49019" y="3352800"/>
            <a:chExt cx="4187611" cy="155700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3ABB6BA-929D-B632-206C-FE0CE5F7F5C4}"/>
                </a:ext>
              </a:extLst>
            </p:cNvPr>
            <p:cNvSpPr txBox="1"/>
            <p:nvPr/>
          </p:nvSpPr>
          <p:spPr>
            <a:xfrm>
              <a:off x="-49019" y="454047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90DBF7-2A70-F5F3-2C68-C4B94B8D7AB6}"/>
                </a:ext>
              </a:extLst>
            </p:cNvPr>
            <p:cNvSpPr txBox="1"/>
            <p:nvPr/>
          </p:nvSpPr>
          <p:spPr>
            <a:xfrm>
              <a:off x="-49019" y="33528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1.33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AA379D-71BC-B69F-9DF9-3541C6CDE9A9}"/>
                </a:ext>
              </a:extLst>
            </p:cNvPr>
            <p:cNvSpPr txBox="1"/>
            <p:nvPr/>
          </p:nvSpPr>
          <p:spPr>
            <a:xfrm>
              <a:off x="3545160" y="454047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80E0E4-86F2-9C98-0E6C-0A1C91C57396}"/>
                </a:ext>
              </a:extLst>
            </p:cNvPr>
            <p:cNvSpPr txBox="1"/>
            <p:nvPr/>
          </p:nvSpPr>
          <p:spPr>
            <a:xfrm>
              <a:off x="3545160" y="3352800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6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8FB43-9D36-05AD-F06D-B457333E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91868"/>
            <a:ext cx="3231931" cy="1143000"/>
          </a:xfrm>
        </p:spPr>
        <p:txBody>
          <a:bodyPr/>
          <a:lstStyle/>
          <a:p>
            <a:r>
              <a:rPr lang="en-US" dirty="0"/>
              <a:t>And more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2FFFE-7B6E-E0D4-BA34-30624D3AB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51" y="0"/>
            <a:ext cx="563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4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62DF-46BF-7051-83B2-69FA98C00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8008"/>
            <a:ext cx="8229600" cy="1143000"/>
          </a:xfrm>
        </p:spPr>
        <p:txBody>
          <a:bodyPr/>
          <a:lstStyle/>
          <a:p>
            <a:r>
              <a:rPr lang="en-US" dirty="0"/>
              <a:t>Next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A833D-DEE1-6C58-9115-C93947C1D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81008"/>
            <a:ext cx="9337589" cy="4525963"/>
          </a:xfrm>
        </p:spPr>
        <p:txBody>
          <a:bodyPr/>
          <a:lstStyle/>
          <a:p>
            <a:r>
              <a:rPr lang="en-US" dirty="0"/>
              <a:t>Data visualization exercise</a:t>
            </a:r>
          </a:p>
          <a:p>
            <a:r>
              <a:rPr lang="en-US" dirty="0"/>
              <a:t>Show me don’t tell me</a:t>
            </a:r>
          </a:p>
          <a:p>
            <a:r>
              <a:rPr lang="en-US" dirty="0"/>
              <a:t>I tried to make the source data as irrelevant as possible, there is no deep meaning</a:t>
            </a:r>
          </a:p>
          <a:p>
            <a:r>
              <a:rPr lang="en-US" dirty="0"/>
              <a:t>Your argument is not all that critical, supporting it with visualization(s) is</a:t>
            </a:r>
          </a:p>
          <a:p>
            <a:r>
              <a:rPr lang="en-US" dirty="0"/>
              <a:t>Obviously: don’t screw up technical details like axis labels and units.</a:t>
            </a:r>
          </a:p>
        </p:txBody>
      </p:sp>
    </p:spTree>
    <p:extLst>
      <p:ext uri="{BB962C8B-B14F-4D97-AF65-F5344CB8AC3E}">
        <p14:creationId xmlns:p14="http://schemas.microsoft.com/office/powerpoint/2010/main" val="17949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74D79-DB31-DB43-9DF7-7AB64210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to visual and back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C03C-FFF9-F3D3-D033-6C255AAFF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Perceptual illusions can cause visual data to be misinterpreted</a:t>
            </a:r>
          </a:p>
          <a:p>
            <a:r>
              <a:rPr lang="en-US" dirty="0"/>
              <a:t>Misinterpretation maps back to quantitative picture for viewer incorrectly</a:t>
            </a:r>
          </a:p>
          <a:p>
            <a:r>
              <a:rPr lang="en-US" dirty="0"/>
              <a:t>If two plotted values have a 1:7 ratio, then the visualization should cause a typical viewer to see that 1:7 ratio vertically.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9672-9B5D-2789-98E4-B2B0338E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78058-E396-92D1-3CC4-B1344A44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52" y="1034366"/>
            <a:ext cx="8836970" cy="47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8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A6CA-CD53-70AE-32D1-ABABFA45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happens a lot.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B4B922-87AD-5CC3-121D-3392C3D88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619" y="426713"/>
            <a:ext cx="6613716" cy="48990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01FA01-15FF-7172-B2A1-3F236E4E989E}"/>
              </a:ext>
            </a:extLst>
          </p:cNvPr>
          <p:cNvSpPr/>
          <p:nvPr/>
        </p:nvSpPr>
        <p:spPr>
          <a:xfrm>
            <a:off x="1757917" y="1506024"/>
            <a:ext cx="2834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Especially</a:t>
            </a:r>
            <a:r>
              <a:rPr lang="en-US" dirty="0"/>
              <a:t> with bar graphs …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372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021CE-834B-2522-B34B-04D650D4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again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52C6B0-FBAF-83C6-22B8-DCF70DF3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33391"/>
            <a:ext cx="6662130" cy="4071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35A77-B883-7B56-AF49-FF537A66D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055" y="807598"/>
            <a:ext cx="3375523" cy="49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53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B249-EA4F-44E2-AC76-B234283E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vs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4C59D-A8C3-75CC-A0AB-31197C876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62482"/>
            <a:ext cx="8732108" cy="4525963"/>
          </a:xfrm>
        </p:spPr>
        <p:txBody>
          <a:bodyPr/>
          <a:lstStyle/>
          <a:p>
            <a:r>
              <a:rPr lang="en-US" dirty="0"/>
              <a:t>Values may be encoded by 1D length, producing a 1:2 ratio </a:t>
            </a:r>
          </a:p>
          <a:p>
            <a:r>
              <a:rPr lang="en-US" dirty="0"/>
              <a:t>However, you might find that your estimate of the depicted values is determined instead by the area taken up </a:t>
            </a:r>
          </a:p>
          <a:p>
            <a:r>
              <a:rPr lang="en-US" dirty="0"/>
              <a:t> This leads to something closer to a 1:4 ratio (or even a 1:16 ratio, if the icons suggest 3D)</a:t>
            </a:r>
          </a:p>
        </p:txBody>
      </p:sp>
    </p:spTree>
    <p:extLst>
      <p:ext uri="{BB962C8B-B14F-4D97-AF65-F5344CB8AC3E}">
        <p14:creationId xmlns:p14="http://schemas.microsoft.com/office/powerpoint/2010/main" val="24037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335CA-56E8-4CF6-4042-230625EA1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472965"/>
            <a:ext cx="10204521" cy="50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5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7237-785B-B412-BF50-F9C682F8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use of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B154-A376-02EC-2665-32566AB2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783" y="1474938"/>
            <a:ext cx="10412628" cy="4525963"/>
          </a:xfrm>
        </p:spPr>
        <p:txBody>
          <a:bodyPr>
            <a:noAutofit/>
          </a:bodyPr>
          <a:lstStyle/>
          <a:p>
            <a:r>
              <a:rPr lang="en-US" sz="2600" dirty="0"/>
              <a:t>Can someone who is color blind still get the message?</a:t>
            </a:r>
          </a:p>
          <a:p>
            <a:r>
              <a:rPr lang="en-US" sz="2600" dirty="0"/>
              <a:t>How about someone printing in black &amp; white?</a:t>
            </a:r>
          </a:p>
          <a:p>
            <a:r>
              <a:rPr lang="en-US" sz="2600" dirty="0"/>
              <a:t>Did you use color strategically, or because you could?</a:t>
            </a:r>
          </a:p>
          <a:p>
            <a:r>
              <a:rPr lang="en-US" sz="2600" dirty="0"/>
              <a:t>Differentiating is easier if encoded colors are farther apart in color space. </a:t>
            </a:r>
          </a:p>
          <a:p>
            <a:r>
              <a:rPr lang="en-US" sz="2600" dirty="0"/>
              <a:t>Easier to tell red from blue than from orange-red</a:t>
            </a:r>
          </a:p>
          <a:p>
            <a:r>
              <a:rPr lang="en-US" sz="2600" dirty="0"/>
              <a:t>Accessible palettes have been developed</a:t>
            </a:r>
          </a:p>
          <a:p>
            <a:pPr lvl="1"/>
            <a:r>
              <a:rPr lang="en-US" sz="2200" dirty="0">
                <a:hlinkClick r:id="rId2"/>
              </a:rPr>
              <a:t>https://davidmathlogic.com/colorblind</a:t>
            </a:r>
            <a:r>
              <a:rPr lang="en-US" sz="2200" dirty="0"/>
              <a:t> for example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8668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B255-9839-55F1-0E08-5AC466AA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4776952" cy="1143000"/>
          </a:xfrm>
        </p:spPr>
        <p:txBody>
          <a:bodyPr/>
          <a:lstStyle/>
          <a:p>
            <a:r>
              <a:rPr lang="en-US" dirty="0"/>
              <a:t>What it looks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30778-63E0-903B-152C-E81D519F8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762" y="1663260"/>
            <a:ext cx="5737655" cy="4525963"/>
          </a:xfrm>
        </p:spPr>
        <p:txBody>
          <a:bodyPr>
            <a:normAutofit/>
          </a:bodyPr>
          <a:lstStyle/>
          <a:p>
            <a:r>
              <a:rPr lang="en-US" sz="2800" dirty="0"/>
              <a:t>Double encoding can help</a:t>
            </a:r>
          </a:p>
          <a:p>
            <a:r>
              <a:rPr lang="en-US" sz="2800" dirty="0"/>
              <a:t>But careful!</a:t>
            </a:r>
          </a:p>
          <a:p>
            <a:r>
              <a:rPr lang="en-US" sz="2800" dirty="0"/>
              <a:t>Clever palette will make it a (partly) moot point</a:t>
            </a:r>
          </a:p>
          <a:p>
            <a:endParaRPr lang="en-US" sz="2800" dirty="0"/>
          </a:p>
          <a:p>
            <a:r>
              <a:rPr lang="en-US" sz="2800" dirty="0"/>
              <a:t>Safe palette is not easy with a lot of lines, to be fair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7D4B5-282A-388A-D903-F62EB3C0E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152" y="0"/>
            <a:ext cx="4518879" cy="54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8A2C-F9F6-0337-C6A8-A6461B320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6F9B5-321C-4EB3-1EE7-026831BF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21995" cy="4214946"/>
          </a:xfrm>
        </p:spPr>
        <p:txBody>
          <a:bodyPr/>
          <a:lstStyle/>
          <a:p>
            <a:r>
              <a:rPr lang="en-US" dirty="0"/>
              <a:t>The shapes you use matter</a:t>
            </a:r>
          </a:p>
          <a:p>
            <a:r>
              <a:rPr lang="en-US" dirty="0"/>
              <a:t>Redundant encoding does necessarily not improve efficiency for those without color vision impairment </a:t>
            </a:r>
          </a:p>
          <a:p>
            <a:r>
              <a:rPr lang="en-US" dirty="0"/>
              <a:t>May inadvertently use shape to signal additional variable</a:t>
            </a:r>
          </a:p>
          <a:p>
            <a:r>
              <a:rPr lang="en-US" dirty="0"/>
              <a:t>Subtle is good – e.g., filled vs open symbols</a:t>
            </a:r>
          </a:p>
        </p:txBody>
      </p:sp>
    </p:spTree>
    <p:extLst>
      <p:ext uri="{BB962C8B-B14F-4D97-AF65-F5344CB8AC3E}">
        <p14:creationId xmlns:p14="http://schemas.microsoft.com/office/powerpoint/2010/main" val="416061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B7B7-DF03-7702-F9E7-410671BE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 encoding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22077-0DF5-87CB-6953-21946C10D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595" y="1417639"/>
            <a:ext cx="7998811" cy="394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3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A62DF-46BF-7051-83B2-69FA98C00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A833D-DEE1-6C58-9115-C93947C1D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have options.</a:t>
            </a:r>
          </a:p>
          <a:p>
            <a:pPr lvl="1"/>
            <a:r>
              <a:rPr lang="en-US" dirty="0"/>
              <a:t>Continue with last mini-experiment</a:t>
            </a:r>
          </a:p>
          <a:p>
            <a:pPr lvl="1"/>
            <a:r>
              <a:rPr lang="en-US" dirty="0"/>
              <a:t>Do another mini-experiment</a:t>
            </a:r>
          </a:p>
          <a:p>
            <a:pPr lvl="1"/>
            <a:r>
              <a:rPr lang="en-US" dirty="0"/>
              <a:t>Machine shop tour and demonstration</a:t>
            </a:r>
          </a:p>
          <a:p>
            <a:r>
              <a:rPr lang="en-US" dirty="0"/>
              <a:t>Sign up on your way out</a:t>
            </a:r>
          </a:p>
        </p:txBody>
      </p:sp>
    </p:spTree>
    <p:extLst>
      <p:ext uri="{BB962C8B-B14F-4D97-AF65-F5344CB8AC3E}">
        <p14:creationId xmlns:p14="http://schemas.microsoft.com/office/powerpoint/2010/main" val="3324423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B5BD-B153-0F91-4220-3C85FA78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trying to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7AC1A-017F-6840-97AE-EA1C63B3E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0"/>
            <a:ext cx="5172404" cy="4525963"/>
          </a:xfrm>
        </p:spPr>
        <p:txBody>
          <a:bodyPr/>
          <a:lstStyle/>
          <a:p>
            <a:r>
              <a:rPr lang="en-US" dirty="0"/>
              <a:t>Which student has a second bar that is lower than the first? </a:t>
            </a:r>
          </a:p>
          <a:p>
            <a:r>
              <a:rPr lang="en-US" dirty="0"/>
              <a:t>To find the answer, need to process each set of bars individually, rather than all at once. </a:t>
            </a:r>
          </a:p>
          <a:p>
            <a:r>
              <a:rPr lang="en-US" dirty="0"/>
              <a:t>Slow to process!</a:t>
            </a:r>
          </a:p>
          <a:p>
            <a:pPr lvl="1"/>
            <a:r>
              <a:rPr lang="en-US" dirty="0"/>
              <a:t>Basically you’re running a sorting algorithm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3BF83-DD22-AB47-5B9B-A79E15894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0"/>
          <a:stretch/>
        </p:blipFill>
        <p:spPr>
          <a:xfrm>
            <a:off x="6353504" y="1433385"/>
            <a:ext cx="5246050" cy="35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EFED-5893-5A99-6B3C-A047D2DD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blue dots!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CF30-299E-B1D9-165C-6C9D215BB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7" y="1600201"/>
            <a:ext cx="5599375" cy="4525963"/>
          </a:xfrm>
        </p:spPr>
        <p:txBody>
          <a:bodyPr/>
          <a:lstStyle/>
          <a:p>
            <a:r>
              <a:rPr lang="en-US" dirty="0"/>
              <a:t>If you ask people to complete a task comparing blue dots, many will fail to see the dinosaur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F2FFD-E852-FBE6-A4F9-FA290746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575" y="530230"/>
            <a:ext cx="5026218" cy="49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32B41-51A7-7E84-D9DF-A6FF04FA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843"/>
            <a:ext cx="10515600" cy="1325563"/>
          </a:xfrm>
        </p:spPr>
        <p:txBody>
          <a:bodyPr/>
          <a:lstStyle/>
          <a:p>
            <a:r>
              <a:rPr lang="en-US" dirty="0"/>
              <a:t>Adding visual cues for grouping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593B4-366A-7C9A-2CCE-E8A81ABA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015" y="1230806"/>
            <a:ext cx="8066996" cy="54506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40777D5-38EB-745E-0186-2026445E9A35}"/>
              </a:ext>
            </a:extLst>
          </p:cNvPr>
          <p:cNvGrpSpPr/>
          <p:nvPr/>
        </p:nvGrpSpPr>
        <p:grpSpPr>
          <a:xfrm>
            <a:off x="874693" y="1773096"/>
            <a:ext cx="2309711" cy="991639"/>
            <a:chOff x="-649307" y="1773095"/>
            <a:chExt cx="2309711" cy="9916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8D4DB2-EFD8-2004-E8DC-CA103383AF74}"/>
                </a:ext>
              </a:extLst>
            </p:cNvPr>
            <p:cNvSpPr/>
            <p:nvPr/>
          </p:nvSpPr>
          <p:spPr>
            <a:xfrm>
              <a:off x="-649307" y="2118403"/>
              <a:ext cx="182678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We live over here</a:t>
              </a:r>
            </a:p>
            <a:p>
              <a:r>
                <a:rPr lang="en-US" dirty="0"/>
                <a:t>most of the time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8C36682-4CB3-2D93-5F28-79FA4D67A7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475" y="1773095"/>
              <a:ext cx="482929" cy="3453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39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BE851-AD46-C3F9-5E10-1291703C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Guide to the most useful comparison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42A995-0B64-9383-ECE3-0EA1BA233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694" y="1437008"/>
            <a:ext cx="6639630" cy="5055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99A0A3-2B6D-C923-6B17-77916973440A}"/>
              </a:ext>
            </a:extLst>
          </p:cNvPr>
          <p:cNvSpPr/>
          <p:nvPr/>
        </p:nvSpPr>
        <p:spPr>
          <a:xfrm>
            <a:off x="7282323" y="1859340"/>
            <a:ext cx="47902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Top</a:t>
            </a:r>
            <a:r>
              <a:rPr lang="en-US" sz="2400" dirty="0"/>
              <a:t>: color and proximity lead you to different comparisons</a:t>
            </a:r>
          </a:p>
          <a:p>
            <a:endParaRPr lang="en-US" sz="2400" dirty="0"/>
          </a:p>
          <a:p>
            <a:r>
              <a:rPr lang="en-US" sz="2400" dirty="0"/>
              <a:t>Same data, different emphasis</a:t>
            </a:r>
          </a:p>
          <a:p>
            <a:endParaRPr lang="en-US" sz="2400" dirty="0"/>
          </a:p>
          <a:p>
            <a:r>
              <a:rPr lang="en-US" sz="2400" b="1" dirty="0"/>
              <a:t>Bottom</a:t>
            </a:r>
            <a:r>
              <a:rPr lang="en-US" sz="2400" dirty="0"/>
              <a:t>: word cloud grouping is weakly controlled by color at left, more strongly by proximity on right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8224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4495-BF6F-028C-DD2E-472AC146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highlighting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DD5A2-4F9F-947E-C5A3-4CFD5884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0201"/>
            <a:ext cx="3944008" cy="4525963"/>
          </a:xfrm>
        </p:spPr>
        <p:txBody>
          <a:bodyPr>
            <a:normAutofit/>
          </a:bodyPr>
          <a:lstStyle/>
          <a:p>
            <a:r>
              <a:rPr lang="en-US" sz="2800" dirty="0"/>
              <a:t>Bar graph clearer</a:t>
            </a:r>
          </a:p>
          <a:p>
            <a:endParaRPr lang="en-US" sz="2800" dirty="0"/>
          </a:p>
          <a:p>
            <a:r>
              <a:rPr lang="en-US" sz="2800" dirty="0"/>
              <a:t>Line graph given better context</a:t>
            </a:r>
          </a:p>
          <a:p>
            <a:endParaRPr lang="en-US" dirty="0"/>
          </a:p>
          <a:p>
            <a:r>
              <a:rPr lang="en-US" sz="2800" dirty="0"/>
              <a:t>Relevant for next assignment?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61D18-14A0-0595-C7D4-6325C8F9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93" y="826666"/>
            <a:ext cx="6813205" cy="49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9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56F0-9FEA-B145-9095-8C7C9E509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Viewer may lack relevant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57F0B-F339-280A-06CE-C5AE26C2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Trends a story highlighted (left) vs what untrained viewers highlighted as important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B0F29-221A-9687-B1E3-CDD4C211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537" y="2486497"/>
            <a:ext cx="7288925" cy="31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5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ACB6-15F0-EAE5-ABD2-574D8C4F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be set to good or evil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68E4E-E0CC-FC8C-91AD-B4ECCC48A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102" y="1690690"/>
            <a:ext cx="10210066" cy="349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1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77CA-8E56-FE71-5906-C74329EB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06" y="248902"/>
            <a:ext cx="8229600" cy="1143000"/>
          </a:xfrm>
        </p:spPr>
        <p:txBody>
          <a:bodyPr/>
          <a:lstStyle/>
          <a:p>
            <a:r>
              <a:rPr lang="en-US" dirty="0"/>
              <a:t>Direct labeling beats legends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1B69C95-216F-EB46-DAEE-AFD9B393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06" y="1155420"/>
            <a:ext cx="8229600" cy="4525963"/>
          </a:xfrm>
        </p:spPr>
        <p:txBody>
          <a:bodyPr/>
          <a:lstStyle/>
          <a:p>
            <a:r>
              <a:rPr lang="en-US" dirty="0"/>
              <a:t>Don’t tax working memory </a:t>
            </a:r>
          </a:p>
          <a:p>
            <a:r>
              <a:rPr lang="en-US" dirty="0"/>
              <a:t>Gets harder from L to 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C153C-3A30-C6A9-141A-72C51AEB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654" y="2095824"/>
            <a:ext cx="7915497" cy="360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8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2C955F86-1F57-28B7-19BF-DA1EF5FCD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77"/>
          <a:stretch/>
        </p:blipFill>
        <p:spPr>
          <a:xfrm>
            <a:off x="1066799" y="2744771"/>
            <a:ext cx="4598310" cy="366325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1B34-E60A-F763-0E0A-744E05B5D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731838"/>
            <a:ext cx="8229600" cy="4525963"/>
          </a:xfrm>
        </p:spPr>
        <p:txBody>
          <a:bodyPr/>
          <a:lstStyle/>
          <a:p>
            <a:r>
              <a:rPr lang="en-US" dirty="0"/>
              <a:t>What I did (1999) vs what I would do now</a:t>
            </a:r>
          </a:p>
          <a:p>
            <a:r>
              <a:rPr lang="en-US" dirty="0"/>
              <a:t>Not </a:t>
            </a:r>
            <a:r>
              <a:rPr lang="en-US" i="1" dirty="0"/>
              <a:t>bad</a:t>
            </a:r>
            <a:r>
              <a:rPr lang="en-US" dirty="0"/>
              <a:t>, but the legend was pointless</a:t>
            </a:r>
          </a:p>
          <a:p>
            <a:r>
              <a:rPr lang="en-US" dirty="0"/>
              <a:t>Subtle dual encoding was OK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1C0BF7A4-4364-C349-1F1C-DC0CDA3A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14" y="2320639"/>
            <a:ext cx="4598310" cy="40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8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D1EF-67D7-E444-ABAD-7620680C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Stupid things might help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68004-298A-02D9-34DA-B42F72FDE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8803" y="1458693"/>
            <a:ext cx="9671222" cy="4525963"/>
          </a:xfrm>
        </p:spPr>
        <p:txBody>
          <a:bodyPr/>
          <a:lstStyle/>
          <a:p>
            <a:r>
              <a:rPr lang="en-US" dirty="0"/>
              <a:t>Same data. Which one are </a:t>
            </a:r>
            <a:r>
              <a:rPr lang="en-US" i="1" dirty="0"/>
              <a:t>you </a:t>
            </a:r>
            <a:r>
              <a:rPr lang="en-US" dirty="0"/>
              <a:t>going to remember?</a:t>
            </a:r>
            <a:r>
              <a:rPr lang="en-US" sz="1800" dirty="0"/>
              <a:t> (The journal will probably only take the middle one.)</a:t>
            </a:r>
            <a:endParaRPr lang="en-US" dirty="0"/>
          </a:p>
          <a:p>
            <a:r>
              <a:rPr lang="en-US" dirty="0"/>
              <a:t>Cluttered, minimalist, pictorial</a:t>
            </a:r>
            <a:endParaRPr lang="en-US" sz="1800" dirty="0"/>
          </a:p>
          <a:p>
            <a:r>
              <a:rPr lang="en-US" sz="1800" dirty="0"/>
              <a:t>Having a $5.00 graph won’t help if you have $0.50 data </a:t>
            </a:r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1734A-1D4C-B08E-D858-189009231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49" b="33025"/>
          <a:stretch/>
        </p:blipFill>
        <p:spPr>
          <a:xfrm>
            <a:off x="4552681" y="3472026"/>
            <a:ext cx="3086637" cy="2219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F69B2-2BB1-6AC3-4C0B-63F8A9CC0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74"/>
          <a:stretch/>
        </p:blipFill>
        <p:spPr>
          <a:xfrm>
            <a:off x="1129421" y="3429000"/>
            <a:ext cx="3086637" cy="2219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1603D-95B6-46CF-8F90-B077A3190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28"/>
          <a:stretch/>
        </p:blipFill>
        <p:spPr>
          <a:xfrm>
            <a:off x="7975943" y="3422467"/>
            <a:ext cx="3086636" cy="22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95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62BC-A032-ABE0-CEF1-3590FC7A9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43EAC-6CA9-C85D-3BFA-0B1E9BA8F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690690"/>
            <a:ext cx="9078097" cy="4525963"/>
          </a:xfrm>
        </p:spPr>
        <p:txBody>
          <a:bodyPr/>
          <a:lstStyle/>
          <a:p>
            <a:r>
              <a:rPr lang="en-US" dirty="0"/>
              <a:t>I assume you remember uncertainty propagation and the like</a:t>
            </a:r>
          </a:p>
          <a:p>
            <a:r>
              <a:rPr lang="en-US" dirty="0"/>
              <a:t>I have reading material if you want it</a:t>
            </a:r>
          </a:p>
          <a:p>
            <a:r>
              <a:rPr lang="en-US" dirty="0"/>
              <a:t>Data </a:t>
            </a:r>
            <a:r>
              <a:rPr lang="en-US" i="1" dirty="0"/>
              <a:t>analysis</a:t>
            </a:r>
            <a:r>
              <a:rPr lang="en-US" dirty="0"/>
              <a:t> we’ll learn as we go with real examples. You will also learn this in practice.</a:t>
            </a:r>
          </a:p>
          <a:p>
            <a:r>
              <a:rPr lang="en-US" dirty="0"/>
              <a:t>Data </a:t>
            </a:r>
            <a:r>
              <a:rPr lang="en-US" i="1" dirty="0"/>
              <a:t>visualization</a:t>
            </a:r>
            <a:r>
              <a:rPr lang="en-US" dirty="0"/>
              <a:t> is something else, and you are far less likely to see this elsewhere</a:t>
            </a:r>
          </a:p>
        </p:txBody>
      </p:sp>
    </p:spTree>
    <p:extLst>
      <p:ext uri="{BB962C8B-B14F-4D97-AF65-F5344CB8AC3E}">
        <p14:creationId xmlns:p14="http://schemas.microsoft.com/office/powerpoint/2010/main" val="2865185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FC81-9D56-7D77-764A-CF8EF1C5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your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41F56-D206-6FC1-7C8D-AB98A8519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Color, shape, etc. all encode information</a:t>
            </a:r>
          </a:p>
          <a:p>
            <a:pPr lvl="1"/>
            <a:r>
              <a:rPr lang="en-US" dirty="0"/>
              <a:t>intentionally or not.</a:t>
            </a:r>
          </a:p>
          <a:p>
            <a:r>
              <a:rPr lang="en-US" dirty="0"/>
              <a:t>This has an unclear schema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A24B3-778C-B76E-6CAA-A66CB3E6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34" y="3370794"/>
            <a:ext cx="5389943" cy="30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AB86-9FE7-EB3B-B590-F051D837C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519" y="28180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Does your field do something special?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0CBABC-1C51-249C-4587-8237456A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455" y="1280327"/>
            <a:ext cx="5218327" cy="55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3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1019A-2A8F-E7BA-98E3-489294B46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914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/>
              <a:t>Common confusions mapping to visuals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317ED-2CE5-78CA-2E5D-A41FA17C6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750" y="1291639"/>
            <a:ext cx="8024499" cy="55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4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50B2-F99F-32A3-24CF-ABB9F35C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3" y="274638"/>
            <a:ext cx="4419600" cy="1143000"/>
          </a:xfrm>
        </p:spPr>
        <p:txBody>
          <a:bodyPr>
            <a:normAutofit/>
          </a:bodyPr>
          <a:lstStyle/>
          <a:p>
            <a:r>
              <a:rPr lang="en-US" dirty="0"/>
              <a:t>Graphical 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6A720-9ABD-9D99-B1ED-2EEBD9DC9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32" y="1705232"/>
            <a:ext cx="4679091" cy="4766921"/>
          </a:xfrm>
        </p:spPr>
        <p:txBody>
          <a:bodyPr/>
          <a:lstStyle/>
          <a:p>
            <a:r>
              <a:rPr lang="en-US" dirty="0"/>
              <a:t>Top: we’ve seen this!</a:t>
            </a:r>
          </a:p>
          <a:p>
            <a:endParaRPr lang="en-US" dirty="0"/>
          </a:p>
          <a:p>
            <a:r>
              <a:rPr lang="en-US" dirty="0"/>
              <a:t>Bottom: only 1% of middle school students drew correct graph – mixing </a:t>
            </a:r>
            <a:r>
              <a:rPr lang="en-US" i="1" dirty="0"/>
              <a:t>t</a:t>
            </a:r>
            <a:r>
              <a:rPr lang="en-US" dirty="0"/>
              <a:t> and </a:t>
            </a:r>
            <a:r>
              <a:rPr lang="en-US" i="1" dirty="0"/>
              <a:t>x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A943A-29BE-B034-25B5-F1A52946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789" y="280816"/>
            <a:ext cx="5754130" cy="6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86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F7C7-1877-D22A-14BB-AC9E70FB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48" y="235437"/>
            <a:ext cx="8229600" cy="1143000"/>
          </a:xfrm>
        </p:spPr>
        <p:txBody>
          <a:bodyPr/>
          <a:lstStyle/>
          <a:p>
            <a:r>
              <a:rPr lang="en-US" dirty="0"/>
              <a:t>Uncertainty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94CB8-3D64-56FC-455A-524E78CD8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448" y="1304208"/>
            <a:ext cx="8229600" cy="4525963"/>
          </a:xfrm>
        </p:spPr>
        <p:txBody>
          <a:bodyPr/>
          <a:lstStyle/>
          <a:p>
            <a:r>
              <a:rPr lang="en-US" dirty="0"/>
              <a:t>Left: 1.96 standard </a:t>
            </a:r>
            <a:r>
              <a:rPr lang="en-US" i="1" dirty="0"/>
              <a:t>errors</a:t>
            </a:r>
            <a:endParaRPr lang="en-US" dirty="0"/>
          </a:p>
          <a:p>
            <a:r>
              <a:rPr lang="en-US" dirty="0"/>
              <a:t>Middle: 1.96 standard </a:t>
            </a:r>
            <a:r>
              <a:rPr lang="en-US" i="1" dirty="0"/>
              <a:t>deviations</a:t>
            </a:r>
          </a:p>
          <a:p>
            <a:r>
              <a:rPr lang="en-US" dirty="0"/>
              <a:t>Right: as left but scale of middle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6D78E-4FA3-E31C-2DFE-20BC723E7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75" y="3051552"/>
            <a:ext cx="7778145" cy="26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2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38CE4-142E-A5D8-26E9-81E8D114E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is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B8B28-BBAC-6D4E-D650-1B6504AE1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20"/>
            <a:ext cx="10515600" cy="4214946"/>
          </a:xfrm>
        </p:spPr>
        <p:txBody>
          <a:bodyPr>
            <a:normAutofit/>
          </a:bodyPr>
          <a:lstStyle/>
          <a:p>
            <a:r>
              <a:rPr lang="en-US" sz="2800" dirty="0"/>
              <a:t>Dot is same distance from edge of bar in each case</a:t>
            </a:r>
          </a:p>
          <a:p>
            <a:r>
              <a:rPr lang="en-US" sz="2800" dirty="0"/>
              <a:t>Most say point inside bar as being more likely to belong to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BB9E4-1EAA-0AC6-FEF9-9DA1680C0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65" y="3429001"/>
            <a:ext cx="6130096" cy="33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96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F77E-7587-48E2-F475-83E2E017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28" y="204489"/>
            <a:ext cx="10515600" cy="1325563"/>
          </a:xfrm>
        </p:spPr>
        <p:txBody>
          <a:bodyPr/>
          <a:lstStyle/>
          <a:p>
            <a:r>
              <a:rPr lang="en-US" dirty="0"/>
              <a:t>Cone of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2CC58-1738-8AA7-0B72-BF74881B6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784" y="1166018"/>
            <a:ext cx="10164923" cy="4525963"/>
          </a:xfrm>
        </p:spPr>
        <p:txBody>
          <a:bodyPr/>
          <a:lstStyle/>
          <a:p>
            <a:r>
              <a:rPr lang="en-US" dirty="0"/>
              <a:t>This is not a cone of danger, but a cone containing most predicted outcomes. </a:t>
            </a:r>
          </a:p>
          <a:p>
            <a:r>
              <a:rPr lang="en-US" dirty="0"/>
              <a:t>Areas outside are not necessarily safe</a:t>
            </a:r>
          </a:p>
          <a:p>
            <a:r>
              <a:rPr lang="en-US" sz="1200" dirty="0"/>
              <a:t>Resisting super obvious joke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8C421-9A1C-E143-CC44-37166490D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27" y="3167177"/>
            <a:ext cx="3946342" cy="369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5D11-61A1-C189-DAF5-540C1C66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If it is a distribution, maybe just show the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6DA0-2553-A8A1-FEA3-EB2CCBB71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42565"/>
            <a:ext cx="10515600" cy="4214946"/>
          </a:xfrm>
        </p:spPr>
        <p:txBody>
          <a:bodyPr>
            <a:normAutofit/>
          </a:bodyPr>
          <a:lstStyle/>
          <a:p>
            <a:r>
              <a:rPr lang="en-US" sz="2800" dirty="0"/>
              <a:t>Bar &amp; error bar chart probably misleading here</a:t>
            </a:r>
          </a:p>
          <a:p>
            <a:pPr lvl="1"/>
            <a:r>
              <a:rPr lang="en-US" dirty="0"/>
              <a:t>Really need to see a representation of the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AAD1E-2BB7-991C-5AA9-D0B3FA803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70206"/>
            <a:ext cx="7616539" cy="34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07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019B-B080-88BE-A6F3-614F3A41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of encoding uncertainty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D3FFD-F168-E601-E736-4C34E1380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34" y="1417639"/>
            <a:ext cx="9653789" cy="40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82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2E70-8D57-72B4-DF50-B0F35D17B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35" y="308265"/>
            <a:ext cx="8229600" cy="1143000"/>
          </a:xfrm>
        </p:spPr>
        <p:txBody>
          <a:bodyPr/>
          <a:lstStyle/>
          <a:p>
            <a:r>
              <a:rPr lang="en-US" dirty="0"/>
              <a:t>Reduced by X%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9C900-FD4E-D4DE-B5D5-5874086E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84" y="1451266"/>
            <a:ext cx="5116614" cy="5098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9A75CA-EA9B-054D-4741-79F5CA88F6D5}"/>
              </a:ext>
            </a:extLst>
          </p:cNvPr>
          <p:cNvSpPr/>
          <p:nvPr/>
        </p:nvSpPr>
        <p:spPr>
          <a:xfrm>
            <a:off x="6288022" y="1911649"/>
            <a:ext cx="59039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Better way to frame frequency</a:t>
            </a:r>
          </a:p>
          <a:p>
            <a:endParaRPr lang="en-US" sz="2400" dirty="0"/>
          </a:p>
          <a:p>
            <a:r>
              <a:rPr lang="en-US" sz="2400" dirty="0"/>
              <a:t>Especially when “reduced by 13%” fails to convey that it was </a:t>
            </a:r>
            <a:r>
              <a:rPr lang="en-US" sz="2400" i="1" dirty="0"/>
              <a:t>already unlikely</a:t>
            </a:r>
            <a:r>
              <a:rPr lang="en-US" sz="2400" dirty="0"/>
              <a:t> to start with</a:t>
            </a:r>
          </a:p>
          <a:p>
            <a:endParaRPr lang="en-US" sz="2400" dirty="0"/>
          </a:p>
          <a:p>
            <a:r>
              <a:rPr lang="en-US" sz="2400" dirty="0"/>
              <a:t>WOW 13% SEEMS LIKE A LOT will be all people hear if you’re not careful</a:t>
            </a:r>
          </a:p>
        </p:txBody>
      </p:sp>
    </p:spTree>
    <p:extLst>
      <p:ext uri="{BB962C8B-B14F-4D97-AF65-F5344CB8AC3E}">
        <p14:creationId xmlns:p14="http://schemas.microsoft.com/office/powerpoint/2010/main" val="4010953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A PowerpointTemp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source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Franconeri</a:t>
            </a:r>
            <a:r>
              <a:rPr lang="en-US" sz="2800" dirty="0"/>
              <a:t>, S. L., Padilla, L. M., Shah, P., Zacks, J. M., &amp; </a:t>
            </a:r>
            <a:r>
              <a:rPr lang="en-US" sz="2800" dirty="0" err="1"/>
              <a:t>Hullman</a:t>
            </a:r>
            <a:r>
              <a:rPr lang="en-US" sz="2800" dirty="0"/>
              <a:t>, J. (2021). The science of visual data communication: What works. </a:t>
            </a:r>
            <a:r>
              <a:rPr lang="en-US" sz="2800" i="1" dirty="0"/>
              <a:t>Psychological Science in the Public Interest</a:t>
            </a:r>
            <a:r>
              <a:rPr lang="en-US" sz="2800" dirty="0"/>
              <a:t>, </a:t>
            </a:r>
            <a:r>
              <a:rPr lang="en-US" sz="2800" i="1" dirty="0"/>
              <a:t>22</a:t>
            </a:r>
            <a:r>
              <a:rPr lang="en-US" sz="2800" dirty="0"/>
              <a:t>(3), 110–161. </a:t>
            </a:r>
          </a:p>
          <a:p>
            <a:r>
              <a:rPr lang="en-US" sz="2800" dirty="0"/>
              <a:t>Figures used are from this unless noted.</a:t>
            </a:r>
          </a:p>
          <a:p>
            <a:r>
              <a:rPr lang="en-US" sz="2800" dirty="0">
                <a:hlinkClick r:id="rId3"/>
              </a:rPr>
              <a:t>https://doi.org/10.1177%2F15291006211051956</a:t>
            </a:r>
            <a:r>
              <a:rPr lang="en-US" sz="28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74838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65B5A-46E0-53EC-968E-AE05974F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4CF6C-2E7D-006B-FC3B-B0934D596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600201"/>
            <a:ext cx="9201665" cy="4525963"/>
          </a:xfrm>
        </p:spPr>
        <p:txBody>
          <a:bodyPr/>
          <a:lstStyle/>
          <a:p>
            <a:r>
              <a:rPr lang="en-US" dirty="0"/>
              <a:t>Back to this when we get to writing</a:t>
            </a:r>
          </a:p>
          <a:p>
            <a:r>
              <a:rPr lang="en-US" dirty="0"/>
              <a:t>Never use vertical rules (or grid)</a:t>
            </a:r>
          </a:p>
          <a:p>
            <a:r>
              <a:rPr lang="en-US" dirty="0"/>
              <a:t>Forget double rules too</a:t>
            </a:r>
          </a:p>
          <a:p>
            <a:r>
              <a:rPr lang="en-US" dirty="0"/>
              <a:t>Put units in the column heading, not table body</a:t>
            </a:r>
          </a:p>
          <a:p>
            <a:pPr lvl="1"/>
            <a:r>
              <a:rPr lang="en-US" dirty="0"/>
              <a:t>Redundant repetition and waste of valuable space</a:t>
            </a:r>
          </a:p>
          <a:p>
            <a:pPr lvl="1"/>
            <a:endParaRPr lang="en-US" dirty="0"/>
          </a:p>
          <a:p>
            <a:r>
              <a:rPr lang="en-US" dirty="0"/>
              <a:t>Table defaults are typically hideous.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22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8C5E-F0B1-A30E-F6F3-74F81BF1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074" y="372903"/>
            <a:ext cx="8229600" cy="1143000"/>
          </a:xfrm>
        </p:spPr>
        <p:txBody>
          <a:bodyPr/>
          <a:lstStyle/>
          <a:p>
            <a:r>
              <a:rPr lang="en-US" dirty="0"/>
              <a:t>Good and bad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F15BA-4023-3858-DE24-90CF5D06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88" y="2268237"/>
            <a:ext cx="3839369" cy="1815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86B80-398C-ECCA-56D5-EEE9B0016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63" y="2085116"/>
            <a:ext cx="3201082" cy="21819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F2C1E6-C3C5-C04F-DA3B-954761113A97}"/>
              </a:ext>
            </a:extLst>
          </p:cNvPr>
          <p:cNvSpPr/>
          <p:nvPr/>
        </p:nvSpPr>
        <p:spPr>
          <a:xfrm>
            <a:off x="1613338" y="655022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MR17"/>
              </a:rPr>
              <a:t>Publication quality tables in L</a:t>
            </a:r>
            <a:r>
              <a:rPr lang="en-US" sz="1400" dirty="0">
                <a:latin typeface="CMR12"/>
              </a:rPr>
              <a:t>A</a:t>
            </a:r>
            <a:r>
              <a:rPr lang="en-US" sz="1400" dirty="0">
                <a:latin typeface="CMR17"/>
              </a:rPr>
              <a:t>TEX</a:t>
            </a:r>
            <a:r>
              <a:rPr lang="en-US" sz="1400" dirty="0">
                <a:latin typeface="CMSY10"/>
              </a:rPr>
              <a:t>, </a:t>
            </a:r>
            <a:r>
              <a:rPr lang="en-US" sz="1400" dirty="0">
                <a:latin typeface="CMR12"/>
              </a:rPr>
              <a:t>Simon Fear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966F8-87C1-3DCE-EBA7-328EC0655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131" y="1515903"/>
            <a:ext cx="10261647" cy="4525963"/>
          </a:xfrm>
        </p:spPr>
        <p:txBody>
          <a:bodyPr/>
          <a:lstStyle/>
          <a:p>
            <a:r>
              <a:rPr lang="en-US" dirty="0"/>
              <a:t>Left example: hard to parse, vertical lines add nothing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example: much cleaner, lower cognitive load</a:t>
            </a:r>
          </a:p>
        </p:txBody>
      </p:sp>
    </p:spTree>
    <p:extLst>
      <p:ext uri="{BB962C8B-B14F-4D97-AF65-F5344CB8AC3E}">
        <p14:creationId xmlns:p14="http://schemas.microsoft.com/office/powerpoint/2010/main" val="30166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7D9C-74F3-F342-103D-39EFE372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105635"/>
            <a:ext cx="10515600" cy="1325563"/>
          </a:xfrm>
        </p:spPr>
        <p:txBody>
          <a:bodyPr/>
          <a:lstStyle/>
          <a:p>
            <a:r>
              <a:rPr lang="en-US" dirty="0"/>
              <a:t>Good and bad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E9C57-BB76-CECC-E4B8-4200FC9BC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62" y="1040893"/>
            <a:ext cx="10333818" cy="2609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52F63E-3A5B-5876-2392-4BF2B9773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62" y="3700018"/>
            <a:ext cx="10333818" cy="27640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C8D414-244C-000B-A1B9-34D380EACB16}"/>
              </a:ext>
            </a:extLst>
          </p:cNvPr>
          <p:cNvSpPr/>
          <p:nvPr/>
        </p:nvSpPr>
        <p:spPr>
          <a:xfrm>
            <a:off x="1524001" y="6488668"/>
            <a:ext cx="3186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Tufte, “Envisioning Information”</a:t>
            </a:r>
          </a:p>
        </p:txBody>
      </p:sp>
    </p:spTree>
    <p:extLst>
      <p:ext uri="{BB962C8B-B14F-4D97-AF65-F5344CB8AC3E}">
        <p14:creationId xmlns:p14="http://schemas.microsoft.com/office/powerpoint/2010/main" val="2893413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31FD4-2DB4-A6FF-946A-D8AC7721E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43" y="245439"/>
            <a:ext cx="8229600" cy="1143000"/>
          </a:xfrm>
        </p:spPr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CC915-A48E-C144-0BCB-89E412660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005" y="1561435"/>
            <a:ext cx="10610335" cy="4525963"/>
          </a:xfrm>
        </p:spPr>
        <p:txBody>
          <a:bodyPr/>
          <a:lstStyle/>
          <a:p>
            <a:r>
              <a:rPr lang="en-US" dirty="0"/>
              <a:t>Viewers can visually extract broad statistics about data in a display, e.g. mean and extrema, almost instantly</a:t>
            </a:r>
          </a:p>
          <a:p>
            <a:r>
              <a:rPr lang="en-US" dirty="0"/>
              <a:t>Visualize your data (histograms, scatterplots, </a:t>
            </a:r>
            <a:r>
              <a:rPr lang="en-US" dirty="0" err="1"/>
              <a:t>etc</a:t>
            </a:r>
            <a:r>
              <a:rPr lang="en-US" dirty="0"/>
              <a:t>) before trusting stats</a:t>
            </a:r>
          </a:p>
          <a:p>
            <a:r>
              <a:rPr lang="en-US" dirty="0"/>
              <a:t>Watch out for common visual illusions and confusions (not starting axes at zero, 1D vs 2D, color perception issues)</a:t>
            </a:r>
          </a:p>
        </p:txBody>
      </p:sp>
    </p:spTree>
    <p:extLst>
      <p:ext uri="{BB962C8B-B14F-4D97-AF65-F5344CB8AC3E}">
        <p14:creationId xmlns:p14="http://schemas.microsoft.com/office/powerpoint/2010/main" val="94974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DC59D-FB25-5877-06A9-91D47060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78170-66A2-EBC7-2E41-B4531CDD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Extracting global stats is fast, comparing subsets is slow – use grouping cues</a:t>
            </a:r>
          </a:p>
          <a:p>
            <a:r>
              <a:rPr lang="en-US" dirty="0"/>
              <a:t>Do it anyway, even if it seems obvious – you have a ‘curse of knowledge’ and know what to look for already</a:t>
            </a:r>
          </a:p>
          <a:p>
            <a:r>
              <a:rPr lang="en-US" dirty="0"/>
              <a:t>Don’t tax working memory with legends, label directly if you can and avoid animations</a:t>
            </a:r>
          </a:p>
        </p:txBody>
      </p:sp>
    </p:spTree>
    <p:extLst>
      <p:ext uri="{BB962C8B-B14F-4D97-AF65-F5344CB8AC3E}">
        <p14:creationId xmlns:p14="http://schemas.microsoft.com/office/powerpoint/2010/main" val="17772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9C40-D519-60EE-999E-FE446410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405DF-2FE0-EFCD-19D7-67C24080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297" y="1487295"/>
            <a:ext cx="10200503" cy="4525963"/>
          </a:xfrm>
        </p:spPr>
        <p:txBody>
          <a:bodyPr>
            <a:normAutofit/>
          </a:bodyPr>
          <a:lstStyle/>
          <a:p>
            <a:r>
              <a:rPr lang="en-US" sz="2800" dirty="0"/>
              <a:t>Know your audience and use forms they are used to </a:t>
            </a:r>
          </a:p>
          <a:p>
            <a:r>
              <a:rPr lang="en-US" sz="2800" dirty="0"/>
              <a:t>(e.g., one admin who </a:t>
            </a:r>
            <a:r>
              <a:rPr lang="en-US" sz="2800" i="1" dirty="0"/>
              <a:t>loves</a:t>
            </a:r>
            <a:r>
              <a:rPr lang="en-US" sz="2800" dirty="0"/>
              <a:t> cumulative distributions and uses them well, but many in the audience don’t parse them at all)</a:t>
            </a:r>
          </a:p>
          <a:p>
            <a:r>
              <a:rPr lang="en-US" sz="2800" dirty="0"/>
              <a:t>Beware common associations, like “up=more”</a:t>
            </a:r>
          </a:p>
          <a:p>
            <a:r>
              <a:rPr lang="en-US" sz="2800" dirty="0"/>
              <a:t>Use a format that works with the message you have</a:t>
            </a:r>
          </a:p>
          <a:p>
            <a:r>
              <a:rPr lang="en-US" sz="2800" dirty="0"/>
              <a:t>With a lay-audience: avoid error bars that can be misinterpreted as a data range. Show discrete outcomes</a:t>
            </a:r>
          </a:p>
        </p:txBody>
      </p:sp>
    </p:spTree>
    <p:extLst>
      <p:ext uri="{BB962C8B-B14F-4D97-AF65-F5344CB8AC3E}">
        <p14:creationId xmlns:p14="http://schemas.microsoft.com/office/powerpoint/2010/main" val="35966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A453-5982-C5B8-1F6B-857C326D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224EF-3244-0B84-29F0-9EDA5CCF1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350" y="1525210"/>
            <a:ext cx="9782433" cy="4525963"/>
          </a:xfrm>
        </p:spPr>
        <p:txBody>
          <a:bodyPr/>
          <a:lstStyle/>
          <a:p>
            <a:r>
              <a:rPr lang="en-US" dirty="0"/>
              <a:t>For lay audiences especially (but also in general) rely on absolute instead of relative rates, or at least include both</a:t>
            </a:r>
          </a:p>
          <a:p>
            <a:r>
              <a:rPr lang="en-US" dirty="0"/>
              <a:t>Similarly – for low N frequencies (3 out of 10) may be better than percentages (30%)</a:t>
            </a:r>
          </a:p>
          <a:p>
            <a:r>
              <a:rPr lang="en-US" dirty="0"/>
              <a:t>Think </a:t>
            </a:r>
            <a:r>
              <a:rPr lang="en-US" i="1" dirty="0"/>
              <a:t>really </a:t>
            </a:r>
            <a:r>
              <a:rPr lang="en-US" dirty="0"/>
              <a:t>hard about that 2D plot with a color map, does it convey quantitative information or just look cool?</a:t>
            </a:r>
          </a:p>
        </p:txBody>
      </p:sp>
    </p:spTree>
    <p:extLst>
      <p:ext uri="{BB962C8B-B14F-4D97-AF65-F5344CB8AC3E}">
        <p14:creationId xmlns:p14="http://schemas.microsoft.com/office/powerpoint/2010/main" val="115276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199D-0515-B80F-3C00-4A571F40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C8295-FABE-3461-32D1-BCF0F9CE7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Visualization and analysis exercises overview</a:t>
            </a:r>
          </a:p>
          <a:p>
            <a:endParaRPr lang="en-US" dirty="0"/>
          </a:p>
          <a:p>
            <a:r>
              <a:rPr lang="en-US" dirty="0"/>
              <a:t>I’m not going to rehash propagation of uncertainty and stats unless you suggest I need to</a:t>
            </a:r>
          </a:p>
        </p:txBody>
      </p:sp>
    </p:spTree>
    <p:extLst>
      <p:ext uri="{BB962C8B-B14F-4D97-AF65-F5344CB8AC3E}">
        <p14:creationId xmlns:p14="http://schemas.microsoft.com/office/powerpoint/2010/main" val="3965020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E645-5700-4A60-ADA2-7129FB05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B808B-D08A-C68D-5FD1-3B906E747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https://doi.org/10.1177%2F15291006211051956</a:t>
            </a:r>
            <a:r>
              <a:rPr lang="en-US" dirty="0"/>
              <a:t>	</a:t>
            </a:r>
          </a:p>
          <a:p>
            <a:r>
              <a:rPr lang="en-US" dirty="0">
                <a:hlinkClick r:id="rId3"/>
              </a:rPr>
              <a:t>https://dl.acm.org/doi/pdf/10.1145/3025453.3025912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https://www.autodesk.com/research/publications/same-stats-different-graphs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https://flowingdata.com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97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6369D-2719-1E82-2A84-822B74B7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0B943-E648-FF33-4A01-98D8E56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26932"/>
            <a:ext cx="8229600" cy="4525963"/>
          </a:xfrm>
        </p:spPr>
        <p:txBody>
          <a:bodyPr/>
          <a:lstStyle/>
          <a:p>
            <a:r>
              <a:rPr lang="en-US" dirty="0"/>
              <a:t>Effective visualization aids understanding</a:t>
            </a:r>
          </a:p>
          <a:p>
            <a:pPr lvl="1"/>
            <a:r>
              <a:rPr lang="en-US" dirty="0"/>
              <a:t>‘picture is worth 1000 words’</a:t>
            </a:r>
          </a:p>
          <a:p>
            <a:r>
              <a:rPr lang="en-US" dirty="0"/>
              <a:t>Poor visualization can cause confusion, misunderstanding, and distrust</a:t>
            </a:r>
          </a:p>
          <a:p>
            <a:r>
              <a:rPr lang="en-US" dirty="0"/>
              <a:t>How to do it right? </a:t>
            </a:r>
          </a:p>
          <a:p>
            <a:r>
              <a:rPr lang="en-US" dirty="0"/>
              <a:t>What are some good and bad practices?</a:t>
            </a:r>
          </a:p>
          <a:p>
            <a:r>
              <a:rPr lang="en-US" i="1" dirty="0"/>
              <a:t>This is an entire field of study</a:t>
            </a:r>
          </a:p>
        </p:txBody>
      </p:sp>
    </p:spTree>
    <p:extLst>
      <p:ext uri="{BB962C8B-B14F-4D97-AF65-F5344CB8AC3E}">
        <p14:creationId xmlns:p14="http://schemas.microsoft.com/office/powerpoint/2010/main" val="38477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6E67-8668-2E2B-5C24-C3011A87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77B01-F613-9E49-F5DD-819AEC5B7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Evidence-based policy communication often done with heavy reliance on visualizations</a:t>
            </a:r>
          </a:p>
          <a:p>
            <a:r>
              <a:rPr lang="en-US" dirty="0"/>
              <a:t>Any data-driven field relies on visualization to reduce data and find patterns</a:t>
            </a:r>
          </a:p>
          <a:p>
            <a:r>
              <a:rPr lang="en-US" dirty="0"/>
              <a:t>Low graphical literacy and poor design lead to a struggle to understand</a:t>
            </a:r>
          </a:p>
          <a:p>
            <a:r>
              <a:rPr lang="en-US" i="1" dirty="0"/>
              <a:t>Easy </a:t>
            </a:r>
            <a:r>
              <a:rPr lang="en-US" dirty="0"/>
              <a:t>to mislead, intentionally or not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91072-CEBC-D3D4-3BAA-8380DA529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Fuzzy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3A21A-D4D1-32D1-24DC-562862377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Psychology – color has connotation. </a:t>
            </a:r>
            <a:r>
              <a:rPr lang="en-US" sz="2800" dirty="0">
                <a:solidFill>
                  <a:srgbClr val="FF0000"/>
                </a:solidFill>
              </a:rPr>
              <a:t>Red is alarming!</a:t>
            </a:r>
          </a:p>
          <a:p>
            <a:r>
              <a:rPr lang="en-US" sz="2800" dirty="0"/>
              <a:t>Working memory limits the complexity you can use</a:t>
            </a:r>
          </a:p>
          <a:p>
            <a:r>
              <a:rPr lang="en-US" sz="2800" dirty="0"/>
              <a:t>If you make it hard for the reader, they move on</a:t>
            </a:r>
          </a:p>
          <a:p>
            <a:r>
              <a:rPr lang="en-US" sz="2800" dirty="0"/>
              <a:t>Translating visual to underlying concept</a:t>
            </a:r>
          </a:p>
          <a:p>
            <a:r>
              <a:rPr lang="en-US" sz="2800" dirty="0"/>
              <a:t>Why do some visualizations seem more trustworthy?</a:t>
            </a:r>
          </a:p>
          <a:p>
            <a:r>
              <a:rPr lang="en-US" sz="2800" dirty="0"/>
              <a:t>How to properly communicate uncertainty?</a:t>
            </a:r>
          </a:p>
          <a:p>
            <a:r>
              <a:rPr lang="en-US" sz="2800" dirty="0"/>
              <a:t>Misleading charts for fun and profit, how is it done?</a:t>
            </a:r>
          </a:p>
        </p:txBody>
      </p:sp>
    </p:spTree>
    <p:extLst>
      <p:ext uri="{BB962C8B-B14F-4D97-AF65-F5344CB8AC3E}">
        <p14:creationId xmlns:p14="http://schemas.microsoft.com/office/powerpoint/2010/main" val="7693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0643B-5F68-B5F9-4BA9-EEE56B50C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beyond summary statistics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E5BF5B-DD69-7831-CFCD-947A21067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678" y="1522742"/>
            <a:ext cx="5334009" cy="3511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83925D-98BC-800E-DFAD-A158D9E285D5}"/>
              </a:ext>
            </a:extLst>
          </p:cNvPr>
          <p:cNvSpPr txBox="1"/>
          <p:nvPr/>
        </p:nvSpPr>
        <p:spPr>
          <a:xfrm>
            <a:off x="7367753" y="1891862"/>
            <a:ext cx="25332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Stats are the same, </a:t>
            </a:r>
          </a:p>
          <a:p>
            <a:r>
              <a:rPr lang="en-US" dirty="0"/>
              <a:t>including linear trendline</a:t>
            </a:r>
          </a:p>
          <a:p>
            <a:endParaRPr lang="en-US" dirty="0"/>
          </a:p>
          <a:p>
            <a:r>
              <a:rPr lang="en-US" dirty="0"/>
              <a:t>That’s good, right?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have a look.</a:t>
            </a:r>
          </a:p>
        </p:txBody>
      </p:sp>
    </p:spTree>
    <p:extLst>
      <p:ext uri="{BB962C8B-B14F-4D97-AF65-F5344CB8AC3E}">
        <p14:creationId xmlns:p14="http://schemas.microsoft.com/office/powerpoint/2010/main" val="830512156"/>
      </p:ext>
    </p:extLst>
  </p:cSld>
  <p:clrMapOvr>
    <a:masterClrMapping/>
  </p:clrMapOvr>
</p:sld>
</file>

<file path=ppt/theme/theme1.xml><?xml version="1.0" encoding="utf-8"?>
<a:theme xmlns:a="http://schemas.openxmlformats.org/drawingml/2006/main" name="UA_POWERPOINT_TEMPLATE_Option3_wide">
  <a:themeElements>
    <a:clrScheme name="UA Theme Color 1">
      <a:dk1>
        <a:srgbClr val="000000"/>
      </a:dk1>
      <a:lt1>
        <a:srgbClr val="FFFFFF"/>
      </a:lt1>
      <a:dk2>
        <a:srgbClr val="990000"/>
      </a:dk2>
      <a:lt2>
        <a:srgbClr val="EAEAEA"/>
      </a:lt2>
      <a:accent1>
        <a:srgbClr val="941100"/>
      </a:accent1>
      <a:accent2>
        <a:srgbClr val="D00001"/>
      </a:accent2>
      <a:accent3>
        <a:srgbClr val="FF0002"/>
      </a:accent3>
      <a:accent4>
        <a:srgbClr val="FF5959"/>
      </a:accent4>
      <a:accent5>
        <a:srgbClr val="FF8074"/>
      </a:accent5>
      <a:accent6>
        <a:srgbClr val="FFA087"/>
      </a:accent6>
      <a:hlink>
        <a:srgbClr val="A9A9A9"/>
      </a:hlink>
      <a:folHlink>
        <a:srgbClr val="D5D5D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POWERPOINT_TEMPLATE_Option3" id="{1A3B40E7-61B2-1A4A-80ED-55FE70C4B4C1}" vid="{09F5B091-7A7F-414B-861E-0F4E76A7D9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UA_POWERPOINT_TEMPLATE_Option3_wide</Template>
  <TotalTime>12548</TotalTime>
  <Words>1779</Words>
  <Application>Microsoft Macintosh PowerPoint</Application>
  <PresentationFormat>Widescreen</PresentationFormat>
  <Paragraphs>241</Paragraphs>
  <Slides>58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CMR12</vt:lpstr>
      <vt:lpstr>CMR17</vt:lpstr>
      <vt:lpstr>CMSY10</vt:lpstr>
      <vt:lpstr>Verdana</vt:lpstr>
      <vt:lpstr>UA_POWERPOINT_TEMPLATE_Option3_wide</vt:lpstr>
      <vt:lpstr>PowerPoint Presentation</vt:lpstr>
      <vt:lpstr>Next assignment</vt:lpstr>
      <vt:lpstr>Thursday</vt:lpstr>
      <vt:lpstr>Data analysis</vt:lpstr>
      <vt:lpstr>Main source material</vt:lpstr>
      <vt:lpstr>Why </vt:lpstr>
      <vt:lpstr>Importance </vt:lpstr>
      <vt:lpstr>Fuzzy aspects</vt:lpstr>
      <vt:lpstr>Looking beyond summary statistics</vt:lpstr>
      <vt:lpstr>Oops we over-reduced the data</vt:lpstr>
      <vt:lpstr>More subtle than it looks</vt:lpstr>
      <vt:lpstr>Something has gone terribly wrong</vt:lpstr>
      <vt:lpstr>PowerPoint Presentation</vt:lpstr>
      <vt:lpstr>PowerPoint Presentation</vt:lpstr>
      <vt:lpstr>How to design accurate visualizations</vt:lpstr>
      <vt:lpstr>Position wins for precision</vt:lpstr>
      <vt:lpstr>Common distortions</vt:lpstr>
      <vt:lpstr>Timely example</vt:lpstr>
      <vt:lpstr>And more</vt:lpstr>
      <vt:lpstr>Mapping to visual and back again</vt:lpstr>
      <vt:lpstr>Scaling</vt:lpstr>
      <vt:lpstr>This happens a lot.</vt:lpstr>
      <vt:lpstr>And again</vt:lpstr>
      <vt:lpstr>Length vs area</vt:lpstr>
      <vt:lpstr>PowerPoint Presentation</vt:lpstr>
      <vt:lpstr>The use of color</vt:lpstr>
      <vt:lpstr>What it looks like</vt:lpstr>
      <vt:lpstr>Double encoding</vt:lpstr>
      <vt:lpstr>Shape encoding</vt:lpstr>
      <vt:lpstr>What are you trying to see?</vt:lpstr>
      <vt:lpstr>Look at the blue dots!</vt:lpstr>
      <vt:lpstr>Adding visual cues for grouping</vt:lpstr>
      <vt:lpstr>Guide to the most useful comparison</vt:lpstr>
      <vt:lpstr>Color highlighting</vt:lpstr>
      <vt:lpstr>Viewer may lack relevant experience</vt:lpstr>
      <vt:lpstr>Can be set to good or evil</vt:lpstr>
      <vt:lpstr>Direct labeling beats legends</vt:lpstr>
      <vt:lpstr>PowerPoint Presentation</vt:lpstr>
      <vt:lpstr>Stupid things might help memory</vt:lpstr>
      <vt:lpstr>Think about your scheme</vt:lpstr>
      <vt:lpstr>Does your field do something special?</vt:lpstr>
      <vt:lpstr>Common confusions mapping to visuals</vt:lpstr>
      <vt:lpstr>Graphical reasoning</vt:lpstr>
      <vt:lpstr>Uncertainty is hard</vt:lpstr>
      <vt:lpstr>Uncertainty is hard</vt:lpstr>
      <vt:lpstr>Cone of uncertainty</vt:lpstr>
      <vt:lpstr>If it is a distribution, maybe just show the distribution</vt:lpstr>
      <vt:lpstr>Ways of encoding uncertainty</vt:lpstr>
      <vt:lpstr>Reduced by X%</vt:lpstr>
      <vt:lpstr>Tables</vt:lpstr>
      <vt:lpstr>Good and bad</vt:lpstr>
      <vt:lpstr>Good and bad</vt:lpstr>
      <vt:lpstr>Guidelines</vt:lpstr>
      <vt:lpstr>Guidelines</vt:lpstr>
      <vt:lpstr>Guidelines</vt:lpstr>
      <vt:lpstr>Guidelines</vt:lpstr>
      <vt:lpstr>Remaining time</vt:lpstr>
      <vt:lpstr>Resources</vt:lpstr>
    </vt:vector>
  </TitlesOfParts>
  <Company>UA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Shinholster</dc:creator>
  <cp:lastModifiedBy>Patrick LeClair</cp:lastModifiedBy>
  <cp:revision>19</cp:revision>
  <cp:lastPrinted>2022-07-19T17:07:43Z</cp:lastPrinted>
  <dcterms:created xsi:type="dcterms:W3CDTF">2015-08-27T16:44:52Z</dcterms:created>
  <dcterms:modified xsi:type="dcterms:W3CDTF">2022-08-30T17:21:54Z</dcterms:modified>
</cp:coreProperties>
</file>