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80" r:id="rId4"/>
    <p:sldId id="258" r:id="rId5"/>
    <p:sldId id="262" r:id="rId6"/>
    <p:sldId id="259" r:id="rId7"/>
    <p:sldId id="260" r:id="rId8"/>
    <p:sldId id="264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2" r:id="rId20"/>
    <p:sldId id="283" r:id="rId21"/>
    <p:sldId id="284" r:id="rId22"/>
    <p:sldId id="287" r:id="rId23"/>
    <p:sldId id="285" r:id="rId24"/>
    <p:sldId id="286" r:id="rId25"/>
    <p:sldId id="273" r:id="rId26"/>
    <p:sldId id="274" r:id="rId27"/>
    <p:sldId id="275" r:id="rId28"/>
    <p:sldId id="276" r:id="rId29"/>
    <p:sldId id="277" r:id="rId30"/>
    <p:sldId id="278" r:id="rId31"/>
    <p:sldId id="289" r:id="rId32"/>
    <p:sldId id="288" r:id="rId33"/>
    <p:sldId id="279" r:id="rId34"/>
    <p:sldId id="28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07039C-0420-C342-8BB6-217C5EA826BF}" type="datetimeFigureOut">
              <a:rPr lang="en-US" smtClean="0"/>
              <a:t>9/6/22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8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6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8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4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1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68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2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3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07039C-0420-C342-8BB6-217C5EA826BF}" type="datetimeFigureOut">
              <a:rPr lang="en-US" smtClean="0"/>
              <a:t>9/6/22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13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347F4C-2D91-444A-8979-21F1901B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1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92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1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D09ED-11B7-1C42-9ADB-C45F4C7A52D6}"/>
              </a:ext>
            </a:extLst>
          </p:cNvPr>
          <p:cNvSpPr/>
          <p:nvPr/>
        </p:nvSpPr>
        <p:spPr>
          <a:xfrm>
            <a:off x="-5106347" y="0"/>
            <a:ext cx="555606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077EA-6CE4-8946-BFB5-B2F8CA597B00}"/>
              </a:ext>
            </a:extLst>
          </p:cNvPr>
          <p:cNvSpPr/>
          <p:nvPr/>
        </p:nvSpPr>
        <p:spPr>
          <a:xfrm rot="16200000" flipV="1">
            <a:off x="1881003" y="-1708885"/>
            <a:ext cx="86903" cy="4234925"/>
          </a:xfrm>
          <a:prstGeom prst="rect">
            <a:avLst/>
          </a:prstGeom>
          <a:solidFill>
            <a:srgbClr val="A320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851A55-C846-CB43-95E5-52B5B8456FA6}"/>
              </a:ext>
            </a:extLst>
          </p:cNvPr>
          <p:cNvSpPr/>
          <p:nvPr/>
        </p:nvSpPr>
        <p:spPr>
          <a:xfrm rot="16200000" flipV="1">
            <a:off x="10031086" y="4418863"/>
            <a:ext cx="86903" cy="4234925"/>
          </a:xfrm>
          <a:prstGeom prst="rect">
            <a:avLst/>
          </a:prstGeom>
          <a:solidFill>
            <a:srgbClr val="A320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Content Placeholder 6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88E476A-9DE0-DFE0-B35E-6A56998925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372" y="5851385"/>
            <a:ext cx="1629979" cy="5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3/PhysRevMaterials.3.11440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abstract/10.1103/PhysRevLett.94.037006" TargetMode="External"/><Relationship Id="rId2" Type="http://schemas.openxmlformats.org/officeDocument/2006/relationships/hyperlink" Target="https://www.sciencedirect.com/science/article/pii/S1359645422004931?via%3Dihub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l/abstract/10.1103/PhysRevLett.5.147" TargetMode="External"/><Relationship Id="rId4" Type="http://schemas.openxmlformats.org/officeDocument/2006/relationships/hyperlink" Target="http://dx.doi.org/10.1063/1.36541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hbr.org/2021/07/a-better-approach-to-group-editin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astronomy.ua.edu/white/webtalks/raysrule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l/autho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jallcom.2018.07.29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1176659"/>
            <a:ext cx="8229600" cy="331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BE0525"/>
                </a:solidFill>
              </a:rPr>
              <a:t>Constructing and writing a scientific paper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E18C3-E11D-B486-2A2D-D660C124B7D1}"/>
              </a:ext>
            </a:extLst>
          </p:cNvPr>
          <p:cNvSpPr txBox="1">
            <a:spLocks/>
          </p:cNvSpPr>
          <p:nvPr/>
        </p:nvSpPr>
        <p:spPr>
          <a:xfrm>
            <a:off x="2290730" y="3979166"/>
            <a:ext cx="7772400" cy="13218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BE0525"/>
                </a:solidFill>
              </a:rPr>
              <a:t>P. LeClair</a:t>
            </a:r>
          </a:p>
          <a:p>
            <a:r>
              <a:rPr lang="en-US" sz="2400" dirty="0">
                <a:solidFill>
                  <a:srgbClr val="BE0525"/>
                </a:solidFill>
              </a:rPr>
              <a:t>PH 4/591 Fall 2022</a:t>
            </a:r>
          </a:p>
        </p:txBody>
      </p:sp>
    </p:spTree>
    <p:extLst>
      <p:ext uri="{BB962C8B-B14F-4D97-AF65-F5344CB8AC3E}">
        <p14:creationId xmlns:p14="http://schemas.microsoft.com/office/powerpoint/2010/main" val="137267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2DA2-B943-DB3C-4EE3-7B6917F8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8BA2A-AC8E-DA26-18B2-10DE6558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part is simple enough. </a:t>
            </a:r>
          </a:p>
          <a:p>
            <a:r>
              <a:rPr lang="en-US" dirty="0"/>
              <a:t>List the stuff you used and how you used it</a:t>
            </a:r>
          </a:p>
          <a:p>
            <a:r>
              <a:rPr lang="en-US" dirty="0"/>
              <a:t>But add the </a:t>
            </a:r>
            <a:r>
              <a:rPr lang="en-US" i="1" dirty="0"/>
              <a:t>details</a:t>
            </a:r>
            <a:r>
              <a:rPr lang="en-US" dirty="0"/>
              <a:t> – enough to reproduce</a:t>
            </a:r>
          </a:p>
          <a:p>
            <a:pPr lvl="1"/>
            <a:r>
              <a:rPr lang="en-US" dirty="0"/>
              <a:t>Which tool did you use?</a:t>
            </a:r>
          </a:p>
          <a:p>
            <a:pPr lvl="1"/>
            <a:r>
              <a:rPr lang="en-US" dirty="0"/>
              <a:t>Which algorithm? </a:t>
            </a:r>
          </a:p>
          <a:p>
            <a:pPr lvl="1"/>
            <a:r>
              <a:rPr lang="en-US" dirty="0"/>
              <a:t>What conditions?</a:t>
            </a:r>
          </a:p>
          <a:p>
            <a:r>
              <a:rPr lang="en-US" dirty="0"/>
              <a:t>Most journals now have “supplementary info” docs you can add so length is no worry</a:t>
            </a:r>
          </a:p>
        </p:txBody>
      </p:sp>
    </p:spTree>
    <p:extLst>
      <p:ext uri="{BB962C8B-B14F-4D97-AF65-F5344CB8AC3E}">
        <p14:creationId xmlns:p14="http://schemas.microsoft.com/office/powerpoint/2010/main" val="28025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5E66-533E-DCA8-A671-A8E4B80B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440909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FC84E-8684-1BBE-A4C7-078EADFF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21" y="1097955"/>
            <a:ext cx="5023945" cy="5741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DBC8C-E133-11E2-C5B9-0FDB333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419" y="0"/>
            <a:ext cx="4274421" cy="80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A41B-44CC-C70E-7A01-109CA089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2951-15C0-9625-8584-A76E506A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7918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This is what it sounds like</a:t>
            </a:r>
          </a:p>
          <a:p>
            <a:r>
              <a:rPr lang="en-US" dirty="0"/>
              <a:t>Break into sub-sections if necessary</a:t>
            </a:r>
          </a:p>
          <a:p>
            <a:r>
              <a:rPr lang="en-US" dirty="0"/>
              <a:t>Proceed logically rather than historically</a:t>
            </a:r>
          </a:p>
          <a:p>
            <a:r>
              <a:rPr lang="en-US" i="1" dirty="0"/>
              <a:t>Include negative results that are relevant</a:t>
            </a:r>
          </a:p>
          <a:p>
            <a:r>
              <a:rPr lang="en-US" dirty="0"/>
              <a:t>First describe, then analyze</a:t>
            </a:r>
          </a:p>
          <a:p>
            <a:r>
              <a:rPr lang="en-US" dirty="0"/>
              <a:t>OK to speculate, but be clear when you are</a:t>
            </a:r>
          </a:p>
          <a:p>
            <a:r>
              <a:rPr lang="en-US" sz="2800" dirty="0">
                <a:hlinkClick r:id="rId2"/>
              </a:rPr>
              <a:t>https://doi.org/10.1103/PhysRevMaterials.3.114406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1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07C9-EC0C-7C1C-B576-3A21C74A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8BD48-5878-83EC-FA29-BF711A995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the abstract, but with the benefit of having read the paper</a:t>
            </a:r>
          </a:p>
          <a:p>
            <a:r>
              <a:rPr lang="en-US" dirty="0"/>
              <a:t>What were the most important things? </a:t>
            </a:r>
          </a:p>
          <a:p>
            <a:r>
              <a:rPr lang="en-US" dirty="0"/>
              <a:t>Entirely possible someone reads</a:t>
            </a:r>
          </a:p>
          <a:p>
            <a:pPr lvl="1"/>
            <a:r>
              <a:rPr lang="en-US" dirty="0"/>
              <a:t>Title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abstract </a:t>
            </a:r>
            <a:r>
              <a:rPr lang="en-US" dirty="0">
                <a:sym typeface="Wingdings" pitchFamily="2" charset="2"/>
              </a:rPr>
              <a:t> figures  conclusion</a:t>
            </a:r>
          </a:p>
          <a:p>
            <a:r>
              <a:rPr lang="en-US" dirty="0"/>
              <a:t>Acknowledgements:</a:t>
            </a:r>
          </a:p>
          <a:p>
            <a:pPr lvl="1"/>
            <a:r>
              <a:rPr lang="en-US" dirty="0"/>
              <a:t>Funding, facilities used, helpful discussions, etc. </a:t>
            </a:r>
          </a:p>
        </p:txBody>
      </p:sp>
    </p:spTree>
    <p:extLst>
      <p:ext uri="{BB962C8B-B14F-4D97-AF65-F5344CB8AC3E}">
        <p14:creationId xmlns:p14="http://schemas.microsoft.com/office/powerpoint/2010/main" val="24602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888D-517A-9AEE-FF06-B4909100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39A7-0425-3AA6-09C0-89EBD082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274380"/>
            <a:ext cx="8581697" cy="4525963"/>
          </a:xfrm>
        </p:spPr>
        <p:txBody>
          <a:bodyPr/>
          <a:lstStyle/>
          <a:p>
            <a:r>
              <a:rPr lang="en-US" dirty="0"/>
              <a:t>Follow the style of the journal/publication</a:t>
            </a:r>
          </a:p>
          <a:p>
            <a:r>
              <a:rPr lang="en-US" dirty="0"/>
              <a:t>Enough detail to actually find it</a:t>
            </a:r>
          </a:p>
          <a:p>
            <a:r>
              <a:rPr lang="en-US" i="1" dirty="0"/>
              <a:t>Actually read the papers you cite</a:t>
            </a:r>
            <a:r>
              <a:rPr lang="en-US" dirty="0"/>
              <a:t> at least briefly</a:t>
            </a:r>
          </a:p>
          <a:p>
            <a:r>
              <a:rPr lang="en-US" i="1" dirty="0"/>
              <a:t>Cite useful papers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Often obliged to cite first paper, but also add the ones you found useful</a:t>
            </a:r>
          </a:p>
          <a:p>
            <a:pPr lvl="1"/>
            <a:r>
              <a:rPr lang="en-US" dirty="0"/>
              <a:t>Look at references and citations of papers you cite. Did you miss anything? </a:t>
            </a:r>
          </a:p>
        </p:txBody>
      </p:sp>
    </p:spTree>
    <p:extLst>
      <p:ext uri="{BB962C8B-B14F-4D97-AF65-F5344CB8AC3E}">
        <p14:creationId xmlns:p14="http://schemas.microsoft.com/office/powerpoint/2010/main" val="7631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124B-3479-8C6C-8172-2E2F65AD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write 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5D59-039A-86C4-96E4-B6FE78DA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417639"/>
            <a:ext cx="9372599" cy="4525963"/>
          </a:xfrm>
        </p:spPr>
        <p:txBody>
          <a:bodyPr/>
          <a:lstStyle/>
          <a:p>
            <a:r>
              <a:rPr lang="en-US" dirty="0"/>
              <a:t>Figure out the story first – rough outline</a:t>
            </a:r>
          </a:p>
          <a:p>
            <a:r>
              <a:rPr lang="en-US" dirty="0"/>
              <a:t>Tell the story in pictures (figures)!</a:t>
            </a:r>
          </a:p>
          <a:p>
            <a:pPr lvl="1"/>
            <a:r>
              <a:rPr lang="en-US" dirty="0"/>
              <a:t>Visual outline of your work</a:t>
            </a:r>
          </a:p>
          <a:p>
            <a:r>
              <a:rPr lang="en-US" dirty="0"/>
              <a:t>Describe each picture – the results section</a:t>
            </a:r>
          </a:p>
          <a:p>
            <a:r>
              <a:rPr lang="en-US" dirty="0"/>
              <a:t>Discuss what they meant – discussion section</a:t>
            </a:r>
          </a:p>
          <a:p>
            <a:r>
              <a:rPr lang="en-US" dirty="0"/>
              <a:t>Describe how you did each thing – methods</a:t>
            </a:r>
          </a:p>
          <a:p>
            <a:r>
              <a:rPr lang="en-US" dirty="0"/>
              <a:t>This is already the bulk of your paper</a:t>
            </a:r>
          </a:p>
        </p:txBody>
      </p:sp>
    </p:spTree>
    <p:extLst>
      <p:ext uri="{BB962C8B-B14F-4D97-AF65-F5344CB8AC3E}">
        <p14:creationId xmlns:p14="http://schemas.microsoft.com/office/powerpoint/2010/main" val="25195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124B-3479-8C6C-8172-2E2F65AD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write 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5D59-039A-86C4-96E4-B6FE78DAB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36" y="1554274"/>
            <a:ext cx="10357944" cy="4525963"/>
          </a:xfrm>
        </p:spPr>
        <p:txBody>
          <a:bodyPr/>
          <a:lstStyle/>
          <a:p>
            <a:r>
              <a:rPr lang="en-US" dirty="0"/>
              <a:t>Can you summarize the whole thing succinctly?</a:t>
            </a:r>
          </a:p>
          <a:p>
            <a:pPr lvl="1"/>
            <a:r>
              <a:rPr lang="en-US" dirty="0"/>
              <a:t>This is your conclusion</a:t>
            </a:r>
          </a:p>
          <a:p>
            <a:r>
              <a:rPr lang="en-US" dirty="0"/>
              <a:t>Can you explain why you did it and put it in context? </a:t>
            </a:r>
          </a:p>
          <a:p>
            <a:pPr lvl="1"/>
            <a:r>
              <a:rPr lang="en-US" dirty="0"/>
              <a:t>This is your introduction</a:t>
            </a:r>
          </a:p>
          <a:p>
            <a:r>
              <a:rPr lang="en-US" dirty="0"/>
              <a:t>Can you write a 300-word sales pitch that summarizes everything? The </a:t>
            </a:r>
            <a:r>
              <a:rPr lang="en-US" i="1" dirty="0"/>
              <a:t>Abstract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8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80DD-DB68-EE0F-966E-84DC5A9B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write 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AFC52-FE80-E714-89FA-8D680DABC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7639"/>
            <a:ext cx="7404538" cy="4525963"/>
          </a:xfrm>
        </p:spPr>
        <p:txBody>
          <a:bodyPr/>
          <a:lstStyle/>
          <a:p>
            <a:r>
              <a:rPr lang="en-US" dirty="0"/>
              <a:t>Throughout: what can I cite to justify what I just wrote? References. </a:t>
            </a:r>
            <a:endParaRPr lang="en-US" i="1" dirty="0"/>
          </a:p>
          <a:p>
            <a:r>
              <a:rPr lang="en-US" i="1" dirty="0"/>
              <a:t>Especially</a:t>
            </a:r>
            <a:r>
              <a:rPr lang="en-US" dirty="0"/>
              <a:t> in the introduction</a:t>
            </a:r>
          </a:p>
          <a:p>
            <a:r>
              <a:rPr lang="en-US" dirty="0"/>
              <a:t>Now you need a catchy title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This presupposes you settled questions of formatting and style before starting.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89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6721-373D-E95F-BAF3-3813DA40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28147-E127-D9A0-9FEF-CD74C91D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talked about visualization</a:t>
            </a:r>
          </a:p>
          <a:p>
            <a:r>
              <a:rPr lang="en-US" dirty="0"/>
              <a:t>Consistency and attention to detail</a:t>
            </a:r>
          </a:p>
          <a:p>
            <a:pPr lvl="1"/>
            <a:r>
              <a:rPr lang="en-US" dirty="0"/>
              <a:t>Same axis format, font sizes, units, etc. </a:t>
            </a:r>
          </a:p>
          <a:p>
            <a:r>
              <a:rPr lang="en-US" i="1" dirty="0"/>
              <a:t>Careful </a:t>
            </a:r>
            <a:r>
              <a:rPr lang="en-US" dirty="0"/>
              <a:t>with color – reading B&amp;W printout? R/G colorblind? Use color strategically</a:t>
            </a:r>
          </a:p>
          <a:p>
            <a:r>
              <a:rPr lang="en-US" dirty="0"/>
              <a:t>They can get too busy very easily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04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8031-E269-033F-D4EE-9F45FD1A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09899-6A96-4DF0-4057-D94340E5C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9201807" cy="4525963"/>
          </a:xfrm>
        </p:spPr>
        <p:txBody>
          <a:bodyPr/>
          <a:lstStyle/>
          <a:p>
            <a:r>
              <a:rPr lang="en-US" dirty="0"/>
              <a:t>Going back to visualization … </a:t>
            </a:r>
          </a:p>
          <a:p>
            <a:r>
              <a:rPr lang="en-US" dirty="0"/>
              <a:t>Never use vertical rules (or grid)</a:t>
            </a:r>
          </a:p>
          <a:p>
            <a:r>
              <a:rPr lang="en-US" dirty="0"/>
              <a:t>Forget double rules too</a:t>
            </a:r>
          </a:p>
          <a:p>
            <a:r>
              <a:rPr lang="en-US" dirty="0"/>
              <a:t>Put units in the column heading, not table body</a:t>
            </a:r>
          </a:p>
          <a:p>
            <a:pPr lvl="1"/>
            <a:r>
              <a:rPr lang="en-US" dirty="0"/>
              <a:t>Redundant repetition and waste of valuable space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8BB31C-C6C2-932E-312F-AC7DA92D3107}"/>
              </a:ext>
            </a:extLst>
          </p:cNvPr>
          <p:cNvSpPr/>
          <p:nvPr/>
        </p:nvSpPr>
        <p:spPr>
          <a:xfrm>
            <a:off x="1613338" y="65502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MR17"/>
              </a:rPr>
              <a:t>Publication quality tables in L</a:t>
            </a:r>
            <a:r>
              <a:rPr lang="en-US" sz="1400" dirty="0">
                <a:latin typeface="CMR12"/>
              </a:rPr>
              <a:t>A</a:t>
            </a:r>
            <a:r>
              <a:rPr lang="en-US" sz="1400" dirty="0">
                <a:latin typeface="CMR17"/>
              </a:rPr>
              <a:t>TEX</a:t>
            </a:r>
            <a:r>
              <a:rPr lang="en-US" sz="1400" dirty="0">
                <a:latin typeface="CMSY10"/>
              </a:rPr>
              <a:t>, </a:t>
            </a:r>
            <a:r>
              <a:rPr lang="en-US" sz="1400" dirty="0">
                <a:latin typeface="CMR12"/>
              </a:rPr>
              <a:t>Simon Fear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336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52" y="101329"/>
            <a:ext cx="10515600" cy="1325563"/>
          </a:xfrm>
        </p:spPr>
        <p:txBody>
          <a:bodyPr/>
          <a:lstStyle/>
          <a:p>
            <a:r>
              <a:rPr lang="en-US" dirty="0"/>
              <a:t>This is a “W”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426892"/>
            <a:ext cx="8933793" cy="4525963"/>
          </a:xfrm>
        </p:spPr>
        <p:txBody>
          <a:bodyPr/>
          <a:lstStyle/>
          <a:p>
            <a:r>
              <a:rPr lang="en-US" dirty="0"/>
              <a:t>As such, we require 2 papers</a:t>
            </a:r>
          </a:p>
          <a:p>
            <a:r>
              <a:rPr lang="en-US" dirty="0"/>
              <a:t>One with feedback around midterm</a:t>
            </a:r>
          </a:p>
          <a:p>
            <a:r>
              <a:rPr lang="en-US" dirty="0"/>
              <a:t>One at the end</a:t>
            </a:r>
          </a:p>
          <a:p>
            <a:r>
              <a:rPr lang="en-US" dirty="0"/>
              <a:t>In both cases, you will be able to revise &amp; resubmit if you like, based on my feedback</a:t>
            </a:r>
          </a:p>
          <a:p>
            <a:r>
              <a:rPr lang="en-US" dirty="0"/>
              <a:t>First one due 29 Sept – basic design of your experiment and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748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302B-98F8-59DB-FC71-2564B9C1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LaTeX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267D-1A07-4BC3-5B4B-742B207CF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Hodge-podge of information.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077EB-72EB-0868-93A8-DC69FC25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187" y="2699160"/>
            <a:ext cx="3839369" cy="1815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FA2188-3839-6B58-C2A9-0762E06EECD6}"/>
              </a:ext>
            </a:extLst>
          </p:cNvPr>
          <p:cNvSpPr/>
          <p:nvPr/>
        </p:nvSpPr>
        <p:spPr>
          <a:xfrm>
            <a:off x="1613338" y="65502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MR17"/>
              </a:rPr>
              <a:t>Publication quality tables in L</a:t>
            </a:r>
            <a:r>
              <a:rPr lang="en-US" sz="1400" dirty="0">
                <a:latin typeface="CMR12"/>
              </a:rPr>
              <a:t>A</a:t>
            </a:r>
            <a:r>
              <a:rPr lang="en-US" sz="1400" dirty="0">
                <a:latin typeface="CMR17"/>
              </a:rPr>
              <a:t>TEX</a:t>
            </a:r>
            <a:r>
              <a:rPr lang="en-US" sz="1400" dirty="0">
                <a:latin typeface="CMSY10"/>
              </a:rPr>
              <a:t>, </a:t>
            </a:r>
            <a:r>
              <a:rPr lang="en-US" sz="1400" dirty="0">
                <a:latin typeface="CMR12"/>
              </a:rPr>
              <a:t>Simon Fear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9567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1384-A30A-23EE-2305-367EA283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LaTeX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9535-CA9E-28D6-7856-CA4D597DE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Better, and easier to lay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1A1F1-3C11-3C3E-94AF-B9D1C789D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487" y="2316655"/>
            <a:ext cx="3910199" cy="2665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5D91FA-F3D0-17CB-FD07-EED6656B9544}"/>
              </a:ext>
            </a:extLst>
          </p:cNvPr>
          <p:cNvSpPr/>
          <p:nvPr/>
        </p:nvSpPr>
        <p:spPr>
          <a:xfrm>
            <a:off x="1613338" y="65502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MR17"/>
              </a:rPr>
              <a:t>Publication quality tables in L</a:t>
            </a:r>
            <a:r>
              <a:rPr lang="en-US" sz="1400" dirty="0">
                <a:latin typeface="CMR12"/>
              </a:rPr>
              <a:t>A</a:t>
            </a:r>
            <a:r>
              <a:rPr lang="en-US" sz="1400" dirty="0">
                <a:latin typeface="CMR17"/>
              </a:rPr>
              <a:t>TEX</a:t>
            </a:r>
            <a:r>
              <a:rPr lang="en-US" sz="1400" dirty="0">
                <a:latin typeface="CMSY10"/>
              </a:rPr>
              <a:t>, </a:t>
            </a:r>
            <a:r>
              <a:rPr lang="en-US" sz="1400" dirty="0">
                <a:latin typeface="CMR12"/>
              </a:rPr>
              <a:t>Simon Fear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573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9697-CC4E-3732-A4B0-1ED18ED0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87E6-4140-1770-ED3E-318146789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4525963"/>
          </a:xfrm>
        </p:spPr>
        <p:txBody>
          <a:bodyPr/>
          <a:lstStyle/>
          <a:p>
            <a:r>
              <a:rPr lang="en-US" dirty="0"/>
              <a:t>Very light grey to denote weeks and guide the eye – easy to get lost reading across</a:t>
            </a:r>
          </a:p>
          <a:p>
            <a:r>
              <a:rPr lang="en-US" dirty="0"/>
              <a:t>Still too much text </a:t>
            </a:r>
            <a:r>
              <a:rPr lang="en-US" dirty="0" err="1"/>
              <a:t>tbh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A4EB8-010C-9692-69B0-5A728568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19" y="2896551"/>
            <a:ext cx="7739774" cy="391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11E2-34FA-D6CA-6A5B-42E21CD3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AC66-27C1-8478-2828-E880E77CD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Prominent top position has least important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6C35E4-B9FD-E151-E4C6-484DF681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4" y="2753710"/>
            <a:ext cx="10908222" cy="27548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0F91D0-3220-8212-3593-AFB866DC8F39}"/>
              </a:ext>
            </a:extLst>
          </p:cNvPr>
          <p:cNvSpPr/>
          <p:nvPr/>
        </p:nvSpPr>
        <p:spPr>
          <a:xfrm>
            <a:off x="1736440" y="6470376"/>
            <a:ext cx="3186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Tufte, “Envisioning Information”</a:t>
            </a:r>
          </a:p>
        </p:txBody>
      </p:sp>
    </p:spTree>
    <p:extLst>
      <p:ext uri="{BB962C8B-B14F-4D97-AF65-F5344CB8AC3E}">
        <p14:creationId xmlns:p14="http://schemas.microsoft.com/office/powerpoint/2010/main" val="13884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6B0C-1FF4-8076-9D1D-3F144A92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3D70D-BB5F-3814-F20A-4458DF0B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82567"/>
            <a:ext cx="9590690" cy="4609416"/>
          </a:xfrm>
        </p:spPr>
        <p:txBody>
          <a:bodyPr/>
          <a:lstStyle/>
          <a:p>
            <a:r>
              <a:rPr lang="en-US" dirty="0"/>
              <a:t>Calmer without grid, most important at top</a:t>
            </a:r>
          </a:p>
          <a:p>
            <a:r>
              <a:rPr lang="en-US" dirty="0"/>
              <a:t>De-emphasize less important data</a:t>
            </a:r>
          </a:p>
          <a:p>
            <a:r>
              <a:rPr lang="en-US" dirty="0"/>
              <a:t>Adds new info, leader dots &amp; shading gently guide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538A4-838A-25B2-0C68-B6860F35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48304"/>
            <a:ext cx="10631611" cy="28436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B818E2-CB91-C954-AF8F-3B17E74FB783}"/>
              </a:ext>
            </a:extLst>
          </p:cNvPr>
          <p:cNvSpPr/>
          <p:nvPr/>
        </p:nvSpPr>
        <p:spPr>
          <a:xfrm>
            <a:off x="1736440" y="6470376"/>
            <a:ext cx="3186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Tufte, “Envisioning Information”</a:t>
            </a:r>
          </a:p>
        </p:txBody>
      </p:sp>
    </p:spTree>
    <p:extLst>
      <p:ext uri="{BB962C8B-B14F-4D97-AF65-F5344CB8AC3E}">
        <p14:creationId xmlns:p14="http://schemas.microsoft.com/office/powerpoint/2010/main" val="184866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2CA7-8C78-61B8-5EF5-758EA299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not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32075-6372-4F80-A337-BF3B5C8E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isn’t a story, exactly. “and then, and then …”</a:t>
            </a:r>
          </a:p>
          <a:p>
            <a:r>
              <a:rPr lang="en-US" dirty="0"/>
              <a:t>It doesn’t have to be boring though!</a:t>
            </a:r>
          </a:p>
          <a:p>
            <a:r>
              <a:rPr lang="en-US" dirty="0"/>
              <a:t>Be honest even though it is hard to write about what didn’t work or what you don’t understand</a:t>
            </a:r>
          </a:p>
          <a:p>
            <a:r>
              <a:rPr lang="en-US" dirty="0"/>
              <a:t>Don’t feel pressured to mimic the style you read in every detail!</a:t>
            </a:r>
          </a:p>
          <a:p>
            <a:r>
              <a:rPr lang="en-US" dirty="0"/>
              <a:t>Don’t dance around what you recognized but didn’t understand!</a:t>
            </a:r>
          </a:p>
        </p:txBody>
      </p:sp>
    </p:spTree>
    <p:extLst>
      <p:ext uri="{BB962C8B-B14F-4D97-AF65-F5344CB8AC3E}">
        <p14:creationId xmlns:p14="http://schemas.microsoft.com/office/powerpoint/2010/main" val="13975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3E8E-BA08-B01E-0D57-DEA4BD9B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not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E13F-74E1-3640-ACBE-319B7C8E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903" y="1481330"/>
            <a:ext cx="10746828" cy="4525963"/>
          </a:xfrm>
        </p:spPr>
        <p:txBody>
          <a:bodyPr>
            <a:normAutofit/>
          </a:bodyPr>
          <a:lstStyle/>
          <a:p>
            <a:r>
              <a:rPr lang="en-US" dirty="0"/>
              <a:t>There are a </a:t>
            </a:r>
            <a:r>
              <a:rPr lang="en-US" i="1" dirty="0"/>
              <a:t>lot </a:t>
            </a:r>
            <a:r>
              <a:rPr lang="en-US" dirty="0"/>
              <a:t>of boring or pretentious-sounding papers. </a:t>
            </a:r>
          </a:p>
          <a:p>
            <a:r>
              <a:rPr lang="en-US" dirty="0"/>
              <a:t>Tedium and opacity do not make it scientific</a:t>
            </a:r>
          </a:p>
          <a:p>
            <a:pPr lvl="1"/>
            <a:r>
              <a:rPr lang="en-US" dirty="0"/>
              <a:t>Using $5 words for $1 ideas – that first article we read</a:t>
            </a:r>
          </a:p>
          <a:p>
            <a:r>
              <a:rPr lang="en-US" dirty="0"/>
              <a:t>Avoid exclusionary jargon and acronyms</a:t>
            </a:r>
          </a:p>
          <a:p>
            <a:pPr lvl="1"/>
            <a:r>
              <a:rPr lang="en-US" dirty="0"/>
              <a:t>We don’t print stuff anymore; do you really need to save characters? </a:t>
            </a:r>
          </a:p>
          <a:p>
            <a:pPr lvl="1"/>
            <a:r>
              <a:rPr lang="en-US" dirty="0"/>
              <a:t>Clearly define each acronym on first use</a:t>
            </a:r>
          </a:p>
          <a:p>
            <a:pPr lvl="1"/>
            <a:r>
              <a:rPr lang="en-US" dirty="0"/>
              <a:t>E.g., Co</a:t>
            </a:r>
            <a:r>
              <a:rPr lang="en-US" baseline="-25000" dirty="0"/>
              <a:t>2</a:t>
            </a:r>
            <a:r>
              <a:rPr lang="en-US" dirty="0"/>
              <a:t>FeO</a:t>
            </a:r>
            <a:r>
              <a:rPr lang="en-US" baseline="-25000" dirty="0"/>
              <a:t>4</a:t>
            </a:r>
            <a:r>
              <a:rPr lang="en-US" dirty="0"/>
              <a:t> and Co</a:t>
            </a:r>
            <a:r>
              <a:rPr lang="en-US" baseline="-25000" dirty="0"/>
              <a:t>2</a:t>
            </a:r>
            <a:r>
              <a:rPr lang="en-US" dirty="0"/>
              <a:t>MnSi --&gt; CFO and CMS. </a:t>
            </a:r>
          </a:p>
          <a:p>
            <a:pPr lvl="2"/>
            <a:r>
              <a:rPr lang="en-US" i="1" dirty="0"/>
              <a:t>Why? What would Co</a:t>
            </a:r>
            <a:r>
              <a:rPr lang="en-US" i="1" baseline="-25000" dirty="0"/>
              <a:t>2</a:t>
            </a:r>
            <a:r>
              <a:rPr lang="en-US" i="1" dirty="0"/>
              <a:t>MnSn be then?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A004-3FC8-F1AC-07D8-FF0BA471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848" y="222715"/>
            <a:ext cx="8229600" cy="1143000"/>
          </a:xfrm>
        </p:spPr>
        <p:txBody>
          <a:bodyPr/>
          <a:lstStyle/>
          <a:p>
            <a:r>
              <a:rPr lang="en-US" dirty="0"/>
              <a:t>Some things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ABE2-3F8A-A4AF-BF6F-2E96552A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30" y="1586433"/>
            <a:ext cx="10946525" cy="4525963"/>
          </a:xfrm>
        </p:spPr>
        <p:txBody>
          <a:bodyPr>
            <a:normAutofit/>
          </a:bodyPr>
          <a:lstStyle/>
          <a:p>
            <a:r>
              <a:rPr lang="en-US" dirty="0"/>
              <a:t>Read target journal to see if they have a particular style</a:t>
            </a:r>
          </a:p>
          <a:p>
            <a:r>
              <a:rPr lang="en-US" dirty="0"/>
              <a:t>Make a good outline so your argument is crisp</a:t>
            </a:r>
          </a:p>
          <a:p>
            <a:r>
              <a:rPr lang="en-US" i="1" dirty="0"/>
              <a:t>Get someone else to read it</a:t>
            </a:r>
            <a:endParaRPr lang="en-US" dirty="0"/>
          </a:p>
          <a:p>
            <a:r>
              <a:rPr lang="en-US" i="1" dirty="0"/>
              <a:t>Proofread, proofread, proofread</a:t>
            </a:r>
            <a:endParaRPr lang="en-US" dirty="0"/>
          </a:p>
          <a:p>
            <a:r>
              <a:rPr lang="en-US" dirty="0"/>
              <a:t>Look at every section and sentence, is there anything you don’t need?</a:t>
            </a:r>
          </a:p>
        </p:txBody>
      </p:sp>
    </p:spTree>
    <p:extLst>
      <p:ext uri="{BB962C8B-B14F-4D97-AF65-F5344CB8AC3E}">
        <p14:creationId xmlns:p14="http://schemas.microsoft.com/office/powerpoint/2010/main" val="9546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5FB2-C65E-D156-ACC8-70B37EE2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BAAF-37FB-6F37-9757-C62E28F4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565" y="1400504"/>
            <a:ext cx="9372600" cy="4525963"/>
          </a:xfrm>
        </p:spPr>
        <p:txBody>
          <a:bodyPr/>
          <a:lstStyle/>
          <a:p>
            <a:r>
              <a:rPr lang="en-US" dirty="0"/>
              <a:t>Are you writing the same introduction everyone else does? If so, maybe don’t.</a:t>
            </a:r>
          </a:p>
          <a:p>
            <a:r>
              <a:rPr lang="en-US" dirty="0"/>
              <a:t>It is </a:t>
            </a:r>
            <a:r>
              <a:rPr lang="en-US" i="1" dirty="0"/>
              <a:t>easy</a:t>
            </a:r>
            <a:r>
              <a:rPr lang="en-US" dirty="0"/>
              <a:t> to shorten a good draft, it is hard to add length meaningfully – write a good draft and worry about length later</a:t>
            </a:r>
          </a:p>
          <a:p>
            <a:r>
              <a:rPr lang="en-US" dirty="0"/>
              <a:t>Make up your story and outline before you decide the destination – don’t add artificial constraints (e.g., page limit)</a:t>
            </a:r>
          </a:p>
        </p:txBody>
      </p:sp>
    </p:spTree>
    <p:extLst>
      <p:ext uri="{BB962C8B-B14F-4D97-AF65-F5344CB8AC3E}">
        <p14:creationId xmlns:p14="http://schemas.microsoft.com/office/powerpoint/2010/main" val="11778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6DA5-9D99-7837-F710-3D5A2EE3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examples to look 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B7F0-9C7B-A774-2714-01BCE14B7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723" y="1463567"/>
            <a:ext cx="10200291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Recent one, liked the intro: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2"/>
              </a:rPr>
              <a:t>https://www.sciencedirect.com/science/article/pii/S1359645422004931?via%3Dihub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An older one, tried to cram too much into a page limit and it shows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3"/>
              </a:rPr>
              <a:t>https://journals.aps.org/prl/abstract/10.1103/PhysRevLett.94.037006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Concise, decent figures; rare case of color contour/scale I didn’t hate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4"/>
              </a:rPr>
              <a:t>http://dx.doi.org/10.1063/1.3654121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A 1.5-pager that got a Nobel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5"/>
              </a:rPr>
              <a:t>https://journals.aps.org/prl/abstract/10.1103/PhysRevLett.5.147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B146-73E3-982F-C3BF-0429FD7B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do (and won’t)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38ADE-5D5F-D594-84FC-68FEB139D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discuss:</a:t>
            </a:r>
          </a:p>
          <a:p>
            <a:pPr lvl="1"/>
            <a:r>
              <a:rPr lang="en-US" dirty="0"/>
              <a:t>What is particular to writing a scientific paper</a:t>
            </a:r>
          </a:p>
          <a:p>
            <a:pPr lvl="1"/>
            <a:r>
              <a:rPr lang="en-US" dirty="0"/>
              <a:t>What are some good and bad practices</a:t>
            </a:r>
          </a:p>
          <a:p>
            <a:pPr lvl="1"/>
            <a:r>
              <a:rPr lang="en-US" dirty="0"/>
              <a:t>Look at and critique specific examples</a:t>
            </a:r>
          </a:p>
          <a:p>
            <a:r>
              <a:rPr lang="en-US" dirty="0"/>
              <a:t>We will not discuss</a:t>
            </a:r>
          </a:p>
          <a:p>
            <a:pPr lvl="1"/>
            <a:r>
              <a:rPr lang="en-US" dirty="0"/>
              <a:t>Language, grammar, etc.</a:t>
            </a:r>
          </a:p>
          <a:p>
            <a:pPr lvl="1"/>
            <a:r>
              <a:rPr lang="en-US" dirty="0"/>
              <a:t>Details about specific programs</a:t>
            </a:r>
          </a:p>
        </p:txBody>
      </p:sp>
    </p:spTree>
    <p:extLst>
      <p:ext uri="{BB962C8B-B14F-4D97-AF65-F5344CB8AC3E}">
        <p14:creationId xmlns:p14="http://schemas.microsoft.com/office/powerpoint/2010/main" val="15615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50BA-668D-6B09-ACBB-BEB828AD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AA5B-C4F1-3CC9-E264-4C81F7DAF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1"/>
            <a:ext cx="8875986" cy="4525963"/>
          </a:xfrm>
        </p:spPr>
        <p:txBody>
          <a:bodyPr/>
          <a:lstStyle/>
          <a:p>
            <a:r>
              <a:rPr lang="en-US" dirty="0"/>
              <a:t>Overleaf (LaTeX)</a:t>
            </a:r>
          </a:p>
          <a:p>
            <a:r>
              <a:rPr lang="en-US" dirty="0"/>
              <a:t>Box notes</a:t>
            </a:r>
          </a:p>
          <a:p>
            <a:r>
              <a:rPr lang="en-US" dirty="0"/>
              <a:t>Box + office </a:t>
            </a:r>
          </a:p>
          <a:p>
            <a:r>
              <a:rPr lang="en-US" i="1" dirty="0"/>
              <a:t>Don’t</a:t>
            </a:r>
            <a:r>
              <a:rPr lang="en-US" dirty="0"/>
              <a:t> email drafts back and forth like its 1998</a:t>
            </a:r>
          </a:p>
          <a:p>
            <a:r>
              <a:rPr lang="en-US" dirty="0"/>
              <a:t>Set standards before you start</a:t>
            </a:r>
          </a:p>
          <a:p>
            <a:pPr lvl="1"/>
            <a:r>
              <a:rPr lang="en-US" dirty="0"/>
              <a:t>E.g., fonts, figure details, citations … </a:t>
            </a:r>
          </a:p>
          <a:p>
            <a:r>
              <a:rPr lang="en-US" i="1" dirty="0"/>
              <a:t>Communicate</a:t>
            </a:r>
            <a:r>
              <a:rPr lang="en-US" dirty="0"/>
              <a:t> – who’s going to do what? </a:t>
            </a:r>
            <a:endParaRPr lang="en-US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340-AD87-913C-FE32-7C1C5A01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026" y="2647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 good approach to group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E976-7CB9-2B6D-9405-C0960511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026" y="1302654"/>
            <a:ext cx="10045261" cy="452596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https://hbr.org/2021/07/a-better-approach-to-group-editing</a:t>
            </a:r>
            <a:r>
              <a:rPr lang="en-US" sz="2400" dirty="0"/>
              <a:t> </a:t>
            </a:r>
          </a:p>
          <a:p>
            <a:r>
              <a:rPr lang="en-US" sz="2800" dirty="0"/>
              <a:t>Limit participation</a:t>
            </a:r>
          </a:p>
          <a:p>
            <a:r>
              <a:rPr lang="en-US" sz="2800" dirty="0"/>
              <a:t>Give enough time, but specific deadline</a:t>
            </a:r>
          </a:p>
          <a:p>
            <a:r>
              <a:rPr lang="en-US" sz="2800" dirty="0"/>
              <a:t>Clarify roles – manager/writer/reviewer/approver</a:t>
            </a:r>
          </a:p>
          <a:p>
            <a:r>
              <a:rPr lang="en-US" sz="2800" dirty="0"/>
              <a:t>Start with a clean draft – one expert, one writer</a:t>
            </a:r>
          </a:p>
          <a:p>
            <a:r>
              <a:rPr lang="en-US" sz="2800" dirty="0"/>
              <a:t>Keep people in their lanes (writer vs subject expert)</a:t>
            </a:r>
          </a:p>
          <a:p>
            <a:r>
              <a:rPr lang="en-US" sz="2800" dirty="0"/>
              <a:t>Share clean versions, maintain version control</a:t>
            </a:r>
          </a:p>
          <a:p>
            <a:r>
              <a:rPr lang="en-US" sz="2800" dirty="0"/>
              <a:t>Explain </a:t>
            </a:r>
            <a:r>
              <a:rPr lang="en-US" sz="2800" i="1" dirty="0"/>
              <a:t>why</a:t>
            </a:r>
            <a:r>
              <a:rPr lang="en-US" sz="2800" dirty="0"/>
              <a:t> changes were made</a:t>
            </a:r>
          </a:p>
          <a:p>
            <a:r>
              <a:rPr lang="en-US" sz="2800" dirty="0"/>
              <a:t>Indicate intention with each version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3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10C5-4AA3-CBF9-92FF-E5E39EAD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talks?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5D091-6E7D-4C7A-89E2-E4152A58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3386" cy="4214946"/>
          </a:xfrm>
        </p:spPr>
        <p:txBody>
          <a:bodyPr/>
          <a:lstStyle/>
          <a:p>
            <a:r>
              <a:rPr lang="en-US" dirty="0"/>
              <a:t>A whole new ballgame</a:t>
            </a:r>
          </a:p>
          <a:p>
            <a:r>
              <a:rPr lang="en-US" dirty="0"/>
              <a:t>Visualization stuff is crucial</a:t>
            </a:r>
          </a:p>
          <a:p>
            <a:r>
              <a:rPr lang="en-US" dirty="0"/>
              <a:t>Some aspects translate, but now </a:t>
            </a:r>
            <a:r>
              <a:rPr lang="en-US" i="1" dirty="0"/>
              <a:t>performance</a:t>
            </a:r>
            <a:r>
              <a:rPr lang="en-US" dirty="0"/>
              <a:t> is also key</a:t>
            </a:r>
          </a:p>
          <a:p>
            <a:r>
              <a:rPr lang="en-US" dirty="0"/>
              <a:t>A good start from our associate dean: </a:t>
            </a:r>
          </a:p>
          <a:p>
            <a:pPr lvl="1"/>
            <a:r>
              <a:rPr lang="en-US" sz="2000" dirty="0">
                <a:hlinkClick r:id="rId2"/>
              </a:rPr>
              <a:t>http://pages.astronomy.ua.edu/white/webtalks/raysrules.html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1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5DE8-4847-398A-6682-C999A3A7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pseudocode/outline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D55D-2A26-1920-2F04-929BBACA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3593" cy="4214946"/>
          </a:xfrm>
        </p:spPr>
        <p:txBody>
          <a:bodyPr>
            <a:normAutofit/>
          </a:bodyPr>
          <a:lstStyle/>
          <a:p>
            <a:r>
              <a:rPr lang="en-US" sz="2800" dirty="0"/>
              <a:t>For one of the mini-experiments</a:t>
            </a:r>
          </a:p>
          <a:p>
            <a:r>
              <a:rPr lang="en-US" sz="2800" dirty="0"/>
              <a:t>I’ll provide some data/figures/analysis</a:t>
            </a:r>
          </a:p>
          <a:p>
            <a:pPr lvl="1"/>
            <a:r>
              <a:rPr lang="en-US" sz="2400" dirty="0"/>
              <a:t>Focus on writing not visualization here</a:t>
            </a:r>
          </a:p>
          <a:p>
            <a:r>
              <a:rPr lang="en-US" sz="2800" dirty="0"/>
              <a:t>Make detailed outline of the paper you would write</a:t>
            </a:r>
          </a:p>
          <a:p>
            <a:r>
              <a:rPr lang="en-US" sz="2800" dirty="0"/>
              <a:t>Like pseudocode – outline + sketch of specific paragraphs</a:t>
            </a:r>
          </a:p>
        </p:txBody>
      </p:sp>
    </p:spTree>
    <p:extLst>
      <p:ext uri="{BB962C8B-B14F-4D97-AF65-F5344CB8AC3E}">
        <p14:creationId xmlns:p14="http://schemas.microsoft.com/office/powerpoint/2010/main" val="34121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60ED-AA48-7FE9-353D-3ACC409B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E119-58CD-EE10-4A84-4C5FA36AF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longer experiments</a:t>
            </a:r>
          </a:p>
          <a:p>
            <a:r>
              <a:rPr lang="en-US" dirty="0"/>
              <a:t>Pick groups (mostly done I guess)</a:t>
            </a:r>
          </a:p>
          <a:p>
            <a:r>
              <a:rPr lang="en-US" dirty="0"/>
              <a:t>Pick your experiment to start with </a:t>
            </a:r>
          </a:p>
          <a:p>
            <a:endParaRPr lang="en-US" dirty="0"/>
          </a:p>
          <a:p>
            <a:r>
              <a:rPr lang="en-US" dirty="0"/>
              <a:t>Next time we get started on them!</a:t>
            </a:r>
          </a:p>
          <a:p>
            <a:pPr lvl="1"/>
            <a:r>
              <a:rPr lang="en-US" dirty="0"/>
              <a:t>I’ll have some reading for you</a:t>
            </a:r>
          </a:p>
        </p:txBody>
      </p:sp>
    </p:spTree>
    <p:extLst>
      <p:ext uri="{BB962C8B-B14F-4D97-AF65-F5344CB8AC3E}">
        <p14:creationId xmlns:p14="http://schemas.microsoft.com/office/powerpoint/2010/main" val="103764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5AF5-1589-683F-8E37-BCB61D6EB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write you need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F3EA-C978-D1D2-E1E4-E79342342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“Scientific English” is not well-defined </a:t>
            </a:r>
          </a:p>
          <a:p>
            <a:pPr lvl="1"/>
            <a:r>
              <a:rPr lang="en-US" dirty="0"/>
              <a:t>but people know it when they see it</a:t>
            </a:r>
          </a:p>
          <a:p>
            <a:r>
              <a:rPr lang="en-US" dirty="0"/>
              <a:t>Read papers in your area, get a feel for style</a:t>
            </a:r>
          </a:p>
          <a:p>
            <a:r>
              <a:rPr lang="en-US" dirty="0"/>
              <a:t>But </a:t>
            </a:r>
            <a:r>
              <a:rPr lang="en-US" i="1" dirty="0"/>
              <a:t>don’t</a:t>
            </a:r>
            <a:r>
              <a:rPr lang="en-US" dirty="0"/>
              <a:t> take what you see as gospel – pay attention to what you don’t like too</a:t>
            </a:r>
          </a:p>
          <a:p>
            <a:r>
              <a:rPr lang="en-US" dirty="0"/>
              <a:t>Also - necessary to contextualize your work</a:t>
            </a:r>
          </a:p>
          <a:p>
            <a:r>
              <a:rPr lang="en-US" dirty="0"/>
              <a:t>Will use my own examples, good and bad</a:t>
            </a:r>
          </a:p>
        </p:txBody>
      </p:sp>
    </p:spTree>
    <p:extLst>
      <p:ext uri="{BB962C8B-B14F-4D97-AF65-F5344CB8AC3E}">
        <p14:creationId xmlns:p14="http://schemas.microsoft.com/office/powerpoint/2010/main" val="20220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83A5-6863-A9B8-2CC6-2960F016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952" y="415159"/>
            <a:ext cx="8229600" cy="1143000"/>
          </a:xfrm>
        </p:spPr>
        <p:txBody>
          <a:bodyPr/>
          <a:lstStyle/>
          <a:p>
            <a:r>
              <a:rPr lang="en-US" dirty="0"/>
              <a:t>Basic content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A5BB-E087-0A1C-E53C-9472C39D0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952" y="1558159"/>
            <a:ext cx="8229600" cy="4525963"/>
          </a:xfrm>
        </p:spPr>
        <p:txBody>
          <a:bodyPr/>
          <a:lstStyle/>
          <a:p>
            <a:r>
              <a:rPr lang="en-US" dirty="0"/>
              <a:t>Well-organized, clear argument start </a:t>
            </a:r>
            <a:r>
              <a:rPr lang="en-US" dirty="0">
                <a:sym typeface="Wingdings" pitchFamily="2" charset="2"/>
              </a:rPr>
              <a:t> finish</a:t>
            </a:r>
          </a:p>
          <a:p>
            <a:r>
              <a:rPr lang="en-US" dirty="0">
                <a:sym typeface="Wingdings" pitchFamily="2" charset="2"/>
              </a:rPr>
              <a:t>Know your audience …</a:t>
            </a:r>
          </a:p>
          <a:p>
            <a:r>
              <a:rPr lang="en-US" dirty="0">
                <a:sym typeface="Wingdings" pitchFamily="2" charset="2"/>
              </a:rPr>
              <a:t>Know the destination requirements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hlinkClick r:id="rId2"/>
              </a:rPr>
              <a:t>https://journals.aps.org/prl/authors</a:t>
            </a:r>
            <a:r>
              <a:rPr lang="en-US" dirty="0"/>
              <a:t>  </a:t>
            </a:r>
          </a:p>
          <a:p>
            <a:r>
              <a:rPr lang="en-US" dirty="0"/>
              <a:t>Don’t make up new terms unless you must</a:t>
            </a:r>
          </a:p>
          <a:p>
            <a:r>
              <a:rPr lang="en-US" dirty="0"/>
              <a:t>Set off equations rather than inline</a:t>
            </a:r>
          </a:p>
          <a:p>
            <a:r>
              <a:rPr lang="en-US" dirty="0"/>
              <a:t>Put work in context, make clear what is new/different</a:t>
            </a:r>
          </a:p>
        </p:txBody>
      </p:sp>
    </p:spTree>
    <p:extLst>
      <p:ext uri="{BB962C8B-B14F-4D97-AF65-F5344CB8AC3E}">
        <p14:creationId xmlns:p14="http://schemas.microsoft.com/office/powerpoint/2010/main" val="39664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4A62-B44A-8245-534A-086E5FFC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75" y="492939"/>
            <a:ext cx="8229600" cy="1143000"/>
          </a:xfrm>
        </p:spPr>
        <p:txBody>
          <a:bodyPr/>
          <a:lstStyle/>
          <a:p>
            <a:r>
              <a:rPr lang="en-US" dirty="0"/>
              <a:t>Basic format of a journal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1881-21D9-F114-928F-F516F225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75" y="1483540"/>
            <a:ext cx="9054662" cy="4525963"/>
          </a:xfrm>
        </p:spPr>
        <p:txBody>
          <a:bodyPr>
            <a:normAutofit/>
          </a:bodyPr>
          <a:lstStyle/>
          <a:p>
            <a:r>
              <a:rPr lang="en-US" dirty="0"/>
              <a:t>Obviously varies. Example for </a:t>
            </a:r>
            <a:r>
              <a:rPr lang="en-US" dirty="0" err="1"/>
              <a:t>expt</a:t>
            </a:r>
            <a:r>
              <a:rPr lang="en-US" dirty="0"/>
              <a:t> + theory</a:t>
            </a:r>
          </a:p>
          <a:p>
            <a:r>
              <a:rPr lang="en-US" dirty="0"/>
              <a:t>Title, abstract</a:t>
            </a:r>
          </a:p>
          <a:p>
            <a:r>
              <a:rPr lang="en-US" dirty="0"/>
              <a:t>Introduction – background, what has been done, what did you do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 &amp; Discussion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Acknowledgements</a:t>
            </a:r>
          </a:p>
          <a:p>
            <a:r>
              <a:rPr lang="en-US" dirty="0"/>
              <a:t>References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D4B65-AC15-5E36-409C-DA179810D7AB}"/>
              </a:ext>
            </a:extLst>
          </p:cNvPr>
          <p:cNvSpPr txBox="1"/>
          <p:nvPr/>
        </p:nvSpPr>
        <p:spPr>
          <a:xfrm>
            <a:off x="7304689" y="4298731"/>
            <a:ext cx="3215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a short tour of each section</a:t>
            </a:r>
          </a:p>
          <a:p>
            <a:r>
              <a:rPr lang="en-US" dirty="0"/>
              <a:t>Then do’s and </a:t>
            </a:r>
            <a:r>
              <a:rPr lang="en-US" dirty="0" err="1"/>
              <a:t>don’t’s</a:t>
            </a:r>
            <a:r>
              <a:rPr lang="en-US" dirty="0"/>
              <a:t> </a:t>
            </a:r>
          </a:p>
          <a:p>
            <a:r>
              <a:rPr lang="en-US" dirty="0"/>
              <a:t>Then how to go about it</a:t>
            </a:r>
          </a:p>
        </p:txBody>
      </p:sp>
    </p:spTree>
    <p:extLst>
      <p:ext uri="{BB962C8B-B14F-4D97-AF65-F5344CB8AC3E}">
        <p14:creationId xmlns:p14="http://schemas.microsoft.com/office/powerpoint/2010/main" val="32400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EEDF-0E5D-B45C-4535-C4BF3149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15159"/>
            <a:ext cx="8229600" cy="1143000"/>
          </a:xfrm>
        </p:spPr>
        <p:txBody>
          <a:bodyPr/>
          <a:lstStyle/>
          <a:p>
            <a:r>
              <a:rPr lang="en-US" dirty="0"/>
              <a:t>Title and 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62B19-3644-4772-93D7-41542659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1274380"/>
            <a:ext cx="9496097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Title: catchy but true. </a:t>
            </a:r>
          </a:p>
          <a:p>
            <a:pPr lvl="1"/>
            <a:r>
              <a:rPr lang="en-US" dirty="0"/>
              <a:t>Concise and informative. Avoid hyperbole</a:t>
            </a:r>
          </a:p>
          <a:p>
            <a:pPr lvl="1"/>
            <a:r>
              <a:rPr lang="en-US" sz="2400" dirty="0"/>
              <a:t>If your title doesn’t catch someone’s eye, they will never read the rest. </a:t>
            </a:r>
          </a:p>
          <a:p>
            <a:pPr lvl="1"/>
            <a:r>
              <a:rPr lang="en-US" sz="2400" dirty="0"/>
              <a:t>Must give an idea of what the paper is about</a:t>
            </a:r>
          </a:p>
          <a:p>
            <a:r>
              <a:rPr lang="en-US" sz="2800" dirty="0"/>
              <a:t>Abstract: </a:t>
            </a:r>
          </a:p>
          <a:p>
            <a:pPr lvl="1"/>
            <a:r>
              <a:rPr lang="en-US" dirty="0"/>
              <a:t>the second, and possibly last thing anyone reads</a:t>
            </a:r>
          </a:p>
          <a:p>
            <a:pPr lvl="1"/>
            <a:r>
              <a:rPr lang="en-US" sz="2400" dirty="0"/>
              <a:t>Succinct, self-contained. </a:t>
            </a:r>
          </a:p>
          <a:p>
            <a:pPr lvl="1"/>
            <a:r>
              <a:rPr lang="en-US" sz="2400" dirty="0"/>
              <a:t>Summarize the whole work, key points</a:t>
            </a:r>
          </a:p>
          <a:p>
            <a:r>
              <a:rPr lang="en-US" sz="2800" dirty="0"/>
              <a:t>I usually finish title last, abstract second to last!</a:t>
            </a:r>
          </a:p>
        </p:txBody>
      </p:sp>
    </p:spTree>
    <p:extLst>
      <p:ext uri="{BB962C8B-B14F-4D97-AF65-F5344CB8AC3E}">
        <p14:creationId xmlns:p14="http://schemas.microsoft.com/office/powerpoint/2010/main" val="388403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80632-E160-B5A0-B8C7-F31D786C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02" y="0"/>
            <a:ext cx="10752083" cy="6895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BD0FEB-383F-B526-3103-92A4216F4CD1}"/>
              </a:ext>
            </a:extLst>
          </p:cNvPr>
          <p:cNvSpPr txBox="1"/>
          <p:nvPr/>
        </p:nvSpPr>
        <p:spPr>
          <a:xfrm>
            <a:off x="6663561" y="603850"/>
            <a:ext cx="335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Material and what we found clear</a:t>
            </a:r>
          </a:p>
          <a:p>
            <a:r>
              <a:rPr lang="en-US" dirty="0">
                <a:solidFill>
                  <a:srgbClr val="FF0000"/>
                </a:solidFill>
              </a:rPr>
              <a:t>	(maybe not ‘catchy’ 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380FE-BB1F-26B1-12A9-74602A85890E}"/>
              </a:ext>
            </a:extLst>
          </p:cNvPr>
          <p:cNvSpPr txBox="1"/>
          <p:nvPr/>
        </p:nvSpPr>
        <p:spPr>
          <a:xfrm>
            <a:off x="1192926" y="5227299"/>
            <a:ext cx="273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Summarize key points of whole work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First and last sentences key.</a:t>
            </a:r>
          </a:p>
        </p:txBody>
      </p:sp>
    </p:spTree>
    <p:extLst>
      <p:ext uri="{BB962C8B-B14F-4D97-AF65-F5344CB8AC3E}">
        <p14:creationId xmlns:p14="http://schemas.microsoft.com/office/powerpoint/2010/main" val="15546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0BCB-2324-9975-4AAB-9C5FEDF1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65F7-3B5C-B343-D407-F45A130A7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326932"/>
            <a:ext cx="9611711" cy="4525963"/>
          </a:xfrm>
        </p:spPr>
        <p:txBody>
          <a:bodyPr/>
          <a:lstStyle/>
          <a:p>
            <a:r>
              <a:rPr lang="en-US" dirty="0"/>
              <a:t>Probably third to last … because it informs the rest of the paper (and therefore relies on it existing)</a:t>
            </a:r>
          </a:p>
          <a:p>
            <a:r>
              <a:rPr lang="en-US" dirty="0"/>
              <a:t>What is the basic motivation?</a:t>
            </a:r>
          </a:p>
          <a:p>
            <a:r>
              <a:rPr lang="en-US" dirty="0"/>
              <a:t>What has been done before?</a:t>
            </a:r>
          </a:p>
          <a:p>
            <a:r>
              <a:rPr lang="en-US" dirty="0"/>
              <a:t>What issues remain?</a:t>
            </a:r>
          </a:p>
          <a:p>
            <a:r>
              <a:rPr lang="en-US" dirty="0"/>
              <a:t>What did you do?</a:t>
            </a:r>
          </a:p>
          <a:p>
            <a:r>
              <a:rPr lang="en-US" dirty="0">
                <a:hlinkClick r:id="rId2" tooltip="Persistent link using digital object identifier"/>
              </a:rPr>
              <a:t>https://doi.org/10.1016/j.jallcom.2018.07.298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A_POWERPOINT_TEMPLATE_Option3_wide">
  <a:themeElements>
    <a:clrScheme name="UA Theme Color 1">
      <a:dk1>
        <a:srgbClr val="000000"/>
      </a:dk1>
      <a:lt1>
        <a:srgbClr val="FFFFFF"/>
      </a:lt1>
      <a:dk2>
        <a:srgbClr val="990000"/>
      </a:dk2>
      <a:lt2>
        <a:srgbClr val="EAEAEA"/>
      </a:lt2>
      <a:accent1>
        <a:srgbClr val="941100"/>
      </a:accent1>
      <a:accent2>
        <a:srgbClr val="D00001"/>
      </a:accent2>
      <a:accent3>
        <a:srgbClr val="FF0002"/>
      </a:accent3>
      <a:accent4>
        <a:srgbClr val="FF5959"/>
      </a:accent4>
      <a:accent5>
        <a:srgbClr val="FF8074"/>
      </a:accent5>
      <a:accent6>
        <a:srgbClr val="FFA087"/>
      </a:accent6>
      <a:hlink>
        <a:srgbClr val="A9A9A9"/>
      </a:hlink>
      <a:folHlink>
        <a:srgbClr val="D5D5D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POWERPOINT_TEMPLATE_Option3" id="{1A3B40E7-61B2-1A4A-80ED-55FE70C4B4C1}" vid="{09F5B091-7A7F-414B-861E-0F4E76A7D9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UA_POWERPOINT_TEMPLATE_Option3_wide</Template>
  <TotalTime>17877</TotalTime>
  <Words>1617</Words>
  <Application>Microsoft Macintosh PowerPoint</Application>
  <PresentationFormat>Widescreen</PresentationFormat>
  <Paragraphs>218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CMR12</vt:lpstr>
      <vt:lpstr>CMR17</vt:lpstr>
      <vt:lpstr>CMSY10</vt:lpstr>
      <vt:lpstr>Verdana</vt:lpstr>
      <vt:lpstr>UA_POWERPOINT_TEMPLATE_Option3_wide</vt:lpstr>
      <vt:lpstr>PowerPoint Presentation</vt:lpstr>
      <vt:lpstr>This is a “W” class</vt:lpstr>
      <vt:lpstr>What we’ll do (and won’t)</vt:lpstr>
      <vt:lpstr>To write you need to read</vt:lpstr>
      <vt:lpstr>Basic content guidelines</vt:lpstr>
      <vt:lpstr>Basic format of a journal article</vt:lpstr>
      <vt:lpstr>Title and abstract</vt:lpstr>
      <vt:lpstr>PowerPoint Presentation</vt:lpstr>
      <vt:lpstr>Introduction</vt:lpstr>
      <vt:lpstr>Methods</vt:lpstr>
      <vt:lpstr>Example</vt:lpstr>
      <vt:lpstr>Results and discussion</vt:lpstr>
      <vt:lpstr>Conclusions/acknowledgements</vt:lpstr>
      <vt:lpstr>References</vt:lpstr>
      <vt:lpstr>How do I write a paper</vt:lpstr>
      <vt:lpstr>How do I write a paper</vt:lpstr>
      <vt:lpstr>How do I write a paper</vt:lpstr>
      <vt:lpstr>Figures</vt:lpstr>
      <vt:lpstr>Tables</vt:lpstr>
      <vt:lpstr>LaTeX examples</vt:lpstr>
      <vt:lpstr>LaTeX examples</vt:lpstr>
      <vt:lpstr>Your schedule</vt:lpstr>
      <vt:lpstr>Bad example</vt:lpstr>
      <vt:lpstr>Fixed</vt:lpstr>
      <vt:lpstr>Some things not to do</vt:lpstr>
      <vt:lpstr>Some things not to do</vt:lpstr>
      <vt:lpstr>Some things to do</vt:lpstr>
      <vt:lpstr>Some things to do</vt:lpstr>
      <vt:lpstr>A few examples to look over</vt:lpstr>
      <vt:lpstr>Collaborative editing</vt:lpstr>
      <vt:lpstr>A good approach to group editing</vt:lpstr>
      <vt:lpstr>What about talks?</vt:lpstr>
      <vt:lpstr>Paper pseudocode/outline</vt:lpstr>
      <vt:lpstr>Rest of class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Shinholster</dc:creator>
  <cp:lastModifiedBy>Patrick LeClair</cp:lastModifiedBy>
  <cp:revision>14</cp:revision>
  <dcterms:created xsi:type="dcterms:W3CDTF">2015-08-27T16:44:52Z</dcterms:created>
  <dcterms:modified xsi:type="dcterms:W3CDTF">2022-09-08T17:21:26Z</dcterms:modified>
</cp:coreProperties>
</file>