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24" r:id="rId27"/>
    <p:sldId id="321" r:id="rId28"/>
    <p:sldId id="322" r:id="rId29"/>
    <p:sldId id="320" r:id="rId30"/>
    <p:sldId id="323" r:id="rId31"/>
    <p:sldId id="281" r:id="rId32"/>
    <p:sldId id="295" r:id="rId33"/>
    <p:sldId id="296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294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Balmer series of hydrogen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484</c:v>
                </c:pt>
                <c:pt idx="1">
                  <c:v>433</c:v>
                </c:pt>
                <c:pt idx="2">
                  <c:v>408</c:v>
                </c:pt>
                <c:pt idx="3">
                  <c:v>395</c:v>
                </c:pt>
                <c:pt idx="4">
                  <c:v>387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86-FA4B-ABB5-ED3929E3D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991184"/>
        <c:axId val="183991744"/>
      </c:scatterChart>
      <c:valAx>
        <c:axId val="183991184"/>
        <c:scaling>
          <c:orientation val="minMax"/>
          <c:min val="3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Main quantum number initial state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991744"/>
        <c:crosses val="autoZero"/>
        <c:crossBetween val="midCat"/>
      </c:valAx>
      <c:valAx>
        <c:axId val="183991744"/>
        <c:scaling>
          <c:orientation val="minMax"/>
          <c:min val="36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 length [nm]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991184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Balmer series of hydrogen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2.7560766720405559E-2"/>
                  <c:y val="-0.3491908759160087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Sheet1!$B$2:$B$6</c:f>
              <c:numCache>
                <c:formatCode>General</c:formatCode>
                <c:ptCount val="5"/>
                <c:pt idx="0">
                  <c:v>6.25E-2</c:v>
                </c:pt>
                <c:pt idx="1">
                  <c:v>0.04</c:v>
                </c:pt>
                <c:pt idx="2">
                  <c:v>2.7777777777777776E-2</c:v>
                </c:pt>
                <c:pt idx="3">
                  <c:v>2.0408163265306121E-2</c:v>
                </c:pt>
                <c:pt idx="4">
                  <c:v>1.5625E-2</c:v>
                </c:pt>
              </c:numCache>
            </c:numRef>
          </c:xVal>
          <c:yVal>
            <c:numRef>
              <c:f>Sheet1!$E$2:$E$6</c:f>
              <c:numCache>
                <c:formatCode>0.000E+00</c:formatCode>
                <c:ptCount val="5"/>
                <c:pt idx="0">
                  <c:v>2.0661157024793389E-3</c:v>
                </c:pt>
                <c:pt idx="1">
                  <c:v>2.3094688221709007E-3</c:v>
                </c:pt>
                <c:pt idx="2">
                  <c:v>2.4509803921568627E-3</c:v>
                </c:pt>
                <c:pt idx="3">
                  <c:v>2.5316455696202532E-3</c:v>
                </c:pt>
                <c:pt idx="4">
                  <c:v>2.5839793281653748E-3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5FE-CB40-A1B8-E9E5EF58E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993984"/>
        <c:axId val="279683216"/>
      </c:scatterChart>
      <c:valAx>
        <c:axId val="183993984"/>
        <c:scaling>
          <c:orientation val="minMax"/>
          <c:min val="1.0000000000000002E-2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1/n</a:t>
                </a:r>
                <a:r>
                  <a:rPr lang="en-US" baseline="-25000" dirty="0"/>
                  <a:t>2</a:t>
                </a:r>
                <a:r>
                  <a:rPr lang="en-US" baseline="30000" dirty="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683216"/>
        <c:crosses val="autoZero"/>
        <c:crossBetween val="midCat"/>
      </c:valAx>
      <c:valAx>
        <c:axId val="279683216"/>
        <c:scaling>
          <c:orientation val="minMax"/>
          <c:max val="2.6000000000000007E-3"/>
          <c:min val="2.0000000000000005E-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dirty="0"/>
                  <a:t>1/λ (</a:t>
                </a:r>
                <a:r>
                  <a:rPr lang="en-US" dirty="0"/>
                  <a:t>nm</a:t>
                </a:r>
                <a:r>
                  <a:rPr lang="en-US" baseline="30000" dirty="0"/>
                  <a:t>-1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993984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F68CD-9171-9248-95FD-6A7FFBB5FD01}" type="datetimeFigureOut">
              <a:rPr lang="en-US" smtClean="0"/>
              <a:t>7/14/22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EC52A-596E-F14C-B480-860E5810D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7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C52A-596E-F14C-B480-860E5810DF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6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150D-F462-488D-BCBC-AFB2FF1F8F6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7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150D-F462-488D-BCBC-AFB2FF1F8F6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4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150D-F462-488D-BCBC-AFB2FF1F8F6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6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AA91-FD3C-DD48-98FF-3EF1600190B6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1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AA91-FD3C-DD48-98FF-3EF1600190B6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5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AA91-FD3C-DD48-98FF-3EF1600190B6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4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AA91-FD3C-DD48-98FF-3EF1600190B6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5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AA91-FD3C-DD48-98FF-3EF1600190B6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AA91-FD3C-DD48-98FF-3EF1600190B6}" type="datetimeFigureOut">
              <a:rPr lang="en-US" smtClean="0"/>
              <a:t>7/14/22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3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AA91-FD3C-DD48-98FF-3EF1600190B6}" type="datetimeFigureOut">
              <a:rPr lang="en-US" smtClean="0"/>
              <a:t>7/14/22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4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AA91-FD3C-DD48-98FF-3EF1600190B6}" type="datetimeFigureOut">
              <a:rPr lang="en-US" smtClean="0"/>
              <a:t>7/14/22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4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AA91-FD3C-DD48-98FF-3EF1600190B6}" type="datetimeFigureOut">
              <a:rPr lang="en-US" smtClean="0"/>
              <a:t>7/14/22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4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AA91-FD3C-DD48-98FF-3EF1600190B6}" type="datetimeFigureOut">
              <a:rPr lang="en-US" smtClean="0"/>
              <a:t>7/14/22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2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AA91-FD3C-DD48-98FF-3EF1600190B6}" type="datetimeFigureOut">
              <a:rPr lang="en-US" smtClean="0"/>
              <a:t>7/14/22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0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4AA91-FD3C-DD48-98FF-3EF1600190B6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7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3.png"/><Relationship Id="rId5" Type="http://schemas.openxmlformats.org/officeDocument/2006/relationships/image" Target="../media/image352.png"/><Relationship Id="rId4" Type="http://schemas.openxmlformats.org/officeDocument/2006/relationships/image" Target="../media/image3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png"/><Relationship Id="rId2" Type="http://schemas.openxmlformats.org/officeDocument/2006/relationships/image" Target="../media/image3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8.png"/><Relationship Id="rId5" Type="http://schemas.openxmlformats.org/officeDocument/2006/relationships/image" Target="../media/image357.png"/><Relationship Id="rId4" Type="http://schemas.openxmlformats.org/officeDocument/2006/relationships/image" Target="../media/image3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2.png"/><Relationship Id="rId4" Type="http://schemas.openxmlformats.org/officeDocument/2006/relationships/image" Target="../media/image3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png"/><Relationship Id="rId2" Type="http://schemas.openxmlformats.org/officeDocument/2006/relationships/image" Target="../media/image3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6.png"/><Relationship Id="rId5" Type="http://schemas.openxmlformats.org/officeDocument/2006/relationships/image" Target="../media/image365.png"/><Relationship Id="rId4" Type="http://schemas.openxmlformats.org/officeDocument/2006/relationships/slide" Target="slide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30.png"/><Relationship Id="rId2" Type="http://schemas.openxmlformats.org/officeDocument/2006/relationships/image" Target="../media/image35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0.png"/><Relationship Id="rId2" Type="http://schemas.openxmlformats.org/officeDocument/2006/relationships/image" Target="../media/image35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0.png"/><Relationship Id="rId2" Type="http://schemas.openxmlformats.org/officeDocument/2006/relationships/image" Target="../media/image357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3.png"/><Relationship Id="rId3" Type="http://schemas.openxmlformats.org/officeDocument/2006/relationships/image" Target="../media/image368.png"/><Relationship Id="rId7" Type="http://schemas.openxmlformats.org/officeDocument/2006/relationships/image" Target="../media/image372.png"/><Relationship Id="rId2" Type="http://schemas.openxmlformats.org/officeDocument/2006/relationships/image" Target="../media/image3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1.png"/><Relationship Id="rId5" Type="http://schemas.openxmlformats.org/officeDocument/2006/relationships/image" Target="../media/image370.png"/><Relationship Id="rId4" Type="http://schemas.openxmlformats.org/officeDocument/2006/relationships/image" Target="../media/image369.png"/><Relationship Id="rId9" Type="http://schemas.openxmlformats.org/officeDocument/2006/relationships/image" Target="../media/image37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3" Type="http://schemas.openxmlformats.org/officeDocument/2006/relationships/image" Target="../media/image376.png"/><Relationship Id="rId7" Type="http://schemas.openxmlformats.org/officeDocument/2006/relationships/image" Target="../media/image380.png"/><Relationship Id="rId2" Type="http://schemas.openxmlformats.org/officeDocument/2006/relationships/image" Target="../media/image3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9.png"/><Relationship Id="rId5" Type="http://schemas.openxmlformats.org/officeDocument/2006/relationships/image" Target="../media/image378.png"/><Relationship Id="rId4" Type="http://schemas.openxmlformats.org/officeDocument/2006/relationships/image" Target="../media/image3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5.png"/><Relationship Id="rId2" Type="http://schemas.openxmlformats.org/officeDocument/2006/relationships/image" Target="../media/image3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3.png"/><Relationship Id="rId2" Type="http://schemas.openxmlformats.org/officeDocument/2006/relationships/image" Target="../media/image4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45.png"/><Relationship Id="rId7" Type="http://schemas.openxmlformats.org/officeDocument/2006/relationships/image" Target="../media/image4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8.png"/><Relationship Id="rId5" Type="http://schemas.openxmlformats.org/officeDocument/2006/relationships/image" Target="../media/image447.png"/><Relationship Id="rId4" Type="http://schemas.openxmlformats.org/officeDocument/2006/relationships/image" Target="../media/image446.png"/><Relationship Id="rId9" Type="http://schemas.openxmlformats.org/officeDocument/2006/relationships/image" Target="../media/image4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3.png"/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5.png"/><Relationship Id="rId3" Type="http://schemas.openxmlformats.org/officeDocument/2006/relationships/image" Target="../media/image445.png"/><Relationship Id="rId7" Type="http://schemas.openxmlformats.org/officeDocument/2006/relationships/image" Target="../media/image4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8.png"/><Relationship Id="rId5" Type="http://schemas.openxmlformats.org/officeDocument/2006/relationships/image" Target="../media/image447.png"/><Relationship Id="rId4" Type="http://schemas.openxmlformats.org/officeDocument/2006/relationships/image" Target="../media/image446.png"/><Relationship Id="rId9" Type="http://schemas.openxmlformats.org/officeDocument/2006/relationships/image" Target="../media/image45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7.png"/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9.png"/><Relationship Id="rId2" Type="http://schemas.openxmlformats.org/officeDocument/2006/relationships/image" Target="../media/image4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2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4.png"/><Relationship Id="rId4" Type="http://schemas.openxmlformats.org/officeDocument/2006/relationships/image" Target="../media/image46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6.png"/><Relationship Id="rId2" Type="http://schemas.openxmlformats.org/officeDocument/2006/relationships/image" Target="../media/image46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Title1.827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28454C5-5B06-87D3-33CA-AC1947EC4C3F}"/>
              </a:ext>
            </a:extLst>
          </p:cNvPr>
          <p:cNvSpPr txBox="1">
            <a:spLocks/>
          </p:cNvSpPr>
          <p:nvPr/>
        </p:nvSpPr>
        <p:spPr>
          <a:xfrm>
            <a:off x="685800" y="3649064"/>
            <a:ext cx="7772400" cy="16716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BE0525"/>
                </a:solidFill>
              </a:rPr>
              <a:t>Curve fitting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5651FA-65C1-9756-1B67-7AF1104D7590}"/>
              </a:ext>
            </a:extLst>
          </p:cNvPr>
          <p:cNvSpPr txBox="1">
            <a:spLocks/>
          </p:cNvSpPr>
          <p:nvPr/>
        </p:nvSpPr>
        <p:spPr>
          <a:xfrm>
            <a:off x="777240" y="5177345"/>
            <a:ext cx="7772400" cy="13218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BE0525"/>
                </a:solidFill>
              </a:rPr>
              <a:t>P. LeClair</a:t>
            </a:r>
          </a:p>
          <a:p>
            <a:r>
              <a:rPr lang="en-US" sz="2400" dirty="0">
                <a:solidFill>
                  <a:srgbClr val="BE0525"/>
                </a:solidFill>
              </a:rPr>
              <a:t>PH 4/591 Fall 2022</a:t>
            </a:r>
          </a:p>
          <a:p>
            <a:r>
              <a:rPr lang="en-US" sz="2400" dirty="0">
                <a:solidFill>
                  <a:srgbClr val="BE0525"/>
                </a:solidFill>
              </a:rPr>
              <a:t>based on material from A. </a:t>
            </a:r>
            <a:r>
              <a:rPr lang="en-US" sz="2400" dirty="0" err="1">
                <a:solidFill>
                  <a:srgbClr val="BE0525"/>
                </a:solidFill>
              </a:rPr>
              <a:t>Piepke</a:t>
            </a:r>
            <a:endParaRPr lang="en-US" sz="2400" dirty="0">
              <a:solidFill>
                <a:srgbClr val="BE052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E045DA-1AB9-7D3F-198C-F71413AC4CC1}"/>
              </a:ext>
            </a:extLst>
          </p:cNvPr>
          <p:cNvSpPr/>
          <p:nvPr/>
        </p:nvSpPr>
        <p:spPr>
          <a:xfrm>
            <a:off x="963558" y="506394"/>
            <a:ext cx="4139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BE0525"/>
                </a:solidFill>
              </a:rPr>
              <a:t>Noise floor example?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965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3EBF-3D08-EF0C-BD29-5597ACAB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F05BB0-83D1-C31D-BD6B-7202077AB2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he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linear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case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analytically solvable</a:t>
                </a:r>
                <a:endParaRPr lang="en-US" b="0" i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decent analysis program does this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Excel does the absolute bare minimum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 will do much more –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matlab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mathematica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originlab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python … many options, learn one of these.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F05BB0-83D1-C31D-BD6B-7202077AB2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02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5A25-1B57-F373-FF5B-8695519C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2" y="43805"/>
            <a:ext cx="8229600" cy="1143000"/>
          </a:xfrm>
        </p:spPr>
        <p:txBody>
          <a:bodyPr/>
          <a:lstStyle/>
          <a:p>
            <a:r>
              <a:rPr lang="en-US" dirty="0"/>
              <a:t>Linear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2C94A1-541A-44BD-AF47-BB17C55DFCCF}"/>
                  </a:ext>
                </a:extLst>
              </p:cNvPr>
              <p:cNvSpPr txBox="1"/>
              <p:nvPr/>
            </p:nvSpPr>
            <p:spPr>
              <a:xfrm>
                <a:off x="147603" y="2067997"/>
                <a:ext cx="61502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Find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which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2C94A1-541A-44BD-AF47-BB17C55DF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3" y="2067997"/>
                <a:ext cx="6150275" cy="461665"/>
              </a:xfrm>
              <a:prstGeom prst="rect">
                <a:avLst/>
              </a:prstGeom>
              <a:blipFill>
                <a:blip r:embed="rId2"/>
                <a:stretch>
                  <a:fillRect l="-144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FAC1AA-E8C2-8982-9B49-F4F6E991CCD7}"/>
                  </a:ext>
                </a:extLst>
              </p:cNvPr>
              <p:cNvSpPr txBox="1"/>
              <p:nvPr/>
            </p:nvSpPr>
            <p:spPr>
              <a:xfrm>
                <a:off x="253279" y="2920471"/>
                <a:ext cx="1153264" cy="803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bg-BG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FAC1AA-E8C2-8982-9B49-F4F6E991C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79" y="2920471"/>
                <a:ext cx="1153264" cy="803361"/>
              </a:xfrm>
              <a:prstGeom prst="rect">
                <a:avLst/>
              </a:prstGeom>
              <a:blipFill>
                <a:blip r:embed="rId3"/>
                <a:stretch>
                  <a:fillRect l="-6593" r="-5495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6E52E-094F-1DA4-A3EF-0A31864E9677}"/>
                  </a:ext>
                </a:extLst>
              </p:cNvPr>
              <p:cNvSpPr txBox="1"/>
              <p:nvPr/>
            </p:nvSpPr>
            <p:spPr>
              <a:xfrm>
                <a:off x="2788348" y="2918344"/>
                <a:ext cx="1153264" cy="803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bg-BG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6E52E-094F-1DA4-A3EF-0A31864E9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348" y="2918344"/>
                <a:ext cx="1153264" cy="803361"/>
              </a:xfrm>
              <a:prstGeom prst="rect">
                <a:avLst/>
              </a:prstGeom>
              <a:blipFill>
                <a:blip r:embed="rId4"/>
                <a:stretch>
                  <a:fillRect l="-5435" r="-5435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19F136-252C-E9AB-FAF9-130FDD4260EF}"/>
                  </a:ext>
                </a:extLst>
              </p:cNvPr>
              <p:cNvSpPr txBox="1"/>
              <p:nvPr/>
            </p:nvSpPr>
            <p:spPr>
              <a:xfrm>
                <a:off x="4998027" y="977015"/>
                <a:ext cx="4019634" cy="8654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𝜒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bg-BG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bg-BG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s-I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19F136-252C-E9AB-FAF9-130FDD426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027" y="977015"/>
                <a:ext cx="4019634" cy="865493"/>
              </a:xfrm>
              <a:prstGeom prst="rect">
                <a:avLst/>
              </a:prstGeom>
              <a:blipFill>
                <a:blip r:embed="rId5"/>
                <a:stretch>
                  <a:fillRect l="-1262" t="-113043" r="-315" b="-17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5EEB0B-4694-7196-B1FD-567B3F9EF43D}"/>
                  </a:ext>
                </a:extLst>
              </p:cNvPr>
              <p:cNvSpPr txBox="1"/>
              <p:nvPr/>
            </p:nvSpPr>
            <p:spPr>
              <a:xfrm>
                <a:off x="147604" y="1186805"/>
                <a:ext cx="445186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Describe data with linear function: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(each measurement has own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5EEB0B-4694-7196-B1FD-567B3F9EF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4" y="1186805"/>
                <a:ext cx="4451860" cy="830997"/>
              </a:xfrm>
              <a:prstGeom prst="rect">
                <a:avLst/>
              </a:prstGeom>
              <a:blipFill>
                <a:blip r:embed="rId6"/>
                <a:stretch>
                  <a:fillRect l="-1989" t="-6061" r="-113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4D57960-80B0-B9CB-1E9F-3D4E0C84FF39}"/>
              </a:ext>
            </a:extLst>
          </p:cNvPr>
          <p:cNvSpPr txBox="1"/>
          <p:nvPr/>
        </p:nvSpPr>
        <p:spPr>
          <a:xfrm>
            <a:off x="1627337" y="3098205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A6C3ED-7945-C8E9-61E0-0F8B38277031}"/>
              </a:ext>
            </a:extLst>
          </p:cNvPr>
          <p:cNvSpPr txBox="1"/>
          <p:nvPr/>
        </p:nvSpPr>
        <p:spPr>
          <a:xfrm>
            <a:off x="5646618" y="2659067"/>
            <a:ext cx="3655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unknowns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at least two data pairs to solve this problem; more improve precision.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0F9F97-BCA6-81B1-A6E7-2E322F24C9E5}"/>
                  </a:ext>
                </a:extLst>
              </p:cNvPr>
              <p:cNvSpPr txBox="1"/>
              <p:nvPr/>
            </p:nvSpPr>
            <p:spPr>
              <a:xfrm>
                <a:off x="219304" y="4100349"/>
                <a:ext cx="5383077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bg-BG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=−2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is-I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0F9F97-BCA6-81B1-A6E7-2E322F24C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04" y="4100349"/>
                <a:ext cx="5383077" cy="1038489"/>
              </a:xfrm>
              <a:prstGeom prst="rect">
                <a:avLst/>
              </a:prstGeom>
              <a:blipFill>
                <a:blip r:embed="rId7"/>
                <a:stretch>
                  <a:fillRect l="-941" t="-117073" r="-706" b="-17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186EA0-A144-5900-D4B7-7E7056CEDA62}"/>
                  </a:ext>
                </a:extLst>
              </p:cNvPr>
              <p:cNvSpPr txBox="1"/>
              <p:nvPr/>
            </p:nvSpPr>
            <p:spPr>
              <a:xfrm>
                <a:off x="253279" y="5284582"/>
                <a:ext cx="4968604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bg-BG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=−2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is-I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186EA0-A144-5900-D4B7-7E7056CED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79" y="5284582"/>
                <a:ext cx="4968604" cy="1038489"/>
              </a:xfrm>
              <a:prstGeom prst="rect">
                <a:avLst/>
              </a:prstGeom>
              <a:blipFill>
                <a:blip r:embed="rId8"/>
                <a:stretch>
                  <a:fillRect l="-1276" t="-117073" r="-765" b="-17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09F45F5-1EB1-44D2-B17E-A47E4B8783E3}"/>
              </a:ext>
            </a:extLst>
          </p:cNvPr>
          <p:cNvSpPr txBox="1"/>
          <p:nvPr/>
        </p:nvSpPr>
        <p:spPr>
          <a:xfrm>
            <a:off x="5646618" y="4829276"/>
            <a:ext cx="313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Simultaneously solve two inhomogeneous linear equations.</a:t>
            </a:r>
          </a:p>
        </p:txBody>
      </p:sp>
    </p:spTree>
    <p:extLst>
      <p:ext uri="{BB962C8B-B14F-4D97-AF65-F5344CB8AC3E}">
        <p14:creationId xmlns:p14="http://schemas.microsoft.com/office/powerpoint/2010/main" val="20793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80543-3947-6642-35DD-2D2C975A8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436"/>
            <a:ext cx="8229600" cy="1143000"/>
          </a:xfrm>
        </p:spPr>
        <p:txBody>
          <a:bodyPr/>
          <a:lstStyle/>
          <a:p>
            <a:r>
              <a:rPr lang="en-US" dirty="0"/>
              <a:t>Linear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E58526-A3AE-D9FE-84E0-24F5EE9DBC7D}"/>
                  </a:ext>
                </a:extLst>
              </p:cNvPr>
              <p:cNvSpPr txBox="1"/>
              <p:nvPr/>
            </p:nvSpPr>
            <p:spPr>
              <a:xfrm>
                <a:off x="190321" y="4444746"/>
                <a:ext cx="4894352" cy="86549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</m:den>
                      </m:f>
                      <m:r>
                        <a:rPr lang="bg-BG" sz="20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bg-BG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bg-BG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bg-BG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∙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bg-BG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bg-BG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nary>
                          <m:r>
                            <a:rPr lang="bg-BG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bg-BG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bg-BG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charset="0"/>
                                        </a:rPr>
                                        <m:t>∙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E58526-A3AE-D9FE-84E0-24F5EE9DB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21" y="4444746"/>
                <a:ext cx="4894352" cy="865493"/>
              </a:xfrm>
              <a:prstGeom prst="rect">
                <a:avLst/>
              </a:prstGeom>
              <a:blipFill>
                <a:blip r:embed="rId2"/>
                <a:stretch>
                  <a:fillRect l="-517" t="-111429" b="-1714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098039F-2595-098E-5E64-4CCB4CB763D7}"/>
              </a:ext>
            </a:extLst>
          </p:cNvPr>
          <p:cNvSpPr txBox="1"/>
          <p:nvPr/>
        </p:nvSpPr>
        <p:spPr>
          <a:xfrm>
            <a:off x="190321" y="3695230"/>
            <a:ext cx="540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Algebra ensues 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479860-9D86-F2F0-1258-EAD531B50D68}"/>
                  </a:ext>
                </a:extLst>
              </p:cNvPr>
              <p:cNvSpPr txBox="1"/>
              <p:nvPr/>
            </p:nvSpPr>
            <p:spPr>
              <a:xfrm>
                <a:off x="190321" y="5466866"/>
                <a:ext cx="4880759" cy="86549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</m:den>
                      </m:f>
                      <m:r>
                        <a:rPr lang="bg-BG" sz="20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bg-BG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bg-BG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bg-BG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bg-BG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bg-BG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bg-BG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charset="0"/>
                                        </a:rPr>
                                        <m:t>∙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bg-BG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bg-BG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479860-9D86-F2F0-1258-EAD531B50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21" y="5466866"/>
                <a:ext cx="4880759" cy="865493"/>
              </a:xfrm>
              <a:prstGeom prst="rect">
                <a:avLst/>
              </a:prstGeom>
              <a:blipFill>
                <a:blip r:embed="rId3"/>
                <a:stretch>
                  <a:fillRect l="-518" t="-113043" r="-2850" b="-17391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46B1DB8-007C-C6D4-0D6D-5759FF044FDA}"/>
              </a:ext>
            </a:extLst>
          </p:cNvPr>
          <p:cNvSpPr txBox="1"/>
          <p:nvPr/>
        </p:nvSpPr>
        <p:spPr>
          <a:xfrm>
            <a:off x="6822890" y="4315563"/>
            <a:ext cx="126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5D8366-BAA8-4EBF-AB18-3D159BB84EDB}"/>
                  </a:ext>
                </a:extLst>
              </p:cNvPr>
              <p:cNvSpPr txBox="1"/>
              <p:nvPr/>
            </p:nvSpPr>
            <p:spPr>
              <a:xfrm>
                <a:off x="5395347" y="4891265"/>
                <a:ext cx="3558332" cy="978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Δ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∙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bg-BG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</m:e>
                              </m:nary>
                            </m:e>
                          </m:nary>
                          <m:sSup>
                            <m:sSupPr>
                              <m:ctrlPr>
                                <a:rPr lang="is-I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s-I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is-I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bg-BG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5D8366-BAA8-4EBF-AB18-3D159BB84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347" y="4891265"/>
                <a:ext cx="3558332" cy="978217"/>
              </a:xfrm>
              <a:prstGeom prst="rect">
                <a:avLst/>
              </a:prstGeom>
              <a:blipFill>
                <a:blip r:embed="rId4"/>
                <a:stretch>
                  <a:fillRect l="-9574" t="-93671" b="-144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B3999A-AF0F-D1BB-AB8A-881FEC19BA91}"/>
                  </a:ext>
                </a:extLst>
              </p:cNvPr>
              <p:cNvSpPr txBox="1"/>
              <p:nvPr/>
            </p:nvSpPr>
            <p:spPr>
              <a:xfrm>
                <a:off x="190321" y="2537339"/>
                <a:ext cx="4157292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bg-BG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bg-BG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bg-BG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B3999A-AF0F-D1BB-AB8A-881FEC19B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21" y="2537339"/>
                <a:ext cx="4157292" cy="865493"/>
              </a:xfrm>
              <a:prstGeom prst="rect">
                <a:avLst/>
              </a:prstGeom>
              <a:blipFill>
                <a:blip r:embed="rId5"/>
                <a:stretch>
                  <a:fillRect l="-16413" t="-113043" r="-912" b="-17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C209A4-7423-4211-8561-CDC1C15AEFB9}"/>
                  </a:ext>
                </a:extLst>
              </p:cNvPr>
              <p:cNvSpPr txBox="1"/>
              <p:nvPr/>
            </p:nvSpPr>
            <p:spPr>
              <a:xfrm>
                <a:off x="190321" y="1220781"/>
                <a:ext cx="4548425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bg-BG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bg-BG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bg-BG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C209A4-7423-4211-8561-CDC1C15AE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21" y="1220781"/>
                <a:ext cx="4548425" cy="865493"/>
              </a:xfrm>
              <a:prstGeom prst="rect">
                <a:avLst/>
              </a:prstGeom>
              <a:blipFill>
                <a:blip r:embed="rId6"/>
                <a:stretch>
                  <a:fillRect l="-14763" t="-114493" r="-836" b="-17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9EAC2B-2D80-0F33-D753-D3E72958FBB3}"/>
                  </a:ext>
                </a:extLst>
              </p:cNvPr>
              <p:cNvSpPr txBox="1"/>
              <p:nvPr/>
            </p:nvSpPr>
            <p:spPr>
              <a:xfrm>
                <a:off x="5199321" y="1374454"/>
                <a:ext cx="38594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Tedious; details in appendix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9EAC2B-2D80-0F33-D753-D3E72958F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321" y="1374454"/>
                <a:ext cx="3859478" cy="1200329"/>
              </a:xfrm>
              <a:prstGeom prst="rect">
                <a:avLst/>
              </a:prstGeom>
              <a:blipFill>
                <a:blip r:embed="rId7"/>
                <a:stretch>
                  <a:fillRect l="-2623" t="-4211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11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BB2E-DF57-D942-0AA1-F5E82620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694"/>
            <a:ext cx="8229600" cy="1143000"/>
          </a:xfrm>
        </p:spPr>
        <p:txBody>
          <a:bodyPr/>
          <a:lstStyle/>
          <a:p>
            <a:r>
              <a:rPr lang="en-US" dirty="0"/>
              <a:t>Linear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743E23-270F-0568-FE92-83E9CE16725F}"/>
                  </a:ext>
                </a:extLst>
              </p:cNvPr>
              <p:cNvSpPr txBox="1"/>
              <p:nvPr/>
            </p:nvSpPr>
            <p:spPr>
              <a:xfrm>
                <a:off x="210406" y="1186805"/>
                <a:ext cx="30233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fit line: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743E23-270F-0568-FE92-83E9CE167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06" y="1186805"/>
                <a:ext cx="3023392" cy="461665"/>
              </a:xfrm>
              <a:prstGeom prst="rect">
                <a:avLst/>
              </a:prstGeom>
              <a:blipFill>
                <a:blip r:embed="rId2"/>
                <a:stretch>
                  <a:fillRect l="-2929" t="-10811" r="-209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DCA424-C6BC-733F-2F9B-C932B1781A26}"/>
                  </a:ext>
                </a:extLst>
              </p:cNvPr>
              <p:cNvSpPr txBox="1"/>
              <p:nvPr/>
            </p:nvSpPr>
            <p:spPr>
              <a:xfrm>
                <a:off x="210406" y="1833972"/>
                <a:ext cx="5848331" cy="103848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</m:den>
                      </m:f>
                      <m:r>
                        <a:rPr lang="bg-BG" sz="2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bg-BG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bg-BG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charset="0"/>
                                        </a:rPr>
                                        <m:t>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DCA424-C6BC-733F-2F9B-C932B1781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06" y="1833972"/>
                <a:ext cx="5848331" cy="1038489"/>
              </a:xfrm>
              <a:prstGeom prst="rect">
                <a:avLst/>
              </a:prstGeom>
              <a:blipFill>
                <a:blip r:embed="rId3"/>
                <a:stretch>
                  <a:fillRect l="-647" t="-111765" r="-2802" b="-16941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74C346-5BD5-2DF6-25B1-B96347516230}"/>
                  </a:ext>
                </a:extLst>
              </p:cNvPr>
              <p:cNvSpPr txBox="1"/>
              <p:nvPr/>
            </p:nvSpPr>
            <p:spPr>
              <a:xfrm>
                <a:off x="210406" y="3208517"/>
                <a:ext cx="34074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fit line: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74C346-5BD5-2DF6-25B1-B96347516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06" y="3208517"/>
                <a:ext cx="3407408" cy="461665"/>
              </a:xfrm>
              <a:prstGeom prst="rect">
                <a:avLst/>
              </a:prstGeom>
              <a:blipFill>
                <a:blip r:embed="rId4"/>
                <a:stretch>
                  <a:fillRect l="-2602" t="-10811" r="-1859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F254E0-004B-8E97-AD40-F947B03ECE29}"/>
                  </a:ext>
                </a:extLst>
              </p:cNvPr>
              <p:cNvSpPr txBox="1"/>
              <p:nvPr/>
            </p:nvSpPr>
            <p:spPr>
              <a:xfrm>
                <a:off x="210406" y="3855684"/>
                <a:ext cx="5864298" cy="103848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</m:den>
                      </m:f>
                      <m:r>
                        <a:rPr lang="bg-BG" sz="2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bg-BG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∙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bg-BG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bg-BG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nary>
                          <m:r>
                            <a:rPr lang="bg-BG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charset="0"/>
                                        </a:rPr>
                                        <m:t>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F254E0-004B-8E97-AD40-F947B03EC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06" y="3855684"/>
                <a:ext cx="5864298" cy="1038489"/>
              </a:xfrm>
              <a:prstGeom prst="rect">
                <a:avLst/>
              </a:prstGeom>
              <a:blipFill>
                <a:blip r:embed="rId5"/>
                <a:stretch>
                  <a:fillRect l="-429" t="-110588" b="-16941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3D9801-DAE2-D887-468A-33CBB081748B}"/>
                  </a:ext>
                </a:extLst>
              </p:cNvPr>
              <p:cNvSpPr txBox="1"/>
              <p:nvPr/>
            </p:nvSpPr>
            <p:spPr>
              <a:xfrm>
                <a:off x="210406" y="5230230"/>
                <a:ext cx="4169355" cy="11114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Δ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bg-BG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3D9801-DAE2-D887-468A-33CBB0817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06" y="5230230"/>
                <a:ext cx="4169355" cy="1111458"/>
              </a:xfrm>
              <a:prstGeom prst="rect">
                <a:avLst/>
              </a:prstGeom>
              <a:blipFill>
                <a:blip r:embed="rId6"/>
                <a:stretch>
                  <a:fillRect l="-11550" t="-100000" b="-164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472B1F5-9BDA-BC81-07E6-24E7B951C41F}"/>
              </a:ext>
            </a:extLst>
          </p:cNvPr>
          <p:cNvSpPr txBox="1"/>
          <p:nvPr/>
        </p:nvSpPr>
        <p:spPr>
          <a:xfrm>
            <a:off x="6323997" y="2413337"/>
            <a:ext cx="28200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number of measurements, </a:t>
            </a:r>
          </a:p>
          <a:p>
            <a:pPr indent="173038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i=1, 2,…, 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independent variable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dependent variable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standard deviation of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standard deviation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standard deviation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2988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D28A-D6B6-9921-EF40-06A983340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result (equal </a:t>
            </a:r>
            <a:r>
              <a:rPr lang="en-US" i="1" dirty="0" err="1"/>
              <a:t>s</a:t>
            </a:r>
            <a:r>
              <a:rPr lang="en-US" i="1" baseline="-25000" dirty="0" err="1"/>
              <a:t>i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4F614-72EA-D337-2679-76BC2F7B7DDC}"/>
                  </a:ext>
                </a:extLst>
              </p:cNvPr>
              <p:cNvSpPr txBox="1"/>
              <p:nvPr/>
            </p:nvSpPr>
            <p:spPr>
              <a:xfrm>
                <a:off x="136269" y="1186805"/>
                <a:ext cx="86805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all uncertainties are equal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simple enough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Excel can do it: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4F614-72EA-D337-2679-76BC2F7B7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69" y="1186805"/>
                <a:ext cx="8680581" cy="461665"/>
              </a:xfrm>
              <a:prstGeom prst="rect">
                <a:avLst/>
              </a:prstGeom>
              <a:blipFill>
                <a:blip r:embed="rId2"/>
                <a:stretch>
                  <a:fillRect l="-1022" t="-10811" r="-14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493BD1-DD3D-3826-FD1D-6842B6213E2E}"/>
                  </a:ext>
                </a:extLst>
              </p:cNvPr>
              <p:cNvSpPr txBox="1"/>
              <p:nvPr/>
            </p:nvSpPr>
            <p:spPr>
              <a:xfrm>
                <a:off x="127766" y="1999527"/>
                <a:ext cx="30233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fit line: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493BD1-DD3D-3826-FD1D-6842B6213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66" y="1999527"/>
                <a:ext cx="3023392" cy="461665"/>
              </a:xfrm>
              <a:prstGeom prst="rect">
                <a:avLst/>
              </a:prstGeom>
              <a:blipFill>
                <a:blip r:embed="rId3"/>
                <a:stretch>
                  <a:fillRect l="-3347" t="-10811" r="-209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3CBE8-397B-9345-7476-F6B169437E81}"/>
                  </a:ext>
                </a:extLst>
              </p:cNvPr>
              <p:cNvSpPr txBox="1"/>
              <p:nvPr/>
            </p:nvSpPr>
            <p:spPr>
              <a:xfrm>
                <a:off x="196908" y="2640962"/>
                <a:ext cx="5323958" cy="103848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den>
                      </m:f>
                      <m:r>
                        <a:rPr lang="bg-BG" sz="2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bg-BG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𝑁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charset="0"/>
                                    </a:rPr>
                                    <m:t>∙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3CBE8-397B-9345-7476-F6B169437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08" y="2640962"/>
                <a:ext cx="5323958" cy="1038489"/>
              </a:xfrm>
              <a:prstGeom prst="rect">
                <a:avLst/>
              </a:prstGeom>
              <a:blipFill>
                <a:blip r:embed="rId4"/>
                <a:stretch>
                  <a:fillRect l="-473" t="-109302" r="-3783" b="-16744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8C4A2E-6ACE-0F6F-2976-D630881A4D3E}"/>
                  </a:ext>
                </a:extLst>
              </p:cNvPr>
              <p:cNvSpPr txBox="1"/>
              <p:nvPr/>
            </p:nvSpPr>
            <p:spPr>
              <a:xfrm>
                <a:off x="196908" y="3968178"/>
                <a:ext cx="34074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fit line: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8C4A2E-6ACE-0F6F-2976-D630881A4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08" y="3968178"/>
                <a:ext cx="3407408" cy="461665"/>
              </a:xfrm>
              <a:prstGeom prst="rect">
                <a:avLst/>
              </a:prstGeom>
              <a:blipFill>
                <a:blip r:embed="rId5"/>
                <a:stretch>
                  <a:fillRect l="-2602" t="-10811" r="-1859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3934F3-9590-07AA-38C1-471C54706951}"/>
                  </a:ext>
                </a:extLst>
              </p:cNvPr>
              <p:cNvSpPr txBox="1"/>
              <p:nvPr/>
            </p:nvSpPr>
            <p:spPr>
              <a:xfrm>
                <a:off x="244719" y="4747014"/>
                <a:ext cx="5865516" cy="103848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den>
                      </m:f>
                      <m:r>
                        <a:rPr lang="bg-BG" sz="2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bg-BG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∙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  <m:r>
                            <a:rPr lang="bg-BG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charset="0"/>
                                    </a:rPr>
                                    <m:t>∙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3934F3-9590-07AA-38C1-471C54706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19" y="4747014"/>
                <a:ext cx="5865516" cy="1038489"/>
              </a:xfrm>
              <a:prstGeom prst="rect">
                <a:avLst/>
              </a:prstGeom>
              <a:blipFill>
                <a:blip r:embed="rId6"/>
                <a:stretch>
                  <a:fillRect l="-645" t="-110588" b="-16941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0291E8-717D-286B-DB04-10955A71B55A}"/>
                  </a:ext>
                </a:extLst>
              </p:cNvPr>
              <p:cNvSpPr txBox="1"/>
              <p:nvPr/>
            </p:nvSpPr>
            <p:spPr>
              <a:xfrm>
                <a:off x="5279682" y="3591121"/>
                <a:ext cx="3864318" cy="11114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Δ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𝑁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0291E8-717D-286B-DB04-10955A71B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682" y="3591121"/>
                <a:ext cx="3864318" cy="1111458"/>
              </a:xfrm>
              <a:prstGeom prst="rect">
                <a:avLst/>
              </a:prstGeom>
              <a:blipFill>
                <a:blip r:embed="rId7"/>
                <a:stretch>
                  <a:fillRect t="-100000" b="-16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488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7062-B8D7-EE2B-679E-5D2CBA382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result -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A24B6F-D3E3-6477-DAD0-B2FFEAC4F8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all uncertainties can be assumed to be equal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you can determine this common uncertainty from the data.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 uncertainties are instrumental and you’ve used the same instrument for all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A24B6F-D3E3-6477-DAD0-B2FFEAC4F8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 r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8F1BAD-C12A-5D2A-131D-22296C47C025}"/>
                  </a:ext>
                </a:extLst>
              </p:cNvPr>
              <p:cNvSpPr txBox="1"/>
              <p:nvPr/>
            </p:nvSpPr>
            <p:spPr>
              <a:xfrm>
                <a:off x="2249120" y="4508462"/>
                <a:ext cx="4645759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8F1BAD-C12A-5D2A-131D-22296C47C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120" y="4508462"/>
                <a:ext cx="4645759" cy="1038489"/>
              </a:xfrm>
              <a:prstGeom prst="rect">
                <a:avLst/>
              </a:prstGeom>
              <a:blipFill>
                <a:blip r:embed="rId3"/>
                <a:stretch>
                  <a:fillRect l="-546" t="-117073" r="-273" b="-17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960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5F1B-4B53-A5B5-6733-7BD9EE84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result -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9D97DF-CEE7-4D2C-7123-7432B6D85E6C}"/>
                  </a:ext>
                </a:extLst>
              </p:cNvPr>
              <p:cNvSpPr txBox="1"/>
              <p:nvPr/>
            </p:nvSpPr>
            <p:spPr>
              <a:xfrm>
                <a:off x="387185" y="3497073"/>
                <a:ext cx="2768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Solve for 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s-I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…</a:t>
                </a:r>
                <a:endParaRPr lang="en-US" sz="2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9D97DF-CEE7-4D2C-7123-7432B6D85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85" y="3497073"/>
                <a:ext cx="2768391" cy="461665"/>
              </a:xfrm>
              <a:prstGeom prst="rect">
                <a:avLst/>
              </a:prstGeom>
              <a:blipFill>
                <a:blip r:embed="rId2"/>
                <a:stretch>
                  <a:fillRect l="-3196" t="-10811" r="-1370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76F6F8-E7BF-F056-C573-4716F65BF493}"/>
                  </a:ext>
                </a:extLst>
              </p:cNvPr>
              <p:cNvSpPr txBox="1"/>
              <p:nvPr/>
            </p:nvSpPr>
            <p:spPr>
              <a:xfrm>
                <a:off x="387185" y="2329835"/>
                <a:ext cx="6061596" cy="939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bg-BG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76F6F8-E7BF-F056-C573-4716F65BF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85" y="2329835"/>
                <a:ext cx="6061596" cy="939360"/>
              </a:xfrm>
              <a:prstGeom prst="rect">
                <a:avLst/>
              </a:prstGeom>
              <a:blipFill>
                <a:blip r:embed="rId3"/>
                <a:stretch>
                  <a:fillRect l="-837" t="-136000" r="-837" b="-19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AE9BD1-5888-B42C-6CA0-BDB6CB2EBC2A}"/>
                  </a:ext>
                </a:extLst>
              </p:cNvPr>
              <p:cNvSpPr txBox="1"/>
              <p:nvPr/>
            </p:nvSpPr>
            <p:spPr>
              <a:xfrm>
                <a:off x="329448" y="1284199"/>
                <a:ext cx="77049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What about the error on the fitted 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and intercept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?</a:t>
                </a:r>
              </a:p>
              <a:p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		(general case of unequal </a:t>
                </a:r>
                <a:r>
                  <a:rPr lang="en-US" sz="24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sz="2400" i="1" baseline="-25000" dirty="0" err="1">
                    <a:latin typeface="Times New Roman" charset="0"/>
                    <a:ea typeface="Times New Roman" charset="0"/>
                    <a:cs typeface="Times New Roman" charset="0"/>
                  </a:rPr>
                  <a:t>i</a:t>
                </a:r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again)</a:t>
                </a:r>
                <a:endParaRPr lang="en-US" sz="2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AE9BD1-5888-B42C-6CA0-BDB6CB2EB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48" y="1284199"/>
                <a:ext cx="7704955" cy="830997"/>
              </a:xfrm>
              <a:prstGeom prst="rect">
                <a:avLst/>
              </a:prstGeom>
              <a:blipFill>
                <a:blip r:embed="rId4"/>
                <a:stretch>
                  <a:fillRect l="-1151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37CFE7-F4E2-25F0-68DF-9C827EF12A46}"/>
                  </a:ext>
                </a:extLst>
              </p:cNvPr>
              <p:cNvSpPr txBox="1"/>
              <p:nvPr/>
            </p:nvSpPr>
            <p:spPr>
              <a:xfrm>
                <a:off x="530621" y="4319517"/>
                <a:ext cx="3242875" cy="1508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37CFE7-F4E2-25F0-68DF-9C827EF12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21" y="4319517"/>
                <a:ext cx="3242875" cy="1508105"/>
              </a:xfrm>
              <a:prstGeom prst="rect">
                <a:avLst/>
              </a:prstGeom>
              <a:blipFill>
                <a:blip r:embed="rId5"/>
                <a:stretch>
                  <a:fillRect l="-1556" t="-37815" r="-389" b="-48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F342B1-F7AF-4DF5-5ECE-B34965F06B7F}"/>
                  </a:ext>
                </a:extLst>
              </p:cNvPr>
              <p:cNvSpPr txBox="1"/>
              <p:nvPr/>
            </p:nvSpPr>
            <p:spPr>
              <a:xfrm>
                <a:off x="4181926" y="3824536"/>
                <a:ext cx="496207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The 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and intercept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are dependent on each other (correlated).</a:t>
                </a:r>
              </a:p>
              <a:p>
                <a:endParaRPr 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Must be taken into account when calculating the error of interpolated or extrapolated values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400" i="1" baseline="-25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F342B1-F7AF-4DF5-5ECE-B34965F06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926" y="3824536"/>
                <a:ext cx="4962074" cy="2308324"/>
              </a:xfrm>
              <a:prstGeom prst="rect">
                <a:avLst/>
              </a:prstGeom>
              <a:blipFill>
                <a:blip r:embed="rId6"/>
                <a:stretch>
                  <a:fillRect l="-2046" t="-1639" r="-767" b="-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3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1A7B-A202-599A-6934-66AD8937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result -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5B4861-EFE8-E8FB-4BC8-4F5F3F441A7E}"/>
                  </a:ext>
                </a:extLst>
              </p:cNvPr>
              <p:cNvSpPr txBox="1"/>
              <p:nvPr/>
            </p:nvSpPr>
            <p:spPr>
              <a:xfrm>
                <a:off x="317996" y="2083286"/>
                <a:ext cx="2827377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is-I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s-I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bg-BG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bg-BG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bg-BG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bg-BG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5B4861-EFE8-E8FB-4BC8-4F5F3F441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96" y="2083286"/>
                <a:ext cx="2827377" cy="1038489"/>
              </a:xfrm>
              <a:prstGeom prst="rect">
                <a:avLst/>
              </a:prstGeom>
              <a:blipFill>
                <a:blip r:embed="rId2"/>
                <a:stretch>
                  <a:fillRect l="-10714" t="-117073" b="-17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5AD8E0-4695-0045-DA87-2FEF6A841CAA}"/>
                  </a:ext>
                </a:extLst>
              </p:cNvPr>
              <p:cNvSpPr txBox="1"/>
              <p:nvPr/>
            </p:nvSpPr>
            <p:spPr>
              <a:xfrm>
                <a:off x="242887" y="1106906"/>
                <a:ext cx="8658225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We use error propagation to find the errors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assuming the errors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of the individual measurements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are uncorrelated.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5AD8E0-4695-0045-DA87-2FEF6A841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7" y="1106906"/>
                <a:ext cx="8658225" cy="860748"/>
              </a:xfrm>
              <a:prstGeom prst="rect">
                <a:avLst/>
              </a:prstGeom>
              <a:blipFill>
                <a:blip r:embed="rId3"/>
                <a:stretch>
                  <a:fillRect l="-1173" t="-5797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72AD8F-DC97-4A79-F65A-EA0C35CF6410}"/>
                  </a:ext>
                </a:extLst>
              </p:cNvPr>
              <p:cNvSpPr txBox="1"/>
              <p:nvPr/>
            </p:nvSpPr>
            <p:spPr>
              <a:xfrm>
                <a:off x="4209045" y="2083286"/>
                <a:ext cx="2820259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is-I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s-I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bg-BG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bg-BG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bg-BG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bg-BG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72AD8F-DC97-4A79-F65A-EA0C35CF6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045" y="2083286"/>
                <a:ext cx="2820259" cy="1038489"/>
              </a:xfrm>
              <a:prstGeom prst="rect">
                <a:avLst/>
              </a:prstGeom>
              <a:blipFill>
                <a:blip r:embed="rId4"/>
                <a:stretch>
                  <a:fillRect l="-11211" t="-117073" b="-17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880B806-1A31-9653-9925-B11C0028FAA6}"/>
              </a:ext>
            </a:extLst>
          </p:cNvPr>
          <p:cNvSpPr txBox="1"/>
          <p:nvPr/>
        </p:nvSpPr>
        <p:spPr>
          <a:xfrm>
            <a:off x="242887" y="3283053"/>
            <a:ext cx="865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After some manipulation: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F666BA-C6BC-A7E6-C578-B4E2956D16C4}"/>
                  </a:ext>
                </a:extLst>
              </p:cNvPr>
              <p:cNvSpPr txBox="1"/>
              <p:nvPr/>
            </p:nvSpPr>
            <p:spPr>
              <a:xfrm>
                <a:off x="347662" y="4017760"/>
                <a:ext cx="2030620" cy="103848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</m:den>
                      </m:f>
                      <m:r>
                        <a:rPr lang="el-G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l-G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F666BA-C6BC-A7E6-C578-B4E2956D1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62" y="4017760"/>
                <a:ext cx="2030620" cy="1038489"/>
              </a:xfrm>
              <a:prstGeom prst="rect">
                <a:avLst/>
              </a:prstGeom>
              <a:blipFill>
                <a:blip r:embed="rId5"/>
                <a:stretch>
                  <a:fillRect l="-1227" t="-110588" r="-17791" b="-16941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9053CA-8540-C817-330F-FE6D75EA59C2}"/>
                  </a:ext>
                </a:extLst>
              </p:cNvPr>
              <p:cNvSpPr txBox="1"/>
              <p:nvPr/>
            </p:nvSpPr>
            <p:spPr>
              <a:xfrm>
                <a:off x="3530860" y="3969948"/>
                <a:ext cx="2053704" cy="103848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</m:den>
                      </m:f>
                      <m:r>
                        <a:rPr lang="el-G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l-G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9053CA-8540-C817-330F-FE6D75EA5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860" y="3969948"/>
                <a:ext cx="2053704" cy="1038489"/>
              </a:xfrm>
              <a:prstGeom prst="rect">
                <a:avLst/>
              </a:prstGeom>
              <a:blipFill>
                <a:blip r:embed="rId6"/>
                <a:stretch>
                  <a:fillRect l="-602" t="-110588" r="-16265" b="-16941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EE32BB8-CEBA-93D3-01D8-C171D2AD3AD5}"/>
              </a:ext>
            </a:extLst>
          </p:cNvPr>
          <p:cNvSpPr txBox="1"/>
          <p:nvPr/>
        </p:nvSpPr>
        <p:spPr>
          <a:xfrm>
            <a:off x="187288" y="5634173"/>
            <a:ext cx="235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Where, as before: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0972D0-BF38-CB74-3371-71CB9E0ADB07}"/>
                  </a:ext>
                </a:extLst>
              </p:cNvPr>
              <p:cNvSpPr txBox="1"/>
              <p:nvPr/>
            </p:nvSpPr>
            <p:spPr>
              <a:xfrm>
                <a:off x="2671762" y="5234000"/>
                <a:ext cx="4313145" cy="11114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Δ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bg-BG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0972D0-BF38-CB74-3371-71CB9E0AD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762" y="5234000"/>
                <a:ext cx="4313145" cy="1111458"/>
              </a:xfrm>
              <a:prstGeom prst="rect">
                <a:avLst/>
              </a:prstGeom>
              <a:blipFill>
                <a:blip r:embed="rId7"/>
                <a:stretch>
                  <a:fillRect l="-9677" t="-101136" b="-16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16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6EEB-8EDE-8695-08DD-19FC24F0A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result -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7279FA-CAA7-6B2D-4CD6-611B7BA61F1C}"/>
                  </a:ext>
                </a:extLst>
              </p:cNvPr>
              <p:cNvSpPr txBox="1"/>
              <p:nvPr/>
            </p:nvSpPr>
            <p:spPr>
              <a:xfrm>
                <a:off x="349303" y="1119574"/>
                <a:ext cx="8082643" cy="126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special case of equal uncertainties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-values the uncertainties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fitted intercept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7279FA-CAA7-6B2D-4CD6-611B7BA61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03" y="1119574"/>
                <a:ext cx="8082643" cy="1261820"/>
              </a:xfrm>
              <a:prstGeom prst="rect">
                <a:avLst/>
              </a:prstGeom>
              <a:blipFill>
                <a:blip r:embed="rId2"/>
                <a:stretch>
                  <a:fillRect l="-1099" t="-4000" r="-125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5F3811-379B-AEFC-4E70-2051E6B344A5}"/>
                  </a:ext>
                </a:extLst>
              </p:cNvPr>
              <p:cNvSpPr txBox="1"/>
              <p:nvPr/>
            </p:nvSpPr>
            <p:spPr>
              <a:xfrm>
                <a:off x="3402425" y="2637529"/>
                <a:ext cx="1622111" cy="73872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5F3811-379B-AEFC-4E70-2051E6B34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425" y="2637529"/>
                <a:ext cx="1622111" cy="738728"/>
              </a:xfrm>
              <a:prstGeom prst="rect">
                <a:avLst/>
              </a:prstGeom>
              <a:blipFill>
                <a:blip r:embed="rId3"/>
                <a:stretch>
                  <a:fillRect l="-763" r="-2290" b="-1290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D2AD07-279C-797F-7C64-A418F61A6202}"/>
                  </a:ext>
                </a:extLst>
              </p:cNvPr>
              <p:cNvSpPr txBox="1"/>
              <p:nvPr/>
            </p:nvSpPr>
            <p:spPr>
              <a:xfrm>
                <a:off x="460935" y="2487649"/>
                <a:ext cx="2170787" cy="103848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den>
                      </m:f>
                      <m:r>
                        <a:rPr lang="el-G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l-G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D2AD07-279C-797F-7C64-A418F61A6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35" y="2487649"/>
                <a:ext cx="2170787" cy="1038489"/>
              </a:xfrm>
              <a:prstGeom prst="rect">
                <a:avLst/>
              </a:prstGeom>
              <a:blipFill>
                <a:blip r:embed="rId4"/>
                <a:stretch>
                  <a:fillRect l="-575" t="-110588" r="-15517" b="-16941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F87187-0700-6153-F141-CE8609BF8874}"/>
                  </a:ext>
                </a:extLst>
              </p:cNvPr>
              <p:cNvSpPr txBox="1"/>
              <p:nvPr/>
            </p:nvSpPr>
            <p:spPr>
              <a:xfrm>
                <a:off x="460935" y="3862292"/>
                <a:ext cx="3550398" cy="11114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Δ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𝑁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F87187-0700-6153-F141-CE8609BF8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35" y="3862292"/>
                <a:ext cx="3550398" cy="1111458"/>
              </a:xfrm>
              <a:prstGeom prst="rect">
                <a:avLst/>
              </a:prstGeom>
              <a:blipFill>
                <a:blip r:embed="rId5"/>
                <a:stretch>
                  <a:fillRect l="-1786" t="-101136" r="-2857" b="-16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5AF379-E028-D8CF-15FD-8FA23750CE53}"/>
                  </a:ext>
                </a:extLst>
              </p:cNvPr>
              <p:cNvSpPr txBox="1"/>
              <p:nvPr/>
            </p:nvSpPr>
            <p:spPr>
              <a:xfrm>
                <a:off x="349303" y="5328268"/>
                <a:ext cx="4645759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5AF379-E028-D8CF-15FD-8FA23750C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03" y="5328268"/>
                <a:ext cx="4645759" cy="1038489"/>
              </a:xfrm>
              <a:prstGeom prst="rect">
                <a:avLst/>
              </a:prstGeom>
              <a:blipFill>
                <a:blip r:embed="rId6"/>
                <a:stretch>
                  <a:fillRect l="-272" t="-114458" b="-174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789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7FED-0694-783D-F254-18D591F3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result - uncertainty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27442-4A64-75C4-0F49-03465DE0A260}"/>
              </a:ext>
            </a:extLst>
          </p:cNvPr>
          <p:cNvSpPr txBox="1"/>
          <p:nvPr/>
        </p:nvSpPr>
        <p:spPr>
          <a:xfrm>
            <a:off x="230615" y="1230479"/>
            <a:ext cx="82329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Excel - use the function LINEST. Syntax:</a:t>
            </a:r>
          </a:p>
          <a:p>
            <a:pPr lvl="1" defTabSz="68580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=LINEST(y-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array,x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array,TRUE,TRUE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You’ll need to look up the details.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routine is what EXCEL calls an “array formula”, it needs to be declared as such. 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 formulas typically require some output to be spread over multiple cells, you need to define which cells.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look up how to do this.</a:t>
            </a:r>
          </a:p>
          <a:p>
            <a:pPr defTabSz="685800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4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63" y="274638"/>
            <a:ext cx="8201237" cy="1143000"/>
          </a:xfrm>
        </p:spPr>
        <p:txBody>
          <a:bodyPr/>
          <a:lstStyle/>
          <a:p>
            <a:r>
              <a:rPr lang="en-US" dirty="0"/>
              <a:t>Summary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84CD8D-C114-F227-0546-A97F6137AB22}"/>
                  </a:ext>
                </a:extLst>
              </p:cNvPr>
              <p:cNvSpPr txBox="1"/>
              <p:nvPr/>
            </p:nvSpPr>
            <p:spPr>
              <a:xfrm>
                <a:off x="231576" y="1138729"/>
                <a:ext cx="86808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We have studied how to summarize a data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𝑖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=1,…,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𝑁</m:t>
                    </m:r>
                  </m:oMath>
                </a14:m>
                <a:r>
                  <a:rPr lang="is-IS" sz="2400" i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is-I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independent measurements with a mean and standard deviation:</a:t>
                </a:r>
                <a:endParaRPr lang="en-US" sz="2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84CD8D-C114-F227-0546-A97F6137A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76" y="1138729"/>
                <a:ext cx="8680847" cy="830997"/>
              </a:xfrm>
              <a:prstGeom prst="rect">
                <a:avLst/>
              </a:prstGeom>
              <a:blipFill>
                <a:blip r:embed="rId3"/>
                <a:stretch>
                  <a:fillRect l="-1170" t="-5970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03CB16-7F29-3712-C9AD-294458B1D433}"/>
                  </a:ext>
                </a:extLst>
              </p:cNvPr>
              <p:cNvSpPr txBox="1"/>
              <p:nvPr/>
            </p:nvSpPr>
            <p:spPr>
              <a:xfrm>
                <a:off x="5145595" y="2092522"/>
                <a:ext cx="3485093" cy="1500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Mean: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𝑁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03CB16-7F29-3712-C9AD-294458B1D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595" y="2092522"/>
                <a:ext cx="3485093" cy="1500154"/>
              </a:xfrm>
              <a:prstGeom prst="rect">
                <a:avLst/>
              </a:prstGeom>
              <a:blipFill>
                <a:blip r:embed="rId4"/>
                <a:stretch>
                  <a:fillRect l="-2909" t="-52101" b="-1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9A430F-10A4-20F9-61AD-E6B9F556B3F5}"/>
                  </a:ext>
                </a:extLst>
              </p:cNvPr>
              <p:cNvSpPr txBox="1"/>
              <p:nvPr/>
            </p:nvSpPr>
            <p:spPr>
              <a:xfrm>
                <a:off x="5145595" y="3733019"/>
                <a:ext cx="3782263" cy="1500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Standard deviation: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𝑁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−1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9A430F-10A4-20F9-61AD-E6B9F556B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595" y="3733019"/>
                <a:ext cx="3782263" cy="1500154"/>
              </a:xfrm>
              <a:prstGeom prst="rect">
                <a:avLst/>
              </a:prstGeom>
              <a:blipFill>
                <a:blip r:embed="rId5"/>
                <a:stretch>
                  <a:fillRect l="-2676" t="-52101" b="-1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D107DB-1E2D-C57F-36B8-EE3F8051F4DB}"/>
                  </a:ext>
                </a:extLst>
              </p:cNvPr>
              <p:cNvSpPr txBox="1"/>
              <p:nvPr/>
            </p:nvSpPr>
            <p:spPr>
              <a:xfrm>
                <a:off x="422898" y="5383033"/>
                <a:ext cx="83724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What do we do if the data exhibits a linear correlation? Assume the variation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goes along with changing some observable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not plotted here.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D107DB-1E2D-C57F-36B8-EE3F8051F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98" y="5383033"/>
                <a:ext cx="8372475" cy="1200329"/>
              </a:xfrm>
              <a:prstGeom prst="rect">
                <a:avLst/>
              </a:prstGeom>
              <a:blipFill>
                <a:blip r:embed="rId6"/>
                <a:stretch>
                  <a:fillRect l="-1212" t="-3125" r="-1970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Chart, box and whisker chart&#10;&#10;Description automatically generated">
            <a:extLst>
              <a:ext uri="{FF2B5EF4-FFF2-40B4-BE49-F238E27FC236}">
                <a16:creationId xmlns:a16="http://schemas.microsoft.com/office/drawing/2014/main" id="{E1FB976C-B388-011B-363F-209B99006C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542" t="8062" r="3704" b="8527"/>
          <a:stretch/>
        </p:blipFill>
        <p:spPr>
          <a:xfrm>
            <a:off x="447279" y="2154054"/>
            <a:ext cx="4185004" cy="307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3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D5C2-DDB0-5C94-FE5D-D1EBDAB7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2C0CD6-9DF5-21B9-A48C-F4BA9D41D16C}"/>
              </a:ext>
            </a:extLst>
          </p:cNvPr>
          <p:cNvSpPr txBox="1"/>
          <p:nvPr/>
        </p:nvSpPr>
        <p:spPr>
          <a:xfrm>
            <a:off x="240340" y="1659275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correlated pairs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4F25E9-6486-E860-5BE6-433637D7D0C3}"/>
                  </a:ext>
                </a:extLst>
              </p:cNvPr>
              <p:cNvSpPr txBox="1"/>
              <p:nvPr/>
            </p:nvSpPr>
            <p:spPr>
              <a:xfrm>
                <a:off x="3948607" y="1283844"/>
                <a:ext cx="1425647" cy="21544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4F25E9-6486-E860-5BE6-433637D7D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607" y="1283844"/>
                <a:ext cx="1425647" cy="215444"/>
              </a:xfrm>
              <a:prstGeom prst="rect">
                <a:avLst/>
              </a:prstGeom>
              <a:blipFill>
                <a:blip r:embed="rId2"/>
                <a:stretch>
                  <a:fillRect l="-3478" b="-2000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89E7E26-E631-12B4-6F04-3A4272EB5B10}"/>
              </a:ext>
            </a:extLst>
          </p:cNvPr>
          <p:cNvSpPr txBox="1"/>
          <p:nvPr/>
        </p:nvSpPr>
        <p:spPr>
          <a:xfrm>
            <a:off x="4814364" y="1659185"/>
            <a:ext cx="4064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correlated pairs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individual y-errors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7086B5-0C46-7311-E976-6E2FB08CC4BF}"/>
              </a:ext>
            </a:extLst>
          </p:cNvPr>
          <p:cNvCxnSpPr/>
          <p:nvPr/>
        </p:nvCxnSpPr>
        <p:spPr>
          <a:xfrm>
            <a:off x="4661431" y="1710070"/>
            <a:ext cx="9525" cy="3971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4739C0-9149-0520-E116-5500F80DC2C6}"/>
                  </a:ext>
                </a:extLst>
              </p:cNvPr>
              <p:cNvSpPr txBox="1"/>
              <p:nvPr/>
            </p:nvSpPr>
            <p:spPr>
              <a:xfrm>
                <a:off x="78416" y="5671919"/>
                <a:ext cx="2082929" cy="648319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Δ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′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𝑁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4739C0-9149-0520-E116-5500F80DC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6" y="5671919"/>
                <a:ext cx="2082929" cy="648319"/>
              </a:xfrm>
              <a:prstGeom prst="rect">
                <a:avLst/>
              </a:prstGeom>
              <a:blipFill>
                <a:blip r:embed="rId3"/>
                <a:stretch>
                  <a:fillRect l="-1198" t="-92593" r="-1796" b="-159259"/>
                </a:stretch>
              </a:blipFill>
              <a:ln w="158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C234F0-E549-60E1-96F3-FFAFC59A5E45}"/>
                  </a:ext>
                </a:extLst>
              </p:cNvPr>
              <p:cNvSpPr txBox="1"/>
              <p:nvPr/>
            </p:nvSpPr>
            <p:spPr>
              <a:xfrm>
                <a:off x="6457090" y="5664404"/>
                <a:ext cx="2390775" cy="648319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Δ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𝑖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bg-BG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bg-BG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bg-BG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C234F0-E549-60E1-96F3-FFAFC59A5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090" y="5664404"/>
                <a:ext cx="2390775" cy="648319"/>
              </a:xfrm>
              <a:prstGeom prst="rect">
                <a:avLst/>
              </a:prstGeom>
              <a:blipFill>
                <a:blip r:embed="rId4"/>
                <a:stretch>
                  <a:fillRect l="-12042" t="-94444" r="-524" b="-159259"/>
                </a:stretch>
              </a:blipFill>
              <a:ln w="158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52ECCEF-6B97-BFE3-C467-9E632B2A390B}"/>
              </a:ext>
            </a:extLst>
          </p:cNvPr>
          <p:cNvSpPr txBox="1"/>
          <p:nvPr/>
        </p:nvSpPr>
        <p:spPr>
          <a:xfrm>
            <a:off x="4814365" y="2259756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Intercept: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9D7301-7CA6-C7C5-43E8-421996C45EA6}"/>
                  </a:ext>
                </a:extLst>
              </p:cNvPr>
              <p:cNvSpPr txBox="1"/>
              <p:nvPr/>
            </p:nvSpPr>
            <p:spPr>
              <a:xfrm>
                <a:off x="5616508" y="2050380"/>
                <a:ext cx="3428246" cy="605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</m:den>
                      </m:f>
                      <m:r>
                        <a:rPr lang="bg-BG" sz="1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bg-BG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bg-BG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bg-BG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∙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bg-BG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bg-BG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nary>
                          <m:r>
                            <a:rPr lang="bg-BG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bg-BG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bg-BG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charset="0"/>
                                        </a:rPr>
                                        <m:t>∙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9D7301-7CA6-C7C5-43E8-421996C45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08" y="2050380"/>
                <a:ext cx="3428246" cy="605807"/>
              </a:xfrm>
              <a:prstGeom prst="rect">
                <a:avLst/>
              </a:prstGeom>
              <a:blipFill>
                <a:blip r:embed="rId5"/>
                <a:stretch>
                  <a:fillRect l="-1107" t="-112245" b="-175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CBF14DE-0E44-2DF5-9A18-BFB89A3829E7}"/>
              </a:ext>
            </a:extLst>
          </p:cNvPr>
          <p:cNvSpPr txBox="1"/>
          <p:nvPr/>
        </p:nvSpPr>
        <p:spPr>
          <a:xfrm>
            <a:off x="4814365" y="3055103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in intercept: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61A26A-A4C7-FBCB-9BFE-FFD70F00B7E1}"/>
                  </a:ext>
                </a:extLst>
              </p:cNvPr>
              <p:cNvSpPr txBox="1"/>
              <p:nvPr/>
            </p:nvSpPr>
            <p:spPr>
              <a:xfrm>
                <a:off x="5521951" y="3761518"/>
                <a:ext cx="3418243" cy="605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</m:den>
                      </m:f>
                      <m:r>
                        <a:rPr lang="bg-BG" sz="1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bg-BG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bg-BG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bg-BG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bg-BG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bg-BG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bg-BG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charset="0"/>
                                        </a:rPr>
                                        <m:t>∙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bg-BG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bg-BG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61A26A-A4C7-FBCB-9BFE-FFD70F00B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951" y="3761518"/>
                <a:ext cx="3418243" cy="605807"/>
              </a:xfrm>
              <a:prstGeom prst="rect">
                <a:avLst/>
              </a:prstGeom>
              <a:blipFill>
                <a:blip r:embed="rId6"/>
                <a:stretch>
                  <a:fillRect l="-738" t="-116667" r="-2952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79B8BA-1803-6C24-E564-A595175694B6}"/>
                  </a:ext>
                </a:extLst>
              </p:cNvPr>
              <p:cNvSpPr txBox="1"/>
              <p:nvPr/>
            </p:nvSpPr>
            <p:spPr>
              <a:xfrm>
                <a:off x="6457090" y="4597751"/>
                <a:ext cx="1363771" cy="838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bg-BG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Δ</m:t>
                              </m:r>
                            </m:den>
                          </m:f>
                          <m:r>
                            <a:rPr lang="el-G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el-G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bg-BG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rad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79B8BA-1803-6C24-E564-A59517569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090" y="4597751"/>
                <a:ext cx="1363771" cy="838178"/>
              </a:xfrm>
              <a:prstGeom prst="rect">
                <a:avLst/>
              </a:prstGeom>
              <a:blipFill>
                <a:blip r:embed="rId7"/>
                <a:stretch>
                  <a:fillRect l="-1852" t="-64706" r="-16667" b="-1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79A9BDE-F03A-CCC2-AA72-8361880F3AED}"/>
              </a:ext>
            </a:extLst>
          </p:cNvPr>
          <p:cNvSpPr txBox="1"/>
          <p:nvPr/>
        </p:nvSpPr>
        <p:spPr>
          <a:xfrm>
            <a:off x="4814365" y="3966937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Slope: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8F5C89-CFA7-90B5-32FE-E068E33EF4A2}"/>
              </a:ext>
            </a:extLst>
          </p:cNvPr>
          <p:cNvSpPr txBox="1"/>
          <p:nvPr/>
        </p:nvSpPr>
        <p:spPr>
          <a:xfrm>
            <a:off x="4814365" y="4876785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in slope: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141BC8-7E86-E86C-3FD0-7D49F8AB21D3}"/>
                  </a:ext>
                </a:extLst>
              </p:cNvPr>
              <p:cNvSpPr txBox="1"/>
              <p:nvPr/>
            </p:nvSpPr>
            <p:spPr>
              <a:xfrm>
                <a:off x="6457090" y="2789902"/>
                <a:ext cx="1337866" cy="838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bg-BG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Δ</m:t>
                              </m:r>
                            </m:den>
                          </m:f>
                          <m:r>
                            <a:rPr lang="el-G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el-G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bg-BG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rad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141BC8-7E86-E86C-3FD0-7D49F8AB2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090" y="2789902"/>
                <a:ext cx="1337866" cy="838178"/>
              </a:xfrm>
              <a:prstGeom prst="rect">
                <a:avLst/>
              </a:prstGeom>
              <a:blipFill>
                <a:blip r:embed="rId8"/>
                <a:stretch>
                  <a:fillRect l="-1887" t="-65672" r="-16038" b="-1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D66E523-DC8B-B3D5-8343-C88E919F267F}"/>
              </a:ext>
            </a:extLst>
          </p:cNvPr>
          <p:cNvSpPr txBox="1"/>
          <p:nvPr/>
        </p:nvSpPr>
        <p:spPr>
          <a:xfrm>
            <a:off x="289990" y="2250231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Intercept: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C9CB8A-EF02-211F-7D65-12650C266EC8}"/>
              </a:ext>
            </a:extLst>
          </p:cNvPr>
          <p:cNvSpPr txBox="1"/>
          <p:nvPr/>
        </p:nvSpPr>
        <p:spPr>
          <a:xfrm>
            <a:off x="289990" y="3045578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in intercept: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5BFB6F-10B9-8249-F6F1-8B906795FB2A}"/>
              </a:ext>
            </a:extLst>
          </p:cNvPr>
          <p:cNvSpPr txBox="1"/>
          <p:nvPr/>
        </p:nvSpPr>
        <p:spPr>
          <a:xfrm>
            <a:off x="289990" y="3957412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Slope: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44A38D-B082-D6CF-282F-398A1A502035}"/>
              </a:ext>
            </a:extLst>
          </p:cNvPr>
          <p:cNvSpPr txBox="1"/>
          <p:nvPr/>
        </p:nvSpPr>
        <p:spPr>
          <a:xfrm>
            <a:off x="289990" y="4867260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in slope: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A28E9C-D30E-68BC-2D8E-728C59C979EB}"/>
                  </a:ext>
                </a:extLst>
              </p:cNvPr>
              <p:cNvSpPr txBox="1"/>
              <p:nvPr/>
            </p:nvSpPr>
            <p:spPr>
              <a:xfrm>
                <a:off x="1176836" y="2058363"/>
                <a:ext cx="3432350" cy="605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den>
                      </m:f>
                      <m:r>
                        <a:rPr lang="bg-BG" sz="1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bg-BG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bg-BG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∙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  <m:r>
                            <a:rPr lang="bg-BG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bg-BG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charset="0"/>
                                    </a:rPr>
                                    <m:t>∙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A28E9C-D30E-68BC-2D8E-728C59C97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836" y="2058363"/>
                <a:ext cx="3432350" cy="605807"/>
              </a:xfrm>
              <a:prstGeom prst="rect">
                <a:avLst/>
              </a:prstGeom>
              <a:blipFill>
                <a:blip r:embed="rId9"/>
                <a:stretch>
                  <a:fillRect l="-738" t="-114583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0EC47C-86D1-5D15-D287-3BE9FB4C00B0}"/>
                  </a:ext>
                </a:extLst>
              </p:cNvPr>
              <p:cNvSpPr txBox="1"/>
              <p:nvPr/>
            </p:nvSpPr>
            <p:spPr>
              <a:xfrm>
                <a:off x="1883880" y="2864704"/>
                <a:ext cx="1427057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bg-BG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l-G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Δ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′</m:t>
                              </m:r>
                            </m:den>
                          </m:f>
                        </m:e>
                      </m:rad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0EC47C-86D1-5D15-D287-3BE9FB4C0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880" y="2864704"/>
                <a:ext cx="1427057" cy="636521"/>
              </a:xfrm>
              <a:prstGeom prst="rect">
                <a:avLst/>
              </a:prstGeom>
              <a:blipFill>
                <a:blip r:embed="rId10"/>
                <a:stretch>
                  <a:fillRect l="-1770" t="-39216" r="-1770" b="-4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8AD45D-F5A8-26DA-67A4-8C69EDCD1C16}"/>
                  </a:ext>
                </a:extLst>
              </p:cNvPr>
              <p:cNvSpPr txBox="1"/>
              <p:nvPr/>
            </p:nvSpPr>
            <p:spPr>
              <a:xfrm>
                <a:off x="1176836" y="3773564"/>
                <a:ext cx="3115596" cy="605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den>
                      </m:f>
                      <m:r>
                        <a:rPr lang="bg-BG" sz="1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bg-BG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𝑁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bg-BG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charset="0"/>
                                    </a:rPr>
                                    <m:t>∙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8AD45D-F5A8-26DA-67A4-8C69EDCD1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836" y="3773564"/>
                <a:ext cx="3115596" cy="605807"/>
              </a:xfrm>
              <a:prstGeom prst="rect">
                <a:avLst/>
              </a:prstGeom>
              <a:blipFill>
                <a:blip r:embed="rId11"/>
                <a:stretch>
                  <a:fillRect l="-813" t="-116667" r="-4472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2D183B-AFE8-3FA1-36EA-C4D351D43515}"/>
                  </a:ext>
                </a:extLst>
              </p:cNvPr>
              <p:cNvSpPr txBox="1"/>
              <p:nvPr/>
            </p:nvSpPr>
            <p:spPr>
              <a:xfrm>
                <a:off x="1879569" y="4637609"/>
                <a:ext cx="1014124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bg-BG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Δ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′</m:t>
                              </m:r>
                            </m:den>
                          </m:f>
                        </m:e>
                      </m:rad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∙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𝑠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2D183B-AFE8-3FA1-36EA-C4D351D43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569" y="4637609"/>
                <a:ext cx="1014124" cy="636521"/>
              </a:xfrm>
              <a:prstGeom prst="rect">
                <a:avLst/>
              </a:prstGeom>
              <a:blipFill>
                <a:blip r:embed="rId12"/>
                <a:stretch>
                  <a:fillRect l="-2439" r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A229BF-6469-0ACE-EF9F-BD0475682E7D}"/>
                  </a:ext>
                </a:extLst>
              </p:cNvPr>
              <p:cNvSpPr txBox="1"/>
              <p:nvPr/>
            </p:nvSpPr>
            <p:spPr>
              <a:xfrm>
                <a:off x="2372004" y="5693174"/>
                <a:ext cx="2715039" cy="605807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A229BF-6469-0ACE-EF9F-BD0475682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004" y="5693174"/>
                <a:ext cx="2715039" cy="605807"/>
              </a:xfrm>
              <a:prstGeom prst="rect">
                <a:avLst/>
              </a:prstGeom>
              <a:blipFill>
                <a:blip r:embed="rId13"/>
                <a:stretch>
                  <a:fillRect l="-463" t="-108000" b="-172000"/>
                </a:stretch>
              </a:blipFill>
              <a:ln w="158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187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79B7-E5F8-AAAF-8FB5-DD63668D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further - linearization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DA307-518B-087E-4EB3-608142C25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Both the slope and intercept are determined by simple sums; no complicated iterative process is needed to get the fit results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 many cases, experimental problems can be </a:t>
            </a:r>
            <a:r>
              <a:rPr lang="en-US" b="1" i="1" dirty="0">
                <a:latin typeface="Times New Roman" charset="0"/>
                <a:ea typeface="Times New Roman" charset="0"/>
                <a:cs typeface="Times New Roman" charset="0"/>
              </a:rPr>
              <a:t>linearized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by redefining experimental variables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Then, linear regression offers a simple means to find a description of the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2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BC11-5850-398F-DF9A-703E3CEB4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Rydberg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B87925-9686-2E61-D009-28239EA732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Atomic spectra - wavelengths of transitions in the hydrogen atom (Balmer series).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Measure the Rydberg constant, </a:t>
                </a:r>
                <a:r>
                  <a:rPr lang="en-US" i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i="1" baseline="-250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in Balmer formula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Rydberg formula: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  <m:f>
                      <m:fPr>
                        <m:ctrlPr>
                          <a:rPr lang="bg-B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bg-BG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∙</m:t>
                    </m:r>
                    <m:d>
                      <m:dPr>
                        <m:ctrlPr>
                          <a:rPr lang="is-I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  <m:f>
                          <m:fPr>
                            <m:ctrlPr>
                              <a:rPr lang="bg-BG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Balmer series: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=2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=3,…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  <a:p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bg-BG" i="1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data, how to extract </a:t>
                </a:r>
                <a:r>
                  <a:rPr lang="en-US" i="1" dirty="0"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i="1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B87925-9686-2E61-D009-28239EA73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 r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738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D175-0FA6-8BC6-CC3E-CCF5FC8A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070"/>
            <a:ext cx="8229600" cy="1143000"/>
          </a:xfrm>
        </p:spPr>
        <p:txBody>
          <a:bodyPr/>
          <a:lstStyle/>
          <a:p>
            <a:r>
              <a:rPr lang="en-US" dirty="0"/>
              <a:t>Example: Rydberg constant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9542C1-8D68-63BC-5A7C-9971C5A17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981685"/>
              </p:ext>
            </p:extLst>
          </p:nvPr>
        </p:nvGraphicFramePr>
        <p:xfrm>
          <a:off x="364027" y="2367239"/>
          <a:ext cx="1905000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n</a:t>
                      </a:r>
                      <a:r>
                        <a:rPr lang="en-US" sz="1800" baseline="-25000" dirty="0"/>
                        <a:t>2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λ</a:t>
                      </a:r>
                      <a:r>
                        <a:rPr lang="en-US" sz="1800" dirty="0"/>
                        <a:t> (nm)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aseline="0" dirty="0" err="1"/>
                        <a:t>s</a:t>
                      </a:r>
                      <a:r>
                        <a:rPr lang="en-US" sz="1800" baseline="-25000" dirty="0" err="1"/>
                        <a:t>λ</a:t>
                      </a:r>
                      <a:r>
                        <a:rPr lang="en-US" sz="1800" baseline="0" dirty="0"/>
                        <a:t> (nm)</a:t>
                      </a:r>
                      <a:endParaRPr lang="en-US" sz="1800" baseline="-25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484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4.0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433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3.0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408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395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3.0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387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727D7C-CE2B-2C80-78B4-502A91DB45E3}"/>
              </a:ext>
            </a:extLst>
          </p:cNvPr>
          <p:cNvSpPr txBox="1"/>
          <p:nvPr/>
        </p:nvSpPr>
        <p:spPr>
          <a:xfrm>
            <a:off x="186266" y="1156630"/>
            <a:ext cx="8500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from a hydrogen lamp via the Ocean Optics spectrometer.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006BEC1-DA3D-9E66-1BA3-05A29CFB4F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363941"/>
              </p:ext>
            </p:extLst>
          </p:nvPr>
        </p:nvGraphicFramePr>
        <p:xfrm>
          <a:off x="2919836" y="2715128"/>
          <a:ext cx="4758391" cy="2969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3D61A0B-113D-B86D-9E84-B6CD7C0BEA09}"/>
              </a:ext>
            </a:extLst>
          </p:cNvPr>
          <p:cNvSpPr txBox="1"/>
          <p:nvPr/>
        </p:nvSpPr>
        <p:spPr>
          <a:xfrm>
            <a:off x="2853745" y="1884131"/>
            <a:ext cx="5854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attempt: plot the raw data, wavelength versus main quantum number of final state.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1C5940-210B-B0FB-3789-012EA6617F39}"/>
              </a:ext>
            </a:extLst>
          </p:cNvPr>
          <p:cNvSpPr txBox="1"/>
          <p:nvPr/>
        </p:nvSpPr>
        <p:spPr>
          <a:xfrm>
            <a:off x="2417462" y="5897899"/>
            <a:ext cx="636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help, the problem is obviously non-linear.</a:t>
            </a:r>
          </a:p>
        </p:txBody>
      </p:sp>
    </p:spTree>
    <p:extLst>
      <p:ext uri="{BB962C8B-B14F-4D97-AF65-F5344CB8AC3E}">
        <p14:creationId xmlns:p14="http://schemas.microsoft.com/office/powerpoint/2010/main" val="6560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C5995-838B-0379-522B-75D0F6581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60"/>
            <a:ext cx="8229600" cy="1143000"/>
          </a:xfrm>
        </p:spPr>
        <p:txBody>
          <a:bodyPr/>
          <a:lstStyle/>
          <a:p>
            <a:r>
              <a:rPr lang="en-US" dirty="0"/>
              <a:t>Example: Rydberg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970405-B7BE-7D53-E638-5B1B07D75EA8}"/>
                  </a:ext>
                </a:extLst>
              </p:cNvPr>
              <p:cNvSpPr txBox="1"/>
              <p:nvPr/>
            </p:nvSpPr>
            <p:spPr>
              <a:xfrm>
                <a:off x="364066" y="1027414"/>
                <a:ext cx="7023782" cy="695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linearize the problem with: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bg-BG" sz="24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𝐻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∙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charset="0"/>
                      </a:rPr>
                      <m:t>+</m:t>
                    </m:r>
                    <m:f>
                      <m:fPr>
                        <m:ctrlPr>
                          <a:rPr lang="bg-BG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970405-B7BE-7D53-E638-5B1B07D75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66" y="1027414"/>
                <a:ext cx="7023782" cy="695383"/>
              </a:xfrm>
              <a:prstGeom prst="rect">
                <a:avLst/>
              </a:prstGeom>
              <a:blipFill>
                <a:blip r:embed="rId2"/>
                <a:stretch>
                  <a:fillRect l="-1264" r="-361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3A6754-B086-617F-A67E-8E2E38A2B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192379"/>
              </p:ext>
            </p:extLst>
          </p:nvPr>
        </p:nvGraphicFramePr>
        <p:xfrm>
          <a:off x="372754" y="1723123"/>
          <a:ext cx="4417609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r>
                        <a:rPr lang="en-US" sz="1400" dirty="0"/>
                        <a:t>n</a:t>
                      </a:r>
                      <a:r>
                        <a:rPr lang="en-US" sz="1400" baseline="-25000" dirty="0"/>
                        <a:t>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1/n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baseline="300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λ</a:t>
                      </a:r>
                      <a:r>
                        <a:rPr lang="en-US" sz="1400" dirty="0"/>
                        <a:t> (nm)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/>
                        <a:t>s</a:t>
                      </a:r>
                      <a:r>
                        <a:rPr lang="en-US" sz="1400" baseline="-25000" dirty="0" err="1"/>
                        <a:t>λ</a:t>
                      </a:r>
                      <a:r>
                        <a:rPr lang="en-US" sz="1400" baseline="0" dirty="0"/>
                        <a:t> (nm)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1/λ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(nm</a:t>
                      </a:r>
                      <a:r>
                        <a:rPr lang="en-US" sz="1400" baseline="30000" dirty="0"/>
                        <a:t>-1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s</a:t>
                      </a:r>
                      <a:r>
                        <a:rPr lang="en-US" sz="1400" baseline="-25000" dirty="0"/>
                        <a:t>1/λ</a:t>
                      </a:r>
                      <a:r>
                        <a:rPr lang="en-US" sz="1400" baseline="0" dirty="0"/>
                        <a:t> </a:t>
                      </a:r>
                    </a:p>
                    <a:p>
                      <a:r>
                        <a:rPr lang="en-US" sz="1400" baseline="0" dirty="0"/>
                        <a:t>(nm</a:t>
                      </a:r>
                      <a:r>
                        <a:rPr lang="en-US" sz="1400" baseline="30000" dirty="0"/>
                        <a:t>-1</a:t>
                      </a:r>
                      <a:r>
                        <a:rPr lang="en-US" sz="1400" baseline="0" dirty="0"/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0.063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484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2.066E-03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1.71E-05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433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2.309E-03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1.60E-05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2.451E-03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1.50E-05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395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2.532E-03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1.92E-05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387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2.584E-03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6.68E-06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CCC55D-3573-3B5F-3E80-BFA5C1F224AA}"/>
                  </a:ext>
                </a:extLst>
              </p:cNvPr>
              <p:cNvSpPr txBox="1"/>
              <p:nvPr/>
            </p:nvSpPr>
            <p:spPr>
              <a:xfrm>
                <a:off x="5090758" y="1872937"/>
                <a:ext cx="3832114" cy="315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Translate errors of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-values, from </a:t>
                </a:r>
                <a:r>
                  <a:rPr lang="el-G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1/</a:t>
                </a:r>
                <a:r>
                  <a:rPr lang="el-G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Error propagation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ftw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1/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CCC55D-3573-3B5F-3E80-BFA5C1F22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758" y="1872937"/>
                <a:ext cx="3832114" cy="3153877"/>
              </a:xfrm>
              <a:prstGeom prst="rect">
                <a:avLst/>
              </a:prstGeom>
              <a:blipFill>
                <a:blip r:embed="rId3"/>
                <a:stretch>
                  <a:fillRect l="-2310" t="-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4C688E-9D86-85B8-A05F-CDF37D2D1E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074861"/>
              </p:ext>
            </p:extLst>
          </p:nvPr>
        </p:nvGraphicFramePr>
        <p:xfrm>
          <a:off x="221128" y="3699008"/>
          <a:ext cx="4199246" cy="2682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EB30E64-6BE3-BF1E-D7E9-89BF871CAB1C}"/>
              </a:ext>
            </a:extLst>
          </p:cNvPr>
          <p:cNvSpPr txBox="1"/>
          <p:nvPr/>
        </p:nvSpPr>
        <p:spPr>
          <a:xfrm>
            <a:off x="4572000" y="526073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apply linear regression to find the slope &amp; Rydberg constant.</a:t>
            </a:r>
          </a:p>
        </p:txBody>
      </p:sp>
    </p:spTree>
    <p:extLst>
      <p:ext uri="{BB962C8B-B14F-4D97-AF65-F5344CB8AC3E}">
        <p14:creationId xmlns:p14="http://schemas.microsoft.com/office/powerpoint/2010/main" val="406770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7A540-C80A-A510-3D9B-2182E6DE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623"/>
            <a:ext cx="8229600" cy="1143000"/>
          </a:xfrm>
        </p:spPr>
        <p:txBody>
          <a:bodyPr/>
          <a:lstStyle/>
          <a:p>
            <a:r>
              <a:rPr lang="en-US" dirty="0"/>
              <a:t>Details.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0CC9BB-7B0B-14AD-D3F1-EDD82FF92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055376"/>
              </p:ext>
            </p:extLst>
          </p:nvPr>
        </p:nvGraphicFramePr>
        <p:xfrm>
          <a:off x="31899" y="1231623"/>
          <a:ext cx="9050864" cy="19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0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0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20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24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80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726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n</a:t>
                      </a:r>
                      <a:r>
                        <a:rPr lang="en-US" sz="1400" u="none" strike="noStrike" baseline="-25000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x ≡ 1/n</a:t>
                      </a:r>
                      <a:r>
                        <a:rPr lang="en-US" sz="1400" u="none" strike="noStrike" baseline="-25000">
                          <a:effectLst/>
                        </a:rPr>
                        <a:t>2</a:t>
                      </a:r>
                      <a:r>
                        <a:rPr lang="en-US" sz="1400" u="none" strike="noStrike" baseline="30000">
                          <a:effectLst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u="none" strike="noStrike" dirty="0">
                          <a:effectLst/>
                        </a:rPr>
                        <a:t>λ (</a:t>
                      </a:r>
                      <a:r>
                        <a:rPr lang="en-US" sz="1400" u="none" strike="noStrike" dirty="0">
                          <a:effectLst/>
                        </a:rPr>
                        <a:t>nm)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s</a:t>
                      </a:r>
                      <a:r>
                        <a:rPr lang="el-GR" sz="1400" u="none" strike="noStrike" baseline="-25000">
                          <a:effectLst/>
                        </a:rPr>
                        <a:t>λ</a:t>
                      </a:r>
                      <a:r>
                        <a:rPr lang="el-GR" sz="1400" u="none" strike="noStrike">
                          <a:effectLst/>
                        </a:rPr>
                        <a:t> (</a:t>
                      </a:r>
                      <a:r>
                        <a:rPr lang="en-US" sz="1400" u="none" strike="noStrike">
                          <a:effectLst/>
                        </a:rPr>
                        <a:t>nm)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y ≡ 1/</a:t>
                      </a:r>
                      <a:r>
                        <a:rPr lang="el-GR" sz="1400" u="none" strike="noStrike" dirty="0">
                          <a:effectLst/>
                        </a:rPr>
                        <a:t>λ (</a:t>
                      </a:r>
                      <a:r>
                        <a:rPr lang="en-US" sz="1400" u="none" strike="noStrike" dirty="0">
                          <a:effectLst/>
                        </a:rPr>
                        <a:t>nm</a:t>
                      </a:r>
                      <a:r>
                        <a:rPr lang="en-US" sz="1400" u="none" strike="noStrike" baseline="30000" dirty="0">
                          <a:effectLst/>
                        </a:rPr>
                        <a:t>-1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s</a:t>
                      </a:r>
                      <a:r>
                        <a:rPr lang="en-US" sz="1400" u="none" strike="noStrike" baseline="-25000">
                          <a:effectLst/>
                        </a:rPr>
                        <a:t>1/</a:t>
                      </a:r>
                      <a:r>
                        <a:rPr lang="el-GR" sz="1400" u="none" strike="noStrike" baseline="-25000">
                          <a:effectLst/>
                        </a:rPr>
                        <a:t>λ</a:t>
                      </a:r>
                      <a:r>
                        <a:rPr lang="el-GR" sz="1400" u="none" strike="noStrike">
                          <a:effectLst/>
                        </a:rPr>
                        <a:t> (</a:t>
                      </a:r>
                      <a:r>
                        <a:rPr lang="en-US" sz="1400" u="none" strike="noStrike">
                          <a:effectLst/>
                        </a:rPr>
                        <a:t>nm</a:t>
                      </a:r>
                      <a:r>
                        <a:rPr lang="en-US" sz="1400" u="none" strike="noStrike" baseline="30000">
                          <a:effectLst/>
                        </a:rPr>
                        <a:t>-1</a:t>
                      </a:r>
                      <a:r>
                        <a:rPr lang="en-US" sz="1400" u="none" strike="noStrike">
                          <a:effectLst/>
                        </a:rPr>
                        <a:t>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r>
                        <a:rPr lang="en-US" sz="1400" u="none" strike="noStrike" baseline="-25000">
                          <a:effectLst/>
                        </a:rPr>
                        <a:t>i</a:t>
                      </a:r>
                      <a:r>
                        <a:rPr lang="en-US" sz="1400" u="none" strike="noStrike" baseline="30000">
                          <a:effectLst/>
                        </a:rPr>
                        <a:t>2</a:t>
                      </a:r>
                      <a:r>
                        <a:rPr lang="en-US" sz="1400" u="none" strike="noStrike">
                          <a:effectLst/>
                        </a:rPr>
                        <a:t>/s</a:t>
                      </a:r>
                      <a:r>
                        <a:rPr lang="en-US" sz="1400" u="none" strike="noStrike" baseline="-25000">
                          <a:effectLst/>
                        </a:rPr>
                        <a:t>i</a:t>
                      </a:r>
                      <a:r>
                        <a:rPr lang="en-US" sz="1400" u="none" strike="noStrike" baseline="30000">
                          <a:effectLst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y</a:t>
                      </a:r>
                      <a:r>
                        <a:rPr lang="en-US" sz="1400" u="none" strike="noStrike" baseline="-25000">
                          <a:effectLst/>
                        </a:rPr>
                        <a:t>i</a:t>
                      </a:r>
                      <a:r>
                        <a:rPr lang="en-US" sz="1400" u="none" strike="noStrike">
                          <a:effectLst/>
                        </a:rPr>
                        <a:t>/s</a:t>
                      </a:r>
                      <a:r>
                        <a:rPr lang="en-US" sz="1400" u="none" strike="noStrike" baseline="-25000">
                          <a:effectLst/>
                        </a:rPr>
                        <a:t>i</a:t>
                      </a:r>
                      <a:r>
                        <a:rPr lang="en-US" sz="1400" u="none" strike="noStrike" baseline="30000">
                          <a:effectLst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r>
                        <a:rPr lang="en-US" sz="1400" u="none" strike="noStrike" baseline="-25000">
                          <a:effectLst/>
                        </a:rPr>
                        <a:t>i</a:t>
                      </a:r>
                      <a:r>
                        <a:rPr lang="en-US" sz="1400" u="none" strike="noStrike">
                          <a:effectLst/>
                        </a:rPr>
                        <a:t>/s</a:t>
                      </a:r>
                      <a:r>
                        <a:rPr lang="en-US" sz="1400" u="none" strike="noStrike" baseline="-25000">
                          <a:effectLst/>
                        </a:rPr>
                        <a:t>i</a:t>
                      </a:r>
                      <a:r>
                        <a:rPr lang="en-US" sz="1400" u="none" strike="noStrike" baseline="30000">
                          <a:effectLst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err="1">
                          <a:effectLst/>
                        </a:rPr>
                        <a:t>x</a:t>
                      </a:r>
                      <a:r>
                        <a:rPr lang="en-US" sz="1400" u="none" strike="noStrike" baseline="-25000" dirty="0" err="1">
                          <a:effectLst/>
                        </a:rPr>
                        <a:t>i</a:t>
                      </a:r>
                      <a:r>
                        <a:rPr lang="en-US" sz="1400" u="none" strike="noStrike" dirty="0" err="1">
                          <a:effectLst/>
                        </a:rPr>
                        <a:t>·y</a:t>
                      </a:r>
                      <a:r>
                        <a:rPr lang="en-US" sz="1400" u="none" strike="noStrike" baseline="-25000" dirty="0" err="1">
                          <a:effectLst/>
                        </a:rPr>
                        <a:t>i</a:t>
                      </a:r>
                      <a:r>
                        <a:rPr lang="en-US" sz="1400" u="none" strike="noStrike" dirty="0">
                          <a:effectLst/>
                        </a:rPr>
                        <a:t>/s</a:t>
                      </a:r>
                      <a:r>
                        <a:rPr lang="en-US" sz="1400" u="none" strike="noStrike" baseline="-25000" dirty="0">
                          <a:effectLst/>
                        </a:rPr>
                        <a:t>i</a:t>
                      </a:r>
                      <a:r>
                        <a:rPr lang="en-US" sz="1400" u="none" strike="noStrike" baseline="30000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1/s</a:t>
                      </a:r>
                      <a:r>
                        <a:rPr lang="en-US" sz="1400" u="none" strike="noStrike" baseline="-25000">
                          <a:effectLst/>
                        </a:rPr>
                        <a:t>i</a:t>
                      </a:r>
                      <a:r>
                        <a:rPr lang="en-US" sz="1400" u="none" strike="noStrike" baseline="30000">
                          <a:effectLst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0.0625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484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2.066E-03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1.71E-05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1.34E+07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7.086E+06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2.14E+08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4.429E+05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3.43E+09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0.0400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433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2.309E-03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1.60E-05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6.25E+06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9.020E+06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1.56E+08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3.608E+05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3.91E+09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0.0278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408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2.5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2.451E-03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1.50E-05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3.42E+06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1.087E+07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1.23E+08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3.019E+05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4.43E+09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0.0204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395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2.532E-03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1.92E-05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1.13E+06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6.848E+06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5.52E+07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1.398E+05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2.70E+09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0.0156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387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2.584E-03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6.68E-06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5.48E+06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5.796E+07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3.50E+08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9.056E+05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2.24E+10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45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Sum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2.97E+07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9.18E+07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8.99E+08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2.15E+06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3.69E+10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8A75B-9230-F3C0-2D30-A31F8D04D33C}"/>
                  </a:ext>
                </a:extLst>
              </p:cNvPr>
              <p:cNvSpPr txBox="1"/>
              <p:nvPr/>
            </p:nvSpPr>
            <p:spPr>
              <a:xfrm>
                <a:off x="219602" y="3554728"/>
                <a:ext cx="8611659" cy="2688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Perform all multiplications and products of the sums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1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1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</a:p>
              <a:p>
                <a:endPara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1.109</m:t>
                        </m:r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±0.036</m:t>
                        </m:r>
                      </m:e>
                    </m:d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sup>
                    </m:sSup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1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1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-axis is in </a:t>
                </a:r>
                <a:r>
                  <a:rPr lang="en-US" sz="21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 converted to </a:t>
                </a:r>
                <a:r>
                  <a:rPr lang="en-US" sz="21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intercept: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=2.005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but what’s the error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Tabulated value: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=1.097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sup>
                    </m:sSup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en-US" sz="21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1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1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practice: don’t have to do manually with sums, could use 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LINEST </a:t>
                </a:r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Excel</a:t>
                </a:r>
                <a:endParaRPr lang="en-US" sz="21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8A75B-9230-F3C0-2D30-A31F8D04D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02" y="3554728"/>
                <a:ext cx="8611659" cy="2688941"/>
              </a:xfrm>
              <a:prstGeom prst="rect">
                <a:avLst/>
              </a:prstGeom>
              <a:blipFill>
                <a:blip r:embed="rId2"/>
                <a:stretch>
                  <a:fillRect l="-884" t="-1408" r="-1178" b="-3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50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2D9D9-5EA3-7C3C-837D-C7F40D91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fit with uncertainties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F5E12-9CB3-97DF-EFE4-2012E8A62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03" y="1417638"/>
            <a:ext cx="4472151" cy="4525963"/>
          </a:xfrm>
        </p:spPr>
        <p:txBody>
          <a:bodyPr/>
          <a:lstStyle/>
          <a:p>
            <a:r>
              <a:rPr lang="en-US" dirty="0"/>
              <a:t>Red: neglect</a:t>
            </a:r>
          </a:p>
          <a:p>
            <a:r>
              <a:rPr lang="en-US" dirty="0"/>
              <a:t>Blue: include</a:t>
            </a:r>
          </a:p>
          <a:p>
            <a:r>
              <a:rPr lang="en-US" i="1" dirty="0"/>
              <a:t>Huge</a:t>
            </a:r>
            <a:r>
              <a:rPr lang="en-US" dirty="0"/>
              <a:t> for intercept</a:t>
            </a:r>
          </a:p>
          <a:p>
            <a:r>
              <a:rPr lang="en-US" i="1" dirty="0"/>
              <a:t>Non-negligible for slope</a:t>
            </a:r>
            <a:endParaRPr lang="en-US" dirty="0"/>
          </a:p>
          <a:p>
            <a:pPr marL="0" indent="0">
              <a:buNone/>
            </a:pPr>
            <a:r>
              <a:rPr lang="en-US" sz="2000" dirty="0"/>
              <a:t>(curves with or without x error same on this scale)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A56D0B63-C361-EA75-7CA2-D5C9141F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60" t="10671" r="11885" b="8966"/>
          <a:stretch/>
        </p:blipFill>
        <p:spPr>
          <a:xfrm>
            <a:off x="4480704" y="1274431"/>
            <a:ext cx="4332220" cy="3426373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66D7FBC-A49A-C8AF-6276-92C933506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118233"/>
              </p:ext>
            </p:extLst>
          </p:nvPr>
        </p:nvGraphicFramePr>
        <p:xfrm>
          <a:off x="157656" y="483468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785">
                  <a:extLst>
                    <a:ext uri="{9D8B030D-6E8A-4147-A177-3AD203B41FA5}">
                      <a16:colId xmlns:a16="http://schemas.microsoft.com/office/drawing/2014/main" val="2263736144"/>
                    </a:ext>
                  </a:extLst>
                </a:gridCol>
                <a:gridCol w="1741215">
                  <a:extLst>
                    <a:ext uri="{9D8B030D-6E8A-4147-A177-3AD203B41FA5}">
                      <a16:colId xmlns:a16="http://schemas.microsoft.com/office/drawing/2014/main" val="15281720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76513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Slope (err)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Intercept (err)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563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Ignore 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5.02 ± 0.17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0.32 ± 3.21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984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Include y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5.67 ± 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-15.1 ± 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462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Include y and x 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5.48 ± 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-12.5 ± 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166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116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7FA0A-6FAB-5DCD-C645-8189A12C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08761-0CB0-EE62-8D2B-9F6A38A6B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6" y="1610832"/>
            <a:ext cx="836782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“I know, let’s plot it on a log scale and the power is the slope”</a:t>
            </a:r>
          </a:p>
          <a:p>
            <a:r>
              <a:rPr lang="en-US" dirty="0"/>
              <a:t>“I know, we can use different power laws in different regimes”</a:t>
            </a:r>
          </a:p>
          <a:p>
            <a:endParaRPr lang="en-US" dirty="0"/>
          </a:p>
          <a:p>
            <a:r>
              <a:rPr lang="en-US" dirty="0"/>
              <a:t>Uncertainty and noise floor … propagate/subtract</a:t>
            </a:r>
          </a:p>
          <a:p>
            <a:r>
              <a:rPr lang="en-US" dirty="0"/>
              <a:t>Nothing is </a:t>
            </a:r>
            <a:r>
              <a:rPr lang="en-US" i="1" dirty="0"/>
              <a:t>really</a:t>
            </a:r>
            <a:r>
              <a:rPr lang="en-US" dirty="0"/>
              <a:t> a power law except in a narrow range</a:t>
            </a:r>
          </a:p>
          <a:p>
            <a:r>
              <a:rPr lang="en-US" dirty="0"/>
              <a:t>Don’t piece together models without (logical) glue</a:t>
            </a:r>
          </a:p>
        </p:txBody>
      </p:sp>
    </p:spTree>
    <p:extLst>
      <p:ext uri="{BB962C8B-B14F-4D97-AF65-F5344CB8AC3E}">
        <p14:creationId xmlns:p14="http://schemas.microsoft.com/office/powerpoint/2010/main" val="1871841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A027-FCE4-C9EE-DB95-3E731334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22E94-4569-1ABE-E4FD-DDCBD0DDB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7437"/>
          </a:xfrm>
        </p:spPr>
        <p:txBody>
          <a:bodyPr>
            <a:normAutofit/>
          </a:bodyPr>
          <a:lstStyle/>
          <a:p>
            <a:r>
              <a:rPr lang="en-US" dirty="0"/>
              <a:t>If the model is</a:t>
            </a:r>
          </a:p>
          <a:p>
            <a:r>
              <a:rPr lang="en-US" dirty="0"/>
              <a:t>Then</a:t>
            </a:r>
          </a:p>
          <a:p>
            <a:r>
              <a:rPr lang="en-US" dirty="0"/>
              <a:t>It is true the slope of a ln y – ln x plot has slope n, but it is easy to fool yourself</a:t>
            </a:r>
          </a:p>
          <a:p>
            <a:r>
              <a:rPr lang="en-US" dirty="0"/>
              <a:t>Better: logarithmic derivative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Much easier to judge if plot is just a constant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884A0-12C4-CB61-1C28-955421DE1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0" y="1713909"/>
            <a:ext cx="1651000" cy="43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6295B-6295-5879-B0D1-E45E6FD77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437" y="2328271"/>
            <a:ext cx="3708400" cy="43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B07C4D-A7FF-AD7B-02F1-6BCFB53EF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114" y="4481771"/>
            <a:ext cx="66294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5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63AA8-3568-E87F-9DCD-C8AFCBA48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6CB27-E843-FFF1-B0E5-24D64F588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here you learn by doing</a:t>
            </a:r>
          </a:p>
          <a:p>
            <a:r>
              <a:rPr lang="en-US" dirty="0"/>
              <a:t>I’ll give you data – resistivity vs temperature. </a:t>
            </a:r>
          </a:p>
          <a:p>
            <a:r>
              <a:rPr lang="en-US" dirty="0"/>
              <a:t>You come up with a model and fit</a:t>
            </a:r>
          </a:p>
          <a:p>
            <a:r>
              <a:rPr lang="en-US" dirty="0"/>
              <a:t>If possible – reason for model? Physics?</a:t>
            </a:r>
          </a:p>
          <a:p>
            <a:r>
              <a:rPr lang="en-US" dirty="0"/>
              <a:t>Not including uncertainty for now</a:t>
            </a:r>
          </a:p>
          <a:p>
            <a:r>
              <a:rPr lang="en-US" dirty="0"/>
              <a:t>Report fit parameters with uncertainty and (chi-square)/DOF (and a plot obviously) </a:t>
            </a:r>
          </a:p>
        </p:txBody>
      </p:sp>
    </p:spTree>
    <p:extLst>
      <p:ext uri="{BB962C8B-B14F-4D97-AF65-F5344CB8AC3E}">
        <p14:creationId xmlns:p14="http://schemas.microsoft.com/office/powerpoint/2010/main" val="100328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A722-842C-7411-B5F3-E567E859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relationships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1576E4-1A33-5521-422D-BA9EE1533F87}"/>
                  </a:ext>
                </a:extLst>
              </p:cNvPr>
              <p:cNvSpPr txBox="1"/>
              <p:nvPr/>
            </p:nvSpPr>
            <p:spPr>
              <a:xfrm>
                <a:off x="4071322" y="2135467"/>
                <a:ext cx="48756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charset="0"/>
                    <a:cs typeface="Times New Roman" charset="0"/>
                  </a:rPr>
                  <a:t>This data better described by line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𝑦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1576E4-1A33-5521-422D-BA9EE1533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322" y="2135467"/>
                <a:ext cx="4875609" cy="830997"/>
              </a:xfrm>
              <a:prstGeom prst="rect">
                <a:avLst/>
              </a:prstGeom>
              <a:blipFill>
                <a:blip r:embed="rId2"/>
                <a:stretch>
                  <a:fillRect l="-2078" t="-6061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4A6B7E9-5C19-C182-D368-1112561095EA}"/>
                  </a:ext>
                </a:extLst>
              </p:cNvPr>
              <p:cNvSpPr txBox="1"/>
              <p:nvPr/>
            </p:nvSpPr>
            <p:spPr>
              <a:xfrm>
                <a:off x="4071322" y="3166665"/>
                <a:ext cx="50726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How do we find the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optimal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4A6B7E9-5C19-C182-D368-111256109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322" y="3166665"/>
                <a:ext cx="5072678" cy="461665"/>
              </a:xfrm>
              <a:prstGeom prst="rect">
                <a:avLst/>
              </a:prstGeom>
              <a:blipFill>
                <a:blip r:embed="rId3"/>
                <a:stretch>
                  <a:fillRect l="-2000" t="-10811" r="-750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2EB1939-25F6-147E-48AD-F93A49B1A2B4}"/>
              </a:ext>
            </a:extLst>
          </p:cNvPr>
          <p:cNvSpPr txBox="1"/>
          <p:nvPr/>
        </p:nvSpPr>
        <p:spPr>
          <a:xfrm>
            <a:off x="215942" y="4165766"/>
            <a:ext cx="8685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Assume fluctuations are random (Gaussian), errors symmetric.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the data represents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likely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outcome of the measurement.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Then: principle of maximum likelihood allows parameter estimation.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0" name="Picture 29" descr="Chart&#10;&#10;Description automatically generated">
            <a:extLst>
              <a:ext uri="{FF2B5EF4-FFF2-40B4-BE49-F238E27FC236}">
                <a16:creationId xmlns:a16="http://schemas.microsoft.com/office/drawing/2014/main" id="{C54C139D-15F4-B89C-8982-3AEA0CCC9E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11" t="10983" r="11916" b="7597"/>
          <a:stretch/>
        </p:blipFill>
        <p:spPr>
          <a:xfrm>
            <a:off x="242270" y="1222555"/>
            <a:ext cx="3659699" cy="294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DCD2F-635B-62F2-C084-FEFAB341A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plausible models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F80C55-DB75-C3FB-3CFA-FF7861BF7750}"/>
              </a:ext>
            </a:extLst>
          </p:cNvPr>
          <p:cNvSpPr txBox="1">
            <a:spLocks/>
          </p:cNvSpPr>
          <p:nvPr/>
        </p:nvSpPr>
        <p:spPr>
          <a:xfrm>
            <a:off x="457200" y="14176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Will give csv file of data</a:t>
            </a:r>
          </a:p>
          <a:p>
            <a:r>
              <a:rPr lang="en-US" dirty="0"/>
              <a:t>Plausible models? Many!</a:t>
            </a:r>
          </a:p>
          <a:p>
            <a:r>
              <a:rPr lang="en-US" dirty="0"/>
              <a:t>Material – VO</a:t>
            </a:r>
            <a:r>
              <a:rPr lang="en-US" baseline="-25000" dirty="0"/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BA14A-B5CF-C226-14F6-3059DB078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60" y="4343639"/>
            <a:ext cx="7230140" cy="1920640"/>
          </a:xfrm>
          <a:prstGeom prst="rect">
            <a:avLst/>
          </a:prstGeom>
        </p:spPr>
      </p:pic>
      <p:pic>
        <p:nvPicPr>
          <p:cNvPr id="12" name="Content Placeholder 11" descr="Chart, shape&#10;&#10;Description automatically generated">
            <a:extLst>
              <a:ext uri="{FF2B5EF4-FFF2-40B4-BE49-F238E27FC236}">
                <a16:creationId xmlns:a16="http://schemas.microsoft.com/office/drawing/2014/main" id="{C89D8860-411A-D66D-129B-8DA7C5D5B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97" t="8809" r="9551" b="4033"/>
          <a:stretch/>
        </p:blipFill>
        <p:spPr>
          <a:xfrm>
            <a:off x="5188688" y="1190846"/>
            <a:ext cx="3955312" cy="3076354"/>
          </a:xfrm>
        </p:spPr>
      </p:pic>
    </p:spTree>
    <p:extLst>
      <p:ext uri="{BB962C8B-B14F-4D97-AF65-F5344CB8AC3E}">
        <p14:creationId xmlns:p14="http://schemas.microsoft.com/office/powerpoint/2010/main" val="814205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762B9-B022-050F-4864-34570811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7407A-5425-2353-82E3-FA4832BC3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Further details on uncertainties of extrapolated and interpolated data</a:t>
            </a:r>
          </a:p>
          <a:p>
            <a:r>
              <a:rPr lang="en-US" dirty="0"/>
              <a:t>Some derivations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26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14871"/>
            <a:ext cx="6858000" cy="1000752"/>
          </a:xfrm>
        </p:spPr>
        <p:txBody>
          <a:bodyPr>
            <a:normAutofit/>
          </a:bodyPr>
          <a:lstStyle/>
          <a:p>
            <a:r>
              <a:rPr lang="en-US" sz="2800" dirty="0"/>
              <a:t>Uncertainties on Extrapolated and Interpolated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30414" y="3504138"/>
                <a:ext cx="7906748" cy="216941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2100" dirty="0"/>
                  <a:t>After performing linear regression on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100" i="1" dirty="0"/>
                  <a:t>-</a:t>
                </a:r>
                <a:r>
                  <a:rPr lang="en-US" sz="2100" dirty="0"/>
                  <a:t>data pairs, the fit line’s utility is often to use it to determine the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100" dirty="0"/>
                  <a:t> -values for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100" dirty="0"/>
                  <a:t>-values you haven’t directly </a:t>
                </a:r>
                <a:r>
                  <a:rPr lang="en-US" dirty="0"/>
                  <a:t>observed</a:t>
                </a:r>
                <a:r>
                  <a:rPr lang="en-US" sz="2100" dirty="0"/>
                  <a:t> during your “calibration”. If these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100" dirty="0"/>
                  <a:t>-values are bracket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21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100" dirty="0"/>
                  <a:t>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100" i="1" dirty="0"/>
                  <a:t> </a:t>
                </a:r>
                <a:r>
                  <a:rPr lang="en-US" sz="2100" dirty="0"/>
                  <a:t>you call this </a:t>
                </a:r>
                <a:r>
                  <a:rPr lang="en-US" sz="2100" i="1" dirty="0"/>
                  <a:t>interpolation</a:t>
                </a:r>
                <a:r>
                  <a:rPr lang="en-US" sz="2100" dirty="0"/>
                  <a:t>. If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100" dirty="0"/>
                  <a:t>-lies outside the “calibrated” range you call this process </a:t>
                </a:r>
                <a:r>
                  <a:rPr lang="en-US" sz="2100" i="1" dirty="0"/>
                  <a:t>extrapolation</a:t>
                </a:r>
                <a:r>
                  <a:rPr lang="en-US" sz="2100" dirty="0"/>
                  <a:t>. The question is: how do we determine the uncertainty on interpolated and extrapolated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100" dirty="0"/>
                  <a:t>-values?</a:t>
                </a: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30414" y="3504138"/>
                <a:ext cx="7906748" cy="2169410"/>
              </a:xfrm>
              <a:blipFill>
                <a:blip r:embed="rId2"/>
                <a:stretch>
                  <a:fillRect l="-962" t="-3509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779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69597" y="713339"/>
                <a:ext cx="484044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We now know how to fit this data with the equation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𝑚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. We get the values of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and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b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and their uncertainties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through </a:t>
                </a:r>
                <a:r>
                  <a:rPr lang="en-US" sz="2400" u="sng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linear regression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. </a:t>
                </a:r>
                <a:endParaRPr lang="en-US" sz="2400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597" y="713339"/>
                <a:ext cx="4840440" cy="1938992"/>
              </a:xfrm>
              <a:prstGeom prst="rect">
                <a:avLst/>
              </a:prstGeom>
              <a:blipFill>
                <a:blip r:embed="rId3"/>
                <a:stretch>
                  <a:fillRect l="-1889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49773" y="3183725"/>
            <a:ext cx="866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Suppose we want to calculate the value of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ŷ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at some value of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x,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where we did not make a measurement, using the linear regression equation. What is the uncertainty on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ŷ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on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ŷ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? 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773" y="4625860"/>
                <a:ext cx="881134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 apology: there is a terminology change here. Before: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For the rest of this section I use: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 didn’t feel like changing 50+ equations…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73" y="4625860"/>
                <a:ext cx="8811347" cy="1200329"/>
              </a:xfrm>
              <a:prstGeom prst="rect">
                <a:avLst/>
              </a:prstGeom>
              <a:blipFill>
                <a:blip r:embed="rId4"/>
                <a:stretch>
                  <a:fillRect l="-110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8FA23D1-1283-4BB4-BC17-E1990453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33</a:t>
            </a:fld>
            <a:endParaRPr lang="en-US"/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17B05EB6-AD6B-9DEC-7B6B-55A1B22C6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67" t="10402" r="11442" b="7315"/>
          <a:stretch/>
        </p:blipFill>
        <p:spPr>
          <a:xfrm>
            <a:off x="333963" y="388848"/>
            <a:ext cx="3444032" cy="279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6337" y="4604436"/>
                <a:ext cx="8669425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𝑚𝑏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37" y="4604436"/>
                <a:ext cx="8669425" cy="9028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8710" y="629939"/>
                <a:ext cx="6418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Another reminder: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are correlated because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10" y="629939"/>
                <a:ext cx="6418960" cy="461665"/>
              </a:xfrm>
              <a:prstGeom prst="rect">
                <a:avLst/>
              </a:prstGeom>
              <a:blipFill>
                <a:blip r:embed="rId3"/>
                <a:stretch>
                  <a:fillRect l="-570" t="-10526" r="-66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6337" y="1320922"/>
                <a:ext cx="3250505" cy="1508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37" y="1320922"/>
                <a:ext cx="3250505" cy="1508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6337" y="3572722"/>
                <a:ext cx="787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Therefore to calculate the error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we need to propagate the errors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including the covariant term.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37" y="3572722"/>
                <a:ext cx="7874000" cy="830997"/>
              </a:xfrm>
              <a:prstGeom prst="rect">
                <a:avLst/>
              </a:prstGeom>
              <a:blipFill>
                <a:blip r:embed="rId5"/>
                <a:stretch>
                  <a:fillRect l="-123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80794" y="1309213"/>
                <a:ext cx="501343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the sums all go 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=1,…, 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From here on the summation index will be dropped from the equations to reduce the number of symbols.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794" y="1309213"/>
                <a:ext cx="5013434" cy="1569660"/>
              </a:xfrm>
              <a:prstGeom prst="rect">
                <a:avLst/>
              </a:prstGeom>
              <a:blipFill>
                <a:blip r:embed="rId6"/>
                <a:stretch>
                  <a:fillRect l="-1825" t="-3113" r="-3285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FE7E982-C922-4563-A03C-589747184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1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0763" y="2253299"/>
                <a:ext cx="3361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𝑚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: </a:t>
                </a:r>
                <a:endParaRPr lang="en-US" sz="2400" i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63" y="2253299"/>
                <a:ext cx="3361474" cy="461665"/>
              </a:xfrm>
              <a:prstGeom prst="rect">
                <a:avLst/>
              </a:prstGeom>
              <a:blipFill>
                <a:blip r:embed="rId2"/>
                <a:stretch>
                  <a:fillRect l="-2717" t="-10667" r="-2536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7287" y="3011520"/>
                <a:ext cx="1605311" cy="809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bg-BG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87" y="3011520"/>
                <a:ext cx="1605311" cy="8091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46807" y="3011520"/>
                <a:ext cx="1602426" cy="809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bg-BG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07" y="3011520"/>
                <a:ext cx="1602426" cy="809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33766" y="3176375"/>
            <a:ext cx="71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endParaRPr lang="en-US" sz="2400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8080" y="4339130"/>
                <a:ext cx="3922612" cy="438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+2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𝑚𝑏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80" y="4339130"/>
                <a:ext cx="3922612" cy="4387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7287" y="877956"/>
                <a:ext cx="8669425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𝑚𝑏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87" y="877956"/>
                <a:ext cx="8669425" cy="9028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224B023-4ECB-4DCA-AEB9-F723E362E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444" y="666363"/>
            <a:ext cx="3853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The covariance in this case is </a:t>
            </a:r>
            <a:endParaRPr lang="en-US" sz="2400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6487" y="1292710"/>
                <a:ext cx="3769109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𝑚𝑏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is-I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is-I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87" y="1292710"/>
                <a:ext cx="3769109" cy="10384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6487" y="3040341"/>
                <a:ext cx="78908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From before, we showed that (sums go over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𝑖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=1,…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400" i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87" y="3040341"/>
                <a:ext cx="7890875" cy="461665"/>
              </a:xfrm>
              <a:prstGeom prst="rect">
                <a:avLst/>
              </a:prstGeom>
              <a:blipFill>
                <a:blip r:embed="rId3"/>
                <a:stretch>
                  <a:fillRect l="-115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0769" y="3983320"/>
                <a:ext cx="3078022" cy="1508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69" y="3983320"/>
                <a:ext cx="3078022" cy="1508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7276" y="3862976"/>
                <a:ext cx="3101105" cy="1507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276" y="3862976"/>
                <a:ext cx="3101105" cy="15072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605323" y="4385779"/>
            <a:ext cx="71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endParaRPr lang="en-US" sz="2400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7640" y="936667"/>
            <a:ext cx="5166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won’t show where this comes from. However, you can find this treatment in L. Lyons, 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 for Nuclear and Particle Physicists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Cambridge University Press, p127f.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991F43-7F78-4E44-8C4F-4716FE25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9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3255" y="1311400"/>
                <a:ext cx="5851795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</m:den>
                      </m:f>
                      <m:r>
                        <a:rPr lang="el-GR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is-I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is-I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is-I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55" y="1311400"/>
                <a:ext cx="5851795" cy="11890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3255" y="2715781"/>
                <a:ext cx="5784982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</m:den>
                      </m:f>
                      <m:r>
                        <a:rPr lang="el-GR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is-I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is-I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is-I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55" y="2715781"/>
                <a:ext cx="5784982" cy="1189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3594" y="4596139"/>
                <a:ext cx="490491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FF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Now take the partial derivatives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i="1" baseline="-25000" dirty="0">
                    <a:solidFill>
                      <a:srgbClr val="FFFF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or 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charset="0"/>
                    <a:ea typeface="Times New Roman" charset="0"/>
                    <a:cs typeface="Times New Roman" charset="0"/>
                    <a:hlinkClick r:id="rId4" action="ppaction://hlinksldjump"/>
                  </a:rPr>
                  <a:t>jump to result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94" y="4596139"/>
                <a:ext cx="4904911" cy="1200329"/>
              </a:xfrm>
              <a:prstGeom prst="rect">
                <a:avLst/>
              </a:prstGeom>
              <a:blipFill>
                <a:blip r:embed="rId5"/>
                <a:stretch>
                  <a:fillRect l="-1863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4736" y="626739"/>
                <a:ext cx="74269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FF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Start with the equations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𝑚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from linear regression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36" y="626739"/>
                <a:ext cx="7426982" cy="461665"/>
              </a:xfrm>
              <a:prstGeom prst="rect">
                <a:avLst/>
              </a:prstGeom>
              <a:blipFill>
                <a:blip r:embed="rId6"/>
                <a:stretch>
                  <a:fillRect l="-1231" t="-10526" r="-24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074992" y="1527548"/>
            <a:ext cx="30690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how slope and intercept depend on the primary data (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The change of the results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variation of the data (derivatives), weighted by the amount of variability (uncertainties of individual data points) determines the variability of the result.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458C2A-F413-434C-B3CE-F5F04FFFE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0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8779" y="1138937"/>
                <a:ext cx="4477380" cy="838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num>
                        <m:den>
                          <m:r>
                            <a:rPr lang="bg-BG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bg-BG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</m:den>
                      </m:f>
                      <m:r>
                        <a:rPr lang="bg-BG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is-I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pt-BR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pt-BR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79" y="1138937"/>
                <a:ext cx="4477380" cy="838115"/>
              </a:xfrm>
              <a:prstGeom prst="rect">
                <a:avLst/>
              </a:prstGeom>
              <a:blipFill>
                <a:blip r:embed="rId2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9411" y="2534896"/>
                <a:ext cx="4540987" cy="1040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</m:num>
                        <m:den>
                          <m:r>
                            <a:rPr lang="bg-BG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bg-BG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</m:den>
                      </m:f>
                      <m:r>
                        <a:rPr lang="bg-BG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is-I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pt-BR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pt-BR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11" y="2534896"/>
                <a:ext cx="4540987" cy="10404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3097" y="3799970"/>
            <a:ext cx="5975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Substitute this into the expression for covariance </a:t>
            </a:r>
            <a:r>
              <a:rPr lang="en-US" sz="2100" dirty="0" err="1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100" i="1" baseline="-25000" dirty="0" err="1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mb</a:t>
            </a:r>
            <a:endParaRPr lang="en-US" sz="2100" i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3097" y="4744512"/>
                <a:ext cx="8621913" cy="7430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𝑠</m:t>
                          </m:r>
                        </m:e>
                        <m:sub>
                          <m:r>
                            <a:rPr lang="en-US" sz="15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𝑚𝑏</m:t>
                          </m:r>
                        </m:sub>
                      </m:sSub>
                      <m:r>
                        <a:rPr lang="en-US" sz="1500" i="1">
                          <a:solidFill>
                            <a:schemeClr val="bg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5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5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5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is-IS" sz="1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1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bg-BG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1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is-IS" sz="1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1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bg-BG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500" i="1">
                          <a:solidFill>
                            <a:schemeClr val="bg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bg-BG" sz="1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bg-BG" sz="1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bg-BG" sz="15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∆</m:t>
                              </m:r>
                            </m:e>
                            <m:sup>
                              <m:r>
                                <a:rPr lang="en-US" sz="15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bg-BG" sz="1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5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5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5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d>
                        <m:dPr>
                          <m:ctrlPr>
                            <a:rPr lang="is-IS" sz="1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1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sz="1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sz="15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pt-BR" sz="15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bg-BG" sz="1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15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1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sz="1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sz="15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pt-BR" sz="15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bg-BG" sz="1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sz="15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is-IS" sz="1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1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sz="1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sz="15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pt-BR" sz="15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bg-BG" sz="1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15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1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sz="1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sz="15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pt-BR" sz="15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bg-BG" sz="1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15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97" y="4744512"/>
                <a:ext cx="8621913" cy="7430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143500" y="1450616"/>
            <a:ext cx="369320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Remember: </a:t>
            </a:r>
            <a:r>
              <a:rPr lang="el-GR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does not depend on the </a:t>
            </a:r>
            <a:r>
              <a:rPr lang="en-US" sz="21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100" i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-values, only on the </a:t>
            </a:r>
            <a:r>
              <a:rPr lang="en-US" sz="2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1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100" i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-values. This means it acts as a parameter, you don’t need to evaluate a complicated derivative of a ratio of functions.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D9E978-2A03-418B-8315-E249F239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0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4912" y="1025799"/>
                <a:ext cx="8621913" cy="891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𝑚𝑏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∆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bg-BG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d>
                        <m:dPr>
                          <m:ctrlPr>
                            <a:rPr lang="is-I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is-I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12" y="1025799"/>
                <a:ext cx="8621913" cy="8917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3057" y="2174420"/>
                <a:ext cx="8621913" cy="17720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𝑚𝑏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∆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bg-BG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s-I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is-I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4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is-I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is-I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4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+</m:t>
                      </m:r>
                      <m:f>
                        <m:fPr>
                          <m:ctrlPr>
                            <a:rPr lang="bg-BG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∆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bg-BG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is-I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is-I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4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is-I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is-I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4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57" y="2174420"/>
                <a:ext cx="8621913" cy="177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3096" y="4307970"/>
            <a:ext cx="78908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Now write this out as 4 separate sums.</a:t>
            </a:r>
            <a:endParaRPr lang="en-US" sz="2100" i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5C0CF-9B6D-460A-9EA2-E6D56234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F52AA-A11D-B32A-2A2A-33D2F039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E4243-ECFB-EE06-A2BE-68BF4A8E33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describes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function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our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 model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What is reasonable form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Justified by how well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fits the data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physical plausibility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Often starts by eyeballing it!</a:t>
                </a:r>
              </a:p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needs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tunable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therefore: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Once a functional form has been chosen, game is to determine the numerical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(and their errors) that best fit the data.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the statistical fluctuations of the data are Gaussian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E4243-ECFB-EE06-A2BE-68BF4A8E33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>
                <a:blip r:embed="rId2"/>
                <a:stretch>
                  <a:fillRect l="-1023" t="-1401" r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593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00143" y="1272719"/>
                <a:ext cx="8621913" cy="20808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𝑠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𝑚𝑏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bg-BG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∆</m:t>
                              </m:r>
                            </m:e>
                            <m:sup>
                              <m: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s-IS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is-IS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s-I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pt-BR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bg-BG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1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1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1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21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1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1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1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nary>
                                </m:e>
                              </m:d>
                              <m:d>
                                <m:dPr>
                                  <m:ctrlPr>
                                    <a:rPr lang="is-I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pt-BR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bg-BG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21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1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1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1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21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1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1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1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nary>
                                </m:e>
                              </m:d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21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+</m:t>
                      </m:r>
                      <m:f>
                        <m:fPr>
                          <m:ctrlPr>
                            <a:rPr lang="bg-BG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∆</m:t>
                              </m:r>
                            </m:e>
                            <m:sup>
                              <m: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bg-BG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pt-BR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is-IS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is-IS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s-I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pt-BR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bg-BG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1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1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1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21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1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1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1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1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143" y="1272719"/>
                <a:ext cx="8621913" cy="20808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1282700" y="1581151"/>
            <a:ext cx="6692900" cy="52070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882902" y="3397250"/>
            <a:ext cx="4356098" cy="850687"/>
            <a:chOff x="3843870" y="3386668"/>
            <a:chExt cx="5808130" cy="1134249"/>
          </a:xfrm>
        </p:grpSpPr>
        <p:sp>
          <p:nvSpPr>
            <p:cNvPr id="5" name="Left Brace 4"/>
            <p:cNvSpPr/>
            <p:nvPr/>
          </p:nvSpPr>
          <p:spPr>
            <a:xfrm rot="16200000">
              <a:off x="6561669" y="668869"/>
              <a:ext cx="372532" cy="5808130"/>
            </a:xfrm>
            <a:prstGeom prst="leftBrace">
              <a:avLst>
                <a:gd name="adj1" fmla="val 8333"/>
                <a:gd name="adj2" fmla="val 50750"/>
              </a:avLst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20934" y="3966920"/>
              <a:ext cx="46203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err="1">
                  <a:solidFill>
                    <a:srgbClr val="FFFF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Δ</a:t>
              </a:r>
              <a:endParaRPr lang="en-US" sz="2100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55712" y="4717087"/>
                <a:ext cx="2300245" cy="876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𝑠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FFFF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𝑚𝑏</m:t>
                          </m:r>
                        </m:sub>
                      </m:sSub>
                      <m:r>
                        <a:rPr lang="en-US" sz="2100" i="1">
                          <a:solidFill>
                            <a:srgbClr val="FFFF00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=−</m:t>
                      </m:r>
                      <m:f>
                        <m:fPr>
                          <m:ctrlPr>
                            <a:rPr lang="bg-BG" sz="21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rgbClr val="FFFF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r>
                            <a:rPr lang="bg-BG" sz="2100" i="1">
                              <a:solidFill>
                                <a:srgbClr val="FFFF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</m:den>
                      </m:f>
                      <m:r>
                        <a:rPr lang="bg-BG" sz="21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bg-BG" sz="21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rgbClr val="FFFF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rgbClr val="FFFF00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rgbClr val="FFFF00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rgbClr val="FFFF00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rgbClr val="FFFF00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1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712" y="4717087"/>
                <a:ext cx="2300245" cy="8765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86597" y="4904869"/>
            <a:ext cx="13390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Finally,</a:t>
            </a:r>
            <a:endParaRPr lang="en-US" sz="2100" i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0719F90-25D0-4E24-A8ED-99B47FAF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3955" y="717125"/>
                <a:ext cx="2352095" cy="8962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𝑚𝑏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=−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r>
                            <a:rPr lang="bg-BG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</m:den>
                      </m:f>
                      <m:r>
                        <a:rPr lang="bg-BG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bg-BG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55" y="717125"/>
                <a:ext cx="2352095" cy="896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3955" y="1906838"/>
                <a:ext cx="3922612" cy="438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+2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𝑚𝑏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55" y="1906838"/>
                <a:ext cx="3922612" cy="4387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86189" y="697685"/>
                <a:ext cx="1957267" cy="939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</m:den>
                      </m:f>
                      <m:r>
                        <a:rPr lang="el-GR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bg-BG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189" y="697685"/>
                <a:ext cx="1957267" cy="9393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89384" y="740838"/>
                <a:ext cx="1990097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</m:den>
                      </m:f>
                      <m:r>
                        <a:rPr lang="el-GR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bg-BG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384" y="740838"/>
                <a:ext cx="1990097" cy="8962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3955" y="2639054"/>
                <a:ext cx="5794663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</m:sub>
                        <m:sup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FFFF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</m:den>
                      </m:f>
                      <m:r>
                        <a:rPr lang="el-GR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bg-BG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bg-BG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charset="0"/>
                            </a:rPr>
                            <m:t>−2</m:t>
                          </m:r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bg-BG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55" y="2639054"/>
                <a:ext cx="5794663" cy="11738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22836" y="4183845"/>
                <a:ext cx="416955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Note that the error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. The further you extrapolate from measured values, the larger the uncertainty on the extrapolation becomes. </a:t>
                </a:r>
                <a:endParaRPr lang="en-US" sz="2400" i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836" y="4183845"/>
                <a:ext cx="4169550" cy="1938992"/>
              </a:xfrm>
              <a:prstGeom prst="rect">
                <a:avLst/>
              </a:prstGeom>
              <a:blipFill>
                <a:blip r:embed="rId7"/>
                <a:stretch>
                  <a:fillRect l="-2339" t="-2516" r="-3655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37259" y="1817697"/>
                <a:ext cx="42551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sums are performed over all measured values,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=1,…,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259" y="1817697"/>
                <a:ext cx="4255126" cy="830997"/>
              </a:xfrm>
              <a:prstGeom prst="rect">
                <a:avLst/>
              </a:prstGeom>
              <a:blipFill>
                <a:blip r:embed="rId8"/>
                <a:stretch>
                  <a:fillRect l="-2292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3955" y="4106406"/>
                <a:ext cx="4087212" cy="12620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solidFill>
                            <a:srgbClr val="FFFF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Δ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bg-BG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bg-BG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bg-BG" sz="24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55" y="4106406"/>
                <a:ext cx="4087212" cy="12620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3613455-D3DE-489D-AFEB-AF87673A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1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2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8060" y="553880"/>
                <a:ext cx="71608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Check what happens in the special case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𝑥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:</a:t>
                </a:r>
                <a:endParaRPr lang="en-US" sz="2400" i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60" y="553880"/>
                <a:ext cx="7160857" cy="461665"/>
              </a:xfrm>
              <a:prstGeom prst="rect">
                <a:avLst/>
              </a:prstGeom>
              <a:blipFill>
                <a:blip r:embed="rId2"/>
                <a:stretch>
                  <a:fillRect l="-136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7721" y="1122964"/>
                <a:ext cx="7360092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</m:den>
                      </m:f>
                      <m:r>
                        <a:rPr lang="el-GR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−2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</m:den>
                      </m:f>
                      <m:r>
                        <a:rPr lang="el-GR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bg-BG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21" y="1122964"/>
                <a:ext cx="7360092" cy="11738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77721" y="2403191"/>
            <a:ext cx="7940318" cy="939360"/>
            <a:chOff x="330745" y="2889991"/>
            <a:chExt cx="10587090" cy="12524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537610" y="2889991"/>
                  <a:ext cx="2380225" cy="12524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bg-BG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Δ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bg-BG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bg-BG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7610" y="2889991"/>
                  <a:ext cx="2380225" cy="125248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30745" y="3193349"/>
                  <a:ext cx="9547809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This is simply the uncertainty on the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𝑦</m:t>
                      </m:r>
                    </m:oMath>
                  </a14:m>
                  <a:r>
                    <a:rPr lang="en-US" sz="2400" i="1" dirty="0">
                      <a:solidFill>
                        <a:schemeClr val="bg1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-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intercept:</a:t>
                  </a:r>
                  <a:endParaRPr lang="en-US" sz="2400" i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745" y="3193349"/>
                  <a:ext cx="9547809" cy="615553"/>
                </a:xfrm>
                <a:prstGeom prst="rect">
                  <a:avLst/>
                </a:prstGeom>
                <a:blipFill>
                  <a:blip r:embed="rId5"/>
                  <a:stretch>
                    <a:fillRect l="-1277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3474" y="3534793"/>
                <a:ext cx="6594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For the unweighted case,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charset="0"/>
                      </a:rPr>
                      <m:t>𝑠</m:t>
                    </m:r>
                  </m:oMath>
                </a14:m>
                <a:r>
                  <a:rPr lang="en-US" sz="2400" i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=1,…,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74" y="3534793"/>
                <a:ext cx="6594039" cy="461665"/>
              </a:xfrm>
              <a:prstGeom prst="rect">
                <a:avLst/>
              </a:prstGeom>
              <a:blipFill>
                <a:blip r:embed="rId6"/>
                <a:stretch>
                  <a:fillRect l="-13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8060" y="4069780"/>
                <a:ext cx="5345822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den>
                      </m:f>
                      <m:r>
                        <a:rPr lang="el-GR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−2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bg-BG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60" y="4069780"/>
                <a:ext cx="5345822" cy="11738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98248" y="5067357"/>
                <a:ext cx="3597692" cy="12620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𝑁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248" y="5067357"/>
                <a:ext cx="3597692" cy="12620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F6B8C-A830-4783-856D-77DE7AAC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5781" y="414704"/>
                <a:ext cx="8632438" cy="2344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You have measured 7 linearly correlated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have knowledge of their individual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What straight line fit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you obtain and what do you know about the uncertainties of the fit and its parameters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81" y="414704"/>
                <a:ext cx="8632438" cy="2344360"/>
              </a:xfrm>
              <a:prstGeom prst="rect">
                <a:avLst/>
              </a:prstGeom>
              <a:blipFill>
                <a:blip r:embed="rId3"/>
                <a:stretch>
                  <a:fillRect l="-1130" t="-2078" r="-636" b="-4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2096" y="2947654"/>
          <a:ext cx="4976446" cy="2577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en-US" sz="1800" dirty="0"/>
                        <a:t>x </a:t>
                      </a:r>
                    </a:p>
                    <a:p>
                      <a:r>
                        <a:rPr lang="en-US" sz="1800" dirty="0"/>
                        <a:t>[arbitrary units]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[arbitrary units]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s</a:t>
                      </a:r>
                      <a:r>
                        <a:rPr lang="en-US" sz="1800" baseline="-25000" dirty="0" err="1"/>
                        <a:t>y</a:t>
                      </a:r>
                      <a:r>
                        <a:rPr lang="en-US" sz="18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[arbitrary units]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6.97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63665" y="2897559"/>
                <a:ext cx="30245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EXCEL’s answer (ignoring individual point-wise uncertainties):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=0.83±0.17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=3.53±0.77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𝑁𝐷𝐹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8.65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665" y="2897559"/>
                <a:ext cx="3024554" cy="2677656"/>
              </a:xfrm>
              <a:prstGeom prst="rect">
                <a:avLst/>
              </a:prstGeom>
              <a:blipFill>
                <a:blip r:embed="rId4"/>
                <a:stretch>
                  <a:fillRect l="-4435" t="-1818" r="-9879" b="-3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1BBF8-109B-4082-98A9-798D4ABC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8EF840-8154-4C09-AE82-51211C963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7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84" y="643046"/>
            <a:ext cx="8651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perform linear regression we learned last class, taking into account the individual uncertainties.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8166" y="1781739"/>
                <a:ext cx="2417884" cy="1568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=1.06±0.16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=2.97±0.30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𝑁𝐷𝐹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5.04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66" y="1781739"/>
                <a:ext cx="2417884" cy="1568571"/>
              </a:xfrm>
              <a:prstGeom prst="rect">
                <a:avLst/>
              </a:prstGeom>
              <a:blipFill>
                <a:blip r:embed="rId2"/>
                <a:stretch>
                  <a:fillRect l="-5542" b="-5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30163" y="1608387"/>
                <a:ext cx="38751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EXCEL’s answer (ignoring individual point-wise uncertainties):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=0.83±0.17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=3.53±0.77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𝑁𝐷𝐹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8.65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163" y="1608387"/>
                <a:ext cx="3875108" cy="2308324"/>
              </a:xfrm>
              <a:prstGeom prst="rect">
                <a:avLst/>
              </a:prstGeom>
              <a:blipFill>
                <a:blip r:embed="rId3"/>
                <a:stretch>
                  <a:fillRect l="-3465" t="-2111" b="-37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6184" y="4170952"/>
                <a:ext cx="837027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analyzed data was created with a random number generator (using the normal distribution). The “truth information” was: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=1.0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=3.0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4" y="4170952"/>
                <a:ext cx="8370277" cy="1569660"/>
              </a:xfrm>
              <a:prstGeom prst="rect">
                <a:avLst/>
              </a:prstGeom>
              <a:blipFill>
                <a:blip r:embed="rId4"/>
                <a:stretch>
                  <a:fillRect l="-1092" t="-3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E228548-F7ED-4EE8-88A4-405AD416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5" y="857250"/>
            <a:ext cx="51435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0830" y="1360661"/>
            <a:ext cx="3587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well do we estimate interpolated and extrapolated y-values?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0830" y="2645591"/>
            <a:ext cx="37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example I just ignored the covariant error term. This model is simple but wrong.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27EB8-EC20-4586-9D9E-16D40E40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00C830-63C2-4E92-BCF2-89948987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51435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9950" y="341592"/>
            <a:ext cx="37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calculation I utilized the covariant error term. This model is more complicated but correct.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1158" y="1852297"/>
            <a:ext cx="3780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error boundaries are a little tighter as before, the point with minimal error corresponds to a different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1157" y="3732335"/>
            <a:ext cx="4097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uncertainty is smallest where you have data (interpolation). It is smaller than the individual error bars. The uncertainty quickly grows where you have no supporting data (extrapolation).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0D18D18-C7B7-483B-8703-7B28D3BE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A0D854-8B6B-469D-983D-E1377E9C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2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120" y="895974"/>
            <a:ext cx="84054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hope some of the material I presented sticks.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concepts of data treatment and estimation of certainty are essential tools for anybody in the sciences, engineering etc. who has to deal with data. In practical situations: if you can’t know how sure to be about something, you need to base decisions on “feelings”, “convictions”, “common sense” instead of rational thought and quantifiable arguments.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296" y="3972364"/>
            <a:ext cx="8449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certain situations where you have no choice because you simply don’t know the quantifiable details. If one has a choice 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(Latin for 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usually a good guide to decision making.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87F79A3-86D5-40C8-B9CA-CAC8C0AE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9B903-5641-42DA-A865-E53DA2913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33856" y="3207258"/>
            <a:ext cx="7074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Appendix 2: derivation of the linear regression relations</a:t>
            </a:r>
          </a:p>
        </p:txBody>
      </p:sp>
    </p:spTree>
    <p:extLst>
      <p:ext uri="{BB962C8B-B14F-4D97-AF65-F5344CB8AC3E}">
        <p14:creationId xmlns:p14="http://schemas.microsoft.com/office/powerpoint/2010/main" val="42100606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Backup: derivation of linear regression formulas for slope and </a:t>
            </a:r>
            <a:r>
              <a:rPr lang="en-US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-intercept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6ED45A5-16C1-4483-A978-BD5FD3C08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4169" y="3528173"/>
                <a:ext cx="4227696" cy="8111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bg-BG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den>
                      </m:f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=−2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is-I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69" y="3528173"/>
                <a:ext cx="4227696" cy="8111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292602"/>
                <a:ext cx="6257925" cy="900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𝜒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bg-BG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s-IS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𝑓𝑖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bg-BG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s-IS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1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92602"/>
                <a:ext cx="6257925" cy="9008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4170" y="4674056"/>
                <a:ext cx="4000839" cy="8111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bg-BG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</m:den>
                      </m:f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=−2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is-I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d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70" y="4674056"/>
                <a:ext cx="4000839" cy="8111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86400" y="3397251"/>
            <a:ext cx="3335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in this appendix the straight line is parametrized as </a:t>
            </a:r>
            <a:r>
              <a:rPr lang="en-US" sz="21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f(x)=</a:t>
            </a:r>
            <a:r>
              <a:rPr lang="en-US" sz="21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m·x+b</a:t>
            </a:r>
            <a:r>
              <a:rPr lang="en-US" sz="2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Therefore, </a:t>
            </a:r>
            <a:r>
              <a:rPr lang="en-US" sz="21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m≡p</a:t>
            </a:r>
            <a:r>
              <a:rPr lang="en-US" sz="2100" i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1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1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b≡p</a:t>
            </a:r>
            <a:r>
              <a:rPr lang="en-US" sz="2100" i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14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5E92D-29BC-7004-8810-717C05527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2843EC-0AF7-B90E-3377-7620EE01E4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35018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observing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an independent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given by:</a:t>
                </a: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2843EC-0AF7-B90E-3377-7620EE01E4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350189"/>
              </a:xfrm>
              <a:blipFill>
                <a:blip r:embed="rId2"/>
                <a:stretch>
                  <a:fillRect l="-1389" t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2DA8F25-0E36-6E77-AB44-131C1F6CACC7}"/>
              </a:ext>
            </a:extLst>
          </p:cNvPr>
          <p:cNvGrpSpPr/>
          <p:nvPr/>
        </p:nvGrpSpPr>
        <p:grpSpPr>
          <a:xfrm>
            <a:off x="237067" y="2316462"/>
            <a:ext cx="8906933" cy="1399811"/>
            <a:chOff x="237067" y="2857050"/>
            <a:chExt cx="8906933" cy="13998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66B04D8-BF62-2BAB-0DB7-B73A2BDF6502}"/>
                    </a:ext>
                  </a:extLst>
                </p:cNvPr>
                <p:cNvSpPr txBox="1"/>
                <p:nvPr/>
              </p:nvSpPr>
              <p:spPr>
                <a:xfrm>
                  <a:off x="237067" y="3418490"/>
                  <a:ext cx="8906933" cy="838371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,…,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2∙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66B04D8-BF62-2BAB-0DB7-B73A2BDF65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067" y="3418490"/>
                  <a:ext cx="8906933" cy="838371"/>
                </a:xfrm>
                <a:prstGeom prst="rect">
                  <a:avLst/>
                </a:prstGeom>
                <a:blipFill>
                  <a:blip r:embed="rId3"/>
                  <a:stretch>
                    <a:fillRect l="-427" r="-570" b="-8955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F74AB1E-77F4-1C92-2819-73A43C14BC95}"/>
                </a:ext>
              </a:extLst>
            </p:cNvPr>
            <p:cNvGrpSpPr/>
            <p:nvPr/>
          </p:nvGrpSpPr>
          <p:grpSpPr>
            <a:xfrm>
              <a:off x="6092546" y="2857050"/>
              <a:ext cx="2509020" cy="585074"/>
              <a:chOff x="6031747" y="2453862"/>
              <a:chExt cx="2509020" cy="58507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63CA71-BCC5-C7A8-FA0C-B5EB0BAB3A95}"/>
                  </a:ext>
                </a:extLst>
              </p:cNvPr>
              <p:cNvSpPr txBox="1"/>
              <p:nvPr/>
            </p:nvSpPr>
            <p:spPr>
              <a:xfrm>
                <a:off x="6031747" y="2453862"/>
                <a:ext cx="2509020" cy="32316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description of the “mean”</a:t>
                </a: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70A5E773-215C-09E5-F434-E03E94543788}"/>
                  </a:ext>
                </a:extLst>
              </p:cNvPr>
              <p:cNvCxnSpPr/>
              <p:nvPr/>
            </p:nvCxnSpPr>
            <p:spPr>
              <a:xfrm flipH="1">
                <a:off x="6386473" y="2774966"/>
                <a:ext cx="685800" cy="2639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C05DC63-A3E6-B838-5019-36E2DCF27BD0}"/>
                  </a:ext>
                </a:extLst>
              </p:cNvPr>
              <p:cNvSpPr/>
              <p:nvPr/>
            </p:nvSpPr>
            <p:spPr>
              <a:xfrm>
                <a:off x="374179" y="3802865"/>
                <a:ext cx="8227387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ssume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each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subject to fluctuations of known standard dev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 of fluctuations)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plays the role of the underlying true value 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Want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maximize the likelihood of observing the union of all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C05DC63-A3E6-B838-5019-36E2DCF27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79" y="3802865"/>
                <a:ext cx="8227387" cy="2677656"/>
              </a:xfrm>
              <a:prstGeom prst="rect">
                <a:avLst/>
              </a:prstGeom>
              <a:blipFill>
                <a:blip r:embed="rId4"/>
                <a:stretch>
                  <a:fillRect l="-1233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8358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42647" y="1117744"/>
                <a:ext cx="3413435" cy="8219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𝑚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𝑏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647" y="1117744"/>
                <a:ext cx="3413435" cy="8219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1" y="2230532"/>
                <a:ext cx="3917932" cy="784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𝑚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𝑏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1" y="2230532"/>
                <a:ext cx="3917932" cy="784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301" y="1211917"/>
                <a:ext cx="4131003" cy="8219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𝑚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𝑏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1" y="1211917"/>
                <a:ext cx="4131003" cy="8219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53656" y="2230532"/>
                <a:ext cx="3649204" cy="784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𝑚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𝑏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656" y="2230532"/>
                <a:ext cx="3649204" cy="7841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5459" y="3297891"/>
                <a:ext cx="4760258" cy="540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Multiply (I) by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bg-BG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bg-BG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and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II</m:t>
                        </m:r>
                      </m:e>
                    </m:d>
                    <m:r>
                      <a:rPr lang="en-US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by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bg-BG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bg-BG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3297891"/>
                <a:ext cx="4760258" cy="540533"/>
              </a:xfrm>
              <a:prstGeom prst="rect">
                <a:avLst/>
              </a:prstGeom>
              <a:blipFill>
                <a:blip r:embed="rId7"/>
                <a:stretch>
                  <a:fillRect l="-1152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13337" y="3965159"/>
                <a:ext cx="5542095" cy="8219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𝑚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𝑏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37" y="3965159"/>
                <a:ext cx="5542095" cy="8219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8096" y="5013444"/>
                <a:ext cx="5836726" cy="8219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𝑚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𝑏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96" y="5013444"/>
                <a:ext cx="5836726" cy="8219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672176" y="1306877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(I)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716960" y="2283118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(II)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448228" y="1408541"/>
            <a:ext cx="505429" cy="24458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4299002" y="2454278"/>
            <a:ext cx="505429" cy="24458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7273681" y="4100275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(I)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317385" y="5192848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(II)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F78062FF-E2F5-43A5-A1B7-EB73B7471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289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8359" y="1210236"/>
                <a:ext cx="7352180" cy="811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Now add (I) and (II) and 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100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Δ</m:t>
                    </m:r>
                    <m:r>
                      <a:rPr lang="en-US" sz="2100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BR" sz="21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pt-BR" sz="21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100" i="1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bg-BG" sz="21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100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1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1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1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1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nary>
                              <m:naryPr>
                                <m:chr m:val="∑"/>
                                <m:supHide m:val="on"/>
                                <m:ctrlPr>
                                  <a:rPr lang="bg-BG" sz="21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100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bg-BG" sz="21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21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1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1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1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1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1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1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1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en-US" sz="2100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</m:e>
                            </m:nary>
                          </m:e>
                        </m:nary>
                        <m:sSup>
                          <m:sSupPr>
                            <m:ctrlPr>
                              <a:rPr lang="is-IS" sz="21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s-IS" sz="21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is-IS" sz="21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1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bg-BG" sz="21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1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1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1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US" sz="21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1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1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1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sz="2100" i="1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1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59" y="1210236"/>
                <a:ext cx="7352180" cy="811441"/>
              </a:xfrm>
              <a:prstGeom prst="rect">
                <a:avLst/>
              </a:prstGeom>
              <a:blipFill>
                <a:blip r:embed="rId2"/>
                <a:stretch>
                  <a:fillRect l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3998" y="2238936"/>
                <a:ext cx="4170270" cy="891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𝑏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bg-BG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</m:den>
                      </m:f>
                      <m:d>
                        <m:dPr>
                          <m:ctrlPr>
                            <a:rPr lang="is-I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5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1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sz="15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98" y="2238936"/>
                <a:ext cx="4170270" cy="8917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809130" y="2440641"/>
            <a:ext cx="2057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sz="21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-intercept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4706" y="3926541"/>
            <a:ext cx="6017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Now modify the calculation from the previous slide to get the slope.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97236D3-5F5E-4E48-9D4D-77382FA1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17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42647" y="1117744"/>
                <a:ext cx="3413435" cy="8219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𝑚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𝑏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647" y="1117744"/>
                <a:ext cx="3413435" cy="8219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1" y="2230532"/>
                <a:ext cx="3917932" cy="784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𝑚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𝑏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1" y="2230532"/>
                <a:ext cx="3917932" cy="784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301" y="1211917"/>
                <a:ext cx="4131003" cy="8219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𝑚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𝑏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1" y="1211917"/>
                <a:ext cx="4131003" cy="8219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53656" y="2230532"/>
                <a:ext cx="3649204" cy="784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𝑚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𝑏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656" y="2230532"/>
                <a:ext cx="3649204" cy="7841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5459" y="3297891"/>
                <a:ext cx="4760258" cy="484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Multiply (I) by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bg-BG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bg-BG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bg-BG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and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II</m:t>
                        </m:r>
                      </m:e>
                    </m:d>
                    <m:r>
                      <a:rPr lang="en-US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by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bg-BG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bg-BG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bg-BG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3297891"/>
                <a:ext cx="4760258" cy="484941"/>
              </a:xfrm>
              <a:prstGeom prst="rect">
                <a:avLst/>
              </a:prstGeom>
              <a:blipFill>
                <a:blip r:embed="rId7"/>
                <a:stretch>
                  <a:fillRect l="-1152" t="-78750" b="-1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13337" y="3965159"/>
                <a:ext cx="5542095" cy="8219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𝑚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𝑏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1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37" y="3965159"/>
                <a:ext cx="5542095" cy="8219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8097" y="5013444"/>
                <a:ext cx="5777864" cy="784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𝑚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𝑏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97" y="5013444"/>
                <a:ext cx="5777864" cy="7841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4448228" y="1408541"/>
            <a:ext cx="505429" cy="24458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4299002" y="2454278"/>
            <a:ext cx="505429" cy="24458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7229978" y="409041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(I)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737131" y="2404142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(II)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672176" y="1306877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(I)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264679" y="5177597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(II) 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ED43E3-77C5-4B0C-840B-E6F1F10A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672863F0-8B79-4BA5-98DC-9F6C22B60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51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8359" y="1210236"/>
                <a:ext cx="7352180" cy="811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Now add (I) and (II) and 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100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Δ</m:t>
                    </m:r>
                    <m:r>
                      <a:rPr lang="en-US" sz="2100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BR" sz="21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pt-BR" sz="21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100" i="1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bg-BG" sz="21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100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1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1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1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1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nary>
                              <m:naryPr>
                                <m:chr m:val="∑"/>
                                <m:supHide m:val="on"/>
                                <m:ctrlPr>
                                  <a:rPr lang="bg-BG" sz="21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100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bg-BG" sz="21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21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1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1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1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1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1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1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100" i="1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en-US" sz="2100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</m:e>
                            </m:nary>
                          </m:e>
                        </m:nary>
                        <m:sSup>
                          <m:sSupPr>
                            <m:ctrlPr>
                              <a:rPr lang="is-IS" sz="21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s-IS" sz="21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is-IS" sz="21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1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bg-BG" sz="21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1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1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1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US" sz="21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1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1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1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sz="2100" i="1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100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59" y="1210236"/>
                <a:ext cx="7352180" cy="811441"/>
              </a:xfrm>
              <a:prstGeom prst="rect">
                <a:avLst/>
              </a:prstGeom>
              <a:blipFill>
                <a:blip r:embed="rId2"/>
                <a:stretch>
                  <a:fillRect l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8092" y="2359960"/>
                <a:ext cx="3579250" cy="891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𝑚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bg-BG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</m:den>
                      </m:f>
                      <m:d>
                        <m:dPr>
                          <m:ctrlPr>
                            <a:rPr lang="is-I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5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1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sz="15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nary>
                          <m:r>
                            <a:rPr lang="en-US" sz="15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092" y="2359960"/>
                <a:ext cx="3579250" cy="8917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09130" y="2440641"/>
            <a:ext cx="2057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slope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6A170A-EA57-4002-9E9E-0DC4E737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314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Backup: derivation of error on y-intercept from linear regression fit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A9690E-AC79-4304-9807-CF5281C18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54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0018" y="2345187"/>
                <a:ext cx="4170270" cy="891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𝑏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bg-BG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</m:den>
                      </m:f>
                      <m:d>
                        <m:dPr>
                          <m:ctrlPr>
                            <a:rPr lang="is-I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5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sz="1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5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sz="15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18" y="2345187"/>
                <a:ext cx="4170270" cy="8917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376826" y="3464040"/>
                <a:ext cx="4170270" cy="7210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is-I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bg-BG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6826" y="3464040"/>
                <a:ext cx="4170270" cy="721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6342" y="4563574"/>
                <a:ext cx="4170270" cy="891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bg-BG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</m:num>
                        <m:den>
                          <m:r>
                            <a:rPr lang="bg-BG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bg-BG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</m:den>
                      </m:f>
                      <m:d>
                        <m:dPr>
                          <m:ctrlPr>
                            <a:rPr lang="is-I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42" y="4563574"/>
                <a:ext cx="4170270" cy="8917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8135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427" y="1155501"/>
                <a:ext cx="4170270" cy="946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bg-BG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s-I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bg-BG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nary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bg-BG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bg-BG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27" y="1155501"/>
                <a:ext cx="4170270" cy="9464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" y="2393055"/>
                <a:ext cx="7128458" cy="10204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bg-BG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4</m:t>
                                      </m:r>
                                    </m:sup>
                                  </m:sSubSup>
                                </m:den>
                              </m:f>
                              <m:sSup>
                                <m:sSupPr>
                                  <m:ctrlPr>
                                    <a:rPr lang="bg-BG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s-I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is-I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/>
                                        <m:e>
                                          <m:f>
                                            <m:fPr>
                                              <m:ctrlPr>
                                                <a:rPr lang="bg-BG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bSup>
                                                <m:sSubSup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den>
                                          </m:f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bg-BG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4</m:t>
                                      </m:r>
                                    </m:sup>
                                  </m:sSubSup>
                                </m:den>
                              </m:f>
                              <m:d>
                                <m:dPr>
                                  <m:ctrlPr>
                                    <a:rPr lang="is-I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is-I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bg-BG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nary>
                                </m:e>
                              </m:d>
                              <m:d>
                                <m:dPr>
                                  <m:ctrlPr>
                                    <a:rPr lang="is-I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is-I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bg-BG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nary>
                                </m:e>
                              </m:d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bg-BG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4</m:t>
                                      </m:r>
                                    </m:sup>
                                  </m:sSubSup>
                                </m:den>
                              </m:f>
                              <m:sSup>
                                <m:sSupPr>
                                  <m:ctrlPr>
                                    <a:rPr lang="bg-BG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s-I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is-I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/>
                                        <m:e>
                                          <m:f>
                                            <m:fPr>
                                              <m:ctrlPr>
                                                <a:rPr lang="bg-BG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393055"/>
                <a:ext cx="7128458" cy="10204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1820" y="3569863"/>
                <a:ext cx="8606307" cy="946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s-I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is-I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bg-BG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−2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d>
                        <m:dPr>
                          <m:ctrlPr>
                            <a:rPr lang="is-I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is-I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d>
                      <m:d>
                        <m:dPr>
                          <m:ctrlPr>
                            <a:rPr lang="is-I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is-I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is-I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20" y="3569863"/>
                <a:ext cx="8606307" cy="9464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777285" y="3407268"/>
            <a:ext cx="714777" cy="1159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3804098" y="3395998"/>
            <a:ext cx="714777" cy="1159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5724659" y="3394388"/>
            <a:ext cx="714777" cy="1159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9870" y="4708034"/>
                <a:ext cx="8606307" cy="10204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is-I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is-I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bg-BG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bg-BG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s-I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is-I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bg-BG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0" y="4708034"/>
                <a:ext cx="8606307" cy="10204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/>
          <p:cNvSpPr/>
          <p:nvPr/>
        </p:nvSpPr>
        <p:spPr>
          <a:xfrm>
            <a:off x="4530144" y="4662958"/>
            <a:ext cx="540912" cy="1072166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5244921" y="4962391"/>
            <a:ext cx="2743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The term in square brackets is </a:t>
            </a:r>
            <a:r>
              <a:rPr lang="en-US" sz="1350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endParaRPr lang="en-US" sz="135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C8D78-4865-4F42-91CA-DCA6438E8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3BE8E-072F-47E5-A2A6-BCB958D9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809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5343" y="1388858"/>
                <a:ext cx="1615442" cy="878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bg-BG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43" y="1388858"/>
                <a:ext cx="1615442" cy="8785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075589" y="1638931"/>
            <a:ext cx="31062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Error on y-intercept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7433" y="3837244"/>
                <a:ext cx="1655068" cy="8207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1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bg-BG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1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33" y="3837244"/>
                <a:ext cx="1655068" cy="820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26238" y="2815738"/>
            <a:ext cx="31062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After a similar calculation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96705" y="3955518"/>
            <a:ext cx="31062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Error on slope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A081F-732B-40C3-A5FA-AC09113E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PH255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3E2C-75A0-E240-8745-94ACDED9D0A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51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BC06-7CE7-DC23-8184-6887713B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73421"/>
            <a:ext cx="8229600" cy="1143000"/>
          </a:xfrm>
        </p:spPr>
        <p:txBody>
          <a:bodyPr/>
          <a:lstStyle/>
          <a:p>
            <a:r>
              <a:rPr lang="en-US" dirty="0"/>
              <a:t>Likelihood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13072-2CCC-D669-8A4E-5530B84C9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6931"/>
            <a:ext cx="8229600" cy="796159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Maximize product of individual data-pair wise probs: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F317BC-C655-EEBD-E080-443FB84F1E20}"/>
                  </a:ext>
                </a:extLst>
              </p:cNvPr>
              <p:cNvSpPr txBox="1"/>
              <p:nvPr/>
            </p:nvSpPr>
            <p:spPr>
              <a:xfrm>
                <a:off x="255992" y="1950686"/>
                <a:ext cx="3636060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F317BC-C655-EEBD-E080-443FB84F1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92" y="1950686"/>
                <a:ext cx="3636060" cy="1038489"/>
              </a:xfrm>
              <a:prstGeom prst="rect">
                <a:avLst/>
              </a:prstGeom>
              <a:blipFill>
                <a:blip r:embed="rId2"/>
                <a:stretch>
                  <a:fillRect l="-13240" t="-114458" b="-174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74D6265-EF3C-061E-B426-F5EB63BB4423}"/>
              </a:ext>
            </a:extLst>
          </p:cNvPr>
          <p:cNvGrpSpPr/>
          <p:nvPr/>
        </p:nvGrpSpPr>
        <p:grpSpPr>
          <a:xfrm>
            <a:off x="203442" y="4315445"/>
            <a:ext cx="7886989" cy="2087488"/>
            <a:chOff x="203442" y="4315445"/>
            <a:chExt cx="7886989" cy="2087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40CC293-0E42-6FE7-DCB5-48FF6E5DEDE0}"/>
                    </a:ext>
                  </a:extLst>
                </p:cNvPr>
                <p:cNvSpPr txBox="1"/>
                <p:nvPr/>
              </p:nvSpPr>
              <p:spPr>
                <a:xfrm>
                  <a:off x="203442" y="4315445"/>
                  <a:ext cx="4609339" cy="10384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𝑙𝑛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,…, 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40CC293-0E42-6FE7-DCB5-48FF6E5DED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442" y="4315445"/>
                  <a:ext cx="4609339" cy="1038489"/>
                </a:xfrm>
                <a:prstGeom prst="rect">
                  <a:avLst/>
                </a:prstGeom>
                <a:blipFill>
                  <a:blip r:embed="rId3"/>
                  <a:stretch>
                    <a:fillRect l="-1099" t="-114458" b="-1746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0B091DD-2A3E-B9B2-5A45-803B18EA6E00}"/>
                    </a:ext>
                  </a:extLst>
                </p:cNvPr>
                <p:cNvSpPr txBox="1"/>
                <p:nvPr/>
              </p:nvSpPr>
              <p:spPr>
                <a:xfrm>
                  <a:off x="1053568" y="5364444"/>
                  <a:ext cx="7036863" cy="10384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𝑙𝑛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𝑒𝑥𝑝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sz="24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, 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US" sz="24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𝑝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,…, 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US" sz="24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𝑝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𝑀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2∙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0B091DD-2A3E-B9B2-5A45-803B18EA6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568" y="5364444"/>
                  <a:ext cx="7036863" cy="1038489"/>
                </a:xfrm>
                <a:prstGeom prst="rect">
                  <a:avLst/>
                </a:prstGeom>
                <a:blipFill>
                  <a:blip r:embed="rId4"/>
                  <a:stretch>
                    <a:fillRect l="-11191" t="-114458" b="-1746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DCCB640-C6F6-94AD-BDC0-CEF79496634F}"/>
                  </a:ext>
                </a:extLst>
              </p:cNvPr>
              <p:cNvSpPr/>
              <p:nvPr/>
            </p:nvSpPr>
            <p:spPr>
              <a:xfrm>
                <a:off x="457200" y="3315332"/>
                <a:ext cx="8229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Easier to find the max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ln(x) is monotonic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DCCB640-C6F6-94AD-BDC0-CEF794966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15332"/>
                <a:ext cx="8229600" cy="523220"/>
              </a:xfrm>
              <a:prstGeom prst="rect">
                <a:avLst/>
              </a:prstGeom>
              <a:blipFill>
                <a:blip r:embed="rId5"/>
                <a:stretch>
                  <a:fillRect l="-1698" t="-1428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51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40D8C-8F01-65D5-1326-71E905267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BAB935-08AC-26F8-42B0-40DD0DB819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4360067"/>
                <a:ext cx="8229600" cy="1766096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maximizes the likelihood are the </a:t>
                </a:r>
                <a:r>
                  <a:rPr 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best fit parameters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BAB935-08AC-26F8-42B0-40DD0DB819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360067"/>
                <a:ext cx="8229600" cy="1766096"/>
              </a:xfrm>
              <a:blipFill>
                <a:blip r:embed="rId3"/>
                <a:stretch>
                  <a:fillRect l="-1852" t="-5000" r="-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4E18B5-4645-F55A-097E-D53A6058C3E6}"/>
                  </a:ext>
                </a:extLst>
              </p:cNvPr>
              <p:cNvSpPr txBox="1"/>
              <p:nvPr/>
            </p:nvSpPr>
            <p:spPr>
              <a:xfrm>
                <a:off x="382896" y="1417638"/>
                <a:ext cx="7914218" cy="1080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 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,…, 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𝑀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2∙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4E18B5-4645-F55A-097E-D53A6058C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96" y="1417638"/>
                <a:ext cx="7914218" cy="1080296"/>
              </a:xfrm>
              <a:prstGeom prst="rect">
                <a:avLst/>
              </a:prstGeom>
              <a:blipFill>
                <a:blip r:embed="rId4"/>
                <a:stretch>
                  <a:fillRect l="-481" t="-110465" b="-16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3171C2-AA6D-16D8-CE8E-D125BCDF84D6}"/>
                  </a:ext>
                </a:extLst>
              </p:cNvPr>
              <p:cNvSpPr txBox="1"/>
              <p:nvPr/>
            </p:nvSpPr>
            <p:spPr>
              <a:xfrm>
                <a:off x="446760" y="2928787"/>
                <a:ext cx="7850354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,…,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𝑀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3171C2-AA6D-16D8-CE8E-D125BCDF8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60" y="2928787"/>
                <a:ext cx="7850354" cy="1038489"/>
              </a:xfrm>
              <a:prstGeom prst="rect">
                <a:avLst/>
              </a:prstGeom>
              <a:blipFill>
                <a:blip r:embed="rId5"/>
                <a:stretch>
                  <a:fillRect l="-162" t="-114458" b="-174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B0210F-A54E-2DFD-DED9-6BEFCA6D76E3}"/>
                  </a:ext>
                </a:extLst>
              </p:cNvPr>
              <p:cNvSpPr txBox="1"/>
              <p:nvPr/>
            </p:nvSpPr>
            <p:spPr>
              <a:xfrm>
                <a:off x="5186123" y="5305169"/>
                <a:ext cx="3263394" cy="820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B0210F-A54E-2DFD-DED9-6BEFCA6D7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23" y="5305169"/>
                <a:ext cx="3263394" cy="820994"/>
              </a:xfrm>
              <a:prstGeom prst="rect">
                <a:avLst/>
              </a:prstGeom>
              <a:blipFill>
                <a:blip r:embed="rId6"/>
                <a:stretch>
                  <a:fillRect l="-2326" r="-1938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18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78599-679B-293F-CF85-C2718BADB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2A11E-1569-1AFF-5EDE-26DBBB8425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5016870"/>
                <a:ext cx="8229600" cy="1460161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the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chi-square statistic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Measures the deviation of our data from the fit function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minimize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thus maximize likelihood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2A11E-1569-1AFF-5EDE-26DBBB8425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016870"/>
                <a:ext cx="8229600" cy="1460161"/>
              </a:xfrm>
              <a:blipFill>
                <a:blip r:embed="rId2"/>
                <a:stretch>
                  <a:fillRect l="-1080" t="-3448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2859EE-0C0D-982D-F34D-6946889CAE89}"/>
                  </a:ext>
                </a:extLst>
              </p:cNvPr>
              <p:cNvSpPr txBox="1"/>
              <p:nvPr/>
            </p:nvSpPr>
            <p:spPr>
              <a:xfrm>
                <a:off x="457200" y="1300364"/>
                <a:ext cx="7952625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;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,…, 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𝑀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2859EE-0C0D-982D-F34D-6946889CA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00364"/>
                <a:ext cx="7952625" cy="1038489"/>
              </a:xfrm>
              <a:prstGeom prst="rect">
                <a:avLst/>
              </a:prstGeom>
              <a:blipFill>
                <a:blip r:embed="rId3"/>
                <a:stretch>
                  <a:fillRect l="-5901" t="-114458" r="-319" b="-174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C5F102-D02A-2E39-BA86-8C1AA1A02F08}"/>
                  </a:ext>
                </a:extLst>
              </p:cNvPr>
              <p:cNvSpPr txBox="1"/>
              <p:nvPr/>
            </p:nvSpPr>
            <p:spPr>
              <a:xfrm>
                <a:off x="0" y="2477782"/>
                <a:ext cx="14548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=1,…,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sz="16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C5F102-D02A-2E39-BA86-8C1AA1A02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77782"/>
                <a:ext cx="1454885" cy="338554"/>
              </a:xfrm>
              <a:prstGeom prst="rect">
                <a:avLst/>
              </a:prstGeom>
              <a:blipFill>
                <a:blip r:embed="rId4"/>
                <a:stretch>
                  <a:fillRect l="-2609" t="-35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CC6991CC-2F60-FD6A-15A2-86755CEAFCCD}"/>
              </a:ext>
            </a:extLst>
          </p:cNvPr>
          <p:cNvSpPr/>
          <p:nvPr/>
        </p:nvSpPr>
        <p:spPr>
          <a:xfrm rot="16200000">
            <a:off x="2603577" y="1636082"/>
            <a:ext cx="116586" cy="190536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36E0FF-A0BC-B80D-6803-267D0F8112FE}"/>
                  </a:ext>
                </a:extLst>
              </p:cNvPr>
              <p:cNvSpPr txBox="1"/>
              <p:nvPr/>
            </p:nvSpPr>
            <p:spPr>
              <a:xfrm>
                <a:off x="1629839" y="2750252"/>
                <a:ext cx="2286724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does not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all derivatives are 0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36E0FF-A0BC-B80D-6803-267D0F811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839" y="2750252"/>
                <a:ext cx="2286724" cy="668645"/>
              </a:xfrm>
              <a:prstGeom prst="rect">
                <a:avLst/>
              </a:prstGeom>
              <a:blipFill>
                <a:blip r:embed="rId5"/>
                <a:stretch>
                  <a:fillRect l="-2210" t="-3704" r="-4420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B50BA66-A5D2-B8D7-3210-137BEF0EC38D}"/>
              </a:ext>
            </a:extLst>
          </p:cNvPr>
          <p:cNvGrpSpPr/>
          <p:nvPr/>
        </p:nvGrpSpPr>
        <p:grpSpPr>
          <a:xfrm>
            <a:off x="4051767" y="2530472"/>
            <a:ext cx="4263465" cy="888425"/>
            <a:chOff x="4796146" y="1972540"/>
            <a:chExt cx="5684620" cy="1184567"/>
          </a:xfrm>
        </p:grpSpPr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E5D93C8B-B4CC-FE8C-8733-F584BB45155C}"/>
                </a:ext>
              </a:extLst>
            </p:cNvPr>
            <p:cNvSpPr/>
            <p:nvPr/>
          </p:nvSpPr>
          <p:spPr>
            <a:xfrm rot="16200000">
              <a:off x="7186832" y="-292022"/>
              <a:ext cx="155449" cy="4684574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B2F01D-E37D-B0E8-B3F3-E2594BFE2688}"/>
                </a:ext>
              </a:extLst>
            </p:cNvPr>
            <p:cNvSpPr txBox="1"/>
            <p:nvPr/>
          </p:nvSpPr>
          <p:spPr>
            <a:xfrm>
              <a:off x="4796146" y="2295333"/>
              <a:ext cx="568462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minus sign: likelihood is maximal when this expression is minimal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6A812D-0111-AEE5-4E06-74931CDC89C0}"/>
                  </a:ext>
                </a:extLst>
              </p:cNvPr>
              <p:cNvSpPr txBox="1"/>
              <p:nvPr/>
            </p:nvSpPr>
            <p:spPr>
              <a:xfrm>
                <a:off x="498640" y="3720260"/>
                <a:ext cx="4373570" cy="103848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,…,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6A812D-0111-AEE5-4E06-74931CDC8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40" y="3720260"/>
                <a:ext cx="4373570" cy="1038489"/>
              </a:xfrm>
              <a:prstGeom prst="rect">
                <a:avLst/>
              </a:prstGeom>
              <a:blipFill>
                <a:blip r:embed="rId6"/>
                <a:stretch>
                  <a:fillRect l="-7826" t="-114458" b="-17590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05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4BED-556F-1427-B42E-052EFA4D4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9D3E03-BC88-F5B4-2487-24183BD7A1BC}"/>
                  </a:ext>
                </a:extLst>
              </p:cNvPr>
              <p:cNvSpPr txBox="1"/>
              <p:nvPr/>
            </p:nvSpPr>
            <p:spPr>
              <a:xfrm>
                <a:off x="228363" y="4379139"/>
                <a:ext cx="8263672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,…,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   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=1,…,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9D3E03-BC88-F5B4-2487-24183BD7A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63" y="4379139"/>
                <a:ext cx="8263672" cy="1038489"/>
              </a:xfrm>
              <a:prstGeom prst="rect">
                <a:avLst/>
              </a:prstGeom>
              <a:blipFill>
                <a:blip r:embed="rId2"/>
                <a:stretch>
                  <a:fillRect t="-114458" b="-175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FC97DD-1C19-5930-92AA-09459B3F393C}"/>
                  </a:ext>
                </a:extLst>
              </p:cNvPr>
              <p:cNvSpPr txBox="1"/>
              <p:nvPr/>
            </p:nvSpPr>
            <p:spPr>
              <a:xfrm>
                <a:off x="228363" y="2678530"/>
                <a:ext cx="87085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method of finding the best-fit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called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chi-square minimization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It works for just about any function.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FC97DD-1C19-5930-92AA-09459B3F3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63" y="2678530"/>
                <a:ext cx="8708540" cy="830997"/>
              </a:xfrm>
              <a:prstGeom prst="rect">
                <a:avLst/>
              </a:prstGeom>
              <a:blipFill>
                <a:blip r:embed="rId3"/>
                <a:stretch>
                  <a:fillRect l="-1019" t="-5970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CC50CA-767F-4A7B-C8E0-18C92DB47BBA}"/>
                  </a:ext>
                </a:extLst>
              </p:cNvPr>
              <p:cNvSpPr txBox="1"/>
              <p:nvPr/>
            </p:nvSpPr>
            <p:spPr>
              <a:xfrm>
                <a:off x="228363" y="3640162"/>
                <a:ext cx="87085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 the unknown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simultaneously solving the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equations: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CC50CA-767F-4A7B-C8E0-18C92DB47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63" y="3640162"/>
                <a:ext cx="8708540" cy="830997"/>
              </a:xfrm>
              <a:prstGeom prst="rect">
                <a:avLst/>
              </a:prstGeom>
              <a:blipFill>
                <a:blip r:embed="rId4"/>
                <a:stretch>
                  <a:fillRect l="-1019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C1F01C-E3EF-AC3C-0E88-80F8D89B5B33}"/>
                  </a:ext>
                </a:extLst>
              </p:cNvPr>
              <p:cNvSpPr txBox="1"/>
              <p:nvPr/>
            </p:nvSpPr>
            <p:spPr>
              <a:xfrm>
                <a:off x="228363" y="1417638"/>
                <a:ext cx="8348631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,…,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C1F01C-E3EF-AC3C-0E88-80F8D89B5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63" y="1417638"/>
                <a:ext cx="8348631" cy="1038489"/>
              </a:xfrm>
              <a:prstGeom prst="rect">
                <a:avLst/>
              </a:prstGeom>
              <a:blipFill>
                <a:blip r:embed="rId5"/>
                <a:stretch>
                  <a:fillRect l="-455" t="-114458" b="-174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11A85C-2FA4-83EC-3DBB-9CE57FC6866E}"/>
                  </a:ext>
                </a:extLst>
              </p:cNvPr>
              <p:cNvSpPr txBox="1"/>
              <p:nvPr/>
            </p:nvSpPr>
            <p:spPr>
              <a:xfrm>
                <a:off x="228363" y="5492997"/>
                <a:ext cx="84714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Usually leads to a system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non-linear equations that can’t be solved analytically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numerical methods required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11A85C-2FA4-83EC-3DBB-9CE57FC68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63" y="5492997"/>
                <a:ext cx="8471472" cy="830997"/>
              </a:xfrm>
              <a:prstGeom prst="rect">
                <a:avLst/>
              </a:prstGeom>
              <a:blipFill>
                <a:blip r:embed="rId6"/>
                <a:stretch>
                  <a:fillRect l="-1048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65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3663</Words>
  <Application>Microsoft Macintosh PowerPoint</Application>
  <PresentationFormat>On-screen Show (4:3)</PresentationFormat>
  <Paragraphs>619</Paragraphs>
  <Slides>56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Cambria Math</vt:lpstr>
      <vt:lpstr>Times New Roman</vt:lpstr>
      <vt:lpstr>Office Theme</vt:lpstr>
      <vt:lpstr>PowerPoint Presentation</vt:lpstr>
      <vt:lpstr>Summary statistics</vt:lpstr>
      <vt:lpstr>Linear relationships</vt:lpstr>
      <vt:lpstr>Model functions</vt:lpstr>
      <vt:lpstr>Likelihood</vt:lpstr>
      <vt:lpstr>Likelihood</vt:lpstr>
      <vt:lpstr>Likelihood</vt:lpstr>
      <vt:lpstr>Likelihood</vt:lpstr>
      <vt:lpstr>Chi square</vt:lpstr>
      <vt:lpstr>Numerical methods</vt:lpstr>
      <vt:lpstr>Linear case</vt:lpstr>
      <vt:lpstr>Linear case</vt:lpstr>
      <vt:lpstr>Linear result</vt:lpstr>
      <vt:lpstr>Linear result (equal si)</vt:lpstr>
      <vt:lpstr>Linear result - uncertainty</vt:lpstr>
      <vt:lpstr>Linear result - uncertainty</vt:lpstr>
      <vt:lpstr>Linear result - uncertainty</vt:lpstr>
      <vt:lpstr>Linear result - uncertainty</vt:lpstr>
      <vt:lpstr>Linear result - uncertainty</vt:lpstr>
      <vt:lpstr>Summary</vt:lpstr>
      <vt:lpstr>Going further - linearization</vt:lpstr>
      <vt:lpstr>Example: Rydberg constant</vt:lpstr>
      <vt:lpstr>Example: Rydberg constant</vt:lpstr>
      <vt:lpstr>Example: Rydberg constant</vt:lpstr>
      <vt:lpstr>Details.</vt:lpstr>
      <vt:lpstr>Linear fit with uncertainties</vt:lpstr>
      <vt:lpstr>Power laws</vt:lpstr>
      <vt:lpstr>A better way</vt:lpstr>
      <vt:lpstr>Exercise</vt:lpstr>
      <vt:lpstr>Data and plausible models</vt:lpstr>
      <vt:lpstr>Appendices</vt:lpstr>
      <vt:lpstr>Uncertainties on Extrapolated and Interpolated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Backup: derivation of linear regression formulas for slope and y-intercept</vt:lpstr>
      <vt:lpstr>PowerPoint Presentation</vt:lpstr>
      <vt:lpstr>PowerPoint Presentation</vt:lpstr>
      <vt:lpstr>PowerPoint Presentation</vt:lpstr>
      <vt:lpstr>PowerPoint Presentation</vt:lpstr>
      <vt:lpstr>Backup: derivation of error on y-intercept from linear regression fit</vt:lpstr>
      <vt:lpstr>PowerPoint Presentation</vt:lpstr>
      <vt:lpstr>PowerPoint Presentation</vt:lpstr>
    </vt:vector>
  </TitlesOfParts>
  <Company>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Doug Shinholster</dc:creator>
  <cp:lastModifiedBy>Patrick LeClair</cp:lastModifiedBy>
  <cp:revision>21</cp:revision>
  <dcterms:created xsi:type="dcterms:W3CDTF">2015-08-27T16:35:41Z</dcterms:created>
  <dcterms:modified xsi:type="dcterms:W3CDTF">2022-07-14T22:00:04Z</dcterms:modified>
</cp:coreProperties>
</file>