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338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4" r:id="rId22"/>
    <p:sldId id="288" r:id="rId23"/>
    <p:sldId id="289" r:id="rId24"/>
    <p:sldId id="290" r:id="rId25"/>
    <p:sldId id="291" r:id="rId26"/>
    <p:sldId id="294" r:id="rId27"/>
    <p:sldId id="295" r:id="rId28"/>
    <p:sldId id="296" r:id="rId29"/>
    <p:sldId id="297" r:id="rId30"/>
    <p:sldId id="298" r:id="rId31"/>
    <p:sldId id="339" r:id="rId32"/>
    <p:sldId id="299" r:id="rId33"/>
    <p:sldId id="300" r:id="rId34"/>
    <p:sldId id="302" r:id="rId35"/>
    <p:sldId id="303" r:id="rId36"/>
    <p:sldId id="304" r:id="rId37"/>
    <p:sldId id="301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41" r:id="rId46"/>
    <p:sldId id="312" r:id="rId47"/>
    <p:sldId id="313" r:id="rId48"/>
    <p:sldId id="314" r:id="rId49"/>
    <p:sldId id="315" r:id="rId50"/>
    <p:sldId id="316" r:id="rId51"/>
    <p:sldId id="317" r:id="rId52"/>
    <p:sldId id="340" r:id="rId53"/>
    <p:sldId id="318" r:id="rId54"/>
    <p:sldId id="319" r:id="rId55"/>
    <p:sldId id="320" r:id="rId56"/>
    <p:sldId id="321" r:id="rId57"/>
    <p:sldId id="322" r:id="rId58"/>
    <p:sldId id="323" r:id="rId59"/>
    <p:sldId id="329" r:id="rId60"/>
    <p:sldId id="330" r:id="rId61"/>
    <p:sldId id="331" r:id="rId62"/>
    <p:sldId id="334" r:id="rId63"/>
    <p:sldId id="335" r:id="rId64"/>
    <p:sldId id="336" r:id="rId65"/>
  </p:sldIdLst>
  <p:sldSz cx="13546138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20749" y="1282700"/>
            <a:ext cx="10904641" cy="2578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20749" y="3924300"/>
            <a:ext cx="10904641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1320749" y="5753100"/>
            <a:ext cx="10904641" cy="133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white_photo-v-1.pdf" descr="white_photo-v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660374" y="1104900"/>
            <a:ext cx="6112695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374" y="3746500"/>
            <a:ext cx="6112695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660374" y="1104900"/>
            <a:ext cx="6112695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374" y="3746500"/>
            <a:ext cx="6112695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white_photo-bullets-1.pdf" descr="white_photo-bullets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0749" y="2159000"/>
            <a:ext cx="5249128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0749" y="2159000"/>
            <a:ext cx="5249128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137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138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139" name="Line"/>
          <p:cNvSpPr/>
          <p:nvPr/>
        </p:nvSpPr>
        <p:spPr>
          <a:xfrm>
            <a:off x="541846" y="1003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140" name="Text"/>
          <p:cNvSpPr/>
          <p:nvPr/>
        </p:nvSpPr>
        <p:spPr>
          <a:xfrm>
            <a:off x="6038996" y="87496"/>
            <a:ext cx="1256754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sz="4800"/>
              <a:t>Text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149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150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749" y="2159000"/>
            <a:ext cx="10904641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161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162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749" y="2159000"/>
            <a:ext cx="10904641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173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174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194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195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1320749" y="2324100"/>
            <a:ext cx="10904641" cy="297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749" y="2159000"/>
            <a:ext cx="10904641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white_photo-h.pdf" descr="white_photo-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06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07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1320749" y="5753100"/>
            <a:ext cx="10904641" cy="133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17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18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320749" y="5753100"/>
            <a:ext cx="10904641" cy="133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white_photo-v-1.pdf" descr="white_photo-v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29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30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31" name="Title Text"/>
          <p:cNvSpPr txBox="1">
            <a:spLocks noGrp="1"/>
          </p:cNvSpPr>
          <p:nvPr>
            <p:ph type="title"/>
          </p:nvPr>
        </p:nvSpPr>
        <p:spPr>
          <a:xfrm>
            <a:off x="660374" y="1104900"/>
            <a:ext cx="6112695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374" y="3746500"/>
            <a:ext cx="6112695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41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42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660374" y="1104900"/>
            <a:ext cx="6112695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374" y="3746500"/>
            <a:ext cx="6112695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white_photo-bullets-1.pdf" descr="white_photo-bullets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54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55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0749" y="2159000"/>
            <a:ext cx="5249128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66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67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20749" y="2159000"/>
            <a:ext cx="5249128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78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79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93818" y="2159000"/>
            <a:ext cx="4131572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290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291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ine"/>
          <p:cNvSpPr/>
          <p:nvPr/>
        </p:nvSpPr>
        <p:spPr>
          <a:xfrm>
            <a:off x="440250" y="69723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301" name="THE UNIVERSITY OF ALABAMA"/>
          <p:cNvSpPr/>
          <p:nvPr/>
        </p:nvSpPr>
        <p:spPr>
          <a:xfrm>
            <a:off x="237057" y="7108825"/>
            <a:ext cx="609576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200"/>
              </a:spcBef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0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THE UNIVERSITY OF </a:t>
            </a:r>
            <a:r>
              <a:rPr sz="2000">
                <a:solidFill>
                  <a:schemeClr val="accent5">
                    <a:lumOff val="-29866"/>
                  </a:schemeClr>
                </a:solidFill>
                <a:uFill>
                  <a:solidFill>
                    <a:schemeClr val="accent5">
                      <a:lumOff val="-29866"/>
                    </a:schemeClr>
                  </a:solidFill>
                </a:uFill>
                <a:latin typeface="Book Antiqua"/>
                <a:ea typeface="Book Antiqua"/>
                <a:cs typeface="Book Antiqua"/>
                <a:sym typeface="Book Antiqua"/>
              </a:rPr>
              <a:t>ALABAMA</a:t>
            </a:r>
          </a:p>
        </p:txBody>
      </p:sp>
      <p:sp>
        <p:nvSpPr>
          <p:cNvPr id="302" name="CENTER FOR MATERIALS FOR INFORMATION TECHNOLOGY…"/>
          <p:cNvSpPr/>
          <p:nvPr/>
        </p:nvSpPr>
        <p:spPr>
          <a:xfrm>
            <a:off x="7992221" y="7124700"/>
            <a:ext cx="518139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spcBef>
                <a:spcPts val="500"/>
              </a:spcBef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CENTER FOR MATERIALS FOR INFORMATION TECHNOLOGY</a:t>
            </a:r>
          </a:p>
          <a:p>
            <a:pPr marL="40639" marR="40639" algn="r" defTabSz="914400">
              <a:defRPr sz="900" b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sz="900"/>
              <a:t>An NSF Science and Engineering Center</a:t>
            </a:r>
          </a:p>
        </p:txBody>
      </p:sp>
      <p:sp>
        <p:nvSpPr>
          <p:cNvPr id="303" name="Text"/>
          <p:cNvSpPr/>
          <p:nvPr/>
        </p:nvSpPr>
        <p:spPr>
          <a:xfrm>
            <a:off x="1369618" y="2262629"/>
            <a:ext cx="1688924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719999" indent="-719999" algn="ctr">
              <a:buSzPct val="80000"/>
              <a:buBlip>
                <a:blip r:embed="rId2"/>
              </a:buBlip>
              <a:defRPr sz="3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sz="3600"/>
              <a:t>Text</a:t>
            </a:r>
          </a:p>
        </p:txBody>
      </p:sp>
      <p:sp>
        <p:nvSpPr>
          <p:cNvPr id="304" name="Line"/>
          <p:cNvSpPr/>
          <p:nvPr/>
        </p:nvSpPr>
        <p:spPr>
          <a:xfrm>
            <a:off x="440250" y="1155701"/>
            <a:ext cx="12445561" cy="127"/>
          </a:xfrm>
          <a:prstGeom prst="line">
            <a:avLst/>
          </a:prstGeom>
          <a:ln w="25400">
            <a:solidFill>
              <a:srgbClr val="8A8A8A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305" name="Title Text"/>
          <p:cNvSpPr txBox="1">
            <a:spLocks noGrp="1"/>
          </p:cNvSpPr>
          <p:nvPr>
            <p:ph type="title"/>
          </p:nvPr>
        </p:nvSpPr>
        <p:spPr>
          <a:xfrm>
            <a:off x="1219152" y="50800"/>
            <a:ext cx="10904641" cy="952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93818" y="2159000"/>
            <a:ext cx="4131572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219152" y="50800"/>
            <a:ext cx="10904641" cy="952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UA PowerpointTemp-3.jpg">
            <a:extLst>
              <a:ext uri="{FF2B5EF4-FFF2-40B4-BE49-F238E27FC236}">
                <a16:creationId xmlns:a16="http://schemas.microsoft.com/office/drawing/2014/main" id="{16BCCCAD-BDED-CF54-84EC-F215E6382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xfrm>
            <a:off x="1015961" y="419100"/>
            <a:ext cx="11514217" cy="1778000"/>
          </a:xfrm>
          <a:prstGeom prst="rect">
            <a:avLst/>
          </a:prstGeom>
        </p:spPr>
        <p:txBody>
          <a:bodyPr lIns="50800" tIns="50800" rIns="50800" bIns="50800"/>
          <a:lstStyle>
            <a:lvl1pPr marL="45155" marR="45155" defTabSz="1016000">
              <a:defRPr sz="4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23" name="Body Level One…"/>
          <p:cNvSpPr txBox="1">
            <a:spLocks noGrp="1"/>
          </p:cNvSpPr>
          <p:nvPr>
            <p:ph type="body" idx="1"/>
          </p:nvPr>
        </p:nvSpPr>
        <p:spPr>
          <a:xfrm>
            <a:off x="1015961" y="2197100"/>
            <a:ext cx="11514217" cy="54229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426155" marR="45155" indent="-381000" defTabSz="1016000">
              <a:spcBef>
                <a:spcPts val="8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  <a:lvl2pPr marL="870655" marR="45155" indent="-317499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2pPr>
            <a:lvl3pPr marL="1315155" marR="45155" indent="-254000" defTabSz="1016000">
              <a:spcBef>
                <a:spcPts val="600"/>
              </a:spcBef>
              <a:buSzPct val="100000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3pPr>
            <a:lvl4pPr marL="1823154" marR="45155" indent="-254000" defTabSz="1016000">
              <a:spcBef>
                <a:spcPts val="500"/>
              </a:spcBef>
              <a:buSzPct val="100000"/>
              <a:buChar char="–"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4pPr>
            <a:lvl5pPr marL="2331156" marR="45155" indent="-254000" defTabSz="1016000">
              <a:spcBef>
                <a:spcPts val="500"/>
              </a:spcBef>
              <a:buSzPct val="100000"/>
              <a:buChar char="»"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7394" y="6946900"/>
            <a:ext cx="310983" cy="318036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08000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Text"/>
          <p:cNvSpPr txBox="1">
            <a:spLocks noGrp="1"/>
          </p:cNvSpPr>
          <p:nvPr>
            <p:ph type="title"/>
          </p:nvPr>
        </p:nvSpPr>
        <p:spPr>
          <a:xfrm>
            <a:off x="1015961" y="419100"/>
            <a:ext cx="11514217" cy="1778000"/>
          </a:xfrm>
          <a:prstGeom prst="rect">
            <a:avLst/>
          </a:prstGeom>
        </p:spPr>
        <p:txBody>
          <a:bodyPr lIns="50800" tIns="50800" rIns="50800" bIns="50800"/>
          <a:lstStyle>
            <a:lvl1pPr marL="45155" marR="45155" defTabSz="1016000">
              <a:defRPr sz="4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32" name="Body Level One…"/>
          <p:cNvSpPr txBox="1">
            <a:spLocks noGrp="1"/>
          </p:cNvSpPr>
          <p:nvPr>
            <p:ph type="body" idx="1"/>
          </p:nvPr>
        </p:nvSpPr>
        <p:spPr>
          <a:xfrm>
            <a:off x="1015961" y="2197100"/>
            <a:ext cx="11514217" cy="54229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426155" marR="45155" indent="-381000" defTabSz="1016000">
              <a:spcBef>
                <a:spcPts val="8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  <a:lvl2pPr marL="870655" marR="45155" indent="-317499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2pPr>
            <a:lvl3pPr marL="1315155" marR="45155" indent="-254000" defTabSz="1016000">
              <a:spcBef>
                <a:spcPts val="600"/>
              </a:spcBef>
              <a:buSzPct val="100000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3pPr>
            <a:lvl4pPr marL="1823154" marR="45155" indent="-254000" defTabSz="1016000">
              <a:spcBef>
                <a:spcPts val="500"/>
              </a:spcBef>
              <a:buSzPct val="100000"/>
              <a:buChar char="–"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4pPr>
            <a:lvl5pPr marL="2331156" marR="45155" indent="-254000" defTabSz="1016000">
              <a:spcBef>
                <a:spcPts val="500"/>
              </a:spcBef>
              <a:buSzPct val="100000"/>
              <a:buChar char="»"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7394" y="6946900"/>
            <a:ext cx="310983" cy="318036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08000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1015961" y="419100"/>
            <a:ext cx="11514217" cy="1778000"/>
          </a:xfrm>
          <a:prstGeom prst="rect">
            <a:avLst/>
          </a:prstGeom>
        </p:spPr>
        <p:txBody>
          <a:bodyPr lIns="50800" tIns="50800" rIns="50800" bIns="50800"/>
          <a:lstStyle>
            <a:lvl1pPr marL="45155" marR="45155" defTabSz="1016000">
              <a:defRPr sz="4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Body Level One…"/>
          <p:cNvSpPr txBox="1">
            <a:spLocks noGrp="1"/>
          </p:cNvSpPr>
          <p:nvPr>
            <p:ph type="body" idx="1"/>
          </p:nvPr>
        </p:nvSpPr>
        <p:spPr>
          <a:xfrm>
            <a:off x="1015961" y="2197100"/>
            <a:ext cx="11514217" cy="54229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426155" marR="45155" indent="-381000" defTabSz="1016000">
              <a:spcBef>
                <a:spcPts val="8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  <a:lvl2pPr marL="870655" marR="45155" indent="-317499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2pPr>
            <a:lvl3pPr marL="1315155" marR="45155" indent="-254000" defTabSz="1016000">
              <a:spcBef>
                <a:spcPts val="600"/>
              </a:spcBef>
              <a:buSzPct val="100000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3pPr>
            <a:lvl4pPr marL="1823154" marR="45155" indent="-254000" defTabSz="1016000">
              <a:spcBef>
                <a:spcPts val="500"/>
              </a:spcBef>
              <a:buSzPct val="100000"/>
              <a:buChar char="–"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4pPr>
            <a:lvl5pPr marL="2331156" marR="45155" indent="-254000" defTabSz="1016000">
              <a:spcBef>
                <a:spcPts val="500"/>
              </a:spcBef>
              <a:buSzPct val="100000"/>
              <a:buChar char="»"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7394" y="6946900"/>
            <a:ext cx="310983" cy="318036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08000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749" y="2159000"/>
            <a:ext cx="10904641" cy="4470400"/>
          </a:xfrm>
          <a:prstGeom prst="rect">
            <a:avLst/>
          </a:prstGeom>
        </p:spPr>
        <p:txBody>
          <a:bodyPr lIns="50800" tIns="50800" rIns="50800" bIns="50800"/>
          <a:lstStyle>
            <a:lvl1pPr marL="889000" indent="-571500">
              <a:spcBef>
                <a:spcPts val="1900"/>
              </a:spcBef>
            </a:lvl1pPr>
            <a:lvl2pPr marL="1333500" indent="-571500">
              <a:spcBef>
                <a:spcPts val="1900"/>
              </a:spcBef>
            </a:lvl2pPr>
            <a:lvl3pPr marL="1778000" indent="-571500">
              <a:spcBef>
                <a:spcPts val="1900"/>
              </a:spcBef>
            </a:lvl3pPr>
            <a:lvl4pPr marL="2222500" indent="-571500">
              <a:spcBef>
                <a:spcPts val="1900"/>
              </a:spcBef>
            </a:lvl4pPr>
            <a:lvl5pPr marL="2667000" indent="-571500">
              <a:spcBef>
                <a:spcPts val="19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05104" y="7213064"/>
            <a:ext cx="318997" cy="318036"/>
          </a:xfrm>
          <a:prstGeom prst="rect">
            <a:avLst/>
          </a:prstGeom>
        </p:spPr>
        <p:txBody>
          <a:bodyPr lIns="50800" tIns="50800" rIns="50800" bIns="5080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ine"/>
          <p:cNvSpPr/>
          <p:nvPr/>
        </p:nvSpPr>
        <p:spPr>
          <a:xfrm>
            <a:off x="1015961" y="6858001"/>
            <a:ext cx="11514217" cy="1765"/>
          </a:xfrm>
          <a:prstGeom prst="line">
            <a:avLst/>
          </a:prstGeom>
          <a:ln w="25400">
            <a:solidFill>
              <a:srgbClr val="929292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359" name="The University of Alabama"/>
          <p:cNvSpPr/>
          <p:nvPr/>
        </p:nvSpPr>
        <p:spPr>
          <a:xfrm>
            <a:off x="804303" y="6858000"/>
            <a:ext cx="5113668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5155" marR="45155" defTabSz="1016000">
              <a:spcBef>
                <a:spcPts val="1300"/>
              </a:spcBef>
              <a:buClr>
                <a:srgbClr val="AB1942"/>
              </a:buClr>
              <a:buFont typeface="Times Roman"/>
              <a:defRPr sz="22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rPr sz="2200"/>
              <a:t>The University of Alabama</a:t>
            </a:r>
          </a:p>
        </p:txBody>
      </p:sp>
      <p:sp>
        <p:nvSpPr>
          <p:cNvPr id="360" name="Center for Materials for Information Technology…"/>
          <p:cNvSpPr/>
          <p:nvPr/>
        </p:nvSpPr>
        <p:spPr>
          <a:xfrm>
            <a:off x="5757109" y="6889751"/>
            <a:ext cx="6773069" cy="42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155" marR="45155" algn="r" defTabSz="1016000">
              <a:lnSpc>
                <a:spcPct val="75000"/>
              </a:lnSpc>
              <a:spcBef>
                <a:spcPts val="300"/>
              </a:spcBef>
              <a:buClr>
                <a:srgbClr val="AB1942"/>
              </a:buClr>
              <a:buFont typeface="Times Roman"/>
              <a:defRPr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1200"/>
              <a:t>Center for Materials for Information Technology</a:t>
            </a:r>
          </a:p>
          <a:p>
            <a:pPr marL="45155" marR="45155" algn="r" defTabSz="1016000">
              <a:lnSpc>
                <a:spcPct val="75000"/>
              </a:lnSpc>
              <a:spcBef>
                <a:spcPts val="300"/>
              </a:spcBef>
              <a:buClr>
                <a:srgbClr val="AB1942"/>
              </a:buClr>
              <a:buFont typeface="Times Roman"/>
              <a:defRPr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1200"/>
              <a:t>A NSF Materials Research Science and Engineering Center </a:t>
            </a:r>
          </a:p>
        </p:txBody>
      </p:sp>
      <p:sp>
        <p:nvSpPr>
          <p:cNvPr id="3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48649" y="7200900"/>
            <a:ext cx="448841" cy="441146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0800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Line"/>
          <p:cNvSpPr/>
          <p:nvPr/>
        </p:nvSpPr>
        <p:spPr>
          <a:xfrm>
            <a:off x="1015961" y="6858001"/>
            <a:ext cx="11514217" cy="1765"/>
          </a:xfrm>
          <a:prstGeom prst="line">
            <a:avLst/>
          </a:prstGeom>
          <a:ln w="25400">
            <a:solidFill>
              <a:srgbClr val="929292"/>
            </a:solidFill>
          </a:ln>
        </p:spPr>
        <p:txBody>
          <a:bodyPr lIns="50800" tIns="50800" rIns="50800" bIns="50800" anchor="ctr"/>
          <a:lstStyle/>
          <a:p>
            <a:endParaRPr sz="1200"/>
          </a:p>
        </p:txBody>
      </p:sp>
      <p:sp>
        <p:nvSpPr>
          <p:cNvPr id="369" name="The University of Alabama"/>
          <p:cNvSpPr/>
          <p:nvPr/>
        </p:nvSpPr>
        <p:spPr>
          <a:xfrm>
            <a:off x="804303" y="6858000"/>
            <a:ext cx="5113668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45155" marR="45155" defTabSz="1016000">
              <a:spcBef>
                <a:spcPts val="1300"/>
              </a:spcBef>
              <a:buClr>
                <a:srgbClr val="AB1942"/>
              </a:buClr>
              <a:buFont typeface="Times Roman"/>
              <a:defRPr sz="2200"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rPr sz="2200"/>
              <a:t>The University of Alabama</a:t>
            </a:r>
          </a:p>
        </p:txBody>
      </p:sp>
      <p:sp>
        <p:nvSpPr>
          <p:cNvPr id="370" name="Center for Materials for Information Technology…"/>
          <p:cNvSpPr/>
          <p:nvPr/>
        </p:nvSpPr>
        <p:spPr>
          <a:xfrm>
            <a:off x="5757109" y="6889751"/>
            <a:ext cx="6773069" cy="42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155" marR="45155" algn="r" defTabSz="1016000">
              <a:lnSpc>
                <a:spcPct val="75000"/>
              </a:lnSpc>
              <a:spcBef>
                <a:spcPts val="300"/>
              </a:spcBef>
              <a:buClr>
                <a:srgbClr val="AB1942"/>
              </a:buClr>
              <a:buFont typeface="Times Roman"/>
              <a:defRPr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1200"/>
              <a:t>Center for Materials for Information Technology</a:t>
            </a:r>
          </a:p>
          <a:p>
            <a:pPr marL="45155" marR="45155" algn="r" defTabSz="1016000">
              <a:lnSpc>
                <a:spcPct val="75000"/>
              </a:lnSpc>
              <a:spcBef>
                <a:spcPts val="300"/>
              </a:spcBef>
              <a:buClr>
                <a:srgbClr val="AB1942"/>
              </a:buClr>
              <a:buFont typeface="Times Roman"/>
              <a:defRPr>
                <a:solidFill>
                  <a:srgbClr val="AB1942"/>
                </a:solidFill>
                <a:uFill>
                  <a:solidFill>
                    <a:srgbClr val="AB1942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1200"/>
              <a:t>A NSF Materials Research Science and Engineering Center </a:t>
            </a:r>
          </a:p>
        </p:txBody>
      </p:sp>
      <p:sp>
        <p:nvSpPr>
          <p:cNvPr id="3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48649" y="7200900"/>
            <a:ext cx="448841" cy="441146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0800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749" y="2159000"/>
            <a:ext cx="10904641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1320749" y="2324100"/>
            <a:ext cx="10904641" cy="297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white_photo-h.pdf" descr="white_photo-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320749" y="5753100"/>
            <a:ext cx="10904641" cy="133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320749" y="990600"/>
            <a:ext cx="10904641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320749" y="203200"/>
            <a:ext cx="10904641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17928" y="7238712"/>
            <a:ext cx="293350" cy="292388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 algn="ctr">
              <a:defRPr sz="14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t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Title1.827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6138" cy="762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55069" y="4160844"/>
            <a:ext cx="8636000" cy="1857334"/>
          </a:xfrm>
          <a:noFill/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BE0525"/>
                </a:solidFill>
              </a:rPr>
              <a:t>Electrical measurements and signals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1EF43E-1A09-9FFC-1CEA-990BBDB26821}"/>
              </a:ext>
            </a:extLst>
          </p:cNvPr>
          <p:cNvSpPr txBox="1">
            <a:spLocks/>
          </p:cNvSpPr>
          <p:nvPr/>
        </p:nvSpPr>
        <p:spPr>
          <a:xfrm>
            <a:off x="2556669" y="5858933"/>
            <a:ext cx="8636000" cy="1468756"/>
          </a:xfrm>
          <a:prstGeom prst="rect">
            <a:avLst/>
          </a:prstGeom>
          <a:noFill/>
          <a:ln>
            <a:noFill/>
          </a:ln>
        </p:spPr>
        <p:txBody>
          <a:bodyPr vert="horz" lIns="101600" tIns="50800" rIns="101600" bIns="5080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>
                <a:solidFill>
                  <a:srgbClr val="BE0525"/>
                </a:solidFill>
              </a:rPr>
              <a:t>P. LeClair</a:t>
            </a:r>
          </a:p>
          <a:p>
            <a:r>
              <a:rPr lang="en-US" sz="2667" dirty="0">
                <a:solidFill>
                  <a:srgbClr val="BE0525"/>
                </a:solidFill>
              </a:rPr>
              <a:t>PH 4/591 Fall 2022</a:t>
            </a:r>
          </a:p>
        </p:txBody>
      </p:sp>
    </p:spTree>
    <p:extLst>
      <p:ext uri="{BB962C8B-B14F-4D97-AF65-F5344CB8AC3E}">
        <p14:creationId xmlns:p14="http://schemas.microsoft.com/office/powerpoint/2010/main" val="215965961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roup"/>
          <p:cNvGrpSpPr/>
          <p:nvPr/>
        </p:nvGrpSpPr>
        <p:grpSpPr>
          <a:xfrm>
            <a:off x="2404270" y="3632201"/>
            <a:ext cx="1295401" cy="1282701"/>
            <a:chOff x="0" y="0"/>
            <a:chExt cx="1295400" cy="1282700"/>
          </a:xfrm>
        </p:grpSpPr>
        <p:grpSp>
          <p:nvGrpSpPr>
            <p:cNvPr id="825" name="Group"/>
            <p:cNvGrpSpPr/>
            <p:nvPr/>
          </p:nvGrpSpPr>
          <p:grpSpPr>
            <a:xfrm>
              <a:off x="0" y="0"/>
              <a:ext cx="1295401" cy="1282701"/>
              <a:chOff x="0" y="0"/>
              <a:chExt cx="1295400" cy="1282700"/>
            </a:xfrm>
          </p:grpSpPr>
          <p:sp>
            <p:nvSpPr>
              <p:cNvPr id="822" name="Oval"/>
              <p:cNvSpPr/>
              <p:nvPr/>
            </p:nvSpPr>
            <p:spPr>
              <a:xfrm>
                <a:off x="310896" y="56589"/>
                <a:ext cx="863601" cy="943163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823" name="Rectangle"/>
              <p:cNvSpPr/>
              <p:nvPr/>
            </p:nvSpPr>
            <p:spPr>
              <a:xfrm>
                <a:off x="431800" y="0"/>
                <a:ext cx="863601" cy="6413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824" name="Rectangle"/>
              <p:cNvSpPr/>
              <p:nvPr/>
            </p:nvSpPr>
            <p:spPr>
              <a:xfrm>
                <a:off x="0" y="169769"/>
                <a:ext cx="863601" cy="111293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</p:grpSp>
        <p:sp>
          <p:nvSpPr>
            <p:cNvPr id="826" name="Line"/>
            <p:cNvSpPr/>
            <p:nvPr/>
          </p:nvSpPr>
          <p:spPr>
            <a:xfrm flipH="1">
              <a:off x="1168400" y="533400"/>
              <a:ext cx="3810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28" name="Rounded Rectangle"/>
          <p:cNvSpPr/>
          <p:nvPr/>
        </p:nvSpPr>
        <p:spPr>
          <a:xfrm>
            <a:off x="1832769" y="1511300"/>
            <a:ext cx="2082800" cy="3530600"/>
          </a:xfrm>
          <a:prstGeom prst="roundRect">
            <a:avLst>
              <a:gd name="adj" fmla="val 9146"/>
            </a:avLst>
          </a:prstGeom>
          <a:solidFill>
            <a:srgbClr val="2F45FF">
              <a:alpha val="28195"/>
            </a:srgbClr>
          </a:solidFill>
          <a:ln w="12700"/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600"/>
          </a:p>
        </p:txBody>
      </p:sp>
      <p:sp>
        <p:nvSpPr>
          <p:cNvPr id="829" name="Ip"/>
          <p:cNvSpPr/>
          <p:nvPr/>
        </p:nvSpPr>
        <p:spPr>
          <a:xfrm>
            <a:off x="3684319" y="3725923"/>
            <a:ext cx="4520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pPr>
            <a:r>
              <a:rPr sz="4800"/>
              <a:t>I</a:t>
            </a:r>
            <a:r>
              <a:rPr sz="4800" baseline="-5999"/>
              <a:t>p</a:t>
            </a:r>
          </a:p>
        </p:txBody>
      </p:sp>
      <p:sp>
        <p:nvSpPr>
          <p:cNvPr id="830" name="I source loading"/>
          <p:cNvSpPr/>
          <p:nvPr/>
        </p:nvSpPr>
        <p:spPr>
          <a:xfrm>
            <a:off x="2607469" y="203200"/>
            <a:ext cx="81788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pPr algn="ctr">
              <a:defRPr sz="5700">
                <a:latin typeface="+mj-lt"/>
                <a:ea typeface="+mj-ea"/>
                <a:cs typeface="+mj-cs"/>
                <a:sym typeface="Gill Sans"/>
              </a:defRPr>
            </a:pPr>
            <a:r>
              <a:rPr sz="5700" i="1"/>
              <a:t>I</a:t>
            </a:r>
            <a:r>
              <a:rPr sz="5700"/>
              <a:t> source loading</a:t>
            </a:r>
          </a:p>
        </p:txBody>
      </p:sp>
      <p:grpSp>
        <p:nvGrpSpPr>
          <p:cNvPr id="836" name="Group"/>
          <p:cNvGrpSpPr/>
          <p:nvPr/>
        </p:nvGrpSpPr>
        <p:grpSpPr>
          <a:xfrm>
            <a:off x="4093370" y="4025901"/>
            <a:ext cx="1295401" cy="1282701"/>
            <a:chOff x="0" y="0"/>
            <a:chExt cx="1295400" cy="1282700"/>
          </a:xfrm>
        </p:grpSpPr>
        <p:grpSp>
          <p:nvGrpSpPr>
            <p:cNvPr id="834" name="Group"/>
            <p:cNvGrpSpPr/>
            <p:nvPr/>
          </p:nvGrpSpPr>
          <p:grpSpPr>
            <a:xfrm>
              <a:off x="0" y="0"/>
              <a:ext cx="1295401" cy="1282701"/>
              <a:chOff x="0" y="0"/>
              <a:chExt cx="1295400" cy="1282700"/>
            </a:xfrm>
          </p:grpSpPr>
          <p:sp>
            <p:nvSpPr>
              <p:cNvPr id="831" name="Oval"/>
              <p:cNvSpPr/>
              <p:nvPr/>
            </p:nvSpPr>
            <p:spPr>
              <a:xfrm>
                <a:off x="310896" y="56589"/>
                <a:ext cx="863601" cy="943163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832" name="Rectangle"/>
              <p:cNvSpPr/>
              <p:nvPr/>
            </p:nvSpPr>
            <p:spPr>
              <a:xfrm>
                <a:off x="431800" y="0"/>
                <a:ext cx="863601" cy="6413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833" name="Rectangle"/>
              <p:cNvSpPr/>
              <p:nvPr/>
            </p:nvSpPr>
            <p:spPr>
              <a:xfrm>
                <a:off x="0" y="169769"/>
                <a:ext cx="863601" cy="111293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</p:grpSp>
        <p:sp>
          <p:nvSpPr>
            <p:cNvPr id="835" name="Line"/>
            <p:cNvSpPr/>
            <p:nvPr/>
          </p:nvSpPr>
          <p:spPr>
            <a:xfrm flipH="1">
              <a:off x="1168400" y="533400"/>
              <a:ext cx="3810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37" name="Line"/>
          <p:cNvSpPr/>
          <p:nvPr/>
        </p:nvSpPr>
        <p:spPr>
          <a:xfrm>
            <a:off x="2332093" y="1828802"/>
            <a:ext cx="274028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8" name="Line"/>
          <p:cNvSpPr/>
          <p:nvPr/>
        </p:nvSpPr>
        <p:spPr>
          <a:xfrm>
            <a:off x="2332290" y="4673601"/>
            <a:ext cx="2739115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9" name="source"/>
          <p:cNvSpPr/>
          <p:nvPr/>
        </p:nvSpPr>
        <p:spPr>
          <a:xfrm>
            <a:off x="2350795" y="5290608"/>
            <a:ext cx="106599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source</a:t>
            </a:r>
          </a:p>
        </p:txBody>
      </p:sp>
      <p:sp>
        <p:nvSpPr>
          <p:cNvPr id="840" name="Line"/>
          <p:cNvSpPr/>
          <p:nvPr/>
        </p:nvSpPr>
        <p:spPr>
          <a:xfrm rot="5400000">
            <a:off x="4333080" y="2983973"/>
            <a:ext cx="14097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841" name="Line"/>
          <p:cNvSpPr/>
          <p:nvPr/>
        </p:nvSpPr>
        <p:spPr>
          <a:xfrm>
            <a:off x="5048186" y="1799752"/>
            <a:ext cx="1" cy="82914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2" name="Line"/>
          <p:cNvSpPr/>
          <p:nvPr/>
        </p:nvSpPr>
        <p:spPr>
          <a:xfrm>
            <a:off x="5048186" y="3933352"/>
            <a:ext cx="1" cy="76564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3" name="Circle"/>
          <p:cNvSpPr/>
          <p:nvPr/>
        </p:nvSpPr>
        <p:spPr>
          <a:xfrm>
            <a:off x="4994297" y="2579925"/>
            <a:ext cx="99193" cy="99254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844" name="Circle"/>
          <p:cNvSpPr/>
          <p:nvPr/>
        </p:nvSpPr>
        <p:spPr>
          <a:xfrm>
            <a:off x="4994297" y="3888025"/>
            <a:ext cx="99193" cy="99254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845" name="Rload"/>
          <p:cNvSpPr/>
          <p:nvPr/>
        </p:nvSpPr>
        <p:spPr>
          <a:xfrm>
            <a:off x="5391834" y="2824223"/>
            <a:ext cx="107561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pPr>
            <a:r>
              <a:rPr sz="4800"/>
              <a:t>R</a:t>
            </a:r>
            <a:r>
              <a:rPr sz="4800" baseline="-5999"/>
              <a:t>load</a:t>
            </a:r>
          </a:p>
        </p:txBody>
      </p:sp>
      <p:sp>
        <p:nvSpPr>
          <p:cNvPr id="846" name="I source wants R low…"/>
          <p:cNvSpPr/>
          <p:nvPr/>
        </p:nvSpPr>
        <p:spPr>
          <a:xfrm>
            <a:off x="5522508" y="5857187"/>
            <a:ext cx="6177973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>
                <a:latin typeface="+mn-lt"/>
              </a:rPr>
              <a:t>I source wants R </a:t>
            </a:r>
            <a:r>
              <a:rPr sz="3200" b="1">
                <a:latin typeface="+mn-lt"/>
              </a:rPr>
              <a:t>low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>
                <a:latin typeface="+mn-lt"/>
              </a:rPr>
              <a:t>sourcing currents at high </a:t>
            </a:r>
            <a:r>
              <a:rPr sz="3200" i="1">
                <a:latin typeface="+mn-lt"/>
              </a:rPr>
              <a:t>R</a:t>
            </a:r>
            <a:r>
              <a:rPr sz="3200" baseline="-5999">
                <a:latin typeface="+mn-lt"/>
              </a:rPr>
              <a:t>load</a:t>
            </a:r>
            <a:r>
              <a:rPr sz="3200">
                <a:latin typeface="+mn-lt"/>
              </a:rPr>
              <a:t> is hard</a:t>
            </a:r>
          </a:p>
        </p:txBody>
      </p:sp>
      <p:sp>
        <p:nvSpPr>
          <p:cNvPr id="847" name="Line"/>
          <p:cNvSpPr/>
          <p:nvPr/>
        </p:nvSpPr>
        <p:spPr>
          <a:xfrm flipH="1">
            <a:off x="3232086" y="1803401"/>
            <a:ext cx="1" cy="82221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8" name="Line"/>
          <p:cNvSpPr/>
          <p:nvPr/>
        </p:nvSpPr>
        <p:spPr>
          <a:xfrm flipH="1">
            <a:off x="3219386" y="3987801"/>
            <a:ext cx="1" cy="68665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9" name="Line"/>
          <p:cNvSpPr/>
          <p:nvPr/>
        </p:nvSpPr>
        <p:spPr>
          <a:xfrm rot="5400000">
            <a:off x="2516980" y="3022073"/>
            <a:ext cx="14097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850" name="Line"/>
          <p:cNvSpPr/>
          <p:nvPr/>
        </p:nvSpPr>
        <p:spPr>
          <a:xfrm flipH="1">
            <a:off x="2355786" y="1800709"/>
            <a:ext cx="1" cy="120919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1" name="Line"/>
          <p:cNvSpPr/>
          <p:nvPr/>
        </p:nvSpPr>
        <p:spPr>
          <a:xfrm flipH="1">
            <a:off x="2355786" y="3721100"/>
            <a:ext cx="1" cy="95303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2" name="Circle"/>
          <p:cNvSpPr/>
          <p:nvPr/>
        </p:nvSpPr>
        <p:spPr>
          <a:xfrm>
            <a:off x="2001044" y="3022600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853" name="I"/>
          <p:cNvSpPr/>
          <p:nvPr/>
        </p:nvSpPr>
        <p:spPr>
          <a:xfrm>
            <a:off x="1969294" y="3673476"/>
            <a:ext cx="328936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47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  <p:sp>
        <p:nvSpPr>
          <p:cNvPr id="854" name="Line"/>
          <p:cNvSpPr/>
          <p:nvPr/>
        </p:nvSpPr>
        <p:spPr>
          <a:xfrm flipV="1">
            <a:off x="2340769" y="3133320"/>
            <a:ext cx="0" cy="45273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5" name="r"/>
          <p:cNvSpPr/>
          <p:nvPr/>
        </p:nvSpPr>
        <p:spPr>
          <a:xfrm>
            <a:off x="3546966" y="2862322"/>
            <a:ext cx="29495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r</a:t>
            </a:r>
          </a:p>
        </p:txBody>
      </p:sp>
      <p:sp>
        <p:nvSpPr>
          <p:cNvPr id="856" name="Iload"/>
          <p:cNvSpPr/>
          <p:nvPr/>
        </p:nvSpPr>
        <p:spPr>
          <a:xfrm>
            <a:off x="5291103" y="4373623"/>
            <a:ext cx="89607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pPr>
            <a:r>
              <a:rPr sz="4800"/>
              <a:t>I</a:t>
            </a:r>
            <a:r>
              <a:rPr sz="4800" baseline="-5999"/>
              <a:t>load</a:t>
            </a:r>
          </a:p>
        </p:txBody>
      </p:sp>
      <p:grpSp>
        <p:nvGrpSpPr>
          <p:cNvPr id="862" name="Group"/>
          <p:cNvGrpSpPr/>
          <p:nvPr/>
        </p:nvGrpSpPr>
        <p:grpSpPr>
          <a:xfrm>
            <a:off x="8113907" y="1614557"/>
            <a:ext cx="2588985" cy="1215886"/>
            <a:chOff x="-95666" y="-23743"/>
            <a:chExt cx="2588984" cy="1215886"/>
          </a:xfrm>
        </p:grpSpPr>
        <p:sp>
          <p:nvSpPr>
            <p:cNvPr id="857" name="Iload = I"/>
            <p:cNvSpPr/>
            <p:nvPr/>
          </p:nvSpPr>
          <p:spPr>
            <a:xfrm>
              <a:off x="-95666" y="287408"/>
              <a:ext cx="1622239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 defTabSz="584200">
                <a:defRPr sz="4100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100" i="1">
                  <a:latin typeface="+mn-lt"/>
                </a:rPr>
                <a:t>I</a:t>
              </a:r>
              <a:r>
                <a:rPr sz="4100" i="1" baseline="-5999">
                  <a:latin typeface="+mn-lt"/>
                </a:rPr>
                <a:t>load </a:t>
              </a:r>
              <a:r>
                <a:rPr sz="4100" i="1">
                  <a:latin typeface="+mn-lt"/>
                </a:rPr>
                <a:t>= I</a:t>
              </a:r>
            </a:p>
          </p:txBody>
        </p:sp>
        <p:grpSp>
          <p:nvGrpSpPr>
            <p:cNvPr id="861" name="Group"/>
            <p:cNvGrpSpPr/>
            <p:nvPr/>
          </p:nvGrpSpPr>
          <p:grpSpPr>
            <a:xfrm>
              <a:off x="1536325" y="-23743"/>
              <a:ext cx="956993" cy="1215886"/>
              <a:chOff x="-62335" y="-23743"/>
              <a:chExt cx="956992" cy="1215886"/>
            </a:xfrm>
          </p:grpSpPr>
          <p:sp>
            <p:nvSpPr>
              <p:cNvPr id="858" name="r"/>
              <p:cNvSpPr/>
              <p:nvPr/>
            </p:nvSpPr>
            <p:spPr>
              <a:xfrm>
                <a:off x="148096" y="-23743"/>
                <a:ext cx="282130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defRPr sz="4100" i="1">
                    <a:latin typeface="+mj-lt"/>
                    <a:ea typeface="+mj-ea"/>
                    <a:cs typeface="+mj-cs"/>
                    <a:sym typeface="Gill Sans"/>
                  </a:defRPr>
                </a:lvl1pPr>
              </a:lstStyle>
              <a:p>
                <a:r>
                  <a:rPr>
                    <a:latin typeface="+mn-lt"/>
                  </a:rPr>
                  <a:t>r</a:t>
                </a:r>
              </a:p>
            </p:txBody>
          </p:sp>
          <p:sp>
            <p:nvSpPr>
              <p:cNvPr id="859" name="r+R"/>
              <p:cNvSpPr/>
              <p:nvPr/>
            </p:nvSpPr>
            <p:spPr>
              <a:xfrm>
                <a:off x="-62335" y="484257"/>
                <a:ext cx="956992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ctr">
                  <a:defRPr sz="4100" i="1">
                    <a:latin typeface="+mj-lt"/>
                    <a:ea typeface="+mj-ea"/>
                    <a:cs typeface="+mj-cs"/>
                    <a:sym typeface="Gill Sans"/>
                  </a:defRPr>
                </a:lvl1pPr>
              </a:lstStyle>
              <a:p>
                <a:r>
                  <a:rPr>
                    <a:latin typeface="+mn-lt"/>
                  </a:rPr>
                  <a:t>r+R</a:t>
                </a:r>
              </a:p>
            </p:txBody>
          </p:sp>
          <p:sp>
            <p:nvSpPr>
              <p:cNvPr id="860" name="Line"/>
              <p:cNvSpPr/>
              <p:nvPr/>
            </p:nvSpPr>
            <p:spPr>
              <a:xfrm>
                <a:off x="136" y="584200"/>
                <a:ext cx="768779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+mn-lt"/>
                </a:endParaRPr>
              </a:p>
            </p:txBody>
          </p:sp>
        </p:grpSp>
      </p:grpSp>
      <p:sp>
        <p:nvSpPr>
          <p:cNvPr id="863" name="for Rload ≪ r,…"/>
          <p:cNvSpPr/>
          <p:nvPr/>
        </p:nvSpPr>
        <p:spPr>
          <a:xfrm>
            <a:off x="8037690" y="3140586"/>
            <a:ext cx="2745945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defRPr sz="4100">
                <a:latin typeface="+mj-lt"/>
                <a:ea typeface="+mj-ea"/>
                <a:cs typeface="+mj-cs"/>
                <a:sym typeface="Gill Sans"/>
              </a:defRPr>
            </a:pPr>
            <a:r>
              <a:rPr sz="4100" i="1" dirty="0">
                <a:latin typeface="+mn-lt"/>
              </a:rPr>
              <a:t>for </a:t>
            </a:r>
            <a:r>
              <a:rPr sz="3600" i="1" dirty="0" err="1">
                <a:uFill>
                  <a:solidFill>
                    <a:srgbClr val="000000"/>
                  </a:solidFill>
                </a:uFill>
                <a:latin typeface="+mn-lt"/>
              </a:rPr>
              <a:t>R</a:t>
            </a:r>
            <a:r>
              <a:rPr sz="3600" i="1" baseline="-5999" dirty="0" err="1">
                <a:uFill>
                  <a:solidFill>
                    <a:srgbClr val="000000"/>
                  </a:solidFill>
                </a:uFill>
                <a:latin typeface="+mn-lt"/>
              </a:rPr>
              <a:t>load</a:t>
            </a:r>
            <a:r>
              <a:rPr sz="4100" i="1" dirty="0">
                <a:latin typeface="+mn-lt"/>
              </a:rPr>
              <a:t> </a:t>
            </a:r>
            <a:r>
              <a:rPr sz="3600" i="1" dirty="0">
                <a:uFill>
                  <a:solidFill>
                    <a:srgbClr val="000000"/>
                  </a:solidFill>
                </a:uFill>
                <a:latin typeface="+mn-lt"/>
              </a:rPr>
              <a:t>≪ </a:t>
            </a:r>
            <a:r>
              <a:rPr sz="4100" i="1" dirty="0">
                <a:latin typeface="+mn-lt"/>
              </a:rPr>
              <a:t>r</a:t>
            </a:r>
            <a:r>
              <a:rPr sz="3600" i="1" dirty="0">
                <a:uFill>
                  <a:solidFill>
                    <a:srgbClr val="000000"/>
                  </a:solidFill>
                </a:uFill>
                <a:latin typeface="+mn-lt"/>
              </a:rPr>
              <a:t>, </a:t>
            </a:r>
          </a:p>
          <a:p>
            <a:pPr algn="ctr" defTabSz="584200">
              <a:defRPr sz="4100">
                <a:latin typeface="+mj-lt"/>
                <a:ea typeface="+mj-ea"/>
                <a:cs typeface="+mj-cs"/>
                <a:sym typeface="Gill Sans"/>
              </a:defRPr>
            </a:pPr>
            <a:r>
              <a:rPr sz="4100" i="1" dirty="0" err="1">
                <a:latin typeface="+mn-lt"/>
              </a:rPr>
              <a:t>I</a:t>
            </a:r>
            <a:r>
              <a:rPr sz="4100" i="1" baseline="-5999" dirty="0" err="1">
                <a:latin typeface="+mn-lt"/>
              </a:rPr>
              <a:t>load</a:t>
            </a:r>
            <a:r>
              <a:rPr sz="4100" i="1" dirty="0">
                <a:latin typeface="+mn-lt"/>
              </a:rPr>
              <a:t> ≈ I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measuring the meter"/>
          <p:cNvSpPr txBox="1">
            <a:spLocks noGrp="1"/>
          </p:cNvSpPr>
          <p:nvPr>
            <p:ph type="title"/>
          </p:nvPr>
        </p:nvSpPr>
        <p:spPr>
          <a:xfrm>
            <a:off x="26074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>
                <a:latin typeface="+mn-lt"/>
              </a:rPr>
              <a:t>measuring the meter</a:t>
            </a:r>
          </a:p>
        </p:txBody>
      </p:sp>
      <p:grpSp>
        <p:nvGrpSpPr>
          <p:cNvPr id="887" name="Group"/>
          <p:cNvGrpSpPr/>
          <p:nvPr/>
        </p:nvGrpSpPr>
        <p:grpSpPr>
          <a:xfrm>
            <a:off x="1769311" y="1312923"/>
            <a:ext cx="4279861" cy="4107493"/>
            <a:chOff x="-65424" y="-20578"/>
            <a:chExt cx="4279859" cy="4107493"/>
          </a:xfrm>
        </p:grpSpPr>
        <p:sp>
          <p:nvSpPr>
            <p:cNvPr id="866" name="Line"/>
            <p:cNvSpPr/>
            <p:nvPr/>
          </p:nvSpPr>
          <p:spPr>
            <a:xfrm rot="5400000">
              <a:off x="783845" y="1586972"/>
              <a:ext cx="140970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3"/>
                  </a:lnTo>
                  <a:lnTo>
                    <a:pt x="18854" y="11138"/>
                  </a:lnTo>
                  <a:lnTo>
                    <a:pt x="21600" y="11138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>
                <a:latin typeface="+mn-lt"/>
              </a:endParaRPr>
            </a:p>
          </p:txBody>
        </p:sp>
        <p:sp>
          <p:nvSpPr>
            <p:cNvPr id="867" name="Line"/>
            <p:cNvSpPr/>
            <p:nvPr/>
          </p:nvSpPr>
          <p:spPr>
            <a:xfrm flipH="1">
              <a:off x="1498951" y="402751"/>
              <a:ext cx="1" cy="82914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68" name="Line"/>
            <p:cNvSpPr/>
            <p:nvPr/>
          </p:nvSpPr>
          <p:spPr>
            <a:xfrm flipH="1">
              <a:off x="1498951" y="2536351"/>
              <a:ext cx="1" cy="76564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69" name="Circle"/>
            <p:cNvSpPr/>
            <p:nvPr/>
          </p:nvSpPr>
          <p:spPr>
            <a:xfrm>
              <a:off x="1445062" y="1182925"/>
              <a:ext cx="99192" cy="99254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200">
                <a:latin typeface="+mn-lt"/>
              </a:endParaRPr>
            </a:p>
          </p:txBody>
        </p:sp>
        <p:sp>
          <p:nvSpPr>
            <p:cNvPr id="870" name="Circle"/>
            <p:cNvSpPr/>
            <p:nvPr/>
          </p:nvSpPr>
          <p:spPr>
            <a:xfrm>
              <a:off x="1445062" y="2491025"/>
              <a:ext cx="99192" cy="99254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200">
                <a:latin typeface="+mn-lt"/>
              </a:endParaRPr>
            </a:p>
          </p:txBody>
        </p:sp>
        <p:sp>
          <p:nvSpPr>
            <p:cNvPr id="871" name="Rload"/>
            <p:cNvSpPr/>
            <p:nvPr/>
          </p:nvSpPr>
          <p:spPr>
            <a:xfrm>
              <a:off x="-65424" y="1427223"/>
              <a:ext cx="1208663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584200">
                <a:defRPr sz="48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800">
                  <a:latin typeface="+mn-lt"/>
                </a:rPr>
                <a:t>R</a:t>
              </a:r>
              <a:r>
                <a:rPr sz="4800" baseline="-5999">
                  <a:latin typeface="+mn-lt"/>
                </a:rPr>
                <a:t>load</a:t>
              </a:r>
            </a:p>
          </p:txBody>
        </p:sp>
        <p:sp>
          <p:nvSpPr>
            <p:cNvPr id="872" name="Line"/>
            <p:cNvSpPr/>
            <p:nvPr/>
          </p:nvSpPr>
          <p:spPr>
            <a:xfrm flipV="1">
              <a:off x="1052134" y="130798"/>
              <a:ext cx="1" cy="69470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73" name="I"/>
            <p:cNvSpPr/>
            <p:nvPr/>
          </p:nvSpPr>
          <p:spPr>
            <a:xfrm>
              <a:off x="524719" y="-20578"/>
              <a:ext cx="307777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48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>
                  <a:latin typeface="+mn-lt"/>
                </a:rPr>
                <a:t>I</a:t>
              </a:r>
            </a:p>
          </p:txBody>
        </p:sp>
        <p:sp>
          <p:nvSpPr>
            <p:cNvPr id="874" name="Rounded Rectangle"/>
            <p:cNvSpPr/>
            <p:nvPr/>
          </p:nvSpPr>
          <p:spPr>
            <a:xfrm flipH="1">
              <a:off x="2131634" y="482600"/>
              <a:ext cx="2082801" cy="2654300"/>
            </a:xfrm>
            <a:prstGeom prst="roundRect">
              <a:avLst>
                <a:gd name="adj" fmla="val 9146"/>
              </a:avLst>
            </a:prstGeom>
            <a:solidFill>
              <a:srgbClr val="2F45FF">
                <a:alpha val="28195"/>
              </a:srgbClr>
            </a:solidFill>
            <a:ln w="127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pPr>
              <a:endParaRPr sz="2600">
                <a:latin typeface="+mn-lt"/>
              </a:endParaRPr>
            </a:p>
          </p:txBody>
        </p:sp>
        <p:sp>
          <p:nvSpPr>
            <p:cNvPr id="875" name="Line"/>
            <p:cNvSpPr/>
            <p:nvPr/>
          </p:nvSpPr>
          <p:spPr>
            <a:xfrm rot="16200000" flipH="1">
              <a:off x="2095123" y="1510772"/>
              <a:ext cx="140970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3"/>
                  </a:lnTo>
                  <a:lnTo>
                    <a:pt x="18854" y="11138"/>
                  </a:lnTo>
                  <a:lnTo>
                    <a:pt x="21600" y="11138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>
                <a:latin typeface="+mn-lt"/>
              </a:endParaRPr>
            </a:p>
          </p:txBody>
        </p:sp>
        <p:sp>
          <p:nvSpPr>
            <p:cNvPr id="876" name="Line"/>
            <p:cNvSpPr/>
            <p:nvPr/>
          </p:nvSpPr>
          <p:spPr>
            <a:xfrm>
              <a:off x="3691417" y="901700"/>
              <a:ext cx="1" cy="55880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77" name="Line"/>
            <p:cNvSpPr/>
            <p:nvPr/>
          </p:nvSpPr>
          <p:spPr>
            <a:xfrm>
              <a:off x="3691417" y="2171700"/>
              <a:ext cx="1" cy="4572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78" name="Line"/>
            <p:cNvSpPr/>
            <p:nvPr/>
          </p:nvSpPr>
          <p:spPr>
            <a:xfrm flipH="1">
              <a:off x="1483609" y="927100"/>
              <a:ext cx="2236338" cy="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79" name="Line"/>
            <p:cNvSpPr/>
            <p:nvPr/>
          </p:nvSpPr>
          <p:spPr>
            <a:xfrm flipH="1">
              <a:off x="1495727" y="2628900"/>
              <a:ext cx="222340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80" name="Line"/>
            <p:cNvSpPr/>
            <p:nvPr/>
          </p:nvSpPr>
          <p:spPr>
            <a:xfrm>
              <a:off x="2802417" y="901700"/>
              <a:ext cx="1" cy="1778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81" name="Line"/>
            <p:cNvSpPr/>
            <p:nvPr/>
          </p:nvSpPr>
          <p:spPr>
            <a:xfrm>
              <a:off x="2802417" y="2476500"/>
              <a:ext cx="1" cy="1778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grpSp>
          <p:nvGrpSpPr>
            <p:cNvPr id="884" name="Group"/>
            <p:cNvGrpSpPr/>
            <p:nvPr/>
          </p:nvGrpSpPr>
          <p:grpSpPr>
            <a:xfrm flipH="1">
              <a:off x="3360359" y="1473200"/>
              <a:ext cx="685801" cy="685800"/>
              <a:chOff x="0" y="0"/>
              <a:chExt cx="685800" cy="685800"/>
            </a:xfrm>
          </p:grpSpPr>
          <p:sp>
            <p:nvSpPr>
              <p:cNvPr id="882" name="Circle"/>
              <p:cNvSpPr/>
              <p:nvPr/>
            </p:nvSpPr>
            <p:spPr>
              <a:xfrm>
                <a:off x="0" y="0"/>
                <a:ext cx="685800" cy="685800"/>
              </a:xfrm>
              <a:prstGeom prst="ellips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200"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200">
                  <a:latin typeface="+mn-lt"/>
                </a:endParaRPr>
              </a:p>
            </p:txBody>
          </p:sp>
          <p:sp>
            <p:nvSpPr>
              <p:cNvPr id="883" name="V"/>
              <p:cNvSpPr/>
              <p:nvPr/>
            </p:nvSpPr>
            <p:spPr>
              <a:xfrm>
                <a:off x="52537" y="79375"/>
                <a:ext cx="48122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 marL="40639" marR="40639" defTabSz="914400">
                  <a:defRPr sz="3200"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Gill Sans"/>
                  </a:defRPr>
                </a:lvl1pPr>
              </a:lstStyle>
              <a:p>
                <a:r>
                  <a:rPr>
                    <a:latin typeface="+mn-lt"/>
                  </a:rPr>
                  <a:t>V</a:t>
                </a:r>
              </a:p>
            </p:txBody>
          </p:sp>
        </p:grpSp>
        <p:sp>
          <p:nvSpPr>
            <p:cNvPr id="885" name="r"/>
            <p:cNvSpPr/>
            <p:nvPr/>
          </p:nvSpPr>
          <p:spPr>
            <a:xfrm>
              <a:off x="2108087" y="1274822"/>
              <a:ext cx="34144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48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>
                  <a:latin typeface="+mn-lt"/>
                </a:rPr>
                <a:t>r</a:t>
              </a:r>
            </a:p>
          </p:txBody>
        </p:sp>
        <p:sp>
          <p:nvSpPr>
            <p:cNvPr id="886" name="real…"/>
            <p:cNvSpPr/>
            <p:nvPr/>
          </p:nvSpPr>
          <p:spPr>
            <a:xfrm>
              <a:off x="2486412" y="3025086"/>
              <a:ext cx="1011494" cy="1061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>
                  <a:latin typeface="+mn-lt"/>
                </a:rPr>
                <a:t>real</a:t>
              </a:r>
            </a:p>
            <a:p>
              <a: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>
                  <a:latin typeface="+mn-lt"/>
                </a:rPr>
                <a:t>meter</a:t>
              </a:r>
            </a:p>
          </p:txBody>
        </p:sp>
      </p:grpSp>
      <p:grpSp>
        <p:nvGrpSpPr>
          <p:cNvPr id="904" name="Group"/>
          <p:cNvGrpSpPr/>
          <p:nvPr/>
        </p:nvGrpSpPr>
        <p:grpSpPr>
          <a:xfrm>
            <a:off x="7705829" y="1312923"/>
            <a:ext cx="3164012" cy="4120193"/>
            <a:chOff x="-30337" y="-20578"/>
            <a:chExt cx="3164010" cy="4120193"/>
          </a:xfrm>
        </p:grpSpPr>
        <p:sp>
          <p:nvSpPr>
            <p:cNvPr id="888" name="Line"/>
            <p:cNvSpPr/>
            <p:nvPr/>
          </p:nvSpPr>
          <p:spPr>
            <a:xfrm rot="5400000">
              <a:off x="648213" y="1586972"/>
              <a:ext cx="140970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3"/>
                  </a:lnTo>
                  <a:lnTo>
                    <a:pt x="18854" y="11138"/>
                  </a:lnTo>
                  <a:lnTo>
                    <a:pt x="21600" y="11138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>
                <a:latin typeface="+mn-lt"/>
              </a:endParaRPr>
            </a:p>
          </p:txBody>
        </p:sp>
        <p:sp>
          <p:nvSpPr>
            <p:cNvPr id="889" name="Line"/>
            <p:cNvSpPr/>
            <p:nvPr/>
          </p:nvSpPr>
          <p:spPr>
            <a:xfrm flipH="1">
              <a:off x="1363319" y="402751"/>
              <a:ext cx="1" cy="82914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90" name="Line"/>
            <p:cNvSpPr/>
            <p:nvPr/>
          </p:nvSpPr>
          <p:spPr>
            <a:xfrm flipH="1">
              <a:off x="1363319" y="2536351"/>
              <a:ext cx="1" cy="76564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91" name="Circle"/>
            <p:cNvSpPr/>
            <p:nvPr/>
          </p:nvSpPr>
          <p:spPr>
            <a:xfrm>
              <a:off x="1309430" y="1182925"/>
              <a:ext cx="99192" cy="99254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200">
                <a:latin typeface="+mn-lt"/>
              </a:endParaRPr>
            </a:p>
          </p:txBody>
        </p:sp>
        <p:sp>
          <p:nvSpPr>
            <p:cNvPr id="892" name="Circle"/>
            <p:cNvSpPr/>
            <p:nvPr/>
          </p:nvSpPr>
          <p:spPr>
            <a:xfrm>
              <a:off x="1309430" y="2491025"/>
              <a:ext cx="99192" cy="99254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2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200">
                <a:latin typeface="+mn-lt"/>
              </a:endParaRPr>
            </a:p>
          </p:txBody>
        </p:sp>
        <p:sp>
          <p:nvSpPr>
            <p:cNvPr id="893" name="Req"/>
            <p:cNvSpPr/>
            <p:nvPr/>
          </p:nvSpPr>
          <p:spPr>
            <a:xfrm>
              <a:off x="-30337" y="1427223"/>
              <a:ext cx="867224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584200">
                <a:defRPr sz="48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800">
                  <a:latin typeface="+mn-lt"/>
                </a:rPr>
                <a:t>R</a:t>
              </a:r>
              <a:r>
                <a:rPr sz="4800" baseline="-5999">
                  <a:latin typeface="+mn-lt"/>
                </a:rPr>
                <a:t>eq</a:t>
              </a:r>
            </a:p>
          </p:txBody>
        </p:sp>
        <p:sp>
          <p:nvSpPr>
            <p:cNvPr id="894" name="Line"/>
            <p:cNvSpPr/>
            <p:nvPr/>
          </p:nvSpPr>
          <p:spPr>
            <a:xfrm flipV="1">
              <a:off x="916502" y="130798"/>
              <a:ext cx="1" cy="69470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95" name="I"/>
            <p:cNvSpPr/>
            <p:nvPr/>
          </p:nvSpPr>
          <p:spPr>
            <a:xfrm>
              <a:off x="389087" y="-20578"/>
              <a:ext cx="307777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48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>
                  <a:latin typeface="+mn-lt"/>
                </a:rPr>
                <a:t>I</a:t>
              </a:r>
            </a:p>
          </p:txBody>
        </p:sp>
        <p:sp>
          <p:nvSpPr>
            <p:cNvPr id="896" name="Rounded Rectangle"/>
            <p:cNvSpPr/>
            <p:nvPr/>
          </p:nvSpPr>
          <p:spPr>
            <a:xfrm flipH="1">
              <a:off x="1907102" y="495300"/>
              <a:ext cx="1130301" cy="2654300"/>
            </a:xfrm>
            <a:prstGeom prst="roundRect">
              <a:avLst>
                <a:gd name="adj" fmla="val 16854"/>
              </a:avLst>
            </a:prstGeom>
            <a:solidFill>
              <a:srgbClr val="2F45FF">
                <a:alpha val="28195"/>
              </a:srgbClr>
            </a:solidFill>
            <a:ln w="127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pPr>
              <a:endParaRPr sz="2600">
                <a:latin typeface="+mn-lt"/>
              </a:endParaRPr>
            </a:p>
          </p:txBody>
        </p:sp>
        <p:sp>
          <p:nvSpPr>
            <p:cNvPr id="897" name="Line"/>
            <p:cNvSpPr/>
            <p:nvPr/>
          </p:nvSpPr>
          <p:spPr>
            <a:xfrm>
              <a:off x="2450885" y="901700"/>
              <a:ext cx="1" cy="55880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98" name="Line"/>
            <p:cNvSpPr/>
            <p:nvPr/>
          </p:nvSpPr>
          <p:spPr>
            <a:xfrm>
              <a:off x="2450885" y="2171700"/>
              <a:ext cx="1" cy="4572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899" name="Line"/>
            <p:cNvSpPr/>
            <p:nvPr/>
          </p:nvSpPr>
          <p:spPr>
            <a:xfrm flipH="1">
              <a:off x="1347977" y="927100"/>
              <a:ext cx="1121690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900" name="Line"/>
            <p:cNvSpPr/>
            <p:nvPr/>
          </p:nvSpPr>
          <p:spPr>
            <a:xfrm flipH="1">
              <a:off x="1360095" y="2628900"/>
              <a:ext cx="1111390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  <p:sp>
          <p:nvSpPr>
            <p:cNvPr id="901" name="Circle"/>
            <p:cNvSpPr/>
            <p:nvPr/>
          </p:nvSpPr>
          <p:spPr>
            <a:xfrm flipH="1">
              <a:off x="2119827" y="1473200"/>
              <a:ext cx="685801" cy="68580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32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pPr>
              <a:endParaRPr sz="3200">
                <a:latin typeface="+mn-lt"/>
              </a:endParaRPr>
            </a:p>
          </p:txBody>
        </p:sp>
        <p:sp>
          <p:nvSpPr>
            <p:cNvPr id="902" name="V"/>
            <p:cNvSpPr/>
            <p:nvPr/>
          </p:nvSpPr>
          <p:spPr>
            <a:xfrm flipH="1">
              <a:off x="2271869" y="1552575"/>
              <a:ext cx="481222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32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>
                  <a:latin typeface="+mn-lt"/>
                </a:rPr>
                <a:t>V</a:t>
              </a:r>
            </a:p>
          </p:txBody>
        </p:sp>
        <p:sp>
          <p:nvSpPr>
            <p:cNvPr id="903" name="ideal…"/>
            <p:cNvSpPr/>
            <p:nvPr/>
          </p:nvSpPr>
          <p:spPr>
            <a:xfrm>
              <a:off x="2122180" y="3037786"/>
              <a:ext cx="1011493" cy="1061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>
                  <a:latin typeface="+mn-lt"/>
                </a:rPr>
                <a:t>ideal</a:t>
              </a:r>
            </a:p>
            <a:p>
              <a: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>
                  <a:latin typeface="+mn-lt"/>
                </a:rPr>
                <a:t>meter</a:t>
              </a:r>
            </a:p>
          </p:txBody>
        </p:sp>
      </p:grpSp>
      <p:sp>
        <p:nvSpPr>
          <p:cNvPr id="905" name="∆Vload = IReq ="/>
          <p:cNvSpPr/>
          <p:nvPr/>
        </p:nvSpPr>
        <p:spPr>
          <a:xfrm>
            <a:off x="1957708" y="5957957"/>
            <a:ext cx="340157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100" i="1">
                <a:latin typeface="+mj-lt"/>
                <a:ea typeface="+mj-ea"/>
                <a:cs typeface="+mj-cs"/>
                <a:sym typeface="Gill Sans"/>
              </a:defRPr>
            </a:pPr>
            <a:r>
              <a:rPr sz="4100">
                <a:latin typeface="+mn-lt"/>
              </a:rPr>
              <a:t>∆V</a:t>
            </a:r>
            <a:r>
              <a:rPr sz="4100" baseline="-5999">
                <a:latin typeface="+mn-lt"/>
              </a:rPr>
              <a:t>load</a:t>
            </a:r>
            <a:r>
              <a:rPr sz="4100">
                <a:latin typeface="+mn-lt"/>
              </a:rPr>
              <a:t> = IR</a:t>
            </a:r>
            <a:r>
              <a:rPr sz="4100" baseline="-5999">
                <a:latin typeface="+mn-lt"/>
              </a:rPr>
              <a:t>eq</a:t>
            </a:r>
            <a:r>
              <a:rPr sz="4100">
                <a:latin typeface="+mn-lt"/>
              </a:rPr>
              <a:t> = </a:t>
            </a:r>
          </a:p>
        </p:txBody>
      </p:sp>
      <p:grpSp>
        <p:nvGrpSpPr>
          <p:cNvPr id="909" name="Group"/>
          <p:cNvGrpSpPr/>
          <p:nvPr/>
        </p:nvGrpSpPr>
        <p:grpSpPr>
          <a:xfrm>
            <a:off x="5260822" y="5811308"/>
            <a:ext cx="1037142" cy="1001187"/>
            <a:chOff x="6396" y="-17993"/>
            <a:chExt cx="1037140" cy="1001187"/>
          </a:xfrm>
        </p:grpSpPr>
        <p:sp>
          <p:nvSpPr>
            <p:cNvPr id="906" name="R"/>
            <p:cNvSpPr/>
            <p:nvPr/>
          </p:nvSpPr>
          <p:spPr>
            <a:xfrm>
              <a:off x="349439" y="-17993"/>
              <a:ext cx="351057" cy="56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>
                  <a:latin typeface="+mn-lt"/>
                </a:rPr>
                <a:t>R</a:t>
              </a:r>
            </a:p>
          </p:txBody>
        </p:sp>
        <p:sp>
          <p:nvSpPr>
            <p:cNvPr id="907" name="1+R/r"/>
            <p:cNvSpPr/>
            <p:nvPr/>
          </p:nvSpPr>
          <p:spPr>
            <a:xfrm>
              <a:off x="6396" y="413807"/>
              <a:ext cx="1037140" cy="56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>
                  <a:latin typeface="+mn-lt"/>
                </a:rPr>
                <a:t>1+R/r</a:t>
              </a:r>
            </a:p>
          </p:txBody>
        </p:sp>
        <p:sp>
          <p:nvSpPr>
            <p:cNvPr id="908" name="Line"/>
            <p:cNvSpPr/>
            <p:nvPr/>
          </p:nvSpPr>
          <p:spPr>
            <a:xfrm flipH="1" flipV="1">
              <a:off x="53823" y="478561"/>
              <a:ext cx="90401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latin typeface="+mn-lt"/>
              </a:endParaRPr>
            </a:p>
          </p:txBody>
        </p:sp>
      </p:grpSp>
      <p:sp>
        <p:nvSpPr>
          <p:cNvPr id="910" name="I"/>
          <p:cNvSpPr/>
          <p:nvPr/>
        </p:nvSpPr>
        <p:spPr>
          <a:xfrm>
            <a:off x="6222835" y="5970657"/>
            <a:ext cx="38311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1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lang="en-US" dirty="0">
                <a:latin typeface="+mn-lt"/>
              </a:rPr>
              <a:t> </a:t>
            </a:r>
            <a:r>
              <a:rPr dirty="0">
                <a:latin typeface="+mn-lt"/>
              </a:rPr>
              <a:t>I</a:t>
            </a:r>
          </a:p>
        </p:txBody>
      </p:sp>
      <p:sp>
        <p:nvSpPr>
          <p:cNvPr id="911" name="Rload ≪ r,  ∆Vload ≈ IR"/>
          <p:cNvSpPr/>
          <p:nvPr/>
        </p:nvSpPr>
        <p:spPr>
          <a:xfrm>
            <a:off x="7277800" y="5970657"/>
            <a:ext cx="444352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defRPr sz="4100">
                <a:latin typeface="+mj-lt"/>
                <a:ea typeface="+mj-ea"/>
                <a:cs typeface="+mj-cs"/>
                <a:sym typeface="Gill Sans"/>
              </a:defRPr>
            </a:pPr>
            <a:r>
              <a:rPr sz="3600" i="1" dirty="0" err="1">
                <a:uFill>
                  <a:solidFill>
                    <a:srgbClr val="000000"/>
                  </a:solidFill>
                </a:uFill>
                <a:latin typeface="+mn-lt"/>
              </a:rPr>
              <a:t>R</a:t>
            </a:r>
            <a:r>
              <a:rPr sz="3600" i="1" baseline="-5999" dirty="0" err="1">
                <a:uFill>
                  <a:solidFill>
                    <a:srgbClr val="000000"/>
                  </a:solidFill>
                </a:uFill>
                <a:latin typeface="+mn-lt"/>
              </a:rPr>
              <a:t>load</a:t>
            </a:r>
            <a:r>
              <a:rPr sz="4100" i="1" dirty="0">
                <a:latin typeface="+mn-lt"/>
              </a:rPr>
              <a:t> </a:t>
            </a:r>
            <a:r>
              <a:rPr sz="3600" i="1" dirty="0">
                <a:uFill>
                  <a:solidFill>
                    <a:srgbClr val="000000"/>
                  </a:solidFill>
                </a:uFill>
                <a:latin typeface="+mn-lt"/>
              </a:rPr>
              <a:t>≪ </a:t>
            </a:r>
            <a:r>
              <a:rPr sz="4100" i="1" dirty="0">
                <a:latin typeface="+mn-lt"/>
              </a:rPr>
              <a:t>r</a:t>
            </a:r>
            <a:r>
              <a:rPr sz="3600" i="1" dirty="0">
                <a:uFill>
                  <a:solidFill>
                    <a:srgbClr val="000000"/>
                  </a:solidFill>
                </a:uFill>
                <a:latin typeface="+mn-lt"/>
              </a:rPr>
              <a:t>, </a:t>
            </a:r>
            <a:r>
              <a:rPr sz="4100" i="1" dirty="0">
                <a:latin typeface="+mn-lt"/>
              </a:rPr>
              <a:t> ∆</a:t>
            </a:r>
            <a:r>
              <a:rPr sz="4100" i="1" dirty="0" err="1">
                <a:latin typeface="+mn-lt"/>
              </a:rPr>
              <a:t>V</a:t>
            </a:r>
            <a:r>
              <a:rPr sz="4100" i="1" baseline="-5999" dirty="0" err="1">
                <a:latin typeface="+mn-lt"/>
              </a:rPr>
              <a:t>load</a:t>
            </a:r>
            <a:r>
              <a:rPr sz="4100" i="1" dirty="0">
                <a:latin typeface="+mn-lt"/>
              </a:rPr>
              <a:t> ≈ IR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914" name="voltmeter wants R low!…"/>
          <p:cNvSpPr/>
          <p:nvPr/>
        </p:nvSpPr>
        <p:spPr>
          <a:xfrm>
            <a:off x="2238177" y="1537916"/>
            <a:ext cx="5435783" cy="500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voltmeter wants R </a:t>
            </a:r>
            <a:r>
              <a:rPr sz="3200" b="1" dirty="0"/>
              <a:t>low</a:t>
            </a:r>
            <a:r>
              <a:rPr sz="3200" dirty="0"/>
              <a:t>!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can use a buffer/follower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I source wants R </a:t>
            </a:r>
            <a:r>
              <a:rPr sz="3200" b="1" dirty="0"/>
              <a:t>low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transformer pre-amp</a:t>
            </a:r>
            <a:r>
              <a:rPr lang="en-US" sz="3200" dirty="0"/>
              <a:t> if ac</a:t>
            </a:r>
            <a:endParaRPr sz="3200" dirty="0"/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consider sourcing V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V source wants R </a:t>
            </a:r>
            <a:r>
              <a:rPr sz="3200" b="1" dirty="0"/>
              <a:t>high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large series + parallel resistors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present large R</a:t>
            </a:r>
          </a:p>
        </p:txBody>
      </p:sp>
      <p:grpSp>
        <p:nvGrpSpPr>
          <p:cNvPr id="924" name="Group"/>
          <p:cNvGrpSpPr/>
          <p:nvPr/>
        </p:nvGrpSpPr>
        <p:grpSpPr>
          <a:xfrm>
            <a:off x="8821607" y="1595641"/>
            <a:ext cx="1964663" cy="903850"/>
            <a:chOff x="0" y="0"/>
            <a:chExt cx="1964661" cy="903848"/>
          </a:xfrm>
        </p:grpSpPr>
        <p:sp>
          <p:nvSpPr>
            <p:cNvPr id="915" name="Line"/>
            <p:cNvSpPr/>
            <p:nvPr/>
          </p:nvSpPr>
          <p:spPr>
            <a:xfrm flipH="1" flipV="1">
              <a:off x="0" y="283104"/>
              <a:ext cx="81017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16" name="Line"/>
            <p:cNvSpPr/>
            <p:nvPr/>
          </p:nvSpPr>
          <p:spPr>
            <a:xfrm flipH="1" flipV="1">
              <a:off x="1380432" y="410104"/>
              <a:ext cx="584230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17" name="Line"/>
            <p:cNvSpPr/>
            <p:nvPr/>
          </p:nvSpPr>
          <p:spPr>
            <a:xfrm flipH="1" flipV="1">
              <a:off x="554924" y="621065"/>
              <a:ext cx="259195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920" name="Group"/>
            <p:cNvGrpSpPr/>
            <p:nvPr/>
          </p:nvGrpSpPr>
          <p:grpSpPr>
            <a:xfrm rot="5400000">
              <a:off x="672269" y="52358"/>
              <a:ext cx="782052" cy="677335"/>
              <a:chOff x="0" y="0"/>
              <a:chExt cx="782051" cy="677333"/>
            </a:xfrm>
          </p:grpSpPr>
          <p:sp>
            <p:nvSpPr>
              <p:cNvPr id="918" name="Triangle"/>
              <p:cNvSpPr/>
              <p:nvPr/>
            </p:nvSpPr>
            <p:spPr>
              <a:xfrm>
                <a:off x="56148" y="0"/>
                <a:ext cx="725904" cy="609601"/>
              </a:xfrm>
              <a:prstGeom prst="triangle">
                <a:avLst/>
              </a:prstGeom>
              <a:solidFill>
                <a:srgbClr val="C6E6E9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5155" marR="45155" defTabSz="1016000">
                  <a:defRPr sz="26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 Roman"/>
                  </a:defRPr>
                </a:pPr>
                <a:endParaRPr sz="2600"/>
              </a:p>
            </p:txBody>
          </p:sp>
          <p:sp>
            <p:nvSpPr>
              <p:cNvPr id="919" name="Rectangle"/>
              <p:cNvSpPr/>
              <p:nvPr/>
            </p:nvSpPr>
            <p:spPr>
              <a:xfrm rot="16199995">
                <a:off x="74083" y="332316"/>
                <a:ext cx="270934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marL="12700" algn="ctr" defTabSz="1016000">
                  <a:defRPr sz="3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Times Roman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921" name="Line"/>
            <p:cNvSpPr/>
            <p:nvPr/>
          </p:nvSpPr>
          <p:spPr>
            <a:xfrm flipH="1">
              <a:off x="563257" y="605273"/>
              <a:ext cx="1" cy="29857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22" name="Line"/>
            <p:cNvSpPr/>
            <p:nvPr/>
          </p:nvSpPr>
          <p:spPr>
            <a:xfrm flipH="1" flipV="1">
              <a:off x="554924" y="900465"/>
              <a:ext cx="98459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23" name="Line"/>
            <p:cNvSpPr/>
            <p:nvPr/>
          </p:nvSpPr>
          <p:spPr>
            <a:xfrm flipH="1">
              <a:off x="1528458" y="408446"/>
              <a:ext cx="1" cy="49540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ourcing current"/>
          <p:cNvSpPr txBox="1">
            <a:spLocks noGrp="1"/>
          </p:cNvSpPr>
          <p:nvPr>
            <p:ph type="title"/>
          </p:nvPr>
        </p:nvSpPr>
        <p:spPr>
          <a:xfrm>
            <a:off x="2886869" y="292100"/>
            <a:ext cx="7772400" cy="86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Sourcing current</a:t>
            </a:r>
          </a:p>
        </p:txBody>
      </p:sp>
      <p:grpSp>
        <p:nvGrpSpPr>
          <p:cNvPr id="929" name="Group"/>
          <p:cNvGrpSpPr/>
          <p:nvPr/>
        </p:nvGrpSpPr>
        <p:grpSpPr>
          <a:xfrm>
            <a:off x="2229644" y="4216400"/>
            <a:ext cx="685800" cy="685800"/>
            <a:chOff x="0" y="0"/>
            <a:chExt cx="685800" cy="685800"/>
          </a:xfrm>
        </p:grpSpPr>
        <p:sp>
          <p:nvSpPr>
            <p:cNvPr id="927" name="Circle"/>
            <p:cNvSpPr/>
            <p:nvPr/>
          </p:nvSpPr>
          <p:spPr>
            <a:xfrm>
              <a:off x="0" y="0"/>
              <a:ext cx="685800" cy="68580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pPr>
              <a:endParaRPr sz="2400"/>
            </a:p>
          </p:txBody>
        </p:sp>
        <p:sp>
          <p:nvSpPr>
            <p:cNvPr id="928" name="Line"/>
            <p:cNvSpPr/>
            <p:nvPr/>
          </p:nvSpPr>
          <p:spPr>
            <a:xfrm>
              <a:off x="342900" y="152400"/>
              <a:ext cx="1588" cy="3810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30" name="Line"/>
          <p:cNvSpPr/>
          <p:nvPr/>
        </p:nvSpPr>
        <p:spPr>
          <a:xfrm>
            <a:off x="2572544" y="4902200"/>
            <a:ext cx="1588" cy="7620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31" name="Line"/>
          <p:cNvSpPr/>
          <p:nvPr/>
        </p:nvSpPr>
        <p:spPr>
          <a:xfrm>
            <a:off x="2572544" y="3454400"/>
            <a:ext cx="1588" cy="7620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32" name="Rounded Rectangle"/>
          <p:cNvSpPr/>
          <p:nvPr/>
        </p:nvSpPr>
        <p:spPr>
          <a:xfrm>
            <a:off x="4055269" y="3276600"/>
            <a:ext cx="12954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6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600"/>
          </a:p>
        </p:txBody>
      </p:sp>
      <p:sp>
        <p:nvSpPr>
          <p:cNvPr id="933" name="Rounded Rectangle"/>
          <p:cNvSpPr/>
          <p:nvPr/>
        </p:nvSpPr>
        <p:spPr>
          <a:xfrm>
            <a:off x="4055269" y="5473700"/>
            <a:ext cx="12954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600"/>
          </a:p>
        </p:txBody>
      </p:sp>
      <p:sp>
        <p:nvSpPr>
          <p:cNvPr id="934" name="Line"/>
          <p:cNvSpPr/>
          <p:nvPr/>
        </p:nvSpPr>
        <p:spPr>
          <a:xfrm>
            <a:off x="2572545" y="5664200"/>
            <a:ext cx="1495425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35" name="Line"/>
          <p:cNvSpPr/>
          <p:nvPr/>
        </p:nvSpPr>
        <p:spPr>
          <a:xfrm>
            <a:off x="2572544" y="3454400"/>
            <a:ext cx="1468438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36" name="Rwires"/>
          <p:cNvSpPr/>
          <p:nvPr/>
        </p:nvSpPr>
        <p:spPr>
          <a:xfrm>
            <a:off x="4164807" y="5821362"/>
            <a:ext cx="101662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R</a:t>
            </a:r>
            <a:r>
              <a:rPr sz="3600" baseline="-22888"/>
              <a:t>wires</a:t>
            </a:r>
          </a:p>
        </p:txBody>
      </p:sp>
      <p:sp>
        <p:nvSpPr>
          <p:cNvPr id="937" name="Rwires"/>
          <p:cNvSpPr/>
          <p:nvPr/>
        </p:nvSpPr>
        <p:spPr>
          <a:xfrm>
            <a:off x="4164807" y="3657600"/>
            <a:ext cx="101662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R</a:t>
            </a:r>
            <a:r>
              <a:rPr sz="3600" baseline="-22888"/>
              <a:t>wires</a:t>
            </a:r>
          </a:p>
        </p:txBody>
      </p:sp>
      <p:sp>
        <p:nvSpPr>
          <p:cNvPr id="938" name="Line"/>
          <p:cNvSpPr/>
          <p:nvPr/>
        </p:nvSpPr>
        <p:spPr>
          <a:xfrm flipV="1">
            <a:off x="5349082" y="3454400"/>
            <a:ext cx="652463" cy="127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39" name="Line"/>
          <p:cNvSpPr/>
          <p:nvPr/>
        </p:nvSpPr>
        <p:spPr>
          <a:xfrm>
            <a:off x="5337970" y="5664200"/>
            <a:ext cx="663575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40" name="Rounded Rectangle"/>
          <p:cNvSpPr/>
          <p:nvPr/>
        </p:nvSpPr>
        <p:spPr>
          <a:xfrm rot="5400000">
            <a:off x="5360194" y="4375150"/>
            <a:ext cx="1282700" cy="381000"/>
          </a:xfrm>
          <a:prstGeom prst="roundRect">
            <a:avLst>
              <a:gd name="adj" fmla="val 16667"/>
            </a:avLst>
          </a:prstGeom>
          <a:solidFill>
            <a:srgbClr val="4349AA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600"/>
          </a:p>
        </p:txBody>
      </p:sp>
      <p:sp>
        <p:nvSpPr>
          <p:cNvPr id="941" name="Line"/>
          <p:cNvSpPr/>
          <p:nvPr/>
        </p:nvSpPr>
        <p:spPr>
          <a:xfrm>
            <a:off x="6001544" y="3454400"/>
            <a:ext cx="1588" cy="4572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42" name="Line"/>
          <p:cNvSpPr/>
          <p:nvPr/>
        </p:nvSpPr>
        <p:spPr>
          <a:xfrm>
            <a:off x="6001544" y="5207000"/>
            <a:ext cx="1588" cy="4572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43" name="Rthing"/>
          <p:cNvSpPr/>
          <p:nvPr/>
        </p:nvSpPr>
        <p:spPr>
          <a:xfrm>
            <a:off x="6417469" y="4419600"/>
            <a:ext cx="11049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R</a:t>
            </a:r>
            <a:r>
              <a:rPr sz="3600" baseline="-22888"/>
              <a:t>thing</a:t>
            </a:r>
          </a:p>
        </p:txBody>
      </p:sp>
      <p:sp>
        <p:nvSpPr>
          <p:cNvPr id="944" name="I"/>
          <p:cNvSpPr/>
          <p:nvPr/>
        </p:nvSpPr>
        <p:spPr>
          <a:xfrm>
            <a:off x="1845469" y="4262437"/>
            <a:ext cx="2952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  <p:sp>
        <p:nvSpPr>
          <p:cNvPr id="945" name="Circle"/>
          <p:cNvSpPr/>
          <p:nvPr/>
        </p:nvSpPr>
        <p:spPr>
          <a:xfrm>
            <a:off x="3026569" y="4203700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600"/>
          </a:p>
        </p:txBody>
      </p:sp>
      <p:sp>
        <p:nvSpPr>
          <p:cNvPr id="946" name="Line"/>
          <p:cNvSpPr/>
          <p:nvPr/>
        </p:nvSpPr>
        <p:spPr>
          <a:xfrm>
            <a:off x="3369469" y="4876800"/>
            <a:ext cx="1588" cy="79533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47" name="Line"/>
          <p:cNvSpPr/>
          <p:nvPr/>
        </p:nvSpPr>
        <p:spPr>
          <a:xfrm>
            <a:off x="3369469" y="3441700"/>
            <a:ext cx="1588" cy="7493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48" name="V"/>
          <p:cNvSpPr/>
          <p:nvPr/>
        </p:nvSpPr>
        <p:spPr>
          <a:xfrm>
            <a:off x="3134519" y="4270375"/>
            <a:ext cx="42030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V</a:t>
            </a:r>
          </a:p>
        </p:txBody>
      </p:sp>
      <p:sp>
        <p:nvSpPr>
          <p:cNvPr id="949" name="This is what a hand meter does.…"/>
          <p:cNvSpPr/>
          <p:nvPr/>
        </p:nvSpPr>
        <p:spPr>
          <a:xfrm>
            <a:off x="2023270" y="1257300"/>
            <a:ext cx="548900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This is what a hand meter does.</a:t>
            </a: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Why is it </a:t>
            </a: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not great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?</a:t>
            </a:r>
          </a:p>
        </p:txBody>
      </p:sp>
      <p:sp>
        <p:nvSpPr>
          <p:cNvPr id="950" name="Vmeter = I(Rthing + 2Rwires)"/>
          <p:cNvSpPr/>
          <p:nvPr/>
        </p:nvSpPr>
        <p:spPr>
          <a:xfrm>
            <a:off x="7449344" y="3454400"/>
            <a:ext cx="45416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 dirty="0" err="1"/>
              <a:t>V</a:t>
            </a:r>
            <a:r>
              <a:rPr sz="3600" baseline="-22888" dirty="0" err="1"/>
              <a:t>meter</a:t>
            </a:r>
            <a:r>
              <a:rPr sz="3600" dirty="0"/>
              <a:t> = I(</a:t>
            </a:r>
            <a:r>
              <a:rPr sz="3600" dirty="0" err="1"/>
              <a:t>R</a:t>
            </a:r>
            <a:r>
              <a:rPr sz="3600" baseline="-22888" dirty="0" err="1"/>
              <a:t>thing</a:t>
            </a:r>
            <a:r>
              <a:rPr sz="3600" dirty="0"/>
              <a:t> + 2R</a:t>
            </a:r>
            <a:r>
              <a:rPr sz="3600" baseline="-22888" dirty="0"/>
              <a:t>wires</a:t>
            </a:r>
            <a:r>
              <a:rPr sz="3600" dirty="0"/>
              <a:t>) </a:t>
            </a:r>
          </a:p>
        </p:txBody>
      </p:sp>
      <p:sp>
        <p:nvSpPr>
          <p:cNvPr id="28" name="Vmeter = I(Rthing + 2Rwires)">
            <a:extLst>
              <a:ext uri="{FF2B5EF4-FFF2-40B4-BE49-F238E27FC236}">
                <a16:creationId xmlns:a16="http://schemas.microsoft.com/office/drawing/2014/main" id="{D804CCE9-DD71-DF14-3746-26187E4A6C26}"/>
              </a:ext>
            </a:extLst>
          </p:cNvPr>
          <p:cNvSpPr/>
          <p:nvPr/>
        </p:nvSpPr>
        <p:spPr>
          <a:xfrm>
            <a:off x="6663897" y="5672138"/>
            <a:ext cx="4807726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800" dirty="0"/>
              <a:t>Meters: check your inputs</a:t>
            </a:r>
          </a:p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800" dirty="0"/>
              <a:t>Check for “R=0” by shorting leads</a:t>
            </a:r>
          </a:p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800" dirty="0"/>
              <a:t>Keep after the batteries … 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ourcing current, “properly”"/>
          <p:cNvSpPr txBox="1">
            <a:spLocks noGrp="1"/>
          </p:cNvSpPr>
          <p:nvPr>
            <p:ph type="title"/>
          </p:nvPr>
        </p:nvSpPr>
        <p:spPr>
          <a:xfrm>
            <a:off x="2886869" y="317500"/>
            <a:ext cx="7772400" cy="838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4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Sourcing current, “properly”</a:t>
            </a:r>
          </a:p>
        </p:txBody>
      </p:sp>
      <p:sp>
        <p:nvSpPr>
          <p:cNvPr id="953" name="No problem.…"/>
          <p:cNvSpPr/>
          <p:nvPr/>
        </p:nvSpPr>
        <p:spPr>
          <a:xfrm>
            <a:off x="2058195" y="4846637"/>
            <a:ext cx="532549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No problem.</a:t>
            </a: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You just need four wires.</a:t>
            </a: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What is still </a:t>
            </a: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potentially 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wrong?</a:t>
            </a:r>
          </a:p>
        </p:txBody>
      </p:sp>
      <p:sp>
        <p:nvSpPr>
          <p:cNvPr id="954" name="Circle"/>
          <p:cNvSpPr/>
          <p:nvPr/>
        </p:nvSpPr>
        <p:spPr>
          <a:xfrm>
            <a:off x="2229644" y="2286000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400"/>
          </a:p>
        </p:txBody>
      </p:sp>
      <p:sp>
        <p:nvSpPr>
          <p:cNvPr id="955" name="Line"/>
          <p:cNvSpPr/>
          <p:nvPr/>
        </p:nvSpPr>
        <p:spPr>
          <a:xfrm>
            <a:off x="2574132" y="2436170"/>
            <a:ext cx="1" cy="42133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56" name="Line"/>
          <p:cNvSpPr/>
          <p:nvPr/>
        </p:nvSpPr>
        <p:spPr>
          <a:xfrm>
            <a:off x="2572544" y="2971800"/>
            <a:ext cx="1588" cy="7620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57" name="Line"/>
          <p:cNvSpPr/>
          <p:nvPr/>
        </p:nvSpPr>
        <p:spPr>
          <a:xfrm>
            <a:off x="2572544" y="1524000"/>
            <a:ext cx="1588" cy="7620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58" name="Rounded Rectangle"/>
          <p:cNvSpPr/>
          <p:nvPr/>
        </p:nvSpPr>
        <p:spPr>
          <a:xfrm>
            <a:off x="3639344" y="1346200"/>
            <a:ext cx="12954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400"/>
          </a:p>
        </p:txBody>
      </p:sp>
      <p:sp>
        <p:nvSpPr>
          <p:cNvPr id="959" name="Rounded Rectangle"/>
          <p:cNvSpPr/>
          <p:nvPr/>
        </p:nvSpPr>
        <p:spPr>
          <a:xfrm>
            <a:off x="3639344" y="3543300"/>
            <a:ext cx="12954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600"/>
          </a:p>
        </p:txBody>
      </p:sp>
      <p:sp>
        <p:nvSpPr>
          <p:cNvPr id="960" name="Line"/>
          <p:cNvSpPr/>
          <p:nvPr/>
        </p:nvSpPr>
        <p:spPr>
          <a:xfrm>
            <a:off x="2572544" y="37338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1" name="Line"/>
          <p:cNvSpPr/>
          <p:nvPr/>
        </p:nvSpPr>
        <p:spPr>
          <a:xfrm>
            <a:off x="2572544" y="15240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2" name="Rwires"/>
          <p:cNvSpPr/>
          <p:nvPr/>
        </p:nvSpPr>
        <p:spPr>
          <a:xfrm>
            <a:off x="3791744" y="4100512"/>
            <a:ext cx="11430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R</a:t>
            </a:r>
            <a:r>
              <a:rPr sz="3600" baseline="-22888"/>
              <a:t>wires</a:t>
            </a:r>
          </a:p>
        </p:txBody>
      </p:sp>
      <p:sp>
        <p:nvSpPr>
          <p:cNvPr id="963" name="Rwires"/>
          <p:cNvSpPr/>
          <p:nvPr/>
        </p:nvSpPr>
        <p:spPr>
          <a:xfrm>
            <a:off x="3791744" y="1814512"/>
            <a:ext cx="10541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R</a:t>
            </a:r>
            <a:r>
              <a:rPr sz="3600" baseline="-22888"/>
              <a:t>wires</a:t>
            </a:r>
          </a:p>
        </p:txBody>
      </p:sp>
      <p:sp>
        <p:nvSpPr>
          <p:cNvPr id="964" name="Line"/>
          <p:cNvSpPr/>
          <p:nvPr/>
        </p:nvSpPr>
        <p:spPr>
          <a:xfrm>
            <a:off x="4934744" y="15240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5" name="Line"/>
          <p:cNvSpPr/>
          <p:nvPr/>
        </p:nvSpPr>
        <p:spPr>
          <a:xfrm>
            <a:off x="4934744" y="37338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6" name="Rounded Rectangle"/>
          <p:cNvSpPr/>
          <p:nvPr/>
        </p:nvSpPr>
        <p:spPr>
          <a:xfrm rot="5400000">
            <a:off x="5360194" y="2444750"/>
            <a:ext cx="1282700" cy="381000"/>
          </a:xfrm>
          <a:prstGeom prst="roundRect">
            <a:avLst>
              <a:gd name="adj" fmla="val 16667"/>
            </a:avLst>
          </a:prstGeom>
          <a:solidFill>
            <a:srgbClr val="4349AA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600"/>
          </a:p>
        </p:txBody>
      </p:sp>
      <p:sp>
        <p:nvSpPr>
          <p:cNvPr id="967" name="Line"/>
          <p:cNvSpPr/>
          <p:nvPr/>
        </p:nvSpPr>
        <p:spPr>
          <a:xfrm>
            <a:off x="6001544" y="1524000"/>
            <a:ext cx="1588" cy="4572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8" name="Line"/>
          <p:cNvSpPr/>
          <p:nvPr/>
        </p:nvSpPr>
        <p:spPr>
          <a:xfrm>
            <a:off x="6001544" y="3276600"/>
            <a:ext cx="1588" cy="4572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9" name="Rthing"/>
          <p:cNvSpPr/>
          <p:nvPr/>
        </p:nvSpPr>
        <p:spPr>
          <a:xfrm>
            <a:off x="6217444" y="2438400"/>
            <a:ext cx="9906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R</a:t>
            </a:r>
            <a:r>
              <a:rPr sz="3600" baseline="-22888"/>
              <a:t>thing</a:t>
            </a:r>
          </a:p>
        </p:txBody>
      </p:sp>
      <p:sp>
        <p:nvSpPr>
          <p:cNvPr id="970" name="Line"/>
          <p:cNvSpPr/>
          <p:nvPr/>
        </p:nvSpPr>
        <p:spPr>
          <a:xfrm>
            <a:off x="6001544" y="3505200"/>
            <a:ext cx="17526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1" name="Line"/>
          <p:cNvSpPr/>
          <p:nvPr/>
        </p:nvSpPr>
        <p:spPr>
          <a:xfrm>
            <a:off x="6001544" y="1752600"/>
            <a:ext cx="17526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2" name="I"/>
          <p:cNvSpPr/>
          <p:nvPr/>
        </p:nvSpPr>
        <p:spPr>
          <a:xfrm>
            <a:off x="1845469" y="2332037"/>
            <a:ext cx="2952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  <p:sp>
        <p:nvSpPr>
          <p:cNvPr id="973" name="Circle"/>
          <p:cNvSpPr/>
          <p:nvPr/>
        </p:nvSpPr>
        <p:spPr>
          <a:xfrm>
            <a:off x="7398544" y="2286000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600"/>
          </a:p>
        </p:txBody>
      </p:sp>
      <p:sp>
        <p:nvSpPr>
          <p:cNvPr id="974" name="Line"/>
          <p:cNvSpPr/>
          <p:nvPr/>
        </p:nvSpPr>
        <p:spPr>
          <a:xfrm>
            <a:off x="7741444" y="2971800"/>
            <a:ext cx="1588" cy="533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5" name="Line"/>
          <p:cNvSpPr/>
          <p:nvPr/>
        </p:nvSpPr>
        <p:spPr>
          <a:xfrm>
            <a:off x="7741444" y="1752600"/>
            <a:ext cx="1588" cy="533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6" name="V"/>
          <p:cNvSpPr/>
          <p:nvPr/>
        </p:nvSpPr>
        <p:spPr>
          <a:xfrm>
            <a:off x="7569994" y="2327275"/>
            <a:ext cx="42030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V</a:t>
            </a:r>
          </a:p>
        </p:txBody>
      </p:sp>
      <p:sp>
        <p:nvSpPr>
          <p:cNvPr id="977" name="Rthing ≪ Rinternal…"/>
          <p:cNvSpPr/>
          <p:nvPr/>
        </p:nvSpPr>
        <p:spPr>
          <a:xfrm>
            <a:off x="8627269" y="3479800"/>
            <a:ext cx="277351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R</a:t>
            </a:r>
            <a:r>
              <a:rPr sz="3600" baseline="-18666"/>
              <a:t>thing</a:t>
            </a:r>
            <a:r>
              <a:rPr sz="3600"/>
              <a:t> ≪ R</a:t>
            </a:r>
            <a:r>
              <a:rPr sz="3600" baseline="-5999"/>
              <a:t>internal</a:t>
            </a:r>
          </a:p>
          <a:p>
            <a:pPr marL="40639" marR="40639" defTabSz="914400">
              <a:defRPr sz="36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600"/>
              <a:t>or add buffer</a:t>
            </a:r>
          </a:p>
        </p:txBody>
      </p:sp>
      <p:sp>
        <p:nvSpPr>
          <p:cNvPr id="978" name="Line"/>
          <p:cNvSpPr/>
          <p:nvPr/>
        </p:nvSpPr>
        <p:spPr>
          <a:xfrm flipH="1" flipV="1">
            <a:off x="8093869" y="2946400"/>
            <a:ext cx="457200" cy="5334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ource/meter imped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source/meter impedance</a:t>
            </a:r>
          </a:p>
        </p:txBody>
      </p:sp>
      <p:sp>
        <p:nvSpPr>
          <p:cNvPr id="981" name="voltmeter wants R low…"/>
          <p:cNvSpPr/>
          <p:nvPr/>
        </p:nvSpPr>
        <p:spPr>
          <a:xfrm>
            <a:off x="2275185" y="1430380"/>
            <a:ext cx="9183676" cy="549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voltmeter wants R low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B</a:t>
            </a:r>
            <a:r>
              <a:rPr sz="3200" dirty="0"/>
              <a:t>uffer</a:t>
            </a:r>
            <a:r>
              <a:rPr lang="en-US" sz="3200" dirty="0"/>
              <a:t>/amp</a:t>
            </a:r>
            <a:r>
              <a:rPr sz="3200" dirty="0"/>
              <a:t> to increase input R of meter?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can </a:t>
            </a:r>
            <a:r>
              <a:rPr lang="en-US" sz="3200" dirty="0"/>
              <a:t>easily provide</a:t>
            </a:r>
            <a:r>
              <a:rPr sz="3200" dirty="0"/>
              <a:t> ~10</a:t>
            </a:r>
            <a:r>
              <a:rPr sz="3200" baseline="31999" dirty="0"/>
              <a:t>10</a:t>
            </a:r>
            <a:r>
              <a:rPr sz="3200" dirty="0"/>
              <a:t> Ohm</a:t>
            </a:r>
          </a:p>
          <a:p>
            <a:pPr lvl="2" indent="533400"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I source wants R low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can we stay in compliance?</a:t>
            </a:r>
            <a:r>
              <a:rPr lang="en-US" sz="3200" dirty="0"/>
              <a:t> What does that mean?</a:t>
            </a:r>
            <a:endParaRPr sz="3200" dirty="0"/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is it better to source V?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pre-amp?</a:t>
            </a:r>
            <a:endParaRPr lang="en-US" sz="3200" dirty="0"/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	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High resistances are a problem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But so are low resistances if V is too small!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ourcing voltage"/>
          <p:cNvSpPr txBox="1">
            <a:spLocks noGrp="1"/>
          </p:cNvSpPr>
          <p:nvPr>
            <p:ph type="title"/>
          </p:nvPr>
        </p:nvSpPr>
        <p:spPr>
          <a:xfrm>
            <a:off x="2886869" y="266700"/>
            <a:ext cx="7772400" cy="889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Sourcing voltage</a:t>
            </a:r>
          </a:p>
        </p:txBody>
      </p:sp>
      <p:sp>
        <p:nvSpPr>
          <p:cNvPr id="985" name="Line"/>
          <p:cNvSpPr/>
          <p:nvPr/>
        </p:nvSpPr>
        <p:spPr>
          <a:xfrm>
            <a:off x="2572544" y="2803526"/>
            <a:ext cx="1588" cy="93027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6" name="Line"/>
          <p:cNvSpPr/>
          <p:nvPr/>
        </p:nvSpPr>
        <p:spPr>
          <a:xfrm>
            <a:off x="2572544" y="1524000"/>
            <a:ext cx="1588" cy="102235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7" name="Rounded Rectangle"/>
          <p:cNvSpPr/>
          <p:nvPr/>
        </p:nvSpPr>
        <p:spPr>
          <a:xfrm>
            <a:off x="3639344" y="1358900"/>
            <a:ext cx="12954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400"/>
          </a:p>
        </p:txBody>
      </p:sp>
      <p:sp>
        <p:nvSpPr>
          <p:cNvPr id="988" name="Rounded Rectangle"/>
          <p:cNvSpPr/>
          <p:nvPr/>
        </p:nvSpPr>
        <p:spPr>
          <a:xfrm>
            <a:off x="3639344" y="3543300"/>
            <a:ext cx="12954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989" name="Line"/>
          <p:cNvSpPr/>
          <p:nvPr/>
        </p:nvSpPr>
        <p:spPr>
          <a:xfrm>
            <a:off x="2572544" y="37338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0" name="Line"/>
          <p:cNvSpPr/>
          <p:nvPr/>
        </p:nvSpPr>
        <p:spPr>
          <a:xfrm>
            <a:off x="2572544" y="15367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1" name="Rwires"/>
          <p:cNvSpPr/>
          <p:nvPr/>
        </p:nvSpPr>
        <p:spPr>
          <a:xfrm>
            <a:off x="3791744" y="4100513"/>
            <a:ext cx="11430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25000"/>
              <a:t>wires</a:t>
            </a:r>
          </a:p>
        </p:txBody>
      </p:sp>
      <p:sp>
        <p:nvSpPr>
          <p:cNvPr id="992" name="Rwires"/>
          <p:cNvSpPr/>
          <p:nvPr/>
        </p:nvSpPr>
        <p:spPr>
          <a:xfrm>
            <a:off x="3791744" y="1814513"/>
            <a:ext cx="10414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25000"/>
              <a:t>wires</a:t>
            </a:r>
          </a:p>
        </p:txBody>
      </p:sp>
      <p:sp>
        <p:nvSpPr>
          <p:cNvPr id="993" name="Line"/>
          <p:cNvSpPr/>
          <p:nvPr/>
        </p:nvSpPr>
        <p:spPr>
          <a:xfrm>
            <a:off x="4934744" y="15367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4" name="Line"/>
          <p:cNvSpPr/>
          <p:nvPr/>
        </p:nvSpPr>
        <p:spPr>
          <a:xfrm>
            <a:off x="4934744" y="37338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5" name="Rounded Rectangle"/>
          <p:cNvSpPr/>
          <p:nvPr/>
        </p:nvSpPr>
        <p:spPr>
          <a:xfrm rot="5400000">
            <a:off x="5360194" y="2444750"/>
            <a:ext cx="1282700" cy="381000"/>
          </a:xfrm>
          <a:prstGeom prst="roundRect">
            <a:avLst>
              <a:gd name="adj" fmla="val 16667"/>
            </a:avLst>
          </a:prstGeom>
          <a:solidFill>
            <a:srgbClr val="4349AA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996" name="Line"/>
          <p:cNvSpPr/>
          <p:nvPr/>
        </p:nvSpPr>
        <p:spPr>
          <a:xfrm>
            <a:off x="6001544" y="1524000"/>
            <a:ext cx="1588" cy="4572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7" name="Line"/>
          <p:cNvSpPr/>
          <p:nvPr/>
        </p:nvSpPr>
        <p:spPr>
          <a:xfrm>
            <a:off x="6001544" y="3276600"/>
            <a:ext cx="1588" cy="4572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8" name="Rthing"/>
          <p:cNvSpPr/>
          <p:nvPr/>
        </p:nvSpPr>
        <p:spPr>
          <a:xfrm>
            <a:off x="6230144" y="2400301"/>
            <a:ext cx="9906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25000"/>
              <a:t>thing</a:t>
            </a:r>
          </a:p>
        </p:txBody>
      </p:sp>
      <p:sp>
        <p:nvSpPr>
          <p:cNvPr id="999" name="Line"/>
          <p:cNvSpPr/>
          <p:nvPr/>
        </p:nvSpPr>
        <p:spPr>
          <a:xfrm>
            <a:off x="6001544" y="3505200"/>
            <a:ext cx="17526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0" name="Line"/>
          <p:cNvSpPr/>
          <p:nvPr/>
        </p:nvSpPr>
        <p:spPr>
          <a:xfrm>
            <a:off x="6001544" y="1752600"/>
            <a:ext cx="17526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1" name="Circle"/>
          <p:cNvSpPr/>
          <p:nvPr/>
        </p:nvSpPr>
        <p:spPr>
          <a:xfrm>
            <a:off x="7398544" y="2286000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02" name="Line"/>
          <p:cNvSpPr/>
          <p:nvPr/>
        </p:nvSpPr>
        <p:spPr>
          <a:xfrm>
            <a:off x="7741444" y="2971800"/>
            <a:ext cx="1588" cy="533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3" name="Line"/>
          <p:cNvSpPr/>
          <p:nvPr/>
        </p:nvSpPr>
        <p:spPr>
          <a:xfrm>
            <a:off x="7741444" y="1752600"/>
            <a:ext cx="1588" cy="533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4" name="Vs"/>
          <p:cNvSpPr/>
          <p:nvPr/>
        </p:nvSpPr>
        <p:spPr>
          <a:xfrm>
            <a:off x="1791494" y="2405063"/>
            <a:ext cx="49084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V</a:t>
            </a:r>
            <a:r>
              <a:rPr sz="3200" baseline="-5999"/>
              <a:t>s</a:t>
            </a:r>
          </a:p>
        </p:txBody>
      </p:sp>
      <p:sp>
        <p:nvSpPr>
          <p:cNvPr id="1005" name="Still have to measure voltage on device…"/>
          <p:cNvSpPr/>
          <p:nvPr/>
        </p:nvSpPr>
        <p:spPr>
          <a:xfrm>
            <a:off x="2058195" y="4846637"/>
            <a:ext cx="665278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Still have to measure voltage on device</a:t>
            </a:r>
          </a:p>
          <a:p>
            <a:pPr marL="40639" marR="40639" defTabSz="914400"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	the wires </a:t>
            </a: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have a V drop</a:t>
            </a: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What about current?</a:t>
            </a:r>
          </a:p>
        </p:txBody>
      </p:sp>
      <p:sp>
        <p:nvSpPr>
          <p:cNvPr id="1006" name="Line"/>
          <p:cNvSpPr/>
          <p:nvPr/>
        </p:nvSpPr>
        <p:spPr>
          <a:xfrm>
            <a:off x="2302669" y="2794000"/>
            <a:ext cx="5334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7" name="Line"/>
          <p:cNvSpPr/>
          <p:nvPr/>
        </p:nvSpPr>
        <p:spPr>
          <a:xfrm>
            <a:off x="2394744" y="2717800"/>
            <a:ext cx="36512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8" name="Line"/>
          <p:cNvSpPr/>
          <p:nvPr/>
        </p:nvSpPr>
        <p:spPr>
          <a:xfrm>
            <a:off x="2302669" y="2641600"/>
            <a:ext cx="5334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9" name="Line"/>
          <p:cNvSpPr/>
          <p:nvPr/>
        </p:nvSpPr>
        <p:spPr>
          <a:xfrm>
            <a:off x="2394744" y="2565400"/>
            <a:ext cx="36512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0" name="V"/>
          <p:cNvSpPr/>
          <p:nvPr/>
        </p:nvSpPr>
        <p:spPr>
          <a:xfrm>
            <a:off x="7535069" y="2352676"/>
            <a:ext cx="39466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V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ourcing voltage II"/>
          <p:cNvSpPr txBox="1">
            <a:spLocks noGrp="1"/>
          </p:cNvSpPr>
          <p:nvPr>
            <p:ph type="title"/>
          </p:nvPr>
        </p:nvSpPr>
        <p:spPr>
          <a:xfrm>
            <a:off x="2886869" y="279400"/>
            <a:ext cx="7772400" cy="8763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Sourcing voltage II</a:t>
            </a:r>
          </a:p>
        </p:txBody>
      </p:sp>
      <p:sp>
        <p:nvSpPr>
          <p:cNvPr id="1013" name="R = ∆V / I…"/>
          <p:cNvSpPr/>
          <p:nvPr/>
        </p:nvSpPr>
        <p:spPr>
          <a:xfrm>
            <a:off x="2010569" y="4622801"/>
            <a:ext cx="486222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>
                <a:latin typeface="+mj-lt"/>
                <a:ea typeface="+mj-ea"/>
                <a:cs typeface="+mj-cs"/>
                <a:sym typeface="Gill Sans"/>
              </a:rPr>
              <a:t>R = </a:t>
            </a:r>
            <a:r>
              <a:rPr sz="3200" i="1">
                <a:latin typeface="+mj-lt"/>
                <a:ea typeface="+mj-ea"/>
                <a:cs typeface="+mj-cs"/>
                <a:sym typeface="Gill Sans"/>
              </a:rPr>
              <a:t>∆</a:t>
            </a:r>
            <a:r>
              <a:rPr sz="3200">
                <a:latin typeface="+mj-lt"/>
                <a:ea typeface="+mj-ea"/>
                <a:cs typeface="+mj-cs"/>
                <a:sym typeface="Gill Sans"/>
              </a:rPr>
              <a:t>V / I			</a:t>
            </a: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>
              <a:latin typeface="+mj-lt"/>
              <a:ea typeface="+mj-ea"/>
              <a:cs typeface="+mj-cs"/>
              <a:sym typeface="Gill Sans"/>
            </a:endParaRP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>
                <a:latin typeface="+mj-lt"/>
                <a:ea typeface="+mj-ea"/>
                <a:cs typeface="+mj-cs"/>
                <a:sym typeface="Gill Sans"/>
              </a:rPr>
              <a:t>Note we need 4 wires again</a:t>
            </a: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>
                <a:latin typeface="+mj-lt"/>
                <a:ea typeface="+mj-ea"/>
                <a:cs typeface="+mj-cs"/>
                <a:sym typeface="Gill Sans"/>
              </a:rPr>
              <a:t>current meter - not hard</a:t>
            </a:r>
          </a:p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>
                <a:latin typeface="+mj-lt"/>
                <a:ea typeface="+mj-ea"/>
                <a:cs typeface="+mj-cs"/>
                <a:sym typeface="Gill Sans"/>
              </a:rPr>
              <a:t>still problems?</a:t>
            </a:r>
          </a:p>
        </p:txBody>
      </p:sp>
      <p:sp>
        <p:nvSpPr>
          <p:cNvPr id="1014" name="Line"/>
          <p:cNvSpPr/>
          <p:nvPr/>
        </p:nvSpPr>
        <p:spPr>
          <a:xfrm flipH="1">
            <a:off x="2572544" y="2155826"/>
            <a:ext cx="1" cy="1590809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5" name="Line"/>
          <p:cNvSpPr/>
          <p:nvPr/>
        </p:nvSpPr>
        <p:spPr>
          <a:xfrm>
            <a:off x="2574132" y="1526364"/>
            <a:ext cx="1" cy="37228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6" name="Rounded Rectangle"/>
          <p:cNvSpPr/>
          <p:nvPr/>
        </p:nvSpPr>
        <p:spPr>
          <a:xfrm>
            <a:off x="4071144" y="1346200"/>
            <a:ext cx="8636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17" name="Line"/>
          <p:cNvSpPr/>
          <p:nvPr/>
        </p:nvSpPr>
        <p:spPr>
          <a:xfrm>
            <a:off x="2556669" y="3746501"/>
            <a:ext cx="1104900" cy="127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8" name="Line"/>
          <p:cNvSpPr/>
          <p:nvPr/>
        </p:nvSpPr>
        <p:spPr>
          <a:xfrm>
            <a:off x="2572545" y="1536701"/>
            <a:ext cx="1473795" cy="127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9" name="Rwires"/>
          <p:cNvSpPr/>
          <p:nvPr/>
        </p:nvSpPr>
        <p:spPr>
          <a:xfrm>
            <a:off x="3461545" y="3897313"/>
            <a:ext cx="10358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25000"/>
              <a:t>wires</a:t>
            </a:r>
          </a:p>
        </p:txBody>
      </p:sp>
      <p:sp>
        <p:nvSpPr>
          <p:cNvPr id="1020" name="Rwires"/>
          <p:cNvSpPr/>
          <p:nvPr/>
        </p:nvSpPr>
        <p:spPr>
          <a:xfrm>
            <a:off x="4045745" y="1738313"/>
            <a:ext cx="10358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25000"/>
              <a:t>wires</a:t>
            </a:r>
          </a:p>
        </p:txBody>
      </p:sp>
      <p:sp>
        <p:nvSpPr>
          <p:cNvPr id="1021" name="Line"/>
          <p:cNvSpPr/>
          <p:nvPr/>
        </p:nvSpPr>
        <p:spPr>
          <a:xfrm>
            <a:off x="4934744" y="1536700"/>
            <a:ext cx="10668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2" name="Line"/>
          <p:cNvSpPr/>
          <p:nvPr/>
        </p:nvSpPr>
        <p:spPr>
          <a:xfrm>
            <a:off x="5493544" y="3746500"/>
            <a:ext cx="5080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3" name="Rounded Rectangle"/>
          <p:cNvSpPr/>
          <p:nvPr/>
        </p:nvSpPr>
        <p:spPr>
          <a:xfrm rot="5400000">
            <a:off x="5550694" y="2470150"/>
            <a:ext cx="876300" cy="381000"/>
          </a:xfrm>
          <a:prstGeom prst="roundRect">
            <a:avLst>
              <a:gd name="adj" fmla="val 16667"/>
            </a:avLst>
          </a:prstGeom>
          <a:solidFill>
            <a:srgbClr val="4349AA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24" name="Line"/>
          <p:cNvSpPr/>
          <p:nvPr/>
        </p:nvSpPr>
        <p:spPr>
          <a:xfrm>
            <a:off x="6001545" y="1536700"/>
            <a:ext cx="1" cy="66041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5" name="Line"/>
          <p:cNvSpPr/>
          <p:nvPr/>
        </p:nvSpPr>
        <p:spPr>
          <a:xfrm>
            <a:off x="6003132" y="3124176"/>
            <a:ext cx="1" cy="62232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6" name="Rthing"/>
          <p:cNvSpPr/>
          <p:nvPr/>
        </p:nvSpPr>
        <p:spPr>
          <a:xfrm>
            <a:off x="6153944" y="2451101"/>
            <a:ext cx="9906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25000"/>
              <a:t>thing</a:t>
            </a:r>
          </a:p>
        </p:txBody>
      </p:sp>
      <p:sp>
        <p:nvSpPr>
          <p:cNvPr id="1027" name="Line"/>
          <p:cNvSpPr/>
          <p:nvPr/>
        </p:nvSpPr>
        <p:spPr>
          <a:xfrm>
            <a:off x="6001545" y="3263901"/>
            <a:ext cx="1775603" cy="127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8" name="Line"/>
          <p:cNvSpPr/>
          <p:nvPr/>
        </p:nvSpPr>
        <p:spPr>
          <a:xfrm>
            <a:off x="6001544" y="2070100"/>
            <a:ext cx="17526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9" name="Vs"/>
          <p:cNvSpPr/>
          <p:nvPr/>
        </p:nvSpPr>
        <p:spPr>
          <a:xfrm>
            <a:off x="1791494" y="1757363"/>
            <a:ext cx="49084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V</a:t>
            </a:r>
            <a:r>
              <a:rPr sz="3200" baseline="-5999"/>
              <a:t>s</a:t>
            </a:r>
          </a:p>
        </p:txBody>
      </p:sp>
      <p:sp>
        <p:nvSpPr>
          <p:cNvPr id="1030" name="Line"/>
          <p:cNvSpPr/>
          <p:nvPr/>
        </p:nvSpPr>
        <p:spPr>
          <a:xfrm>
            <a:off x="2302669" y="2146300"/>
            <a:ext cx="5334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1" name="Line"/>
          <p:cNvSpPr/>
          <p:nvPr/>
        </p:nvSpPr>
        <p:spPr>
          <a:xfrm>
            <a:off x="2394744" y="2070100"/>
            <a:ext cx="36512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2" name="Line"/>
          <p:cNvSpPr/>
          <p:nvPr/>
        </p:nvSpPr>
        <p:spPr>
          <a:xfrm>
            <a:off x="2302669" y="1993900"/>
            <a:ext cx="5334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3" name="Line"/>
          <p:cNvSpPr/>
          <p:nvPr/>
        </p:nvSpPr>
        <p:spPr>
          <a:xfrm>
            <a:off x="2394744" y="1917700"/>
            <a:ext cx="36512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036" name="Group"/>
          <p:cNvGrpSpPr/>
          <p:nvPr/>
        </p:nvGrpSpPr>
        <p:grpSpPr>
          <a:xfrm>
            <a:off x="9417844" y="2146300"/>
            <a:ext cx="685800" cy="687110"/>
            <a:chOff x="0" y="0"/>
            <a:chExt cx="685800" cy="687110"/>
          </a:xfrm>
        </p:grpSpPr>
        <p:sp>
          <p:nvSpPr>
            <p:cNvPr id="1034" name="Circle"/>
            <p:cNvSpPr/>
            <p:nvPr/>
          </p:nvSpPr>
          <p:spPr>
            <a:xfrm>
              <a:off x="0" y="0"/>
              <a:ext cx="685800" cy="685800"/>
            </a:xfrm>
            <a:prstGeom prst="ellips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32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pPr>
              <a:endParaRPr sz="3200"/>
            </a:p>
          </p:txBody>
        </p:sp>
        <p:sp>
          <p:nvSpPr>
            <p:cNvPr id="1035" name="V"/>
            <p:cNvSpPr/>
            <p:nvPr/>
          </p:nvSpPr>
          <p:spPr>
            <a:xfrm>
              <a:off x="136525" y="92075"/>
              <a:ext cx="433132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32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V</a:t>
              </a:r>
            </a:p>
          </p:txBody>
        </p:sp>
      </p:grpSp>
      <p:sp>
        <p:nvSpPr>
          <p:cNvPr id="1037" name="Line"/>
          <p:cNvSpPr/>
          <p:nvPr/>
        </p:nvSpPr>
        <p:spPr>
          <a:xfrm>
            <a:off x="4258469" y="3746500"/>
            <a:ext cx="560388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8" name="Circle"/>
          <p:cNvSpPr/>
          <p:nvPr/>
        </p:nvSpPr>
        <p:spPr>
          <a:xfrm>
            <a:off x="4817269" y="3400425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39" name="Ι"/>
          <p:cNvSpPr/>
          <p:nvPr/>
        </p:nvSpPr>
        <p:spPr>
          <a:xfrm>
            <a:off x="5042694" y="3473451"/>
            <a:ext cx="28886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Ι</a:t>
            </a:r>
          </a:p>
        </p:txBody>
      </p:sp>
      <p:sp>
        <p:nvSpPr>
          <p:cNvPr id="1040" name="Line"/>
          <p:cNvSpPr/>
          <p:nvPr/>
        </p:nvSpPr>
        <p:spPr>
          <a:xfrm>
            <a:off x="9938544" y="4146550"/>
            <a:ext cx="5080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1" name="Line"/>
          <p:cNvSpPr/>
          <p:nvPr/>
        </p:nvSpPr>
        <p:spPr>
          <a:xfrm>
            <a:off x="8703469" y="4146550"/>
            <a:ext cx="560388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2" name="Circle"/>
          <p:cNvSpPr/>
          <p:nvPr/>
        </p:nvSpPr>
        <p:spPr>
          <a:xfrm>
            <a:off x="9262269" y="3800475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43" name="Ι"/>
          <p:cNvSpPr/>
          <p:nvPr/>
        </p:nvSpPr>
        <p:spPr>
          <a:xfrm>
            <a:off x="9443244" y="3863976"/>
            <a:ext cx="28886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Ι</a:t>
            </a:r>
          </a:p>
        </p:txBody>
      </p:sp>
      <p:sp>
        <p:nvSpPr>
          <p:cNvPr id="1044" name="="/>
          <p:cNvSpPr/>
          <p:nvPr/>
        </p:nvSpPr>
        <p:spPr>
          <a:xfrm>
            <a:off x="9405144" y="4527551"/>
            <a:ext cx="42511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=</a:t>
            </a:r>
          </a:p>
        </p:txBody>
      </p:sp>
      <p:sp>
        <p:nvSpPr>
          <p:cNvPr id="1045" name="Rounded Rectangle"/>
          <p:cNvSpPr/>
          <p:nvPr/>
        </p:nvSpPr>
        <p:spPr>
          <a:xfrm>
            <a:off x="9186069" y="5646737"/>
            <a:ext cx="914400" cy="384176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46" name="Line"/>
          <p:cNvSpPr/>
          <p:nvPr/>
        </p:nvSpPr>
        <p:spPr>
          <a:xfrm>
            <a:off x="10100469" y="5824537"/>
            <a:ext cx="5080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7" name="Line"/>
          <p:cNvSpPr/>
          <p:nvPr/>
        </p:nvSpPr>
        <p:spPr>
          <a:xfrm>
            <a:off x="8627269" y="5824537"/>
            <a:ext cx="560388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8" name="Rprecise"/>
          <p:cNvSpPr/>
          <p:nvPr/>
        </p:nvSpPr>
        <p:spPr>
          <a:xfrm>
            <a:off x="9005095" y="5019676"/>
            <a:ext cx="130195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25000"/>
              <a:t>precise</a:t>
            </a:r>
            <a:r>
              <a:rPr sz="3200" baseline="-18999"/>
              <a:t> </a:t>
            </a:r>
          </a:p>
        </p:txBody>
      </p:sp>
      <p:sp>
        <p:nvSpPr>
          <p:cNvPr id="1049" name="Circle"/>
          <p:cNvSpPr/>
          <p:nvPr/>
        </p:nvSpPr>
        <p:spPr>
          <a:xfrm>
            <a:off x="9303544" y="6172200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50" name="Line"/>
          <p:cNvSpPr/>
          <p:nvPr/>
        </p:nvSpPr>
        <p:spPr>
          <a:xfrm>
            <a:off x="8933656" y="5816601"/>
            <a:ext cx="1588" cy="754063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1" name="V"/>
          <p:cNvSpPr/>
          <p:nvPr/>
        </p:nvSpPr>
        <p:spPr>
          <a:xfrm>
            <a:off x="9452769" y="6261101"/>
            <a:ext cx="43313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V</a:t>
            </a:r>
          </a:p>
        </p:txBody>
      </p:sp>
      <p:sp>
        <p:nvSpPr>
          <p:cNvPr id="1052" name="Line"/>
          <p:cNvSpPr/>
          <p:nvPr/>
        </p:nvSpPr>
        <p:spPr>
          <a:xfrm>
            <a:off x="10354469" y="5816601"/>
            <a:ext cx="1588" cy="715963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3" name="Line"/>
          <p:cNvSpPr/>
          <p:nvPr/>
        </p:nvSpPr>
        <p:spPr>
          <a:xfrm>
            <a:off x="8920957" y="6556375"/>
            <a:ext cx="419101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4" name="Line"/>
          <p:cNvSpPr/>
          <p:nvPr/>
        </p:nvSpPr>
        <p:spPr>
          <a:xfrm>
            <a:off x="9960769" y="6543675"/>
            <a:ext cx="4191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5" name="Line"/>
          <p:cNvSpPr/>
          <p:nvPr/>
        </p:nvSpPr>
        <p:spPr>
          <a:xfrm flipH="1">
            <a:off x="3207544" y="3048000"/>
            <a:ext cx="1" cy="70397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6" name="Line"/>
          <p:cNvSpPr/>
          <p:nvPr/>
        </p:nvSpPr>
        <p:spPr>
          <a:xfrm flipH="1">
            <a:off x="3220244" y="1524000"/>
            <a:ext cx="1" cy="114893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7" name="Rounded Rectangle"/>
          <p:cNvSpPr/>
          <p:nvPr/>
        </p:nvSpPr>
        <p:spPr>
          <a:xfrm>
            <a:off x="3686969" y="3556000"/>
            <a:ext cx="8128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58" name="Rpar"/>
          <p:cNvSpPr/>
          <p:nvPr/>
        </p:nvSpPr>
        <p:spPr>
          <a:xfrm>
            <a:off x="3461545" y="2665413"/>
            <a:ext cx="79541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par</a:t>
            </a:r>
          </a:p>
        </p:txBody>
      </p:sp>
      <p:sp>
        <p:nvSpPr>
          <p:cNvPr id="1059" name="Line"/>
          <p:cNvSpPr/>
          <p:nvPr/>
        </p:nvSpPr>
        <p:spPr>
          <a:xfrm flipH="1" flipV="1">
            <a:off x="7722704" y="2370137"/>
            <a:ext cx="518451" cy="12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0" name="Line"/>
          <p:cNvSpPr/>
          <p:nvPr/>
        </p:nvSpPr>
        <p:spPr>
          <a:xfrm flipH="1" flipV="1">
            <a:off x="8811409" y="2497137"/>
            <a:ext cx="584231" cy="12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1" name="Line"/>
          <p:cNvSpPr/>
          <p:nvPr/>
        </p:nvSpPr>
        <p:spPr>
          <a:xfrm flipH="1" flipV="1">
            <a:off x="7748718" y="2708098"/>
            <a:ext cx="496379" cy="12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064" name="Group"/>
          <p:cNvGrpSpPr/>
          <p:nvPr/>
        </p:nvGrpSpPr>
        <p:grpSpPr>
          <a:xfrm rot="5400000">
            <a:off x="8103246" y="2139392"/>
            <a:ext cx="782052" cy="677334"/>
            <a:chOff x="0" y="0"/>
            <a:chExt cx="782051" cy="677333"/>
          </a:xfrm>
        </p:grpSpPr>
        <p:sp>
          <p:nvSpPr>
            <p:cNvPr id="1062" name="Triangle"/>
            <p:cNvSpPr/>
            <p:nvPr/>
          </p:nvSpPr>
          <p:spPr>
            <a:xfrm>
              <a:off x="56148" y="0"/>
              <a:ext cx="725904" cy="609601"/>
            </a:xfrm>
            <a:prstGeom prst="triangle">
              <a:avLst/>
            </a:prstGeom>
            <a:solidFill>
              <a:srgbClr val="C6E6E9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pPr>
              <a:endParaRPr sz="2600"/>
            </a:p>
          </p:txBody>
        </p:sp>
        <p:sp>
          <p:nvSpPr>
            <p:cNvPr id="1063" name="Rectangle"/>
            <p:cNvSpPr/>
            <p:nvPr/>
          </p:nvSpPr>
          <p:spPr>
            <a:xfrm rot="16199995">
              <a:off x="74083" y="332316"/>
              <a:ext cx="270934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marL="12700" algn="ctr" defTabSz="1016000">
                <a:defRPr sz="3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065" name="Rounded Rectangle"/>
          <p:cNvSpPr/>
          <p:nvPr/>
        </p:nvSpPr>
        <p:spPr>
          <a:xfrm rot="5400000">
            <a:off x="2261394" y="2736850"/>
            <a:ext cx="6477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66" name="Rounded Rectangle"/>
          <p:cNvSpPr/>
          <p:nvPr/>
        </p:nvSpPr>
        <p:spPr>
          <a:xfrm rot="5400000">
            <a:off x="2915444" y="2730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B31B12"/>
          </a:solidFill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067" name="Rs"/>
          <p:cNvSpPr/>
          <p:nvPr/>
        </p:nvSpPr>
        <p:spPr>
          <a:xfrm>
            <a:off x="1772444" y="2665413"/>
            <a:ext cx="53893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s</a:t>
            </a:r>
          </a:p>
        </p:txBody>
      </p:sp>
      <p:sp>
        <p:nvSpPr>
          <p:cNvPr id="1068" name="Line"/>
          <p:cNvSpPr/>
          <p:nvPr/>
        </p:nvSpPr>
        <p:spPr>
          <a:xfrm>
            <a:off x="7743032" y="2057376"/>
            <a:ext cx="1" cy="32435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9" name="Line"/>
          <p:cNvSpPr/>
          <p:nvPr/>
        </p:nvSpPr>
        <p:spPr>
          <a:xfrm>
            <a:off x="7768432" y="2691952"/>
            <a:ext cx="1" cy="57877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0" name="Line"/>
          <p:cNvSpPr/>
          <p:nvPr/>
        </p:nvSpPr>
        <p:spPr>
          <a:xfrm flipH="1" flipV="1">
            <a:off x="10110304" y="2471737"/>
            <a:ext cx="329647" cy="12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076" name="Group"/>
          <p:cNvGrpSpPr/>
          <p:nvPr/>
        </p:nvGrpSpPr>
        <p:grpSpPr>
          <a:xfrm>
            <a:off x="10112594" y="2464858"/>
            <a:ext cx="584773" cy="436922"/>
            <a:chOff x="0" y="0"/>
            <a:chExt cx="584771" cy="436921"/>
          </a:xfrm>
        </p:grpSpPr>
        <p:sp>
          <p:nvSpPr>
            <p:cNvPr id="1071" name="Line"/>
            <p:cNvSpPr/>
            <p:nvPr/>
          </p:nvSpPr>
          <p:spPr>
            <a:xfrm>
              <a:off x="313135" y="0"/>
              <a:ext cx="1765" cy="2310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2" name="Line"/>
            <p:cNvSpPr/>
            <p:nvPr/>
          </p:nvSpPr>
          <p:spPr>
            <a:xfrm>
              <a:off x="76774" y="231069"/>
              <a:ext cx="507998" cy="176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3" name="Line"/>
            <p:cNvSpPr/>
            <p:nvPr/>
          </p:nvSpPr>
          <p:spPr>
            <a:xfrm flipH="1">
              <a:off x="0" y="228064"/>
              <a:ext cx="98869" cy="2088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4" name="Line"/>
            <p:cNvSpPr/>
            <p:nvPr/>
          </p:nvSpPr>
          <p:spPr>
            <a:xfrm flipH="1">
              <a:off x="225777" y="228064"/>
              <a:ext cx="98870" cy="2088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5" name="Line"/>
            <p:cNvSpPr/>
            <p:nvPr/>
          </p:nvSpPr>
          <p:spPr>
            <a:xfrm flipH="1">
              <a:off x="479777" y="228064"/>
              <a:ext cx="98870" cy="2088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ource/meter resistances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r>
              <a:t>source/meter resistances</a:t>
            </a:r>
          </a:p>
        </p:txBody>
      </p:sp>
      <p:sp>
        <p:nvSpPr>
          <p:cNvPr id="1079" name="voltmeter wants R low…"/>
          <p:cNvSpPr/>
          <p:nvPr/>
        </p:nvSpPr>
        <p:spPr>
          <a:xfrm>
            <a:off x="2390577" y="1309317"/>
            <a:ext cx="5992025" cy="500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voltmeter wants R low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but V source wants R high 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need buffer/amp on V meter 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resistor in parallel with source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if V source is problem, R is too low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consider sourcing I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what if I want to measure a small change in R?"/>
          <p:cNvSpPr txBox="1">
            <a:spLocks noGrp="1"/>
          </p:cNvSpPr>
          <p:nvPr>
            <p:ph type="title"/>
          </p:nvPr>
        </p:nvSpPr>
        <p:spPr>
          <a:xfrm>
            <a:off x="26328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dirty="0"/>
              <a:t>what if I want to measure a small change in R?</a:t>
            </a:r>
          </a:p>
        </p:txBody>
      </p:sp>
      <p:pic>
        <p:nvPicPr>
          <p:cNvPr id="1171" name="bridge.tiff" descr="brid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813" y="1277386"/>
            <a:ext cx="4610100" cy="8130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4" name="Group"/>
          <p:cNvGrpSpPr/>
          <p:nvPr/>
        </p:nvGrpSpPr>
        <p:grpSpPr>
          <a:xfrm>
            <a:off x="1812481" y="1369537"/>
            <a:ext cx="5351681" cy="3570765"/>
            <a:chOff x="3991" y="0"/>
            <a:chExt cx="5351679" cy="3570764"/>
          </a:xfrm>
        </p:grpSpPr>
        <p:grpSp>
          <p:nvGrpSpPr>
            <p:cNvPr id="1184" name="Group"/>
            <p:cNvGrpSpPr/>
            <p:nvPr/>
          </p:nvGrpSpPr>
          <p:grpSpPr>
            <a:xfrm>
              <a:off x="1877560" y="446705"/>
              <a:ext cx="2665660" cy="2652960"/>
              <a:chOff x="0" y="0"/>
              <a:chExt cx="2665659" cy="2652959"/>
            </a:xfrm>
          </p:grpSpPr>
          <p:sp>
            <p:nvSpPr>
              <p:cNvPr id="1172" name="Line"/>
              <p:cNvSpPr/>
              <p:nvPr/>
            </p:nvSpPr>
            <p:spPr>
              <a:xfrm rot="2700000">
                <a:off x="-13371" y="1663029"/>
                <a:ext cx="1409701" cy="54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31"/>
                    </a:moveTo>
                    <a:lnTo>
                      <a:pt x="2990" y="10800"/>
                    </a:lnTo>
                    <a:lnTo>
                      <a:pt x="4088" y="21600"/>
                    </a:lnTo>
                    <a:lnTo>
                      <a:pt x="6407" y="337"/>
                    </a:lnTo>
                    <a:lnTo>
                      <a:pt x="8725" y="21600"/>
                    </a:lnTo>
                    <a:lnTo>
                      <a:pt x="10922" y="0"/>
                    </a:lnTo>
                    <a:lnTo>
                      <a:pt x="13119" y="21600"/>
                    </a:lnTo>
                    <a:lnTo>
                      <a:pt x="15498" y="0"/>
                    </a:lnTo>
                    <a:lnTo>
                      <a:pt x="17573" y="21263"/>
                    </a:lnTo>
                    <a:lnTo>
                      <a:pt x="18854" y="11138"/>
                    </a:lnTo>
                    <a:lnTo>
                      <a:pt x="21600" y="11138"/>
                    </a:lnTo>
                  </a:path>
                </a:pathLst>
              </a:custGeom>
              <a:noFill/>
              <a:ln w="38100" cap="flat">
                <a:solidFill>
                  <a:srgbClr val="FC121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1173" name="Line"/>
              <p:cNvSpPr/>
              <p:nvPr/>
            </p:nvSpPr>
            <p:spPr>
              <a:xfrm rot="8100000">
                <a:off x="1269329" y="1688429"/>
                <a:ext cx="1409701" cy="54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31"/>
                    </a:moveTo>
                    <a:lnTo>
                      <a:pt x="2990" y="10800"/>
                    </a:lnTo>
                    <a:lnTo>
                      <a:pt x="4088" y="21600"/>
                    </a:lnTo>
                    <a:lnTo>
                      <a:pt x="6407" y="337"/>
                    </a:lnTo>
                    <a:lnTo>
                      <a:pt x="8725" y="21600"/>
                    </a:lnTo>
                    <a:lnTo>
                      <a:pt x="10922" y="0"/>
                    </a:lnTo>
                    <a:lnTo>
                      <a:pt x="13119" y="21600"/>
                    </a:lnTo>
                    <a:lnTo>
                      <a:pt x="15498" y="0"/>
                    </a:lnTo>
                    <a:lnTo>
                      <a:pt x="17573" y="21263"/>
                    </a:lnTo>
                    <a:lnTo>
                      <a:pt x="18854" y="11138"/>
                    </a:lnTo>
                    <a:lnTo>
                      <a:pt x="21600" y="11138"/>
                    </a:lnTo>
                  </a:path>
                </a:pathLst>
              </a:custGeom>
              <a:noFill/>
              <a:ln w="38100" cap="flat">
                <a:solidFill>
                  <a:srgbClr val="FC121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1174" name="Line"/>
              <p:cNvSpPr/>
              <p:nvPr/>
            </p:nvSpPr>
            <p:spPr>
              <a:xfrm rot="8100000" flipH="1">
                <a:off x="-13371" y="443829"/>
                <a:ext cx="1409701" cy="54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31"/>
                    </a:moveTo>
                    <a:lnTo>
                      <a:pt x="2990" y="10800"/>
                    </a:lnTo>
                    <a:lnTo>
                      <a:pt x="4088" y="21600"/>
                    </a:lnTo>
                    <a:lnTo>
                      <a:pt x="6407" y="337"/>
                    </a:lnTo>
                    <a:lnTo>
                      <a:pt x="8725" y="21600"/>
                    </a:lnTo>
                    <a:lnTo>
                      <a:pt x="10922" y="0"/>
                    </a:lnTo>
                    <a:lnTo>
                      <a:pt x="13119" y="21600"/>
                    </a:lnTo>
                    <a:lnTo>
                      <a:pt x="15498" y="0"/>
                    </a:lnTo>
                    <a:lnTo>
                      <a:pt x="17573" y="21263"/>
                    </a:lnTo>
                    <a:lnTo>
                      <a:pt x="18854" y="11138"/>
                    </a:lnTo>
                    <a:lnTo>
                      <a:pt x="21600" y="11138"/>
                    </a:lnTo>
                  </a:path>
                </a:pathLst>
              </a:custGeom>
              <a:noFill/>
              <a:ln w="38100" cap="flat">
                <a:solidFill>
                  <a:srgbClr val="FC121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1175" name="Line"/>
              <p:cNvSpPr/>
              <p:nvPr/>
            </p:nvSpPr>
            <p:spPr>
              <a:xfrm rot="2700000" flipH="1">
                <a:off x="1269328" y="418429"/>
                <a:ext cx="1409701" cy="54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631"/>
                    </a:moveTo>
                    <a:lnTo>
                      <a:pt x="2990" y="10800"/>
                    </a:lnTo>
                    <a:lnTo>
                      <a:pt x="4088" y="21600"/>
                    </a:lnTo>
                    <a:lnTo>
                      <a:pt x="6407" y="337"/>
                    </a:lnTo>
                    <a:lnTo>
                      <a:pt x="8725" y="21600"/>
                    </a:lnTo>
                    <a:lnTo>
                      <a:pt x="10922" y="0"/>
                    </a:lnTo>
                    <a:lnTo>
                      <a:pt x="13119" y="21600"/>
                    </a:lnTo>
                    <a:lnTo>
                      <a:pt x="15498" y="0"/>
                    </a:lnTo>
                    <a:lnTo>
                      <a:pt x="17573" y="21263"/>
                    </a:lnTo>
                    <a:lnTo>
                      <a:pt x="18854" y="11138"/>
                    </a:lnTo>
                    <a:lnTo>
                      <a:pt x="21600" y="11138"/>
                    </a:lnTo>
                  </a:path>
                </a:pathLst>
              </a:custGeom>
              <a:noFill/>
              <a:ln w="38100" cap="flat">
                <a:solidFill>
                  <a:srgbClr val="FC1216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1176" name="Line"/>
              <p:cNvSpPr/>
              <p:nvPr/>
            </p:nvSpPr>
            <p:spPr>
              <a:xfrm>
                <a:off x="72845" y="1316384"/>
                <a:ext cx="226763" cy="22676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77" name="Line"/>
              <p:cNvSpPr/>
              <p:nvPr/>
            </p:nvSpPr>
            <p:spPr>
              <a:xfrm>
                <a:off x="2388518" y="1092057"/>
                <a:ext cx="235190" cy="23518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78" name="Line"/>
              <p:cNvSpPr/>
              <p:nvPr/>
            </p:nvSpPr>
            <p:spPr>
              <a:xfrm>
                <a:off x="1334418" y="63357"/>
                <a:ext cx="235190" cy="23518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79" name="Line"/>
              <p:cNvSpPr/>
              <p:nvPr/>
            </p:nvSpPr>
            <p:spPr>
              <a:xfrm>
                <a:off x="1105818" y="2362057"/>
                <a:ext cx="235190" cy="23518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0" name="Line"/>
              <p:cNvSpPr/>
              <p:nvPr/>
            </p:nvSpPr>
            <p:spPr>
              <a:xfrm flipV="1">
                <a:off x="1321718" y="2362020"/>
                <a:ext cx="241339" cy="2413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1" name="Line"/>
              <p:cNvSpPr/>
              <p:nvPr/>
            </p:nvSpPr>
            <p:spPr>
              <a:xfrm flipV="1">
                <a:off x="2413918" y="1310063"/>
                <a:ext cx="213795" cy="21379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2" name="Line"/>
              <p:cNvSpPr/>
              <p:nvPr/>
            </p:nvSpPr>
            <p:spPr>
              <a:xfrm flipV="1">
                <a:off x="77118" y="1106863"/>
                <a:ext cx="226495" cy="22649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3" name="Line"/>
              <p:cNvSpPr/>
              <p:nvPr/>
            </p:nvSpPr>
            <p:spPr>
              <a:xfrm flipV="1">
                <a:off x="1118518" y="52763"/>
                <a:ext cx="226495" cy="226495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85" name="Line"/>
            <p:cNvSpPr/>
            <p:nvPr/>
          </p:nvSpPr>
          <p:spPr>
            <a:xfrm>
              <a:off x="1980079" y="1767363"/>
              <a:ext cx="2490011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86" name="Circle"/>
            <p:cNvSpPr/>
            <p:nvPr/>
          </p:nvSpPr>
          <p:spPr>
            <a:xfrm>
              <a:off x="2884954" y="1424463"/>
              <a:ext cx="685801" cy="68580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3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pPr>
              <a:endParaRPr sz="3800"/>
            </a:p>
          </p:txBody>
        </p:sp>
        <p:sp>
          <p:nvSpPr>
            <p:cNvPr id="1187" name="V"/>
            <p:cNvSpPr/>
            <p:nvPr/>
          </p:nvSpPr>
          <p:spPr>
            <a:xfrm>
              <a:off x="3021479" y="1516538"/>
              <a:ext cx="433132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32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1188" name="R1"/>
            <p:cNvSpPr/>
            <p:nvPr/>
          </p:nvSpPr>
          <p:spPr>
            <a:xfrm>
              <a:off x="1813431" y="420504"/>
              <a:ext cx="504945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8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800"/>
                <a:t>R</a:t>
              </a:r>
              <a:r>
                <a:rPr sz="3800" baseline="-5999"/>
                <a:t>1</a:t>
              </a:r>
            </a:p>
          </p:txBody>
        </p:sp>
        <p:sp>
          <p:nvSpPr>
            <p:cNvPr id="1189" name="R3"/>
            <p:cNvSpPr/>
            <p:nvPr/>
          </p:nvSpPr>
          <p:spPr>
            <a:xfrm>
              <a:off x="4112131" y="420504"/>
              <a:ext cx="504945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8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800"/>
                <a:t>R</a:t>
              </a:r>
              <a:r>
                <a:rPr sz="3800" baseline="-5999"/>
                <a:t>3</a:t>
              </a:r>
            </a:p>
          </p:txBody>
        </p:sp>
        <p:sp>
          <p:nvSpPr>
            <p:cNvPr id="1190" name="R2"/>
            <p:cNvSpPr/>
            <p:nvPr/>
          </p:nvSpPr>
          <p:spPr>
            <a:xfrm>
              <a:off x="1813431" y="2376304"/>
              <a:ext cx="504945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8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800"/>
                <a:t>R</a:t>
              </a:r>
              <a:r>
                <a:rPr sz="3800" baseline="-5999"/>
                <a:t>2</a:t>
              </a:r>
            </a:p>
          </p:txBody>
        </p:sp>
        <p:sp>
          <p:nvSpPr>
            <p:cNvPr id="1191" name="Rx+dR"/>
            <p:cNvSpPr/>
            <p:nvPr/>
          </p:nvSpPr>
          <p:spPr>
            <a:xfrm>
              <a:off x="4110136" y="2414404"/>
              <a:ext cx="1245534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8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800"/>
                <a:t>R</a:t>
              </a:r>
              <a:r>
                <a:rPr sz="3800" baseline="-5999"/>
                <a:t>x</a:t>
              </a:r>
              <a:r>
                <a:rPr sz="3800"/>
                <a:t>+dR</a:t>
              </a:r>
            </a:p>
          </p:txBody>
        </p:sp>
        <p:sp>
          <p:nvSpPr>
            <p:cNvPr id="1192" name="Line"/>
            <p:cNvSpPr/>
            <p:nvPr/>
          </p:nvSpPr>
          <p:spPr>
            <a:xfrm>
              <a:off x="3211979" y="3024663"/>
              <a:ext cx="1" cy="54610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93" name="Line"/>
            <p:cNvSpPr/>
            <p:nvPr/>
          </p:nvSpPr>
          <p:spPr>
            <a:xfrm>
              <a:off x="3211979" y="2063"/>
              <a:ext cx="1" cy="54652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94" name="Line"/>
            <p:cNvSpPr/>
            <p:nvPr/>
          </p:nvSpPr>
          <p:spPr>
            <a:xfrm>
              <a:off x="938679" y="14763"/>
              <a:ext cx="229530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95" name="Line"/>
            <p:cNvSpPr/>
            <p:nvPr/>
          </p:nvSpPr>
          <p:spPr>
            <a:xfrm>
              <a:off x="925663" y="3545363"/>
              <a:ext cx="2295617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96" name="Line"/>
            <p:cNvSpPr/>
            <p:nvPr/>
          </p:nvSpPr>
          <p:spPr>
            <a:xfrm flipH="1">
              <a:off x="941853" y="0"/>
              <a:ext cx="1" cy="357076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1201" name="Group"/>
            <p:cNvGrpSpPr/>
            <p:nvPr/>
          </p:nvGrpSpPr>
          <p:grpSpPr>
            <a:xfrm>
              <a:off x="671979" y="1691163"/>
              <a:ext cx="533401" cy="230188"/>
              <a:chOff x="0" y="0"/>
              <a:chExt cx="533400" cy="230187"/>
            </a:xfrm>
          </p:grpSpPr>
          <p:sp>
            <p:nvSpPr>
              <p:cNvPr id="1197" name="Line"/>
              <p:cNvSpPr/>
              <p:nvPr/>
            </p:nvSpPr>
            <p:spPr>
              <a:xfrm>
                <a:off x="0" y="228600"/>
                <a:ext cx="533400" cy="1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98" name="Line"/>
              <p:cNvSpPr/>
              <p:nvPr/>
            </p:nvSpPr>
            <p:spPr>
              <a:xfrm>
                <a:off x="92075" y="152400"/>
                <a:ext cx="365126" cy="1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99" name="Line"/>
              <p:cNvSpPr/>
              <p:nvPr/>
            </p:nvSpPr>
            <p:spPr>
              <a:xfrm>
                <a:off x="0" y="76200"/>
                <a:ext cx="533400" cy="1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00" name="Line"/>
              <p:cNvSpPr/>
              <p:nvPr/>
            </p:nvSpPr>
            <p:spPr>
              <a:xfrm>
                <a:off x="92075" y="0"/>
                <a:ext cx="365126" cy="158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02" name="Vs"/>
            <p:cNvSpPr/>
            <p:nvPr/>
          </p:nvSpPr>
          <p:spPr>
            <a:xfrm>
              <a:off x="3991" y="1474604"/>
              <a:ext cx="440825" cy="6617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8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800"/>
                <a:t>V</a:t>
              </a:r>
              <a:r>
                <a:rPr sz="3800" baseline="-5999"/>
                <a:t>s</a:t>
              </a:r>
            </a:p>
          </p:txBody>
        </p:sp>
        <p:sp>
          <p:nvSpPr>
            <p:cNvPr id="1203" name="Line"/>
            <p:cNvSpPr/>
            <p:nvPr/>
          </p:nvSpPr>
          <p:spPr>
            <a:xfrm flipH="1">
              <a:off x="2068979" y="2338863"/>
              <a:ext cx="1092201" cy="889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05" name="balance bridge to V=0…"/>
          <p:cNvSpPr/>
          <p:nvPr/>
        </p:nvSpPr>
        <p:spPr>
          <a:xfrm>
            <a:off x="7442993" y="2800460"/>
            <a:ext cx="4356101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700" dirty="0"/>
              <a:t>Adjust R</a:t>
            </a:r>
            <a:r>
              <a:rPr lang="en-US" sz="2700" baseline="-25000" dirty="0"/>
              <a:t>2</a:t>
            </a:r>
            <a:r>
              <a:rPr lang="en-US" sz="2700" dirty="0"/>
              <a:t> to </a:t>
            </a:r>
            <a:r>
              <a:rPr sz="2700" dirty="0"/>
              <a:t>balance to </a:t>
            </a:r>
            <a:r>
              <a:rPr sz="2700" i="1" dirty="0"/>
              <a:t>V=0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700" dirty="0"/>
              <a:t>D</a:t>
            </a:r>
            <a:r>
              <a:rPr sz="2700" dirty="0"/>
              <a:t>etect small changes</a:t>
            </a:r>
            <a:r>
              <a:rPr lang="en-US" sz="2700" dirty="0"/>
              <a:t> in </a:t>
            </a:r>
            <a:r>
              <a:rPr lang="en-US" sz="2700" i="1" dirty="0"/>
              <a:t>V</a:t>
            </a:r>
            <a:endParaRPr sz="2700" i="1" dirty="0"/>
          </a:p>
        </p:txBody>
      </p:sp>
      <p:pic>
        <p:nvPicPr>
          <p:cNvPr id="1206" name="bridge2.tiff" descr="bridg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69" y="5950702"/>
            <a:ext cx="1892300" cy="81389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balance bridge to V=0…">
            <a:extLst>
              <a:ext uri="{FF2B5EF4-FFF2-40B4-BE49-F238E27FC236}">
                <a16:creationId xmlns:a16="http://schemas.microsoft.com/office/drawing/2014/main" id="{57A8091E-4CEA-66DA-81A3-6542A0180128}"/>
              </a:ext>
            </a:extLst>
          </p:cNvPr>
          <p:cNvSpPr/>
          <p:nvPr/>
        </p:nvSpPr>
        <p:spPr>
          <a:xfrm>
            <a:off x="2199480" y="5367306"/>
            <a:ext cx="43561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700" dirty="0"/>
              <a:t>At balance, </a:t>
            </a:r>
            <a:endParaRPr sz="2700" i="1" dirty="0"/>
          </a:p>
        </p:txBody>
      </p:sp>
      <p:sp>
        <p:nvSpPr>
          <p:cNvPr id="47" name="balance bridge to V=0…">
            <a:extLst>
              <a:ext uri="{FF2B5EF4-FFF2-40B4-BE49-F238E27FC236}">
                <a16:creationId xmlns:a16="http://schemas.microsoft.com/office/drawing/2014/main" id="{5DA7F012-2185-2731-5028-0AB5FB4B7583}"/>
              </a:ext>
            </a:extLst>
          </p:cNvPr>
          <p:cNvSpPr/>
          <p:nvPr/>
        </p:nvSpPr>
        <p:spPr>
          <a:xfrm>
            <a:off x="5379245" y="5722582"/>
            <a:ext cx="651996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700" dirty="0"/>
              <a:t>Allows very accurate </a:t>
            </a:r>
            <a:r>
              <a:rPr lang="en-US" sz="2700" i="1" dirty="0"/>
              <a:t>difference</a:t>
            </a:r>
            <a:r>
              <a:rPr lang="en-US" sz="2700" dirty="0"/>
              <a:t> measurement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lang="en-US" sz="2700" i="1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700" i="1" dirty="0"/>
              <a:t>(measure only the </a:t>
            </a:r>
            <a:r>
              <a:rPr lang="en-US" sz="2700" dirty="0"/>
              <a:t>change</a:t>
            </a:r>
            <a:r>
              <a:rPr lang="en-US" sz="2700" i="1" dirty="0"/>
              <a:t> not change + </a:t>
            </a:r>
            <a:r>
              <a:rPr lang="en-US" sz="2700" i="1" dirty="0" err="1"/>
              <a:t>bkgd</a:t>
            </a:r>
            <a:r>
              <a:rPr lang="en-US" sz="2700" i="1" dirty="0"/>
              <a:t>)</a:t>
            </a:r>
            <a:endParaRPr sz="2700" i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why?"/>
          <p:cNvSpPr txBox="1">
            <a:spLocks noGrp="1"/>
          </p:cNvSpPr>
          <p:nvPr>
            <p:ph type="title"/>
          </p:nvPr>
        </p:nvSpPr>
        <p:spPr>
          <a:xfrm>
            <a:off x="2683669" y="414215"/>
            <a:ext cx="8178800" cy="9525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</a:rPr>
              <a:t>why?</a:t>
            </a:r>
          </a:p>
        </p:txBody>
      </p:sp>
      <p:sp>
        <p:nvSpPr>
          <p:cNvPr id="401" name="what can you measure electrically?…"/>
          <p:cNvSpPr/>
          <p:nvPr/>
        </p:nvSpPr>
        <p:spPr>
          <a:xfrm>
            <a:off x="2150101" y="1881099"/>
            <a:ext cx="8429061" cy="401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about every measurement ends up being electrical at some point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aspects and circuits</a:t>
            </a:r>
          </a:p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odulation techniques: improve S/N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Grounding and other nefarious problems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what about a real sample? Van der Pauw"/>
          <p:cNvSpPr txBox="1">
            <a:spLocks noGrp="1"/>
          </p:cNvSpPr>
          <p:nvPr>
            <p:ph type="title"/>
          </p:nvPr>
        </p:nvSpPr>
        <p:spPr>
          <a:xfrm>
            <a:off x="26328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dirty="0"/>
              <a:t>what about a real sample</a:t>
            </a:r>
            <a:r>
              <a:rPr lang="en-US" dirty="0"/>
              <a:t> with a weird shape</a:t>
            </a:r>
            <a:r>
              <a:rPr dirty="0"/>
              <a:t>? Van der </a:t>
            </a:r>
            <a:r>
              <a:rPr dirty="0" err="1"/>
              <a:t>Pauw</a:t>
            </a:r>
            <a:r>
              <a:rPr lang="en-US" dirty="0"/>
              <a:t> technique</a:t>
            </a:r>
            <a:endParaRPr dirty="0"/>
          </a:p>
        </p:txBody>
      </p:sp>
      <p:pic>
        <p:nvPicPr>
          <p:cNvPr id="1216" name="droppedImage.tiff" descr="droppedImage.tiff"/>
          <p:cNvPicPr>
            <a:picLocks noChangeAspect="1"/>
          </p:cNvPicPr>
          <p:nvPr/>
        </p:nvPicPr>
        <p:blipFill>
          <a:blip r:embed="rId2"/>
          <a:srcRect t="29591" r="69293" b="22449"/>
          <a:stretch>
            <a:fillRect/>
          </a:stretch>
        </p:blipFill>
        <p:spPr>
          <a:xfrm>
            <a:off x="2074069" y="1422401"/>
            <a:ext cx="2505774" cy="271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7" name="ce1a21c9523007a13e044115e54b15a1.tiff" descr="ce1a21c9523007a13e044115e54b15a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21" y="3098292"/>
            <a:ext cx="161925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8" name="6911d48430c6f9def1342012ad07cbae.tiff" descr="6911d48430c6f9def1342012ad07cba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21" y="5544312"/>
            <a:ext cx="40005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9" name="make four fairly arbitrary contacts…"/>
          <p:cNvSpPr/>
          <p:nvPr/>
        </p:nvSpPr>
        <p:spPr>
          <a:xfrm>
            <a:off x="4919233" y="1524709"/>
            <a:ext cx="6886501" cy="500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r>
              <a:rPr sz="3200" dirty="0">
                <a:latin typeface="+mn-lt"/>
              </a:rPr>
              <a:t>make four fairly arbitrary contacts</a:t>
            </a: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r>
              <a:rPr sz="3200" dirty="0">
                <a:latin typeface="+mn-lt"/>
              </a:rPr>
              <a:t>source I on 2 adjacent contacts</a:t>
            </a: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r>
              <a:rPr sz="3200" dirty="0">
                <a:latin typeface="+mn-lt"/>
              </a:rPr>
              <a:t>measure V on the </a:t>
            </a:r>
            <a:r>
              <a:rPr sz="3200" i="1" dirty="0">
                <a:latin typeface="+mn-lt"/>
              </a:rPr>
              <a:t>other</a:t>
            </a:r>
            <a:r>
              <a:rPr sz="3200" dirty="0">
                <a:latin typeface="+mn-lt"/>
              </a:rPr>
              <a:t> two</a:t>
            </a: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endParaRPr sz="3200" dirty="0">
              <a:latin typeface="+mn-lt"/>
            </a:endParaRP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endParaRPr sz="3200" dirty="0">
              <a:latin typeface="+mn-lt"/>
            </a:endParaRP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r>
              <a:rPr sz="3200" dirty="0">
                <a:latin typeface="+mn-lt"/>
              </a:rPr>
              <a:t>rotate the configuration 90</a:t>
            </a:r>
            <a:r>
              <a:rPr sz="3200" baseline="31999" dirty="0">
                <a:latin typeface="+mn-lt"/>
              </a:rPr>
              <a:t>o</a:t>
            </a: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r>
              <a:rPr sz="3200" dirty="0">
                <a:latin typeface="+mn-lt"/>
              </a:rPr>
              <a:t>solve a little equation …</a:t>
            </a: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endParaRPr sz="3200" dirty="0">
              <a:latin typeface="+mn-lt"/>
            </a:endParaRP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endParaRPr sz="3200" dirty="0">
              <a:latin typeface="+mn-lt"/>
            </a:endParaRPr>
          </a:p>
          <a:p>
            <a:pPr algn="just">
              <a:defRPr sz="3200">
                <a:latin typeface="Garamond"/>
                <a:ea typeface="Garamond"/>
                <a:cs typeface="Garamond"/>
                <a:sym typeface="Garamond"/>
              </a:defRPr>
            </a:pPr>
            <a:r>
              <a:rPr sz="3200" dirty="0">
                <a:latin typeface="+mn-lt"/>
              </a:rPr>
              <a:t>get sheet resistance (resistivity/thickness)</a:t>
            </a:r>
          </a:p>
        </p:txBody>
      </p:sp>
      <p:sp>
        <p:nvSpPr>
          <p:cNvPr id="1220" name="&lt;magic … works for Hall effect too&gt;"/>
          <p:cNvSpPr/>
          <p:nvPr/>
        </p:nvSpPr>
        <p:spPr>
          <a:xfrm>
            <a:off x="5309522" y="6648864"/>
            <a:ext cx="74168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27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dirty="0">
                <a:latin typeface="+mn-lt"/>
              </a:rPr>
              <a:t>&lt;works for Hall effect too&gt;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What? Wh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What? Why?</a:t>
            </a:r>
          </a:p>
        </p:txBody>
      </p:sp>
      <p:sp>
        <p:nvSpPr>
          <p:cNvPr id="1223" name="no patterning!…"/>
          <p:cNvSpPr/>
          <p:nvPr/>
        </p:nvSpPr>
        <p:spPr>
          <a:xfrm>
            <a:off x="2025353" y="5268064"/>
            <a:ext cx="8760917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no patterning!</a:t>
            </a:r>
          </a:p>
          <a:p>
            <a:pPr lvl="1" indent="266700"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- </a:t>
            </a:r>
            <a:r>
              <a:rPr sz="3200" dirty="0"/>
              <a:t>we are lazy</a:t>
            </a:r>
          </a:p>
          <a:p>
            <a:pPr lvl="1" indent="266700"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- </a:t>
            </a:r>
            <a:r>
              <a:rPr sz="3200" dirty="0"/>
              <a:t>separates material</a:t>
            </a:r>
            <a:r>
              <a:rPr lang="en-US" sz="3200" dirty="0"/>
              <a:t> properties</a:t>
            </a:r>
            <a:r>
              <a:rPr sz="3200" dirty="0"/>
              <a:t> from processing</a:t>
            </a:r>
          </a:p>
        </p:txBody>
      </p:sp>
      <p:sp>
        <p:nvSpPr>
          <p:cNvPr id="1224" name="get sheet resistance…"/>
          <p:cNvSpPr/>
          <p:nvPr/>
        </p:nvSpPr>
        <p:spPr>
          <a:xfrm>
            <a:off x="2023269" y="1281058"/>
            <a:ext cx="10160000" cy="401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get sheet resistance</a:t>
            </a:r>
          </a:p>
          <a:p>
            <a:pPr lvl="2" indent="533400"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(</a:t>
            </a:r>
            <a:r>
              <a:rPr sz="3200" dirty="0"/>
              <a:t>+ resistivity with known thickness</a:t>
            </a:r>
            <a:r>
              <a:rPr lang="en-US" sz="3200" dirty="0"/>
              <a:t>)</a:t>
            </a:r>
            <a:endParaRPr sz="3200" dirty="0"/>
          </a:p>
          <a:p>
            <a:pPr lvl="2" indent="533400"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/>
          </a:p>
          <a:p>
            <a:pPr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get doping type (i.e. if it is a </a:t>
            </a:r>
            <a:r>
              <a:rPr lang="en-US" sz="3200" i="1" dirty="0"/>
              <a:t>p</a:t>
            </a:r>
            <a:r>
              <a:rPr sz="3200" dirty="0"/>
              <a:t>-type or </a:t>
            </a:r>
            <a:r>
              <a:rPr lang="en-US" sz="3200" i="1" dirty="0"/>
              <a:t>n</a:t>
            </a:r>
            <a:r>
              <a:rPr sz="3200" dirty="0"/>
              <a:t>-type) material.</a:t>
            </a:r>
          </a:p>
          <a:p>
            <a:pPr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get sheet carrier density of the majority carrier </a:t>
            </a:r>
          </a:p>
          <a:p>
            <a:pPr lvl="2" indent="533400"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(</a:t>
            </a:r>
            <a:r>
              <a:rPr sz="3200" dirty="0"/>
              <a:t>+ doping level with known thickness</a:t>
            </a:r>
            <a:r>
              <a:rPr lang="en-US" sz="3200" dirty="0"/>
              <a:t>)</a:t>
            </a:r>
            <a:endParaRPr sz="3200" dirty="0"/>
          </a:p>
          <a:p>
            <a:pPr lvl="2" indent="533400"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/>
          </a:p>
          <a:p>
            <a:pPr algn="just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get mobility of the majority carrier.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rc circu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rc</a:t>
            </a:r>
            <a:r>
              <a:rPr dirty="0"/>
              <a:t> circuits</a:t>
            </a:r>
          </a:p>
        </p:txBody>
      </p:sp>
      <p:sp>
        <p:nvSpPr>
          <p:cNvPr id="1274" name="Line"/>
          <p:cNvSpPr/>
          <p:nvPr/>
        </p:nvSpPr>
        <p:spPr>
          <a:xfrm rot="5400000">
            <a:off x="4269580" y="3479273"/>
            <a:ext cx="14097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1275" name="Line"/>
          <p:cNvSpPr/>
          <p:nvPr/>
        </p:nvSpPr>
        <p:spPr>
          <a:xfrm>
            <a:off x="4965964" y="4438509"/>
            <a:ext cx="1" cy="49879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6" name="Line"/>
          <p:cNvSpPr/>
          <p:nvPr/>
        </p:nvSpPr>
        <p:spPr>
          <a:xfrm>
            <a:off x="4978664" y="2399007"/>
            <a:ext cx="1" cy="67665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7" name="Line"/>
          <p:cNvSpPr/>
          <p:nvPr/>
        </p:nvSpPr>
        <p:spPr>
          <a:xfrm flipH="1">
            <a:off x="2228786" y="1564362"/>
            <a:ext cx="1" cy="152684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8" name="Line"/>
          <p:cNvSpPr/>
          <p:nvPr/>
        </p:nvSpPr>
        <p:spPr>
          <a:xfrm flipH="1">
            <a:off x="2228786" y="3349151"/>
            <a:ext cx="1" cy="157658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9" name="Line"/>
          <p:cNvSpPr/>
          <p:nvPr/>
        </p:nvSpPr>
        <p:spPr>
          <a:xfrm>
            <a:off x="1779654" y="3097937"/>
            <a:ext cx="906332" cy="128"/>
          </a:xfrm>
          <a:prstGeom prst="line">
            <a:avLst/>
          </a:prstGeom>
          <a:ln w="38100">
            <a:solidFill>
              <a:srgbClr val="DB3C2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0" name="Line"/>
          <p:cNvSpPr/>
          <p:nvPr/>
        </p:nvSpPr>
        <p:spPr>
          <a:xfrm>
            <a:off x="2007006" y="3326537"/>
            <a:ext cx="437681" cy="128"/>
          </a:xfrm>
          <a:prstGeom prst="line">
            <a:avLst/>
          </a:prstGeom>
          <a:ln w="76200">
            <a:solidFill>
              <a:srgbClr val="DB3C2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1" name="R"/>
          <p:cNvSpPr/>
          <p:nvPr/>
        </p:nvSpPr>
        <p:spPr>
          <a:xfrm>
            <a:off x="4213955" y="3410264"/>
            <a:ext cx="362279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R</a:t>
            </a:r>
          </a:p>
        </p:txBody>
      </p:sp>
      <p:sp>
        <p:nvSpPr>
          <p:cNvPr id="1282" name="C"/>
          <p:cNvSpPr/>
          <p:nvPr/>
        </p:nvSpPr>
        <p:spPr>
          <a:xfrm>
            <a:off x="4208343" y="1962464"/>
            <a:ext cx="373500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C</a:t>
            </a:r>
          </a:p>
        </p:txBody>
      </p:sp>
      <p:sp>
        <p:nvSpPr>
          <p:cNvPr id="1283" name="Line"/>
          <p:cNvSpPr/>
          <p:nvPr/>
        </p:nvSpPr>
        <p:spPr>
          <a:xfrm>
            <a:off x="2200790" y="4940301"/>
            <a:ext cx="580246" cy="12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4" name="Line"/>
          <p:cNvSpPr/>
          <p:nvPr/>
        </p:nvSpPr>
        <p:spPr>
          <a:xfrm>
            <a:off x="4714243" y="2222501"/>
            <a:ext cx="509427" cy="127"/>
          </a:xfrm>
          <a:prstGeom prst="line">
            <a:avLst/>
          </a:prstGeom>
          <a:ln w="38100">
            <a:solidFill>
              <a:srgbClr val="2732A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5" name="Line"/>
          <p:cNvSpPr/>
          <p:nvPr/>
        </p:nvSpPr>
        <p:spPr>
          <a:xfrm>
            <a:off x="4714243" y="2400301"/>
            <a:ext cx="509427" cy="127"/>
          </a:xfrm>
          <a:prstGeom prst="line">
            <a:avLst/>
          </a:prstGeom>
          <a:ln w="38100">
            <a:solidFill>
              <a:srgbClr val="2732A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6" name="Line"/>
          <p:cNvSpPr/>
          <p:nvPr/>
        </p:nvSpPr>
        <p:spPr>
          <a:xfrm>
            <a:off x="4965964" y="1548107"/>
            <a:ext cx="1" cy="67665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7" name="Line"/>
          <p:cNvSpPr/>
          <p:nvPr/>
        </p:nvSpPr>
        <p:spPr>
          <a:xfrm>
            <a:off x="2200028" y="1549401"/>
            <a:ext cx="279127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8" name="Circle"/>
          <p:cNvSpPr/>
          <p:nvPr/>
        </p:nvSpPr>
        <p:spPr>
          <a:xfrm>
            <a:off x="2785269" y="4826000"/>
            <a:ext cx="228600" cy="228600"/>
          </a:xfrm>
          <a:prstGeom prst="ellipse">
            <a:avLst/>
          </a:prstGeom>
          <a:ln w="25400">
            <a:solidFill>
              <a:srgbClr val="FC121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289" name="Line"/>
          <p:cNvSpPr/>
          <p:nvPr/>
        </p:nvSpPr>
        <p:spPr>
          <a:xfrm flipH="1">
            <a:off x="3942655" y="4940301"/>
            <a:ext cx="1052414" cy="12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0" name="Circle"/>
          <p:cNvSpPr/>
          <p:nvPr/>
        </p:nvSpPr>
        <p:spPr>
          <a:xfrm flipH="1">
            <a:off x="3709823" y="4826000"/>
            <a:ext cx="228601" cy="228600"/>
          </a:xfrm>
          <a:prstGeom prst="ellipse">
            <a:avLst/>
          </a:prstGeom>
          <a:ln w="25400">
            <a:solidFill>
              <a:srgbClr val="FC121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291" name="Line"/>
          <p:cNvSpPr/>
          <p:nvPr/>
        </p:nvSpPr>
        <p:spPr>
          <a:xfrm flipH="1">
            <a:off x="2994819" y="4432300"/>
            <a:ext cx="647700" cy="457200"/>
          </a:xfrm>
          <a:prstGeom prst="line">
            <a:avLst/>
          </a:pr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2" name="S"/>
          <p:cNvSpPr/>
          <p:nvPr/>
        </p:nvSpPr>
        <p:spPr>
          <a:xfrm>
            <a:off x="3204490" y="4959664"/>
            <a:ext cx="323807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S</a:t>
            </a:r>
          </a:p>
        </p:txBody>
      </p:sp>
      <p:pic>
        <p:nvPicPr>
          <p:cNvPr id="1293" name="droppedImage.tiff" descr="droppedImage.tiff"/>
          <p:cNvPicPr>
            <a:picLocks noChangeAspect="1"/>
          </p:cNvPicPr>
          <p:nvPr/>
        </p:nvPicPr>
        <p:blipFill>
          <a:blip r:embed="rId2"/>
          <a:srcRect l="2467" t="16696" r="23684" b="16696"/>
          <a:stretch>
            <a:fillRect/>
          </a:stretch>
        </p:blipFill>
        <p:spPr>
          <a:xfrm>
            <a:off x="6874669" y="1409701"/>
            <a:ext cx="4813300" cy="3977137"/>
          </a:xfrm>
          <a:prstGeom prst="rect">
            <a:avLst/>
          </a:prstGeom>
          <a:ln w="12700">
            <a:miter lim="400000"/>
          </a:ln>
        </p:spPr>
      </p:pic>
      <p:sp>
        <p:nvSpPr>
          <p:cNvPr id="1294" name="V ∝ e-τ/RC"/>
          <p:cNvSpPr/>
          <p:nvPr/>
        </p:nvSpPr>
        <p:spPr>
          <a:xfrm>
            <a:off x="1816994" y="5937250"/>
            <a:ext cx="2730501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>
              <a:defRPr sz="4600" i="1">
                <a:latin typeface="+mj-lt"/>
                <a:ea typeface="+mj-ea"/>
                <a:cs typeface="+mj-cs"/>
                <a:sym typeface="Gill Sans"/>
              </a:defRPr>
            </a:pPr>
            <a:r>
              <a:rPr sz="4600"/>
              <a:t>V ∝ e</a:t>
            </a:r>
            <a:r>
              <a:rPr sz="4700" baseline="31999"/>
              <a:t>-τ/RC</a:t>
            </a:r>
          </a:p>
        </p:txBody>
      </p:sp>
      <p:sp>
        <p:nvSpPr>
          <p:cNvPr id="1295" name="Line"/>
          <p:cNvSpPr/>
          <p:nvPr/>
        </p:nvSpPr>
        <p:spPr>
          <a:xfrm>
            <a:off x="4956224" y="4675187"/>
            <a:ext cx="1058020" cy="12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6" name="Line"/>
          <p:cNvSpPr/>
          <p:nvPr/>
        </p:nvSpPr>
        <p:spPr>
          <a:xfrm>
            <a:off x="4977222" y="2922587"/>
            <a:ext cx="1037022" cy="12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7" name="Circle"/>
          <p:cNvSpPr/>
          <p:nvPr/>
        </p:nvSpPr>
        <p:spPr>
          <a:xfrm>
            <a:off x="5658644" y="3454400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1298" name="Line"/>
          <p:cNvSpPr/>
          <p:nvPr/>
        </p:nvSpPr>
        <p:spPr>
          <a:xfrm>
            <a:off x="6001544" y="4140200"/>
            <a:ext cx="1588" cy="533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9" name="Line"/>
          <p:cNvSpPr/>
          <p:nvPr/>
        </p:nvSpPr>
        <p:spPr>
          <a:xfrm>
            <a:off x="6001544" y="2921000"/>
            <a:ext cx="1588" cy="533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0" name="V"/>
          <p:cNvSpPr/>
          <p:nvPr/>
        </p:nvSpPr>
        <p:spPr>
          <a:xfrm>
            <a:off x="5795169" y="3521076"/>
            <a:ext cx="39466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3200" i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V</a:t>
            </a:r>
          </a:p>
        </p:txBody>
      </p:sp>
      <p:sp>
        <p:nvSpPr>
          <p:cNvPr id="1301" name="E"/>
          <p:cNvSpPr/>
          <p:nvPr/>
        </p:nvSpPr>
        <p:spPr>
          <a:xfrm>
            <a:off x="2685809" y="2806700"/>
            <a:ext cx="442467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200"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95B3C-BC32-803E-B2F0-28C1494B427F}"/>
              </a:ext>
            </a:extLst>
          </p:cNvPr>
          <p:cNvSpPr/>
          <p:nvPr/>
        </p:nvSpPr>
        <p:spPr>
          <a:xfrm>
            <a:off x="5247481" y="5868671"/>
            <a:ext cx="65325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n-lt"/>
              </a:rPr>
              <a:t>Do it on purpose: ramp/time delay</a:t>
            </a:r>
          </a:p>
          <a:p>
            <a:r>
              <a:rPr lang="en-US" sz="3600" dirty="0">
                <a:latin typeface="+mn-lt"/>
              </a:rPr>
              <a:t>Time domain analysis …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8" name="Group"/>
          <p:cNvGrpSpPr/>
          <p:nvPr/>
        </p:nvGrpSpPr>
        <p:grpSpPr>
          <a:xfrm>
            <a:off x="3051791" y="3276600"/>
            <a:ext cx="416899" cy="510094"/>
            <a:chOff x="0" y="0"/>
            <a:chExt cx="416897" cy="510093"/>
          </a:xfrm>
        </p:grpSpPr>
        <p:sp>
          <p:nvSpPr>
            <p:cNvPr id="1303" name="Line"/>
            <p:cNvSpPr/>
            <p:nvPr/>
          </p:nvSpPr>
          <p:spPr>
            <a:xfrm flipH="1">
              <a:off x="203378" y="0"/>
              <a:ext cx="1" cy="22486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04" name="Line"/>
            <p:cNvSpPr/>
            <p:nvPr/>
          </p:nvSpPr>
          <p:spPr>
            <a:xfrm>
              <a:off x="0" y="217866"/>
              <a:ext cx="416898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05" name="Line"/>
            <p:cNvSpPr/>
            <p:nvPr/>
          </p:nvSpPr>
          <p:spPr>
            <a:xfrm>
              <a:off x="66305" y="332166"/>
              <a:ext cx="291061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06" name="Line"/>
            <p:cNvSpPr/>
            <p:nvPr/>
          </p:nvSpPr>
          <p:spPr>
            <a:xfrm>
              <a:off x="111960" y="421066"/>
              <a:ext cx="20571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07" name="Line"/>
            <p:cNvSpPr/>
            <p:nvPr/>
          </p:nvSpPr>
          <p:spPr>
            <a:xfrm>
              <a:off x="161569" y="509966"/>
              <a:ext cx="106962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09" name="differenti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differentiator</a:t>
            </a:r>
          </a:p>
        </p:txBody>
      </p:sp>
      <p:sp>
        <p:nvSpPr>
          <p:cNvPr id="1310" name="C"/>
          <p:cNvSpPr/>
          <p:nvPr/>
        </p:nvSpPr>
        <p:spPr>
          <a:xfrm>
            <a:off x="3890843" y="1454464"/>
            <a:ext cx="373500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C</a:t>
            </a:r>
          </a:p>
        </p:txBody>
      </p:sp>
      <p:sp>
        <p:nvSpPr>
          <p:cNvPr id="1311" name="Vin (t)"/>
          <p:cNvSpPr/>
          <p:nvPr/>
        </p:nvSpPr>
        <p:spPr>
          <a:xfrm>
            <a:off x="1927315" y="2305364"/>
            <a:ext cx="1150956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V</a:t>
            </a:r>
            <a:r>
              <a:rPr sz="4200" baseline="-5999"/>
              <a:t>in </a:t>
            </a:r>
            <a:r>
              <a:rPr sz="4200"/>
              <a:t>(t)</a:t>
            </a:r>
          </a:p>
        </p:txBody>
      </p:sp>
      <p:sp>
        <p:nvSpPr>
          <p:cNvPr id="1312" name="Vout (t)"/>
          <p:cNvSpPr/>
          <p:nvPr/>
        </p:nvSpPr>
        <p:spPr>
          <a:xfrm>
            <a:off x="6428159" y="2305364"/>
            <a:ext cx="915314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 dirty="0"/>
              <a:t>V</a:t>
            </a:r>
            <a:r>
              <a:rPr sz="4200" baseline="-5999" dirty="0"/>
              <a:t> </a:t>
            </a:r>
            <a:r>
              <a:rPr sz="4200" dirty="0"/>
              <a:t>(t)</a:t>
            </a:r>
          </a:p>
        </p:txBody>
      </p:sp>
      <p:sp>
        <p:nvSpPr>
          <p:cNvPr id="1313" name="Line"/>
          <p:cNvSpPr/>
          <p:nvPr/>
        </p:nvSpPr>
        <p:spPr>
          <a:xfrm flipV="1">
            <a:off x="4652136" y="2332761"/>
            <a:ext cx="1152028" cy="2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4" name="Line"/>
          <p:cNvSpPr/>
          <p:nvPr/>
        </p:nvSpPr>
        <p:spPr>
          <a:xfrm flipV="1">
            <a:off x="4232980" y="2332761"/>
            <a:ext cx="508614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5" name="Line"/>
          <p:cNvSpPr/>
          <p:nvPr/>
        </p:nvSpPr>
        <p:spPr>
          <a:xfrm flipV="1">
            <a:off x="3368964" y="2332761"/>
            <a:ext cx="640204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6" name="Line"/>
          <p:cNvSpPr/>
          <p:nvPr/>
        </p:nvSpPr>
        <p:spPr>
          <a:xfrm flipV="1">
            <a:off x="4182181" y="2332761"/>
            <a:ext cx="301025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319" name="Group"/>
          <p:cNvGrpSpPr/>
          <p:nvPr/>
        </p:nvGrpSpPr>
        <p:grpSpPr>
          <a:xfrm rot="16200000" flipH="1">
            <a:off x="3848339" y="2247836"/>
            <a:ext cx="509427" cy="177928"/>
            <a:chOff x="0" y="0"/>
            <a:chExt cx="509426" cy="177926"/>
          </a:xfrm>
        </p:grpSpPr>
        <p:sp>
          <p:nvSpPr>
            <p:cNvPr id="1317" name="Line"/>
            <p:cNvSpPr/>
            <p:nvPr/>
          </p:nvSpPr>
          <p:spPr>
            <a:xfrm>
              <a:off x="0" y="0"/>
              <a:ext cx="509427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18" name="Line"/>
            <p:cNvSpPr/>
            <p:nvPr/>
          </p:nvSpPr>
          <p:spPr>
            <a:xfrm>
              <a:off x="0" y="177800"/>
              <a:ext cx="509427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20" name="Line"/>
          <p:cNvSpPr/>
          <p:nvPr/>
        </p:nvSpPr>
        <p:spPr>
          <a:xfrm rot="16200000">
            <a:off x="4654627" y="2807571"/>
            <a:ext cx="762001" cy="24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1321" name="Line"/>
          <p:cNvSpPr/>
          <p:nvPr/>
        </p:nvSpPr>
        <p:spPr>
          <a:xfrm>
            <a:off x="5042164" y="2345461"/>
            <a:ext cx="1" cy="18650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2" name="Line"/>
          <p:cNvSpPr/>
          <p:nvPr/>
        </p:nvSpPr>
        <p:spPr>
          <a:xfrm>
            <a:off x="5033169" y="3276600"/>
            <a:ext cx="0" cy="22486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3" name="Line"/>
          <p:cNvSpPr/>
          <p:nvPr/>
        </p:nvSpPr>
        <p:spPr>
          <a:xfrm>
            <a:off x="4829791" y="3494466"/>
            <a:ext cx="416899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4" name="Line"/>
          <p:cNvSpPr/>
          <p:nvPr/>
        </p:nvSpPr>
        <p:spPr>
          <a:xfrm>
            <a:off x="4896095" y="3608766"/>
            <a:ext cx="2910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5" name="Line"/>
          <p:cNvSpPr/>
          <p:nvPr/>
        </p:nvSpPr>
        <p:spPr>
          <a:xfrm>
            <a:off x="4941751" y="3697666"/>
            <a:ext cx="205718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6" name="Line"/>
          <p:cNvSpPr/>
          <p:nvPr/>
        </p:nvSpPr>
        <p:spPr>
          <a:xfrm>
            <a:off x="4991360" y="3786566"/>
            <a:ext cx="1069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7" name="Circle"/>
          <p:cNvSpPr/>
          <p:nvPr/>
        </p:nvSpPr>
        <p:spPr>
          <a:xfrm>
            <a:off x="5007769" y="32512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28" name="Circle"/>
          <p:cNvSpPr/>
          <p:nvPr/>
        </p:nvSpPr>
        <p:spPr>
          <a:xfrm>
            <a:off x="5020469" y="23114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29" name="R"/>
          <p:cNvSpPr/>
          <p:nvPr/>
        </p:nvSpPr>
        <p:spPr>
          <a:xfrm>
            <a:off x="4467955" y="2533964"/>
            <a:ext cx="362279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R</a:t>
            </a:r>
          </a:p>
        </p:txBody>
      </p:sp>
      <p:sp>
        <p:nvSpPr>
          <p:cNvPr id="1330" name="Circle"/>
          <p:cNvSpPr/>
          <p:nvPr/>
        </p:nvSpPr>
        <p:spPr>
          <a:xfrm>
            <a:off x="5020469" y="25019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31" name="Circle"/>
          <p:cNvSpPr/>
          <p:nvPr/>
        </p:nvSpPr>
        <p:spPr>
          <a:xfrm>
            <a:off x="3128169" y="21971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32" name="Circle"/>
          <p:cNvSpPr/>
          <p:nvPr/>
        </p:nvSpPr>
        <p:spPr>
          <a:xfrm>
            <a:off x="3128169" y="30099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grpSp>
        <p:nvGrpSpPr>
          <p:cNvPr id="1338" name="Group"/>
          <p:cNvGrpSpPr/>
          <p:nvPr/>
        </p:nvGrpSpPr>
        <p:grpSpPr>
          <a:xfrm>
            <a:off x="5731491" y="3263900"/>
            <a:ext cx="416899" cy="510094"/>
            <a:chOff x="0" y="0"/>
            <a:chExt cx="416897" cy="510093"/>
          </a:xfrm>
        </p:grpSpPr>
        <p:sp>
          <p:nvSpPr>
            <p:cNvPr id="1333" name="Line"/>
            <p:cNvSpPr/>
            <p:nvPr/>
          </p:nvSpPr>
          <p:spPr>
            <a:xfrm flipH="1">
              <a:off x="203378" y="0"/>
              <a:ext cx="1" cy="22486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34" name="Line"/>
            <p:cNvSpPr/>
            <p:nvPr/>
          </p:nvSpPr>
          <p:spPr>
            <a:xfrm>
              <a:off x="0" y="217866"/>
              <a:ext cx="416898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35" name="Line"/>
            <p:cNvSpPr/>
            <p:nvPr/>
          </p:nvSpPr>
          <p:spPr>
            <a:xfrm>
              <a:off x="66305" y="332166"/>
              <a:ext cx="291061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36" name="Line"/>
            <p:cNvSpPr/>
            <p:nvPr/>
          </p:nvSpPr>
          <p:spPr>
            <a:xfrm>
              <a:off x="111960" y="421066"/>
              <a:ext cx="20571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37" name="Line"/>
            <p:cNvSpPr/>
            <p:nvPr/>
          </p:nvSpPr>
          <p:spPr>
            <a:xfrm>
              <a:off x="161569" y="509966"/>
              <a:ext cx="106962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39" name="Circle"/>
          <p:cNvSpPr/>
          <p:nvPr/>
        </p:nvSpPr>
        <p:spPr>
          <a:xfrm>
            <a:off x="5807869" y="21971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40" name="Circle"/>
          <p:cNvSpPr/>
          <p:nvPr/>
        </p:nvSpPr>
        <p:spPr>
          <a:xfrm>
            <a:off x="5807869" y="29972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pic>
        <p:nvPicPr>
          <p:cNvPr id="1341" name="diff.tiff" descr="diff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69" y="4394200"/>
            <a:ext cx="3419348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2" name="for small RC,"/>
          <p:cNvSpPr/>
          <p:nvPr/>
        </p:nvSpPr>
        <p:spPr>
          <a:xfrm>
            <a:off x="3097777" y="5341408"/>
            <a:ext cx="2366032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for small RC, </a:t>
            </a:r>
          </a:p>
        </p:txBody>
      </p:sp>
      <p:pic>
        <p:nvPicPr>
          <p:cNvPr id="1343" name="diff2.tiff" descr="dif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69" y="6119446"/>
            <a:ext cx="1854200" cy="713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4" name="diff3.tiff" descr="diff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69" y="5176387"/>
            <a:ext cx="2984500" cy="729114"/>
          </a:xfrm>
          <a:prstGeom prst="rect">
            <a:avLst/>
          </a:prstGeom>
          <a:ln w="12700">
            <a:miter lim="400000"/>
          </a:ln>
        </p:spPr>
      </p:pic>
      <p:sp>
        <p:nvSpPr>
          <p:cNvPr id="1345" name="}"/>
          <p:cNvSpPr/>
          <p:nvPr/>
        </p:nvSpPr>
        <p:spPr>
          <a:xfrm>
            <a:off x="6435147" y="4097973"/>
            <a:ext cx="796692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18700">
                <a:latin typeface="KufiStandardGK Regular"/>
                <a:ea typeface="KufiStandardGK Regular"/>
                <a:cs typeface="KufiStandardGK Regular"/>
                <a:sym typeface="KufiStandardGK Regular"/>
              </a:defRPr>
            </a:lvl1pPr>
          </a:lstStyle>
          <a:p>
            <a: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E6A4A-A796-9BFE-9964-DF4FDC82D3B5}"/>
              </a:ext>
            </a:extLst>
          </p:cNvPr>
          <p:cNvSpPr/>
          <p:nvPr/>
        </p:nvSpPr>
        <p:spPr>
          <a:xfrm>
            <a:off x="8168637" y="2914456"/>
            <a:ext cx="2823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Voltage across C is V</a:t>
            </a:r>
            <a:r>
              <a:rPr lang="en-US" sz="2000" baseline="-25000" dirty="0">
                <a:latin typeface="+mn-lt"/>
              </a:rPr>
              <a:t>in</a:t>
            </a:r>
            <a:r>
              <a:rPr lang="en-US" sz="2000" dirty="0">
                <a:latin typeface="+mn-lt"/>
              </a:rPr>
              <a:t>-V</a:t>
            </a:r>
          </a:p>
          <a:p>
            <a:r>
              <a:rPr lang="en-US" sz="2000" dirty="0">
                <a:latin typeface="+mn-lt"/>
              </a:rPr>
              <a:t>Same current in C and 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Line"/>
          <p:cNvSpPr/>
          <p:nvPr/>
        </p:nvSpPr>
        <p:spPr>
          <a:xfrm>
            <a:off x="5042164" y="2345461"/>
            <a:ext cx="1" cy="46556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48" name="integr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r>
              <a:t>integrator</a:t>
            </a:r>
          </a:p>
        </p:txBody>
      </p:sp>
      <p:grpSp>
        <p:nvGrpSpPr>
          <p:cNvPr id="1354" name="Group"/>
          <p:cNvGrpSpPr/>
          <p:nvPr/>
        </p:nvGrpSpPr>
        <p:grpSpPr>
          <a:xfrm>
            <a:off x="3051791" y="3276600"/>
            <a:ext cx="416899" cy="510094"/>
            <a:chOff x="0" y="0"/>
            <a:chExt cx="416897" cy="510093"/>
          </a:xfrm>
        </p:grpSpPr>
        <p:sp>
          <p:nvSpPr>
            <p:cNvPr id="1349" name="Line"/>
            <p:cNvSpPr/>
            <p:nvPr/>
          </p:nvSpPr>
          <p:spPr>
            <a:xfrm flipH="1">
              <a:off x="203378" y="0"/>
              <a:ext cx="1" cy="22486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50" name="Line"/>
            <p:cNvSpPr/>
            <p:nvPr/>
          </p:nvSpPr>
          <p:spPr>
            <a:xfrm>
              <a:off x="0" y="217866"/>
              <a:ext cx="416898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51" name="Line"/>
            <p:cNvSpPr/>
            <p:nvPr/>
          </p:nvSpPr>
          <p:spPr>
            <a:xfrm>
              <a:off x="66305" y="332166"/>
              <a:ext cx="291061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52" name="Line"/>
            <p:cNvSpPr/>
            <p:nvPr/>
          </p:nvSpPr>
          <p:spPr>
            <a:xfrm>
              <a:off x="111960" y="421066"/>
              <a:ext cx="20571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53" name="Line"/>
            <p:cNvSpPr/>
            <p:nvPr/>
          </p:nvSpPr>
          <p:spPr>
            <a:xfrm>
              <a:off x="161569" y="509966"/>
              <a:ext cx="106962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55" name="C"/>
          <p:cNvSpPr/>
          <p:nvPr/>
        </p:nvSpPr>
        <p:spPr>
          <a:xfrm>
            <a:off x="4271843" y="2546664"/>
            <a:ext cx="373500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C</a:t>
            </a:r>
          </a:p>
        </p:txBody>
      </p:sp>
      <p:sp>
        <p:nvSpPr>
          <p:cNvPr id="1356" name="Vin (t)"/>
          <p:cNvSpPr/>
          <p:nvPr/>
        </p:nvSpPr>
        <p:spPr>
          <a:xfrm>
            <a:off x="1927315" y="2305364"/>
            <a:ext cx="1150956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V</a:t>
            </a:r>
            <a:r>
              <a:rPr sz="4200" baseline="-5999"/>
              <a:t>in </a:t>
            </a:r>
            <a:r>
              <a:rPr sz="4200"/>
              <a:t>(t)</a:t>
            </a:r>
          </a:p>
        </p:txBody>
      </p:sp>
      <p:sp>
        <p:nvSpPr>
          <p:cNvPr id="1357" name="Vout (t)"/>
          <p:cNvSpPr/>
          <p:nvPr/>
        </p:nvSpPr>
        <p:spPr>
          <a:xfrm>
            <a:off x="6249933" y="2305364"/>
            <a:ext cx="1344920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V</a:t>
            </a:r>
            <a:r>
              <a:rPr sz="4200" baseline="-5999"/>
              <a:t>out </a:t>
            </a:r>
            <a:r>
              <a:rPr sz="4200"/>
              <a:t>(t)</a:t>
            </a:r>
          </a:p>
        </p:txBody>
      </p:sp>
      <p:sp>
        <p:nvSpPr>
          <p:cNvPr id="1358" name="Line"/>
          <p:cNvSpPr/>
          <p:nvPr/>
        </p:nvSpPr>
        <p:spPr>
          <a:xfrm flipV="1">
            <a:off x="4652136" y="2332761"/>
            <a:ext cx="1152028" cy="2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59" name="Line"/>
          <p:cNvSpPr/>
          <p:nvPr/>
        </p:nvSpPr>
        <p:spPr>
          <a:xfrm flipV="1">
            <a:off x="4398060" y="2332761"/>
            <a:ext cx="343535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60" name="Line"/>
          <p:cNvSpPr/>
          <p:nvPr/>
        </p:nvSpPr>
        <p:spPr>
          <a:xfrm flipV="1">
            <a:off x="3394365" y="2332761"/>
            <a:ext cx="296711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1363" name="Group"/>
          <p:cNvGrpSpPr/>
          <p:nvPr/>
        </p:nvGrpSpPr>
        <p:grpSpPr>
          <a:xfrm flipH="1">
            <a:off x="4775375" y="2806700"/>
            <a:ext cx="509427" cy="177929"/>
            <a:chOff x="0" y="0"/>
            <a:chExt cx="509426" cy="177926"/>
          </a:xfrm>
        </p:grpSpPr>
        <p:sp>
          <p:nvSpPr>
            <p:cNvPr id="1361" name="Line"/>
            <p:cNvSpPr/>
            <p:nvPr/>
          </p:nvSpPr>
          <p:spPr>
            <a:xfrm>
              <a:off x="0" y="0"/>
              <a:ext cx="509427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62" name="Line"/>
            <p:cNvSpPr/>
            <p:nvPr/>
          </p:nvSpPr>
          <p:spPr>
            <a:xfrm>
              <a:off x="0" y="177800"/>
              <a:ext cx="509427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64" name="Line"/>
          <p:cNvSpPr/>
          <p:nvPr/>
        </p:nvSpPr>
        <p:spPr>
          <a:xfrm rot="10800000">
            <a:off x="3676727" y="2223371"/>
            <a:ext cx="762001" cy="24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1365" name="Line"/>
          <p:cNvSpPr/>
          <p:nvPr/>
        </p:nvSpPr>
        <p:spPr>
          <a:xfrm>
            <a:off x="5045869" y="3276600"/>
            <a:ext cx="0" cy="22486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66" name="Line"/>
          <p:cNvSpPr/>
          <p:nvPr/>
        </p:nvSpPr>
        <p:spPr>
          <a:xfrm>
            <a:off x="4842491" y="3494466"/>
            <a:ext cx="416899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67" name="Line"/>
          <p:cNvSpPr/>
          <p:nvPr/>
        </p:nvSpPr>
        <p:spPr>
          <a:xfrm>
            <a:off x="4908795" y="3608766"/>
            <a:ext cx="2910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68" name="Line"/>
          <p:cNvSpPr/>
          <p:nvPr/>
        </p:nvSpPr>
        <p:spPr>
          <a:xfrm>
            <a:off x="4954451" y="3697666"/>
            <a:ext cx="205718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69" name="Circle"/>
          <p:cNvSpPr/>
          <p:nvPr/>
        </p:nvSpPr>
        <p:spPr>
          <a:xfrm>
            <a:off x="3674269" y="23114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70" name="Circle"/>
          <p:cNvSpPr/>
          <p:nvPr/>
        </p:nvSpPr>
        <p:spPr>
          <a:xfrm>
            <a:off x="5020469" y="23114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71" name="R"/>
          <p:cNvSpPr/>
          <p:nvPr/>
        </p:nvSpPr>
        <p:spPr>
          <a:xfrm>
            <a:off x="3883755" y="1479864"/>
            <a:ext cx="362279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R</a:t>
            </a:r>
          </a:p>
        </p:txBody>
      </p:sp>
      <p:sp>
        <p:nvSpPr>
          <p:cNvPr id="1372" name="Circle"/>
          <p:cNvSpPr/>
          <p:nvPr/>
        </p:nvSpPr>
        <p:spPr>
          <a:xfrm>
            <a:off x="4398169" y="23114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73" name="Circle"/>
          <p:cNvSpPr/>
          <p:nvPr/>
        </p:nvSpPr>
        <p:spPr>
          <a:xfrm>
            <a:off x="3128169" y="21971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74" name="Circle"/>
          <p:cNvSpPr/>
          <p:nvPr/>
        </p:nvSpPr>
        <p:spPr>
          <a:xfrm>
            <a:off x="3128169" y="30099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75" name="Line"/>
          <p:cNvSpPr/>
          <p:nvPr/>
        </p:nvSpPr>
        <p:spPr>
          <a:xfrm>
            <a:off x="5934869" y="3263900"/>
            <a:ext cx="0" cy="22486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6" name="Line"/>
          <p:cNvSpPr/>
          <p:nvPr/>
        </p:nvSpPr>
        <p:spPr>
          <a:xfrm>
            <a:off x="5731491" y="3481766"/>
            <a:ext cx="416899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7" name="Line"/>
          <p:cNvSpPr/>
          <p:nvPr/>
        </p:nvSpPr>
        <p:spPr>
          <a:xfrm>
            <a:off x="5797795" y="3596066"/>
            <a:ext cx="2910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8" name="Line"/>
          <p:cNvSpPr/>
          <p:nvPr/>
        </p:nvSpPr>
        <p:spPr>
          <a:xfrm>
            <a:off x="5843451" y="3684966"/>
            <a:ext cx="205718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9" name="Line"/>
          <p:cNvSpPr/>
          <p:nvPr/>
        </p:nvSpPr>
        <p:spPr>
          <a:xfrm>
            <a:off x="5893060" y="3773866"/>
            <a:ext cx="1069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0" name="Circle"/>
          <p:cNvSpPr/>
          <p:nvPr/>
        </p:nvSpPr>
        <p:spPr>
          <a:xfrm>
            <a:off x="5807869" y="21971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81" name="Circle"/>
          <p:cNvSpPr/>
          <p:nvPr/>
        </p:nvSpPr>
        <p:spPr>
          <a:xfrm>
            <a:off x="5807869" y="2997200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82" name="Line"/>
          <p:cNvSpPr/>
          <p:nvPr/>
        </p:nvSpPr>
        <p:spPr>
          <a:xfrm>
            <a:off x="5042164" y="2980461"/>
            <a:ext cx="1" cy="32618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3" name="Circle"/>
          <p:cNvSpPr/>
          <p:nvPr/>
        </p:nvSpPr>
        <p:spPr>
          <a:xfrm>
            <a:off x="5020469" y="32766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1384" name="Line"/>
          <p:cNvSpPr/>
          <p:nvPr/>
        </p:nvSpPr>
        <p:spPr>
          <a:xfrm>
            <a:off x="5004060" y="3773866"/>
            <a:ext cx="1069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385" name="int.tiff" descr="in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69" y="4199093"/>
            <a:ext cx="2908300" cy="665009"/>
          </a:xfrm>
          <a:prstGeom prst="rect">
            <a:avLst/>
          </a:prstGeom>
          <a:ln w="12700">
            <a:miter lim="400000"/>
          </a:ln>
        </p:spPr>
      </p:pic>
      <p:sp>
        <p:nvSpPr>
          <p:cNvPr id="1386" name="for large RC (V ≪ Vin)"/>
          <p:cNvSpPr/>
          <p:nvPr/>
        </p:nvSpPr>
        <p:spPr>
          <a:xfrm>
            <a:off x="1691180" y="5221729"/>
            <a:ext cx="385842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for large RC (V </a:t>
            </a:r>
            <a:r>
              <a:rPr sz="3600" i="1">
                <a:uFill>
                  <a:solidFill>
                    <a:srgbClr val="000000"/>
                  </a:solidFill>
                </a:uFill>
              </a:rPr>
              <a:t>≪ </a:t>
            </a:r>
            <a:r>
              <a:rPr sz="3200"/>
              <a:t>V</a:t>
            </a:r>
            <a:r>
              <a:rPr sz="3200" baseline="-5999"/>
              <a:t>in</a:t>
            </a:r>
            <a:r>
              <a:rPr sz="3200"/>
              <a:t>)</a:t>
            </a:r>
          </a:p>
        </p:txBody>
      </p:sp>
      <p:sp>
        <p:nvSpPr>
          <p:cNvPr id="1387" name="}"/>
          <p:cNvSpPr/>
          <p:nvPr/>
        </p:nvSpPr>
        <p:spPr>
          <a:xfrm>
            <a:off x="5444547" y="4059873"/>
            <a:ext cx="796692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18700">
                <a:latin typeface="KufiStandardGK Regular"/>
                <a:ea typeface="KufiStandardGK Regular"/>
                <a:cs typeface="KufiStandardGK Regular"/>
                <a:sym typeface="KufiStandardGK Regular"/>
              </a:defRPr>
            </a:lvl1pPr>
          </a:lstStyle>
          <a:p>
            <a:r>
              <a:t>}</a:t>
            </a:r>
          </a:p>
        </p:txBody>
      </p:sp>
      <p:pic>
        <p:nvPicPr>
          <p:cNvPr id="1388" name="int2.tiff" descr="int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583" y="6146800"/>
            <a:ext cx="1705187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9" name="int3.tiff" descr="int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206" y="5092700"/>
            <a:ext cx="5185065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o 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 what?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EC492-BA97-11C7-9602-6EBD6F5C86B0}"/>
              </a:ext>
            </a:extLst>
          </p:cNvPr>
          <p:cNvSpPr txBox="1"/>
          <p:nvPr/>
        </p:nvSpPr>
        <p:spPr>
          <a:xfrm>
            <a:off x="2683669" y="1542714"/>
            <a:ext cx="817880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sym typeface="Gill Sans"/>
              </a:rPr>
              <a:t>On purpose: filtering of signals</a:t>
            </a:r>
          </a:p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lang="en-US" sz="3200" dirty="0">
              <a:sym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lang="en-US" sz="3200" dirty="0">
              <a:sym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sym typeface="Gill Sans"/>
              </a:rPr>
              <a:t>Not on purpose: </a:t>
            </a:r>
          </a:p>
          <a:p>
            <a:pPr marL="457200" lvl="8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sym typeface="Gill Sans"/>
              </a:rPr>
              <a:t>unintentional capacitive coupling</a:t>
            </a:r>
          </a:p>
          <a:p>
            <a:pPr marL="457200" lvl="8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sym typeface="Gill Sans"/>
              </a:rPr>
              <a:t>see from waveform shape</a:t>
            </a:r>
          </a:p>
          <a:p>
            <a:pPr marL="457200" lvl="8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sym typeface="Gill Sans"/>
              </a:rPr>
              <a:t>debugging tool …</a:t>
            </a:r>
          </a:p>
          <a:p>
            <a:pPr marL="457200" lvl="3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lang="en-US" sz="3200" dirty="0">
              <a:sym typeface="Gill Sans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sym typeface="Gill Sans"/>
              </a:rPr>
              <a:t>more later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ac circuits &amp; impedance"/>
          <p:cNvSpPr txBox="1">
            <a:spLocks noGrp="1"/>
          </p:cNvSpPr>
          <p:nvPr>
            <p:ph type="title"/>
          </p:nvPr>
        </p:nvSpPr>
        <p:spPr>
          <a:xfrm>
            <a:off x="26074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r>
              <a:t>ac circuits &amp; impedance</a:t>
            </a:r>
          </a:p>
        </p:txBody>
      </p:sp>
      <p:sp>
        <p:nvSpPr>
          <p:cNvPr id="1405" name="generalization of resistance to time-varying signals…"/>
          <p:cNvSpPr/>
          <p:nvPr/>
        </p:nvSpPr>
        <p:spPr>
          <a:xfrm>
            <a:off x="2155727" y="1363211"/>
            <a:ext cx="8378897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generalization of resistance to time-varying signals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using ac, everything lets current through a little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Z = impedance ~ resistance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400"/>
              <a:t>frequency dependent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400"/>
              <a:t>can include phase shift! (time lag of V or I)</a:t>
            </a:r>
          </a:p>
        </p:txBody>
      </p:sp>
      <p:sp>
        <p:nvSpPr>
          <p:cNvPr id="1406" name="ZR = R…"/>
          <p:cNvSpPr/>
          <p:nvPr/>
        </p:nvSpPr>
        <p:spPr>
          <a:xfrm>
            <a:off x="2609254" y="4965700"/>
            <a:ext cx="1913270" cy="157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Z</a:t>
            </a:r>
            <a:r>
              <a:rPr sz="3200" baseline="-5999" dirty="0"/>
              <a:t>R </a:t>
            </a:r>
            <a:r>
              <a:rPr sz="3200" dirty="0"/>
              <a:t>= R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Z</a:t>
            </a:r>
            <a:r>
              <a:rPr sz="3200" baseline="-5999" dirty="0"/>
              <a:t>C</a:t>
            </a:r>
            <a:r>
              <a:rPr sz="3200" dirty="0"/>
              <a:t> = -</a:t>
            </a:r>
            <a:r>
              <a:rPr sz="3200" dirty="0" err="1"/>
              <a:t>i</a:t>
            </a:r>
            <a:r>
              <a:rPr sz="3200" dirty="0"/>
              <a:t>/</a:t>
            </a:r>
            <a:r>
              <a:rPr sz="3200" dirty="0" err="1"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lang="en-US" sz="3200" dirty="0" err="1">
                <a:latin typeface="+mn-lt"/>
                <a:ea typeface="Symbol"/>
                <a:cs typeface="Symbol"/>
                <a:sym typeface="Symbol"/>
              </a:rPr>
              <a:t>X</a:t>
            </a:r>
            <a:endParaRPr sz="3200" dirty="0">
              <a:latin typeface="+mn-lt"/>
              <a:ea typeface="Symbol"/>
              <a:cs typeface="Symbol"/>
              <a:sym typeface="Symbol"/>
            </a:endParaRP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Symbol"/>
                <a:ea typeface="Symbol"/>
                <a:cs typeface="Symbol"/>
                <a:sym typeface="Symbol"/>
              </a:rPr>
              <a:t>Z</a:t>
            </a:r>
            <a:r>
              <a:rPr sz="3200" baseline="-5999" dirty="0">
                <a:latin typeface="+mn-lt"/>
                <a:ea typeface="Symbol"/>
                <a:cs typeface="Symbol"/>
                <a:sym typeface="Symbol"/>
              </a:rPr>
              <a:t>L</a:t>
            </a:r>
            <a:r>
              <a:rPr sz="3200" dirty="0">
                <a:latin typeface="Symbol"/>
                <a:ea typeface="Symbol"/>
                <a:cs typeface="Symbol"/>
                <a:sym typeface="Symbol"/>
              </a:rPr>
              <a:t> = </a:t>
            </a:r>
            <a:r>
              <a:rPr sz="3200" dirty="0" err="1">
                <a:latin typeface="+mn-lt"/>
                <a:ea typeface="Symbol"/>
                <a:cs typeface="Symbol"/>
                <a:sym typeface="Symbol"/>
              </a:rPr>
              <a:t>i</a:t>
            </a:r>
            <a:r>
              <a:rPr sz="3200" dirty="0" err="1">
                <a:latin typeface="Symbol"/>
                <a:ea typeface="Symbol"/>
                <a:cs typeface="Symbol"/>
                <a:sym typeface="Symbol"/>
              </a:rPr>
              <a:t>w</a:t>
            </a:r>
            <a:r>
              <a:rPr lang="en-US" sz="3200" dirty="0" err="1">
                <a:latin typeface="+mn-lt"/>
                <a:ea typeface="Symbol"/>
                <a:cs typeface="Symbol"/>
                <a:sym typeface="Symbol"/>
              </a:rPr>
              <a:t>L</a:t>
            </a:r>
            <a:endParaRPr sz="3200" dirty="0">
              <a:latin typeface="+mn-lt"/>
              <a:ea typeface="Symbol"/>
              <a:cs typeface="Symbol"/>
              <a:sym typeface="Symbol"/>
            </a:endParaRPr>
          </a:p>
        </p:txBody>
      </p:sp>
      <p:sp>
        <p:nvSpPr>
          <p:cNvPr id="1407" name="}"/>
          <p:cNvSpPr/>
          <p:nvPr/>
        </p:nvSpPr>
        <p:spPr>
          <a:xfrm>
            <a:off x="4604077" y="5217264"/>
            <a:ext cx="445635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9600">
                <a:latin typeface="KufiStandardGK Regular"/>
                <a:ea typeface="KufiStandardGK Regular"/>
                <a:cs typeface="KufiStandardGK Regular"/>
                <a:sym typeface="KufiStandardGK Regular"/>
              </a:defRPr>
            </a:lvl1pPr>
          </a:lstStyle>
          <a:p>
            <a:r>
              <a:t>}</a:t>
            </a:r>
          </a:p>
        </p:txBody>
      </p:sp>
      <p:sp>
        <p:nvSpPr>
          <p:cNvPr id="1408" name="+/- 90o phase shift"/>
          <p:cNvSpPr/>
          <p:nvPr/>
        </p:nvSpPr>
        <p:spPr>
          <a:xfrm>
            <a:off x="5053988" y="5709708"/>
            <a:ext cx="3101810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+/- 90</a:t>
            </a:r>
            <a:r>
              <a:rPr sz="3200" baseline="31999"/>
              <a:t>o</a:t>
            </a:r>
            <a:r>
              <a:rPr sz="3200"/>
              <a:t> phase shift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resistive circu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resistive circuits</a:t>
            </a:r>
          </a:p>
        </p:txBody>
      </p:sp>
      <p:pic>
        <p:nvPicPr>
          <p:cNvPr id="1411" name="droppedImage.tiff" descr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69" y="1943100"/>
            <a:ext cx="4864100" cy="4064084"/>
          </a:xfrm>
          <a:prstGeom prst="rect">
            <a:avLst/>
          </a:prstGeom>
          <a:ln w="12700">
            <a:miter lim="400000"/>
          </a:ln>
        </p:spPr>
      </p:pic>
      <p:sp>
        <p:nvSpPr>
          <p:cNvPr id="1412" name="nothing earth-shattering happens…"/>
          <p:cNvSpPr/>
          <p:nvPr/>
        </p:nvSpPr>
        <p:spPr>
          <a:xfrm>
            <a:off x="6211194" y="2469432"/>
            <a:ext cx="5638801" cy="146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000"/>
              <a:t>nothing earth-shattering happens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000"/>
              <a:t>except P is lower than you expect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capacitive circuits"/>
          <p:cNvSpPr txBox="1">
            <a:spLocks noGrp="1"/>
          </p:cNvSpPr>
          <p:nvPr>
            <p:ph type="title"/>
          </p:nvPr>
        </p:nvSpPr>
        <p:spPr>
          <a:xfrm>
            <a:off x="25693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capacitive circuits</a:t>
            </a:r>
          </a:p>
        </p:txBody>
      </p:sp>
      <p:sp>
        <p:nvSpPr>
          <p:cNvPr id="1415" name="I and V 90o out of phase…"/>
          <p:cNvSpPr/>
          <p:nvPr/>
        </p:nvSpPr>
        <p:spPr>
          <a:xfrm>
            <a:off x="7202555" y="1306458"/>
            <a:ext cx="4098879" cy="401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 and V 90</a:t>
            </a:r>
            <a:r>
              <a:rPr sz="3200" baseline="31999"/>
              <a:t>o</a:t>
            </a:r>
            <a:r>
              <a:rPr sz="3200"/>
              <a:t> out of phase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average power is ZERO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frequency response?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insulating at dc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conducting at high </a:t>
            </a:r>
            <a:r>
              <a:rPr sz="3200" i="1"/>
              <a:t>f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i="1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voltage “lags” current</a:t>
            </a:r>
          </a:p>
        </p:txBody>
      </p:sp>
      <p:pic>
        <p:nvPicPr>
          <p:cNvPr id="1416" name="cap.tiff" descr="ca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07" y="5283200"/>
            <a:ext cx="30019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7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69" y="1676401"/>
            <a:ext cx="5816600" cy="4628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6748" y="3701479"/>
            <a:ext cx="3937000" cy="324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69" y="3727350"/>
            <a:ext cx="3937000" cy="324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421" name="filt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/>
              <a:t>our f</a:t>
            </a:r>
            <a:r>
              <a:rPr sz="4800" dirty="0"/>
              <a:t>ilters</a:t>
            </a:r>
            <a:r>
              <a:rPr lang="en-US" sz="4800" dirty="0"/>
              <a:t> in frequency domain</a:t>
            </a:r>
            <a:endParaRPr sz="4800" dirty="0"/>
          </a:p>
        </p:txBody>
      </p:sp>
      <p:grpSp>
        <p:nvGrpSpPr>
          <p:cNvPr id="1444" name="Group"/>
          <p:cNvGrpSpPr/>
          <p:nvPr/>
        </p:nvGrpSpPr>
        <p:grpSpPr>
          <a:xfrm>
            <a:off x="1815744" y="1048807"/>
            <a:ext cx="3909483" cy="2915688"/>
            <a:chOff x="3910" y="-17993"/>
            <a:chExt cx="3909481" cy="2915687"/>
          </a:xfrm>
        </p:grpSpPr>
        <p:sp>
          <p:nvSpPr>
            <p:cNvPr id="1422" name="Line"/>
            <p:cNvSpPr/>
            <p:nvPr/>
          </p:nvSpPr>
          <p:spPr>
            <a:xfrm rot="10800000">
              <a:off x="1184572" y="1314450"/>
              <a:ext cx="85264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2"/>
                  </a:lnTo>
                  <a:lnTo>
                    <a:pt x="18854" y="11137"/>
                  </a:lnTo>
                  <a:lnTo>
                    <a:pt x="21600" y="11137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/>
            </a:p>
          </p:txBody>
        </p:sp>
        <p:sp>
          <p:nvSpPr>
            <p:cNvPr id="1423" name="Line"/>
            <p:cNvSpPr/>
            <p:nvPr/>
          </p:nvSpPr>
          <p:spPr>
            <a:xfrm>
              <a:off x="2506429" y="2119607"/>
              <a:ext cx="1" cy="39519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24" name="C"/>
            <p:cNvSpPr/>
            <p:nvPr/>
          </p:nvSpPr>
          <p:spPr>
            <a:xfrm>
              <a:off x="2841009" y="1683063"/>
              <a:ext cx="373500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25" name="Line"/>
            <p:cNvSpPr/>
            <p:nvPr/>
          </p:nvSpPr>
          <p:spPr>
            <a:xfrm>
              <a:off x="2254708" y="1943100"/>
              <a:ext cx="509428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26" name="Line"/>
            <p:cNvSpPr/>
            <p:nvPr/>
          </p:nvSpPr>
          <p:spPr>
            <a:xfrm>
              <a:off x="2254708" y="2120900"/>
              <a:ext cx="509428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27" name="Line"/>
            <p:cNvSpPr/>
            <p:nvPr/>
          </p:nvSpPr>
          <p:spPr>
            <a:xfrm>
              <a:off x="2506429" y="1456461"/>
              <a:ext cx="1" cy="48889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28" name="Line"/>
            <p:cNvSpPr/>
            <p:nvPr/>
          </p:nvSpPr>
          <p:spPr>
            <a:xfrm>
              <a:off x="2510135" y="2387600"/>
              <a:ext cx="1" cy="22486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29" name="Line"/>
            <p:cNvSpPr/>
            <p:nvPr/>
          </p:nvSpPr>
          <p:spPr>
            <a:xfrm>
              <a:off x="2306756" y="2605466"/>
              <a:ext cx="41689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30" name="Line"/>
            <p:cNvSpPr/>
            <p:nvPr/>
          </p:nvSpPr>
          <p:spPr>
            <a:xfrm>
              <a:off x="2373062" y="2719766"/>
              <a:ext cx="291061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31" name="Line"/>
            <p:cNvSpPr/>
            <p:nvPr/>
          </p:nvSpPr>
          <p:spPr>
            <a:xfrm>
              <a:off x="2418717" y="2808666"/>
              <a:ext cx="20571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32" name="Line"/>
            <p:cNvSpPr/>
            <p:nvPr/>
          </p:nvSpPr>
          <p:spPr>
            <a:xfrm>
              <a:off x="2468326" y="2897566"/>
              <a:ext cx="106962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33" name="Circle"/>
            <p:cNvSpPr/>
            <p:nvPr/>
          </p:nvSpPr>
          <p:spPr>
            <a:xfrm>
              <a:off x="2484735" y="23622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34" name="Circle"/>
            <p:cNvSpPr/>
            <p:nvPr/>
          </p:nvSpPr>
          <p:spPr>
            <a:xfrm>
              <a:off x="2484735" y="14224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35" name="Line"/>
            <p:cNvSpPr/>
            <p:nvPr/>
          </p:nvSpPr>
          <p:spPr>
            <a:xfrm flipH="1" flipV="1">
              <a:off x="2023215" y="1443761"/>
              <a:ext cx="508615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36" name="Circle"/>
            <p:cNvSpPr/>
            <p:nvPr/>
          </p:nvSpPr>
          <p:spPr>
            <a:xfrm>
              <a:off x="1176635" y="14224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37" name="Circle"/>
            <p:cNvSpPr/>
            <p:nvPr/>
          </p:nvSpPr>
          <p:spPr>
            <a:xfrm>
              <a:off x="2002135" y="14224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38" name="Line"/>
            <p:cNvSpPr/>
            <p:nvPr/>
          </p:nvSpPr>
          <p:spPr>
            <a:xfrm flipH="1" flipV="1">
              <a:off x="2518515" y="1443761"/>
              <a:ext cx="508615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39" name="Line"/>
            <p:cNvSpPr/>
            <p:nvPr/>
          </p:nvSpPr>
          <p:spPr>
            <a:xfrm flipH="1" flipV="1">
              <a:off x="715116" y="1443761"/>
              <a:ext cx="508614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40" name="R"/>
            <p:cNvSpPr/>
            <p:nvPr/>
          </p:nvSpPr>
          <p:spPr>
            <a:xfrm>
              <a:off x="1398820" y="667063"/>
              <a:ext cx="36227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R</a:t>
              </a:r>
            </a:p>
          </p:txBody>
        </p:sp>
        <p:sp>
          <p:nvSpPr>
            <p:cNvPr id="1441" name="Vin"/>
            <p:cNvSpPr/>
            <p:nvPr/>
          </p:nvSpPr>
          <p:spPr>
            <a:xfrm>
              <a:off x="3910" y="1073463"/>
              <a:ext cx="58669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in</a:t>
              </a:r>
            </a:p>
          </p:txBody>
        </p:sp>
        <p:sp>
          <p:nvSpPr>
            <p:cNvPr id="1442" name="Vout"/>
            <p:cNvSpPr/>
            <p:nvPr/>
          </p:nvSpPr>
          <p:spPr>
            <a:xfrm>
              <a:off x="3132728" y="1073463"/>
              <a:ext cx="78066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out</a:t>
              </a:r>
            </a:p>
          </p:txBody>
        </p:sp>
        <p:sp>
          <p:nvSpPr>
            <p:cNvPr id="1443" name="low-pass"/>
            <p:cNvSpPr/>
            <p:nvPr/>
          </p:nvSpPr>
          <p:spPr>
            <a:xfrm>
              <a:off x="1303538" y="-17993"/>
              <a:ext cx="1518043" cy="56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low-pass</a:t>
              </a:r>
            </a:p>
          </p:txBody>
        </p:sp>
      </p:grpSp>
      <p:grpSp>
        <p:nvGrpSpPr>
          <p:cNvPr id="1470" name="Group"/>
          <p:cNvGrpSpPr/>
          <p:nvPr/>
        </p:nvGrpSpPr>
        <p:grpSpPr>
          <a:xfrm>
            <a:off x="7276744" y="1048807"/>
            <a:ext cx="3909483" cy="2915690"/>
            <a:chOff x="3910" y="-17993"/>
            <a:chExt cx="3909481" cy="2915689"/>
          </a:xfrm>
        </p:grpSpPr>
        <p:sp>
          <p:nvSpPr>
            <p:cNvPr id="1445" name="C"/>
            <p:cNvSpPr/>
            <p:nvPr/>
          </p:nvSpPr>
          <p:spPr>
            <a:xfrm>
              <a:off x="1050309" y="514663"/>
              <a:ext cx="373500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46" name="Vin"/>
            <p:cNvSpPr/>
            <p:nvPr/>
          </p:nvSpPr>
          <p:spPr>
            <a:xfrm>
              <a:off x="3910" y="1073463"/>
              <a:ext cx="58669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in</a:t>
              </a:r>
            </a:p>
          </p:txBody>
        </p:sp>
        <p:sp>
          <p:nvSpPr>
            <p:cNvPr id="1447" name="Vout"/>
            <p:cNvSpPr/>
            <p:nvPr/>
          </p:nvSpPr>
          <p:spPr>
            <a:xfrm>
              <a:off x="3132728" y="1073463"/>
              <a:ext cx="78066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out</a:t>
              </a:r>
            </a:p>
          </p:txBody>
        </p:sp>
        <p:grpSp>
          <p:nvGrpSpPr>
            <p:cNvPr id="1468" name="Group"/>
            <p:cNvGrpSpPr/>
            <p:nvPr/>
          </p:nvGrpSpPr>
          <p:grpSpPr>
            <a:xfrm>
              <a:off x="833646" y="1193086"/>
              <a:ext cx="1952185" cy="1704610"/>
              <a:chOff x="0" y="0"/>
              <a:chExt cx="1952183" cy="1704608"/>
            </a:xfrm>
          </p:grpSpPr>
          <p:grpSp>
            <p:nvGrpSpPr>
              <p:cNvPr id="1455" name="Group"/>
              <p:cNvGrpSpPr/>
              <p:nvPr/>
            </p:nvGrpSpPr>
            <p:grpSpPr>
              <a:xfrm flipH="1">
                <a:off x="0" y="0"/>
                <a:ext cx="1952183" cy="509427"/>
                <a:chOff x="0" y="0"/>
                <a:chExt cx="1952182" cy="509426"/>
              </a:xfrm>
            </p:grpSpPr>
            <p:sp>
              <p:nvSpPr>
                <p:cNvPr id="1448" name="Line"/>
                <p:cNvSpPr/>
                <p:nvPr/>
              </p:nvSpPr>
              <p:spPr>
                <a:xfrm flipH="1" flipV="1">
                  <a:off x="0" y="250675"/>
                  <a:ext cx="910783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9" name="Line"/>
                <p:cNvSpPr/>
                <p:nvPr/>
              </p:nvSpPr>
              <p:spPr>
                <a:xfrm flipH="1" flipV="1">
                  <a:off x="897469" y="250675"/>
                  <a:ext cx="508614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0" name="Line"/>
                <p:cNvSpPr/>
                <p:nvPr/>
              </p:nvSpPr>
              <p:spPr>
                <a:xfrm flipH="1" flipV="1">
                  <a:off x="1629895" y="250675"/>
                  <a:ext cx="322288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1" name="Line"/>
                <p:cNvSpPr/>
                <p:nvPr/>
              </p:nvSpPr>
              <p:spPr>
                <a:xfrm flipH="1" flipV="1">
                  <a:off x="1155858" y="250675"/>
                  <a:ext cx="301025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1454" name="Group"/>
                <p:cNvGrpSpPr/>
                <p:nvPr/>
              </p:nvGrpSpPr>
              <p:grpSpPr>
                <a:xfrm rot="5400000">
                  <a:off x="1281298" y="165749"/>
                  <a:ext cx="509427" cy="177928"/>
                  <a:chOff x="0" y="0"/>
                  <a:chExt cx="509426" cy="177926"/>
                </a:xfrm>
              </p:grpSpPr>
              <p:sp>
                <p:nvSpPr>
                  <p:cNvPr id="1452" name="Line"/>
                  <p:cNvSpPr/>
                  <p:nvPr/>
                </p:nvSpPr>
                <p:spPr>
                  <a:xfrm>
                    <a:off x="0" y="0"/>
                    <a:ext cx="509427" cy="1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732A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3" name="Line"/>
                  <p:cNvSpPr/>
                  <p:nvPr/>
                </p:nvSpPr>
                <p:spPr>
                  <a:xfrm>
                    <a:off x="0" y="177800"/>
                    <a:ext cx="509427" cy="1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732A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467" name="Group"/>
              <p:cNvGrpSpPr/>
              <p:nvPr/>
            </p:nvGrpSpPr>
            <p:grpSpPr>
              <a:xfrm>
                <a:off x="781073" y="229313"/>
                <a:ext cx="778736" cy="1475295"/>
                <a:chOff x="4865" y="0"/>
                <a:chExt cx="778735" cy="1475294"/>
              </a:xfrm>
            </p:grpSpPr>
            <p:sp>
              <p:nvSpPr>
                <p:cNvPr id="1456" name="Line"/>
                <p:cNvSpPr/>
                <p:nvPr/>
              </p:nvSpPr>
              <p:spPr>
                <a:xfrm rot="16200000">
                  <a:off x="191537" y="496170"/>
                  <a:ext cx="762001" cy="241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631"/>
                      </a:moveTo>
                      <a:lnTo>
                        <a:pt x="2990" y="10800"/>
                      </a:lnTo>
                      <a:lnTo>
                        <a:pt x="4088" y="21600"/>
                      </a:lnTo>
                      <a:lnTo>
                        <a:pt x="6407" y="337"/>
                      </a:lnTo>
                      <a:lnTo>
                        <a:pt x="8725" y="21600"/>
                      </a:lnTo>
                      <a:lnTo>
                        <a:pt x="10922" y="0"/>
                      </a:lnTo>
                      <a:lnTo>
                        <a:pt x="13119" y="21600"/>
                      </a:lnTo>
                      <a:lnTo>
                        <a:pt x="15498" y="0"/>
                      </a:lnTo>
                      <a:lnTo>
                        <a:pt x="17573" y="21263"/>
                      </a:lnTo>
                      <a:lnTo>
                        <a:pt x="18854" y="11138"/>
                      </a:lnTo>
                      <a:lnTo>
                        <a:pt x="21600" y="11138"/>
                      </a:lnTo>
                    </a:path>
                  </a:pathLst>
                </a:custGeom>
                <a:noFill/>
                <a:ln w="38100" cap="flat">
                  <a:solidFill>
                    <a:srgbClr val="FC1216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4000"/>
                </a:p>
              </p:txBody>
            </p:sp>
            <p:sp>
              <p:nvSpPr>
                <p:cNvPr id="1457" name="Line"/>
                <p:cNvSpPr/>
                <p:nvPr/>
              </p:nvSpPr>
              <p:spPr>
                <a:xfrm>
                  <a:off x="579073" y="34061"/>
                  <a:ext cx="1" cy="186506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8" name="Line"/>
                <p:cNvSpPr/>
                <p:nvPr/>
              </p:nvSpPr>
              <p:spPr>
                <a:xfrm>
                  <a:off x="570079" y="965200"/>
                  <a:ext cx="1" cy="22486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9" name="Line"/>
                <p:cNvSpPr/>
                <p:nvPr/>
              </p:nvSpPr>
              <p:spPr>
                <a:xfrm>
                  <a:off x="366701" y="1183066"/>
                  <a:ext cx="416899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0" name="Line"/>
                <p:cNvSpPr/>
                <p:nvPr/>
              </p:nvSpPr>
              <p:spPr>
                <a:xfrm>
                  <a:off x="433006" y="1297366"/>
                  <a:ext cx="291062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1" name="Line"/>
                <p:cNvSpPr/>
                <p:nvPr/>
              </p:nvSpPr>
              <p:spPr>
                <a:xfrm>
                  <a:off x="478662" y="1386266"/>
                  <a:ext cx="205719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2" name="Line"/>
                <p:cNvSpPr/>
                <p:nvPr/>
              </p:nvSpPr>
              <p:spPr>
                <a:xfrm>
                  <a:off x="528271" y="1475166"/>
                  <a:ext cx="106962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3" name="Circle"/>
                <p:cNvSpPr/>
                <p:nvPr/>
              </p:nvSpPr>
              <p:spPr>
                <a:xfrm>
                  <a:off x="544679" y="93980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  <p:sp>
              <p:nvSpPr>
                <p:cNvPr id="1464" name="Circle"/>
                <p:cNvSpPr/>
                <p:nvPr/>
              </p:nvSpPr>
              <p:spPr>
                <a:xfrm>
                  <a:off x="557379" y="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  <p:sp>
              <p:nvSpPr>
                <p:cNvPr id="1465" name="R"/>
                <p:cNvSpPr/>
                <p:nvPr/>
              </p:nvSpPr>
              <p:spPr>
                <a:xfrm>
                  <a:off x="4865" y="222564"/>
                  <a:ext cx="362278" cy="723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38100" tIns="38100" rIns="38100" bIns="38100" numCol="1" anchor="ctr">
                  <a:spAutoFit/>
                </a:bodyPr>
                <a:lstStyle>
                  <a:lvl1pPr algn="ctr">
                    <a:defRPr sz="4200" i="1">
                      <a:latin typeface="+mj-lt"/>
                      <a:ea typeface="+mj-ea"/>
                      <a:cs typeface="+mj-cs"/>
                      <a:sym typeface="Gill Sans"/>
                    </a:defRPr>
                  </a:lvl1pPr>
                </a:lstStyle>
                <a:p>
                  <a:r>
                    <a:t>R</a:t>
                  </a:r>
                </a:p>
              </p:txBody>
            </p:sp>
            <p:sp>
              <p:nvSpPr>
                <p:cNvPr id="1466" name="Circle"/>
                <p:cNvSpPr/>
                <p:nvPr/>
              </p:nvSpPr>
              <p:spPr>
                <a:xfrm>
                  <a:off x="557379" y="19050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</p:grpSp>
        </p:grpSp>
        <p:sp>
          <p:nvSpPr>
            <p:cNvPr id="1469" name="high-pass"/>
            <p:cNvSpPr/>
            <p:nvPr/>
          </p:nvSpPr>
          <p:spPr>
            <a:xfrm>
              <a:off x="1042879" y="-17993"/>
              <a:ext cx="1582162" cy="56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high-pass</a:t>
              </a:r>
            </a:p>
          </p:txBody>
        </p:sp>
      </p:grpSp>
      <p:pic>
        <p:nvPicPr>
          <p:cNvPr id="1471" name="filter.tiff" descr="filte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91" y="5486400"/>
            <a:ext cx="1860379" cy="50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eries resis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series resistors</a:t>
            </a:r>
          </a:p>
        </p:txBody>
      </p:sp>
      <p:pic>
        <p:nvPicPr>
          <p:cNvPr id="515" name="droppedImage.tiff" descr="droppedImage.tiff"/>
          <p:cNvPicPr>
            <a:picLocks noChangeAspect="1"/>
          </p:cNvPicPr>
          <p:nvPr/>
        </p:nvPicPr>
        <p:blipFill>
          <a:blip r:embed="rId2"/>
          <a:srcRect l="1773" r="28014"/>
          <a:stretch>
            <a:fillRect/>
          </a:stretch>
        </p:blipFill>
        <p:spPr>
          <a:xfrm>
            <a:off x="1947069" y="4864100"/>
            <a:ext cx="5742562" cy="20447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Line"/>
          <p:cNvSpPr/>
          <p:nvPr/>
        </p:nvSpPr>
        <p:spPr>
          <a:xfrm>
            <a:off x="3841433" y="2228689"/>
            <a:ext cx="483553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27" name="Group"/>
          <p:cNvGrpSpPr/>
          <p:nvPr/>
        </p:nvGrpSpPr>
        <p:grpSpPr>
          <a:xfrm>
            <a:off x="4262915" y="2029611"/>
            <a:ext cx="1027780" cy="390989"/>
            <a:chOff x="0" y="0"/>
            <a:chExt cx="1027779" cy="390988"/>
          </a:xfrm>
        </p:grpSpPr>
        <p:sp>
          <p:nvSpPr>
            <p:cNvPr id="517" name="Line"/>
            <p:cNvSpPr/>
            <p:nvPr/>
          </p:nvSpPr>
          <p:spPr>
            <a:xfrm>
              <a:off x="512985" y="0"/>
              <a:ext cx="122482" cy="38905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8" name="Line"/>
            <p:cNvSpPr/>
            <p:nvPr/>
          </p:nvSpPr>
          <p:spPr>
            <a:xfrm flipH="1">
              <a:off x="392925" y="0"/>
              <a:ext cx="122488" cy="389053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9" name="Line"/>
            <p:cNvSpPr/>
            <p:nvPr/>
          </p:nvSpPr>
          <p:spPr>
            <a:xfrm>
              <a:off x="753105" y="0"/>
              <a:ext cx="122483" cy="38905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0" name="Line"/>
            <p:cNvSpPr/>
            <p:nvPr/>
          </p:nvSpPr>
          <p:spPr>
            <a:xfrm flipH="1">
              <a:off x="633046" y="0"/>
              <a:ext cx="122488" cy="389053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1" name="Line"/>
            <p:cNvSpPr/>
            <p:nvPr/>
          </p:nvSpPr>
          <p:spPr>
            <a:xfrm>
              <a:off x="272864" y="0"/>
              <a:ext cx="122482" cy="38905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2" name="Line"/>
            <p:cNvSpPr/>
            <p:nvPr/>
          </p:nvSpPr>
          <p:spPr>
            <a:xfrm flipH="1">
              <a:off x="152804" y="0"/>
              <a:ext cx="122488" cy="389053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3" name="Line"/>
            <p:cNvSpPr/>
            <p:nvPr/>
          </p:nvSpPr>
          <p:spPr>
            <a:xfrm>
              <a:off x="93332" y="192450"/>
              <a:ext cx="61896" cy="19660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4" name="Line"/>
            <p:cNvSpPr/>
            <p:nvPr/>
          </p:nvSpPr>
          <p:spPr>
            <a:xfrm flipH="1">
              <a:off x="873769" y="192550"/>
              <a:ext cx="62476" cy="198439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5" name="Line"/>
            <p:cNvSpPr/>
            <p:nvPr/>
          </p:nvSpPr>
          <p:spPr>
            <a:xfrm>
              <a:off x="933802" y="192600"/>
              <a:ext cx="93978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26" name="Line"/>
            <p:cNvSpPr/>
            <p:nvPr/>
          </p:nvSpPr>
          <p:spPr>
            <a:xfrm>
              <a:off x="0" y="192600"/>
              <a:ext cx="93977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28" name="-"/>
          <p:cNvSpPr/>
          <p:nvPr/>
        </p:nvSpPr>
        <p:spPr>
          <a:xfrm>
            <a:off x="4178562" y="3237988"/>
            <a:ext cx="218900" cy="51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-</a:t>
            </a:r>
          </a:p>
        </p:txBody>
      </p:sp>
      <p:sp>
        <p:nvSpPr>
          <p:cNvPr id="529" name="+"/>
          <p:cNvSpPr/>
          <p:nvPr/>
        </p:nvSpPr>
        <p:spPr>
          <a:xfrm>
            <a:off x="3534014" y="3274360"/>
            <a:ext cx="325083" cy="51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+</a:t>
            </a:r>
          </a:p>
        </p:txBody>
      </p:sp>
      <p:sp>
        <p:nvSpPr>
          <p:cNvPr id="530" name="R2"/>
          <p:cNvSpPr/>
          <p:nvPr/>
        </p:nvSpPr>
        <p:spPr>
          <a:xfrm>
            <a:off x="4550388" y="1524598"/>
            <a:ext cx="5842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2</a:t>
            </a:r>
          </a:p>
        </p:txBody>
      </p:sp>
      <p:sp>
        <p:nvSpPr>
          <p:cNvPr id="531" name="Line"/>
          <p:cNvSpPr/>
          <p:nvPr/>
        </p:nvSpPr>
        <p:spPr>
          <a:xfrm>
            <a:off x="2387027" y="2228689"/>
            <a:ext cx="483554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34" name="Group"/>
          <p:cNvGrpSpPr/>
          <p:nvPr/>
        </p:nvGrpSpPr>
        <p:grpSpPr>
          <a:xfrm flipH="1">
            <a:off x="3875073" y="3001575"/>
            <a:ext cx="174530" cy="648904"/>
            <a:chOff x="0" y="0"/>
            <a:chExt cx="174528" cy="648902"/>
          </a:xfrm>
        </p:grpSpPr>
        <p:sp>
          <p:nvSpPr>
            <p:cNvPr id="532" name="Line"/>
            <p:cNvSpPr/>
            <p:nvPr/>
          </p:nvSpPr>
          <p:spPr>
            <a:xfrm flipH="1">
              <a:off x="174528" y="0"/>
              <a:ext cx="1" cy="648903"/>
            </a:xfrm>
            <a:prstGeom prst="line">
              <a:avLst/>
            </a:prstGeom>
            <a:noFill/>
            <a:ln w="381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33" name="Line"/>
            <p:cNvSpPr/>
            <p:nvPr/>
          </p:nvSpPr>
          <p:spPr>
            <a:xfrm flipH="1">
              <a:off x="-1" y="172762"/>
              <a:ext cx="2" cy="313366"/>
            </a:xfrm>
            <a:prstGeom prst="line">
              <a:avLst/>
            </a:prstGeom>
            <a:noFill/>
            <a:ln w="762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35" name="Line"/>
          <p:cNvSpPr/>
          <p:nvPr/>
        </p:nvSpPr>
        <p:spPr>
          <a:xfrm>
            <a:off x="5277193" y="2228689"/>
            <a:ext cx="481039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6" name="Line"/>
          <p:cNvSpPr/>
          <p:nvPr/>
        </p:nvSpPr>
        <p:spPr>
          <a:xfrm flipH="1">
            <a:off x="2396724" y="2219597"/>
            <a:ext cx="1" cy="110022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7" name="Line"/>
          <p:cNvSpPr/>
          <p:nvPr/>
        </p:nvSpPr>
        <p:spPr>
          <a:xfrm>
            <a:off x="5751551" y="2219597"/>
            <a:ext cx="1" cy="108228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48" name="Group"/>
          <p:cNvGrpSpPr/>
          <p:nvPr/>
        </p:nvGrpSpPr>
        <p:grpSpPr>
          <a:xfrm>
            <a:off x="2856991" y="2029611"/>
            <a:ext cx="1027781" cy="390989"/>
            <a:chOff x="0" y="0"/>
            <a:chExt cx="1027779" cy="390988"/>
          </a:xfrm>
        </p:grpSpPr>
        <p:sp>
          <p:nvSpPr>
            <p:cNvPr id="538" name="Line"/>
            <p:cNvSpPr/>
            <p:nvPr/>
          </p:nvSpPr>
          <p:spPr>
            <a:xfrm>
              <a:off x="512985" y="0"/>
              <a:ext cx="122482" cy="38905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39" name="Line"/>
            <p:cNvSpPr/>
            <p:nvPr/>
          </p:nvSpPr>
          <p:spPr>
            <a:xfrm flipH="1">
              <a:off x="392925" y="0"/>
              <a:ext cx="122488" cy="389053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0" name="Line"/>
            <p:cNvSpPr/>
            <p:nvPr/>
          </p:nvSpPr>
          <p:spPr>
            <a:xfrm>
              <a:off x="753105" y="0"/>
              <a:ext cx="122483" cy="38905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1" name="Line"/>
            <p:cNvSpPr/>
            <p:nvPr/>
          </p:nvSpPr>
          <p:spPr>
            <a:xfrm flipH="1">
              <a:off x="633046" y="0"/>
              <a:ext cx="122488" cy="389053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2" name="Line"/>
            <p:cNvSpPr/>
            <p:nvPr/>
          </p:nvSpPr>
          <p:spPr>
            <a:xfrm>
              <a:off x="272864" y="0"/>
              <a:ext cx="122482" cy="38905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3" name="Line"/>
            <p:cNvSpPr/>
            <p:nvPr/>
          </p:nvSpPr>
          <p:spPr>
            <a:xfrm flipH="1">
              <a:off x="152804" y="0"/>
              <a:ext cx="122488" cy="389053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4" name="Line"/>
            <p:cNvSpPr/>
            <p:nvPr/>
          </p:nvSpPr>
          <p:spPr>
            <a:xfrm>
              <a:off x="93332" y="192450"/>
              <a:ext cx="61896" cy="19660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5" name="Line"/>
            <p:cNvSpPr/>
            <p:nvPr/>
          </p:nvSpPr>
          <p:spPr>
            <a:xfrm flipH="1">
              <a:off x="873769" y="192550"/>
              <a:ext cx="62476" cy="198439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6" name="Line"/>
            <p:cNvSpPr/>
            <p:nvPr/>
          </p:nvSpPr>
          <p:spPr>
            <a:xfrm>
              <a:off x="933802" y="192600"/>
              <a:ext cx="93978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47" name="Line"/>
            <p:cNvSpPr/>
            <p:nvPr/>
          </p:nvSpPr>
          <p:spPr>
            <a:xfrm>
              <a:off x="0" y="192600"/>
              <a:ext cx="93977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49" name="Line"/>
          <p:cNvSpPr/>
          <p:nvPr/>
        </p:nvSpPr>
        <p:spPr>
          <a:xfrm>
            <a:off x="2388274" y="3301637"/>
            <a:ext cx="1481540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0" name="Line"/>
          <p:cNvSpPr/>
          <p:nvPr/>
        </p:nvSpPr>
        <p:spPr>
          <a:xfrm>
            <a:off x="4083623" y="3301637"/>
            <a:ext cx="1688708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1" name="Line"/>
          <p:cNvSpPr/>
          <p:nvPr/>
        </p:nvSpPr>
        <p:spPr>
          <a:xfrm flipH="1">
            <a:off x="2158877" y="2492381"/>
            <a:ext cx="1" cy="55954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2" name="I"/>
          <p:cNvSpPr/>
          <p:nvPr/>
        </p:nvSpPr>
        <p:spPr>
          <a:xfrm>
            <a:off x="1858721" y="2515112"/>
            <a:ext cx="185097" cy="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  <p:sp>
        <p:nvSpPr>
          <p:cNvPr id="553" name="Line"/>
          <p:cNvSpPr/>
          <p:nvPr/>
        </p:nvSpPr>
        <p:spPr>
          <a:xfrm>
            <a:off x="6202121" y="2483288"/>
            <a:ext cx="1" cy="55954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4" name="I"/>
          <p:cNvSpPr/>
          <p:nvPr/>
        </p:nvSpPr>
        <p:spPr>
          <a:xfrm>
            <a:off x="5901966" y="2506019"/>
            <a:ext cx="185097" cy="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  <p:sp>
        <p:nvSpPr>
          <p:cNvPr id="555" name="∆V"/>
          <p:cNvSpPr/>
          <p:nvPr/>
        </p:nvSpPr>
        <p:spPr>
          <a:xfrm>
            <a:off x="3696039" y="3709607"/>
            <a:ext cx="6985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∆</a:t>
            </a:r>
            <a:r>
              <a:rPr sz="3200" i="1"/>
              <a:t>V</a:t>
            </a:r>
          </a:p>
        </p:txBody>
      </p:sp>
      <p:sp>
        <p:nvSpPr>
          <p:cNvPr id="556" name="R1"/>
          <p:cNvSpPr/>
          <p:nvPr/>
        </p:nvSpPr>
        <p:spPr>
          <a:xfrm>
            <a:off x="3144463" y="1524598"/>
            <a:ext cx="558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1</a:t>
            </a:r>
          </a:p>
        </p:txBody>
      </p:sp>
      <p:sp>
        <p:nvSpPr>
          <p:cNvPr id="557" name="Circle"/>
          <p:cNvSpPr/>
          <p:nvPr/>
        </p:nvSpPr>
        <p:spPr>
          <a:xfrm>
            <a:off x="2595197" y="2183227"/>
            <a:ext cx="106658" cy="100021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558" name="a"/>
          <p:cNvSpPr/>
          <p:nvPr/>
        </p:nvSpPr>
        <p:spPr>
          <a:xfrm>
            <a:off x="2344328" y="1764959"/>
            <a:ext cx="261055" cy="51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a</a:t>
            </a:r>
          </a:p>
        </p:txBody>
      </p:sp>
      <p:sp>
        <p:nvSpPr>
          <p:cNvPr id="559" name="Circle"/>
          <p:cNvSpPr/>
          <p:nvPr/>
        </p:nvSpPr>
        <p:spPr>
          <a:xfrm>
            <a:off x="5465224" y="2183227"/>
            <a:ext cx="106657" cy="100021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560" name="c"/>
          <p:cNvSpPr/>
          <p:nvPr/>
        </p:nvSpPr>
        <p:spPr>
          <a:xfrm>
            <a:off x="5532034" y="1764959"/>
            <a:ext cx="265628" cy="51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c</a:t>
            </a:r>
          </a:p>
        </p:txBody>
      </p:sp>
      <p:sp>
        <p:nvSpPr>
          <p:cNvPr id="561" name="Circle"/>
          <p:cNvSpPr/>
          <p:nvPr/>
        </p:nvSpPr>
        <p:spPr>
          <a:xfrm>
            <a:off x="4020515" y="2183227"/>
            <a:ext cx="106657" cy="100021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562" name="b"/>
          <p:cNvSpPr/>
          <p:nvPr/>
        </p:nvSpPr>
        <p:spPr>
          <a:xfrm>
            <a:off x="3919562" y="1764959"/>
            <a:ext cx="290882" cy="51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b</a:t>
            </a:r>
          </a:p>
        </p:txBody>
      </p:sp>
      <p:sp>
        <p:nvSpPr>
          <p:cNvPr id="563" name="Rectangle"/>
          <p:cNvSpPr/>
          <p:nvPr/>
        </p:nvSpPr>
        <p:spPr>
          <a:xfrm>
            <a:off x="7887906" y="1580243"/>
            <a:ext cx="1410032" cy="1066161"/>
          </a:xfrm>
          <a:prstGeom prst="rect">
            <a:avLst/>
          </a:prstGeom>
          <a:solidFill>
            <a:srgbClr val="1637DE">
              <a:alpha val="40225"/>
            </a:srgbClr>
          </a:solidFill>
          <a:ln w="25400">
            <a:solidFill>
              <a:srgbClr val="000000">
                <a:alpha val="40225"/>
              </a:srgb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grpSp>
        <p:nvGrpSpPr>
          <p:cNvPr id="574" name="Group"/>
          <p:cNvGrpSpPr/>
          <p:nvPr/>
        </p:nvGrpSpPr>
        <p:grpSpPr>
          <a:xfrm>
            <a:off x="8079748" y="2046111"/>
            <a:ext cx="1016759" cy="413017"/>
            <a:chOff x="0" y="0"/>
            <a:chExt cx="1016757" cy="413015"/>
          </a:xfrm>
        </p:grpSpPr>
        <p:sp>
          <p:nvSpPr>
            <p:cNvPr id="564" name="Line"/>
            <p:cNvSpPr/>
            <p:nvPr/>
          </p:nvSpPr>
          <p:spPr>
            <a:xfrm>
              <a:off x="507484" y="0"/>
              <a:ext cx="121167" cy="41097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65" name="Line"/>
            <p:cNvSpPr/>
            <p:nvPr/>
          </p:nvSpPr>
          <p:spPr>
            <a:xfrm flipH="1">
              <a:off x="388711" y="0"/>
              <a:ext cx="121175" cy="410971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66" name="Line"/>
            <p:cNvSpPr/>
            <p:nvPr/>
          </p:nvSpPr>
          <p:spPr>
            <a:xfrm>
              <a:off x="745029" y="0"/>
              <a:ext cx="121168" cy="41097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67" name="Line"/>
            <p:cNvSpPr/>
            <p:nvPr/>
          </p:nvSpPr>
          <p:spPr>
            <a:xfrm flipH="1">
              <a:off x="626257" y="0"/>
              <a:ext cx="121174" cy="410971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68" name="Line"/>
            <p:cNvSpPr/>
            <p:nvPr/>
          </p:nvSpPr>
          <p:spPr>
            <a:xfrm>
              <a:off x="269938" y="0"/>
              <a:ext cx="121167" cy="41097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69" name="Line"/>
            <p:cNvSpPr/>
            <p:nvPr/>
          </p:nvSpPr>
          <p:spPr>
            <a:xfrm flipH="1">
              <a:off x="151165" y="0"/>
              <a:ext cx="121175" cy="410971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0" name="Line"/>
            <p:cNvSpPr/>
            <p:nvPr/>
          </p:nvSpPr>
          <p:spPr>
            <a:xfrm>
              <a:off x="92331" y="203292"/>
              <a:ext cx="61231" cy="207683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1" name="Line"/>
            <p:cNvSpPr/>
            <p:nvPr/>
          </p:nvSpPr>
          <p:spPr>
            <a:xfrm flipH="1">
              <a:off x="864399" y="203398"/>
              <a:ext cx="61806" cy="20961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2" name="Line"/>
            <p:cNvSpPr/>
            <p:nvPr/>
          </p:nvSpPr>
          <p:spPr>
            <a:xfrm>
              <a:off x="923788" y="203451"/>
              <a:ext cx="92970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3" name="Line"/>
            <p:cNvSpPr/>
            <p:nvPr/>
          </p:nvSpPr>
          <p:spPr>
            <a:xfrm>
              <a:off x="0" y="203451"/>
              <a:ext cx="92970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75" name="Req"/>
          <p:cNvSpPr/>
          <p:nvPr/>
        </p:nvSpPr>
        <p:spPr>
          <a:xfrm>
            <a:off x="8235534" y="1500842"/>
            <a:ext cx="6223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eq</a:t>
            </a:r>
          </a:p>
        </p:txBody>
      </p:sp>
      <p:sp>
        <p:nvSpPr>
          <p:cNvPr id="576" name="Line"/>
          <p:cNvSpPr/>
          <p:nvPr/>
        </p:nvSpPr>
        <p:spPr>
          <a:xfrm>
            <a:off x="7020118" y="2242990"/>
            <a:ext cx="1095293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579" name="Group"/>
          <p:cNvGrpSpPr/>
          <p:nvPr/>
        </p:nvGrpSpPr>
        <p:grpSpPr>
          <a:xfrm flipH="1">
            <a:off x="8492205" y="3059420"/>
            <a:ext cx="172658" cy="685461"/>
            <a:chOff x="0" y="0"/>
            <a:chExt cx="172656" cy="685460"/>
          </a:xfrm>
        </p:grpSpPr>
        <p:sp>
          <p:nvSpPr>
            <p:cNvPr id="577" name="Line"/>
            <p:cNvSpPr/>
            <p:nvPr/>
          </p:nvSpPr>
          <p:spPr>
            <a:xfrm flipH="1">
              <a:off x="172656" y="0"/>
              <a:ext cx="1" cy="685461"/>
            </a:xfrm>
            <a:prstGeom prst="line">
              <a:avLst/>
            </a:prstGeom>
            <a:noFill/>
            <a:ln w="381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8" name="Line"/>
            <p:cNvSpPr/>
            <p:nvPr/>
          </p:nvSpPr>
          <p:spPr>
            <a:xfrm flipH="1">
              <a:off x="-1" y="182495"/>
              <a:ext cx="2" cy="331020"/>
            </a:xfrm>
            <a:prstGeom prst="line">
              <a:avLst/>
            </a:prstGeom>
            <a:noFill/>
            <a:ln w="762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80" name="Line"/>
          <p:cNvSpPr/>
          <p:nvPr/>
        </p:nvSpPr>
        <p:spPr>
          <a:xfrm>
            <a:off x="9081118" y="2242990"/>
            <a:ext cx="1274050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1" name="Line"/>
          <p:cNvSpPr/>
          <p:nvPr/>
        </p:nvSpPr>
        <p:spPr>
          <a:xfrm>
            <a:off x="7029710" y="2233385"/>
            <a:ext cx="1" cy="1162212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2" name="Line"/>
          <p:cNvSpPr/>
          <p:nvPr/>
        </p:nvSpPr>
        <p:spPr>
          <a:xfrm>
            <a:off x="10348560" y="2233385"/>
            <a:ext cx="1" cy="114326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3" name="Line"/>
          <p:cNvSpPr/>
          <p:nvPr/>
        </p:nvSpPr>
        <p:spPr>
          <a:xfrm>
            <a:off x="7021350" y="3376385"/>
            <a:ext cx="1465652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4" name="Line"/>
          <p:cNvSpPr/>
          <p:nvPr/>
        </p:nvSpPr>
        <p:spPr>
          <a:xfrm>
            <a:off x="8698519" y="3376385"/>
            <a:ext cx="1670599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5" name="∆V"/>
          <p:cNvSpPr/>
          <p:nvPr/>
        </p:nvSpPr>
        <p:spPr>
          <a:xfrm>
            <a:off x="8315091" y="3809307"/>
            <a:ext cx="7747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∆</a:t>
            </a:r>
            <a:r>
              <a:rPr sz="3200" i="1"/>
              <a:t>V</a:t>
            </a:r>
          </a:p>
        </p:txBody>
      </p:sp>
      <p:sp>
        <p:nvSpPr>
          <p:cNvPr id="586" name="Circle"/>
          <p:cNvSpPr/>
          <p:nvPr/>
        </p:nvSpPr>
        <p:spPr>
          <a:xfrm>
            <a:off x="7226056" y="2194965"/>
            <a:ext cx="105513" cy="10565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587" name="a"/>
          <p:cNvSpPr/>
          <p:nvPr/>
        </p:nvSpPr>
        <p:spPr>
          <a:xfrm>
            <a:off x="6977876" y="1753134"/>
            <a:ext cx="258255" cy="54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a</a:t>
            </a:r>
          </a:p>
        </p:txBody>
      </p:sp>
      <p:sp>
        <p:nvSpPr>
          <p:cNvPr id="588" name="Circle"/>
          <p:cNvSpPr/>
          <p:nvPr/>
        </p:nvSpPr>
        <p:spPr>
          <a:xfrm>
            <a:off x="10065303" y="2194965"/>
            <a:ext cx="105513" cy="10565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589" name="c"/>
          <p:cNvSpPr/>
          <p:nvPr/>
        </p:nvSpPr>
        <p:spPr>
          <a:xfrm>
            <a:off x="10131397" y="1753134"/>
            <a:ext cx="262780" cy="54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c</a:t>
            </a:r>
          </a:p>
        </p:txBody>
      </p:sp>
      <p:sp>
        <p:nvSpPr>
          <p:cNvPr id="590" name="-"/>
          <p:cNvSpPr/>
          <p:nvPr/>
        </p:nvSpPr>
        <p:spPr>
          <a:xfrm>
            <a:off x="8734887" y="3328360"/>
            <a:ext cx="216552" cy="547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-</a:t>
            </a:r>
          </a:p>
        </p:txBody>
      </p:sp>
      <p:sp>
        <p:nvSpPr>
          <p:cNvPr id="591" name="+"/>
          <p:cNvSpPr/>
          <p:nvPr/>
        </p:nvSpPr>
        <p:spPr>
          <a:xfrm>
            <a:off x="8097251" y="3366781"/>
            <a:ext cx="321597" cy="54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familia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familiar?</a:t>
            </a:r>
          </a:p>
        </p:txBody>
      </p:sp>
      <p:sp>
        <p:nvSpPr>
          <p:cNvPr id="1474" name="low-pass filter"/>
          <p:cNvSpPr/>
          <p:nvPr/>
        </p:nvSpPr>
        <p:spPr>
          <a:xfrm>
            <a:off x="2606237" y="3792008"/>
            <a:ext cx="2409314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low-pass filter</a:t>
            </a:r>
          </a:p>
        </p:txBody>
      </p:sp>
      <p:grpSp>
        <p:nvGrpSpPr>
          <p:cNvPr id="1520" name="Group"/>
          <p:cNvGrpSpPr/>
          <p:nvPr/>
        </p:nvGrpSpPr>
        <p:grpSpPr>
          <a:xfrm>
            <a:off x="1815744" y="1136963"/>
            <a:ext cx="9370483" cy="2383034"/>
            <a:chOff x="3910" y="-18737"/>
            <a:chExt cx="9370481" cy="2383033"/>
          </a:xfrm>
        </p:grpSpPr>
        <p:sp>
          <p:nvSpPr>
            <p:cNvPr id="1475" name="Line"/>
            <p:cNvSpPr/>
            <p:nvPr/>
          </p:nvSpPr>
          <p:spPr>
            <a:xfrm rot="10800000">
              <a:off x="1184572" y="781050"/>
              <a:ext cx="85264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2"/>
                  </a:lnTo>
                  <a:lnTo>
                    <a:pt x="18854" y="11137"/>
                  </a:lnTo>
                  <a:lnTo>
                    <a:pt x="21600" y="11137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/>
            </a:p>
          </p:txBody>
        </p:sp>
        <p:sp>
          <p:nvSpPr>
            <p:cNvPr id="1476" name="Line"/>
            <p:cNvSpPr/>
            <p:nvPr/>
          </p:nvSpPr>
          <p:spPr>
            <a:xfrm>
              <a:off x="2506429" y="1586207"/>
              <a:ext cx="1" cy="39519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77" name="C"/>
            <p:cNvSpPr/>
            <p:nvPr/>
          </p:nvSpPr>
          <p:spPr>
            <a:xfrm>
              <a:off x="2841009" y="1149663"/>
              <a:ext cx="373500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78" name="Line"/>
            <p:cNvSpPr/>
            <p:nvPr/>
          </p:nvSpPr>
          <p:spPr>
            <a:xfrm>
              <a:off x="2254708" y="1409700"/>
              <a:ext cx="509428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79" name="Line"/>
            <p:cNvSpPr/>
            <p:nvPr/>
          </p:nvSpPr>
          <p:spPr>
            <a:xfrm>
              <a:off x="2254708" y="1587500"/>
              <a:ext cx="509428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0" name="Line"/>
            <p:cNvSpPr/>
            <p:nvPr/>
          </p:nvSpPr>
          <p:spPr>
            <a:xfrm>
              <a:off x="2506429" y="923061"/>
              <a:ext cx="1" cy="48889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1" name="Line"/>
            <p:cNvSpPr/>
            <p:nvPr/>
          </p:nvSpPr>
          <p:spPr>
            <a:xfrm>
              <a:off x="2510135" y="1854200"/>
              <a:ext cx="1" cy="22486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2" name="Line"/>
            <p:cNvSpPr/>
            <p:nvPr/>
          </p:nvSpPr>
          <p:spPr>
            <a:xfrm>
              <a:off x="2306756" y="2072066"/>
              <a:ext cx="41689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3" name="Line"/>
            <p:cNvSpPr/>
            <p:nvPr/>
          </p:nvSpPr>
          <p:spPr>
            <a:xfrm>
              <a:off x="2373062" y="2186366"/>
              <a:ext cx="291061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4" name="Line"/>
            <p:cNvSpPr/>
            <p:nvPr/>
          </p:nvSpPr>
          <p:spPr>
            <a:xfrm>
              <a:off x="2418717" y="2275266"/>
              <a:ext cx="20571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5" name="Line"/>
            <p:cNvSpPr/>
            <p:nvPr/>
          </p:nvSpPr>
          <p:spPr>
            <a:xfrm>
              <a:off x="2468326" y="2364166"/>
              <a:ext cx="106962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6" name="Circle"/>
            <p:cNvSpPr/>
            <p:nvPr/>
          </p:nvSpPr>
          <p:spPr>
            <a:xfrm>
              <a:off x="2484735" y="18288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87" name="Circle"/>
            <p:cNvSpPr/>
            <p:nvPr/>
          </p:nvSpPr>
          <p:spPr>
            <a:xfrm>
              <a:off x="2484735" y="8890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88" name="Line"/>
            <p:cNvSpPr/>
            <p:nvPr/>
          </p:nvSpPr>
          <p:spPr>
            <a:xfrm flipH="1" flipV="1">
              <a:off x="2023215" y="910361"/>
              <a:ext cx="508615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9" name="Circle"/>
            <p:cNvSpPr/>
            <p:nvPr/>
          </p:nvSpPr>
          <p:spPr>
            <a:xfrm>
              <a:off x="1176635" y="8890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90" name="Circle"/>
            <p:cNvSpPr/>
            <p:nvPr/>
          </p:nvSpPr>
          <p:spPr>
            <a:xfrm>
              <a:off x="2002135" y="8890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91" name="Line"/>
            <p:cNvSpPr/>
            <p:nvPr/>
          </p:nvSpPr>
          <p:spPr>
            <a:xfrm flipH="1" flipV="1">
              <a:off x="2518515" y="910361"/>
              <a:ext cx="508615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2" name="Line"/>
            <p:cNvSpPr/>
            <p:nvPr/>
          </p:nvSpPr>
          <p:spPr>
            <a:xfrm flipH="1" flipV="1">
              <a:off x="715116" y="910361"/>
              <a:ext cx="508614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3" name="R"/>
            <p:cNvSpPr/>
            <p:nvPr/>
          </p:nvSpPr>
          <p:spPr>
            <a:xfrm>
              <a:off x="1398820" y="133663"/>
              <a:ext cx="36227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R</a:t>
              </a:r>
            </a:p>
          </p:txBody>
        </p:sp>
        <p:sp>
          <p:nvSpPr>
            <p:cNvPr id="1494" name="Vin"/>
            <p:cNvSpPr/>
            <p:nvPr/>
          </p:nvSpPr>
          <p:spPr>
            <a:xfrm>
              <a:off x="3910" y="540063"/>
              <a:ext cx="58669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in</a:t>
              </a:r>
            </a:p>
          </p:txBody>
        </p:sp>
        <p:sp>
          <p:nvSpPr>
            <p:cNvPr id="1495" name="Vout"/>
            <p:cNvSpPr/>
            <p:nvPr/>
          </p:nvSpPr>
          <p:spPr>
            <a:xfrm>
              <a:off x="3132728" y="540063"/>
              <a:ext cx="78066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out</a:t>
              </a:r>
            </a:p>
          </p:txBody>
        </p:sp>
        <p:sp>
          <p:nvSpPr>
            <p:cNvPr id="1496" name="C"/>
            <p:cNvSpPr/>
            <p:nvPr/>
          </p:nvSpPr>
          <p:spPr>
            <a:xfrm>
              <a:off x="6511309" y="-18737"/>
              <a:ext cx="373500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97" name="Vin"/>
            <p:cNvSpPr/>
            <p:nvPr/>
          </p:nvSpPr>
          <p:spPr>
            <a:xfrm>
              <a:off x="5464910" y="540063"/>
              <a:ext cx="58669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in</a:t>
              </a:r>
            </a:p>
          </p:txBody>
        </p:sp>
        <p:sp>
          <p:nvSpPr>
            <p:cNvPr id="1498" name="Vout"/>
            <p:cNvSpPr/>
            <p:nvPr/>
          </p:nvSpPr>
          <p:spPr>
            <a:xfrm>
              <a:off x="8593728" y="540063"/>
              <a:ext cx="78066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out</a:t>
              </a:r>
            </a:p>
          </p:txBody>
        </p:sp>
        <p:grpSp>
          <p:nvGrpSpPr>
            <p:cNvPr id="1519" name="Group"/>
            <p:cNvGrpSpPr/>
            <p:nvPr/>
          </p:nvGrpSpPr>
          <p:grpSpPr>
            <a:xfrm>
              <a:off x="6294646" y="659686"/>
              <a:ext cx="1952185" cy="1704610"/>
              <a:chOff x="0" y="0"/>
              <a:chExt cx="1952183" cy="1704608"/>
            </a:xfrm>
          </p:grpSpPr>
          <p:grpSp>
            <p:nvGrpSpPr>
              <p:cNvPr id="1506" name="Group"/>
              <p:cNvGrpSpPr/>
              <p:nvPr/>
            </p:nvGrpSpPr>
            <p:grpSpPr>
              <a:xfrm flipH="1">
                <a:off x="0" y="0"/>
                <a:ext cx="1952183" cy="509427"/>
                <a:chOff x="0" y="0"/>
                <a:chExt cx="1952182" cy="509426"/>
              </a:xfrm>
            </p:grpSpPr>
            <p:sp>
              <p:nvSpPr>
                <p:cNvPr id="1499" name="Line"/>
                <p:cNvSpPr/>
                <p:nvPr/>
              </p:nvSpPr>
              <p:spPr>
                <a:xfrm flipH="1" flipV="1">
                  <a:off x="0" y="250675"/>
                  <a:ext cx="910783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Line"/>
                <p:cNvSpPr/>
                <p:nvPr/>
              </p:nvSpPr>
              <p:spPr>
                <a:xfrm flipH="1" flipV="1">
                  <a:off x="897469" y="250675"/>
                  <a:ext cx="508614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Line"/>
                <p:cNvSpPr/>
                <p:nvPr/>
              </p:nvSpPr>
              <p:spPr>
                <a:xfrm flipH="1" flipV="1">
                  <a:off x="1629895" y="250675"/>
                  <a:ext cx="322288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"/>
                <p:cNvSpPr/>
                <p:nvPr/>
              </p:nvSpPr>
              <p:spPr>
                <a:xfrm flipH="1" flipV="1">
                  <a:off x="1155858" y="250675"/>
                  <a:ext cx="301025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1505" name="Group"/>
                <p:cNvGrpSpPr/>
                <p:nvPr/>
              </p:nvGrpSpPr>
              <p:grpSpPr>
                <a:xfrm rot="5400000">
                  <a:off x="1281298" y="165749"/>
                  <a:ext cx="509427" cy="177928"/>
                  <a:chOff x="0" y="0"/>
                  <a:chExt cx="509426" cy="177926"/>
                </a:xfrm>
              </p:grpSpPr>
              <p:sp>
                <p:nvSpPr>
                  <p:cNvPr id="1503" name="Line"/>
                  <p:cNvSpPr/>
                  <p:nvPr/>
                </p:nvSpPr>
                <p:spPr>
                  <a:xfrm>
                    <a:off x="0" y="0"/>
                    <a:ext cx="509427" cy="1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732A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4" name="Line"/>
                  <p:cNvSpPr/>
                  <p:nvPr/>
                </p:nvSpPr>
                <p:spPr>
                  <a:xfrm>
                    <a:off x="0" y="177800"/>
                    <a:ext cx="509427" cy="1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732A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18" name="Group"/>
              <p:cNvGrpSpPr/>
              <p:nvPr/>
            </p:nvGrpSpPr>
            <p:grpSpPr>
              <a:xfrm>
                <a:off x="781073" y="229313"/>
                <a:ext cx="778736" cy="1475295"/>
                <a:chOff x="4865" y="0"/>
                <a:chExt cx="778735" cy="1475294"/>
              </a:xfrm>
            </p:grpSpPr>
            <p:sp>
              <p:nvSpPr>
                <p:cNvPr id="1507" name="Line"/>
                <p:cNvSpPr/>
                <p:nvPr/>
              </p:nvSpPr>
              <p:spPr>
                <a:xfrm rot="16200000">
                  <a:off x="191537" y="496170"/>
                  <a:ext cx="762001" cy="241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631"/>
                      </a:moveTo>
                      <a:lnTo>
                        <a:pt x="2990" y="10800"/>
                      </a:lnTo>
                      <a:lnTo>
                        <a:pt x="4088" y="21600"/>
                      </a:lnTo>
                      <a:lnTo>
                        <a:pt x="6407" y="337"/>
                      </a:lnTo>
                      <a:lnTo>
                        <a:pt x="8725" y="21600"/>
                      </a:lnTo>
                      <a:lnTo>
                        <a:pt x="10922" y="0"/>
                      </a:lnTo>
                      <a:lnTo>
                        <a:pt x="13119" y="21600"/>
                      </a:lnTo>
                      <a:lnTo>
                        <a:pt x="15498" y="0"/>
                      </a:lnTo>
                      <a:lnTo>
                        <a:pt x="17573" y="21263"/>
                      </a:lnTo>
                      <a:lnTo>
                        <a:pt x="18854" y="11138"/>
                      </a:lnTo>
                      <a:lnTo>
                        <a:pt x="21600" y="11138"/>
                      </a:lnTo>
                    </a:path>
                  </a:pathLst>
                </a:custGeom>
                <a:noFill/>
                <a:ln w="38100" cap="flat">
                  <a:solidFill>
                    <a:srgbClr val="FC1216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4000"/>
                </a:p>
              </p:txBody>
            </p:sp>
            <p:sp>
              <p:nvSpPr>
                <p:cNvPr id="1508" name="Line"/>
                <p:cNvSpPr/>
                <p:nvPr/>
              </p:nvSpPr>
              <p:spPr>
                <a:xfrm>
                  <a:off x="579073" y="34061"/>
                  <a:ext cx="1" cy="186506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9" name="Line"/>
                <p:cNvSpPr/>
                <p:nvPr/>
              </p:nvSpPr>
              <p:spPr>
                <a:xfrm>
                  <a:off x="570079" y="965200"/>
                  <a:ext cx="1" cy="22486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0" name="Line"/>
                <p:cNvSpPr/>
                <p:nvPr/>
              </p:nvSpPr>
              <p:spPr>
                <a:xfrm>
                  <a:off x="366701" y="1183066"/>
                  <a:ext cx="416899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1" name="Line"/>
                <p:cNvSpPr/>
                <p:nvPr/>
              </p:nvSpPr>
              <p:spPr>
                <a:xfrm>
                  <a:off x="433006" y="1297366"/>
                  <a:ext cx="291062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2" name="Line"/>
                <p:cNvSpPr/>
                <p:nvPr/>
              </p:nvSpPr>
              <p:spPr>
                <a:xfrm>
                  <a:off x="478662" y="1386266"/>
                  <a:ext cx="205719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3" name="Line"/>
                <p:cNvSpPr/>
                <p:nvPr/>
              </p:nvSpPr>
              <p:spPr>
                <a:xfrm>
                  <a:off x="528271" y="1475166"/>
                  <a:ext cx="106962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4" name="Circle"/>
                <p:cNvSpPr/>
                <p:nvPr/>
              </p:nvSpPr>
              <p:spPr>
                <a:xfrm>
                  <a:off x="544679" y="93980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  <p:sp>
              <p:nvSpPr>
                <p:cNvPr id="1515" name="Circle"/>
                <p:cNvSpPr/>
                <p:nvPr/>
              </p:nvSpPr>
              <p:spPr>
                <a:xfrm>
                  <a:off x="557379" y="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  <p:sp>
              <p:nvSpPr>
                <p:cNvPr id="1516" name="R"/>
                <p:cNvSpPr/>
                <p:nvPr/>
              </p:nvSpPr>
              <p:spPr>
                <a:xfrm>
                  <a:off x="4865" y="222564"/>
                  <a:ext cx="362278" cy="723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38100" tIns="38100" rIns="38100" bIns="38100" numCol="1" anchor="ctr">
                  <a:spAutoFit/>
                </a:bodyPr>
                <a:lstStyle>
                  <a:lvl1pPr algn="ctr">
                    <a:defRPr sz="4200" i="1">
                      <a:latin typeface="+mj-lt"/>
                      <a:ea typeface="+mj-ea"/>
                      <a:cs typeface="+mj-cs"/>
                      <a:sym typeface="Gill Sans"/>
                    </a:defRPr>
                  </a:lvl1pPr>
                </a:lstStyle>
                <a:p>
                  <a:r>
                    <a:t>R</a:t>
                  </a:r>
                </a:p>
              </p:txBody>
            </p:sp>
            <p:sp>
              <p:nvSpPr>
                <p:cNvPr id="1517" name="Circle"/>
                <p:cNvSpPr/>
                <p:nvPr/>
              </p:nvSpPr>
              <p:spPr>
                <a:xfrm>
                  <a:off x="557379" y="19050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</p:grpSp>
        </p:grpSp>
      </p:grpSp>
      <p:sp>
        <p:nvSpPr>
          <p:cNvPr id="1521" name="high-pass filter"/>
          <p:cNvSpPr/>
          <p:nvPr/>
        </p:nvSpPr>
        <p:spPr>
          <a:xfrm>
            <a:off x="7997078" y="3792008"/>
            <a:ext cx="2473433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high-pass filter</a:t>
            </a:r>
          </a:p>
        </p:txBody>
      </p:sp>
      <p:pic>
        <p:nvPicPr>
          <p:cNvPr id="1522" name="diff3.tiff" descr="diff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69" y="6065387"/>
            <a:ext cx="2984500" cy="729114"/>
          </a:xfrm>
          <a:prstGeom prst="rect">
            <a:avLst/>
          </a:prstGeom>
          <a:ln w="12700">
            <a:miter lim="400000"/>
          </a:ln>
        </p:spPr>
      </p:pic>
      <p:sp>
        <p:nvSpPr>
          <p:cNvPr id="1523" name="differentiator"/>
          <p:cNvSpPr/>
          <p:nvPr/>
        </p:nvSpPr>
        <p:spPr>
          <a:xfrm>
            <a:off x="8099669" y="5265208"/>
            <a:ext cx="2268250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differentiator</a:t>
            </a:r>
          </a:p>
        </p:txBody>
      </p:sp>
      <p:pic>
        <p:nvPicPr>
          <p:cNvPr id="1524" name="int3.tiff" descr="int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06" y="5981700"/>
            <a:ext cx="5185065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5" name="integrator"/>
          <p:cNvSpPr/>
          <p:nvPr/>
        </p:nvSpPr>
        <p:spPr>
          <a:xfrm>
            <a:off x="2902364" y="5265208"/>
            <a:ext cx="1740861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integrator</a:t>
            </a:r>
          </a:p>
        </p:txBody>
      </p:sp>
      <p:sp>
        <p:nvSpPr>
          <p:cNvPr id="1526" name="frequency domain…"/>
          <p:cNvSpPr/>
          <p:nvPr/>
        </p:nvSpPr>
        <p:spPr>
          <a:xfrm>
            <a:off x="5257761" y="4161965"/>
            <a:ext cx="2491067" cy="127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600">
                <a:solidFill>
                  <a:srgbClr val="8D140C"/>
                </a:solidFill>
              </a:rPr>
              <a:t>frequency domain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600">
                <a:solidFill>
                  <a:srgbClr val="8D140C"/>
                </a:solidFill>
              </a:rPr>
              <a:t>⇕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600">
                <a:solidFill>
                  <a:srgbClr val="8D140C"/>
                </a:solidFill>
              </a:rPr>
              <a:t>time domain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familia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familiar?</a:t>
            </a:r>
          </a:p>
        </p:txBody>
      </p:sp>
      <p:sp>
        <p:nvSpPr>
          <p:cNvPr id="1474" name="low-pass filter"/>
          <p:cNvSpPr/>
          <p:nvPr/>
        </p:nvSpPr>
        <p:spPr>
          <a:xfrm>
            <a:off x="2606237" y="3414056"/>
            <a:ext cx="2409314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low-pass filter</a:t>
            </a:r>
          </a:p>
        </p:txBody>
      </p:sp>
      <p:grpSp>
        <p:nvGrpSpPr>
          <p:cNvPr id="1520" name="Group"/>
          <p:cNvGrpSpPr/>
          <p:nvPr/>
        </p:nvGrpSpPr>
        <p:grpSpPr>
          <a:xfrm>
            <a:off x="1815744" y="759011"/>
            <a:ext cx="9370483" cy="2383034"/>
            <a:chOff x="3910" y="-18737"/>
            <a:chExt cx="9370481" cy="2383033"/>
          </a:xfrm>
        </p:grpSpPr>
        <p:sp>
          <p:nvSpPr>
            <p:cNvPr id="1475" name="Line"/>
            <p:cNvSpPr/>
            <p:nvPr/>
          </p:nvSpPr>
          <p:spPr>
            <a:xfrm rot="10800000">
              <a:off x="1184572" y="781050"/>
              <a:ext cx="85264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2"/>
                  </a:lnTo>
                  <a:lnTo>
                    <a:pt x="18854" y="11137"/>
                  </a:lnTo>
                  <a:lnTo>
                    <a:pt x="21600" y="11137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/>
            </a:p>
          </p:txBody>
        </p:sp>
        <p:sp>
          <p:nvSpPr>
            <p:cNvPr id="1476" name="Line"/>
            <p:cNvSpPr/>
            <p:nvPr/>
          </p:nvSpPr>
          <p:spPr>
            <a:xfrm>
              <a:off x="2506429" y="1586207"/>
              <a:ext cx="1" cy="39519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77" name="C"/>
            <p:cNvSpPr/>
            <p:nvPr/>
          </p:nvSpPr>
          <p:spPr>
            <a:xfrm>
              <a:off x="2841009" y="1149663"/>
              <a:ext cx="373500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78" name="Line"/>
            <p:cNvSpPr/>
            <p:nvPr/>
          </p:nvSpPr>
          <p:spPr>
            <a:xfrm>
              <a:off x="2254708" y="1409700"/>
              <a:ext cx="509428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79" name="Line"/>
            <p:cNvSpPr/>
            <p:nvPr/>
          </p:nvSpPr>
          <p:spPr>
            <a:xfrm>
              <a:off x="2254708" y="1587500"/>
              <a:ext cx="509428" cy="127"/>
            </a:xfrm>
            <a:prstGeom prst="line">
              <a:avLst/>
            </a:prstGeom>
            <a:noFill/>
            <a:ln w="38100" cap="flat">
              <a:solidFill>
                <a:srgbClr val="2732A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0" name="Line"/>
            <p:cNvSpPr/>
            <p:nvPr/>
          </p:nvSpPr>
          <p:spPr>
            <a:xfrm>
              <a:off x="2506429" y="923061"/>
              <a:ext cx="1" cy="48889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1" name="Line"/>
            <p:cNvSpPr/>
            <p:nvPr/>
          </p:nvSpPr>
          <p:spPr>
            <a:xfrm>
              <a:off x="2510135" y="1854200"/>
              <a:ext cx="1" cy="22486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2" name="Line"/>
            <p:cNvSpPr/>
            <p:nvPr/>
          </p:nvSpPr>
          <p:spPr>
            <a:xfrm>
              <a:off x="2306756" y="2072066"/>
              <a:ext cx="41689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3" name="Line"/>
            <p:cNvSpPr/>
            <p:nvPr/>
          </p:nvSpPr>
          <p:spPr>
            <a:xfrm>
              <a:off x="2373062" y="2186366"/>
              <a:ext cx="291061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4" name="Line"/>
            <p:cNvSpPr/>
            <p:nvPr/>
          </p:nvSpPr>
          <p:spPr>
            <a:xfrm>
              <a:off x="2418717" y="2275266"/>
              <a:ext cx="205719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5" name="Line"/>
            <p:cNvSpPr/>
            <p:nvPr/>
          </p:nvSpPr>
          <p:spPr>
            <a:xfrm>
              <a:off x="2468326" y="2364166"/>
              <a:ext cx="106962" cy="128"/>
            </a:xfrm>
            <a:prstGeom prst="line">
              <a:avLst/>
            </a:prstGeom>
            <a:noFill/>
            <a:ln w="38100" cap="flat">
              <a:solidFill>
                <a:srgbClr val="00771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6" name="Circle"/>
            <p:cNvSpPr/>
            <p:nvPr/>
          </p:nvSpPr>
          <p:spPr>
            <a:xfrm>
              <a:off x="2484735" y="18288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87" name="Circle"/>
            <p:cNvSpPr/>
            <p:nvPr/>
          </p:nvSpPr>
          <p:spPr>
            <a:xfrm>
              <a:off x="2484735" y="8890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88" name="Line"/>
            <p:cNvSpPr/>
            <p:nvPr/>
          </p:nvSpPr>
          <p:spPr>
            <a:xfrm flipH="1" flipV="1">
              <a:off x="2023215" y="910361"/>
              <a:ext cx="508615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89" name="Circle"/>
            <p:cNvSpPr/>
            <p:nvPr/>
          </p:nvSpPr>
          <p:spPr>
            <a:xfrm>
              <a:off x="1176635" y="8890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90" name="Circle"/>
            <p:cNvSpPr/>
            <p:nvPr/>
          </p:nvSpPr>
          <p:spPr>
            <a:xfrm>
              <a:off x="2002135" y="889000"/>
              <a:ext cx="50801" cy="50800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1491" name="Line"/>
            <p:cNvSpPr/>
            <p:nvPr/>
          </p:nvSpPr>
          <p:spPr>
            <a:xfrm flipH="1" flipV="1">
              <a:off x="2518515" y="910361"/>
              <a:ext cx="508615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2" name="Line"/>
            <p:cNvSpPr/>
            <p:nvPr/>
          </p:nvSpPr>
          <p:spPr>
            <a:xfrm flipH="1" flipV="1">
              <a:off x="715116" y="910361"/>
              <a:ext cx="508614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493" name="R"/>
            <p:cNvSpPr/>
            <p:nvPr/>
          </p:nvSpPr>
          <p:spPr>
            <a:xfrm>
              <a:off x="1398820" y="133663"/>
              <a:ext cx="36227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R</a:t>
              </a:r>
            </a:p>
          </p:txBody>
        </p:sp>
        <p:sp>
          <p:nvSpPr>
            <p:cNvPr id="1494" name="Vin"/>
            <p:cNvSpPr/>
            <p:nvPr/>
          </p:nvSpPr>
          <p:spPr>
            <a:xfrm>
              <a:off x="3910" y="540063"/>
              <a:ext cx="58669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in</a:t>
              </a:r>
            </a:p>
          </p:txBody>
        </p:sp>
        <p:sp>
          <p:nvSpPr>
            <p:cNvPr id="1495" name="Vout"/>
            <p:cNvSpPr/>
            <p:nvPr/>
          </p:nvSpPr>
          <p:spPr>
            <a:xfrm>
              <a:off x="3132728" y="540063"/>
              <a:ext cx="78066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out</a:t>
              </a:r>
            </a:p>
          </p:txBody>
        </p:sp>
        <p:sp>
          <p:nvSpPr>
            <p:cNvPr id="1496" name="C"/>
            <p:cNvSpPr/>
            <p:nvPr/>
          </p:nvSpPr>
          <p:spPr>
            <a:xfrm>
              <a:off x="6511309" y="-18737"/>
              <a:ext cx="373500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97" name="Vin"/>
            <p:cNvSpPr/>
            <p:nvPr/>
          </p:nvSpPr>
          <p:spPr>
            <a:xfrm>
              <a:off x="5464910" y="540063"/>
              <a:ext cx="586699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in</a:t>
              </a:r>
            </a:p>
          </p:txBody>
        </p:sp>
        <p:sp>
          <p:nvSpPr>
            <p:cNvPr id="1498" name="Vout"/>
            <p:cNvSpPr/>
            <p:nvPr/>
          </p:nvSpPr>
          <p:spPr>
            <a:xfrm>
              <a:off x="8593728" y="540063"/>
              <a:ext cx="78066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4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4200"/>
                <a:t>V</a:t>
              </a:r>
              <a:r>
                <a:rPr sz="4200" baseline="-5999"/>
                <a:t>out</a:t>
              </a:r>
            </a:p>
          </p:txBody>
        </p:sp>
        <p:grpSp>
          <p:nvGrpSpPr>
            <p:cNvPr id="1519" name="Group"/>
            <p:cNvGrpSpPr/>
            <p:nvPr/>
          </p:nvGrpSpPr>
          <p:grpSpPr>
            <a:xfrm>
              <a:off x="6294646" y="659686"/>
              <a:ext cx="1952185" cy="1704610"/>
              <a:chOff x="0" y="0"/>
              <a:chExt cx="1952183" cy="1704608"/>
            </a:xfrm>
          </p:grpSpPr>
          <p:grpSp>
            <p:nvGrpSpPr>
              <p:cNvPr id="1506" name="Group"/>
              <p:cNvGrpSpPr/>
              <p:nvPr/>
            </p:nvGrpSpPr>
            <p:grpSpPr>
              <a:xfrm flipH="1">
                <a:off x="0" y="0"/>
                <a:ext cx="1952183" cy="509427"/>
                <a:chOff x="0" y="0"/>
                <a:chExt cx="1952182" cy="509426"/>
              </a:xfrm>
            </p:grpSpPr>
            <p:sp>
              <p:nvSpPr>
                <p:cNvPr id="1499" name="Line"/>
                <p:cNvSpPr/>
                <p:nvPr/>
              </p:nvSpPr>
              <p:spPr>
                <a:xfrm flipH="1" flipV="1">
                  <a:off x="0" y="250675"/>
                  <a:ext cx="910783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Line"/>
                <p:cNvSpPr/>
                <p:nvPr/>
              </p:nvSpPr>
              <p:spPr>
                <a:xfrm flipH="1" flipV="1">
                  <a:off x="897469" y="250675"/>
                  <a:ext cx="508614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Line"/>
                <p:cNvSpPr/>
                <p:nvPr/>
              </p:nvSpPr>
              <p:spPr>
                <a:xfrm flipH="1" flipV="1">
                  <a:off x="1629895" y="250675"/>
                  <a:ext cx="322288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"/>
                <p:cNvSpPr/>
                <p:nvPr/>
              </p:nvSpPr>
              <p:spPr>
                <a:xfrm flipH="1" flipV="1">
                  <a:off x="1155858" y="250675"/>
                  <a:ext cx="301025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1505" name="Group"/>
                <p:cNvGrpSpPr/>
                <p:nvPr/>
              </p:nvGrpSpPr>
              <p:grpSpPr>
                <a:xfrm rot="5400000">
                  <a:off x="1281298" y="165749"/>
                  <a:ext cx="509427" cy="177928"/>
                  <a:chOff x="0" y="0"/>
                  <a:chExt cx="509426" cy="177926"/>
                </a:xfrm>
              </p:grpSpPr>
              <p:sp>
                <p:nvSpPr>
                  <p:cNvPr id="1503" name="Line"/>
                  <p:cNvSpPr/>
                  <p:nvPr/>
                </p:nvSpPr>
                <p:spPr>
                  <a:xfrm>
                    <a:off x="0" y="0"/>
                    <a:ext cx="509427" cy="1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732A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4" name="Line"/>
                  <p:cNvSpPr/>
                  <p:nvPr/>
                </p:nvSpPr>
                <p:spPr>
                  <a:xfrm>
                    <a:off x="0" y="177800"/>
                    <a:ext cx="509427" cy="127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2732A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18" name="Group"/>
              <p:cNvGrpSpPr/>
              <p:nvPr/>
            </p:nvGrpSpPr>
            <p:grpSpPr>
              <a:xfrm>
                <a:off x="781073" y="229313"/>
                <a:ext cx="778736" cy="1475295"/>
                <a:chOff x="4865" y="0"/>
                <a:chExt cx="778735" cy="1475294"/>
              </a:xfrm>
            </p:grpSpPr>
            <p:sp>
              <p:nvSpPr>
                <p:cNvPr id="1507" name="Line"/>
                <p:cNvSpPr/>
                <p:nvPr/>
              </p:nvSpPr>
              <p:spPr>
                <a:xfrm rot="16200000">
                  <a:off x="191537" y="496170"/>
                  <a:ext cx="762001" cy="241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631"/>
                      </a:moveTo>
                      <a:lnTo>
                        <a:pt x="2990" y="10800"/>
                      </a:lnTo>
                      <a:lnTo>
                        <a:pt x="4088" y="21600"/>
                      </a:lnTo>
                      <a:lnTo>
                        <a:pt x="6407" y="337"/>
                      </a:lnTo>
                      <a:lnTo>
                        <a:pt x="8725" y="21600"/>
                      </a:lnTo>
                      <a:lnTo>
                        <a:pt x="10922" y="0"/>
                      </a:lnTo>
                      <a:lnTo>
                        <a:pt x="13119" y="21600"/>
                      </a:lnTo>
                      <a:lnTo>
                        <a:pt x="15498" y="0"/>
                      </a:lnTo>
                      <a:lnTo>
                        <a:pt x="17573" y="21263"/>
                      </a:lnTo>
                      <a:lnTo>
                        <a:pt x="18854" y="11138"/>
                      </a:lnTo>
                      <a:lnTo>
                        <a:pt x="21600" y="11138"/>
                      </a:lnTo>
                    </a:path>
                  </a:pathLst>
                </a:custGeom>
                <a:noFill/>
                <a:ln w="38100" cap="flat">
                  <a:solidFill>
                    <a:srgbClr val="FC1216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4000"/>
                </a:p>
              </p:txBody>
            </p:sp>
            <p:sp>
              <p:nvSpPr>
                <p:cNvPr id="1508" name="Line"/>
                <p:cNvSpPr/>
                <p:nvPr/>
              </p:nvSpPr>
              <p:spPr>
                <a:xfrm>
                  <a:off x="579073" y="34061"/>
                  <a:ext cx="1" cy="186506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9" name="Line"/>
                <p:cNvSpPr/>
                <p:nvPr/>
              </p:nvSpPr>
              <p:spPr>
                <a:xfrm>
                  <a:off x="570079" y="965200"/>
                  <a:ext cx="1" cy="22486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0" name="Line"/>
                <p:cNvSpPr/>
                <p:nvPr/>
              </p:nvSpPr>
              <p:spPr>
                <a:xfrm>
                  <a:off x="366701" y="1183066"/>
                  <a:ext cx="416899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1" name="Line"/>
                <p:cNvSpPr/>
                <p:nvPr/>
              </p:nvSpPr>
              <p:spPr>
                <a:xfrm>
                  <a:off x="433006" y="1297366"/>
                  <a:ext cx="291062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2" name="Line"/>
                <p:cNvSpPr/>
                <p:nvPr/>
              </p:nvSpPr>
              <p:spPr>
                <a:xfrm>
                  <a:off x="478662" y="1386266"/>
                  <a:ext cx="205719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3" name="Line"/>
                <p:cNvSpPr/>
                <p:nvPr/>
              </p:nvSpPr>
              <p:spPr>
                <a:xfrm>
                  <a:off x="528271" y="1475166"/>
                  <a:ext cx="106962" cy="128"/>
                </a:xfrm>
                <a:prstGeom prst="line">
                  <a:avLst/>
                </a:prstGeom>
                <a:noFill/>
                <a:ln w="38100" cap="flat">
                  <a:solidFill>
                    <a:srgbClr val="00771C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4" name="Circle"/>
                <p:cNvSpPr/>
                <p:nvPr/>
              </p:nvSpPr>
              <p:spPr>
                <a:xfrm>
                  <a:off x="544679" y="93980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  <p:sp>
              <p:nvSpPr>
                <p:cNvPr id="1515" name="Circle"/>
                <p:cNvSpPr/>
                <p:nvPr/>
              </p:nvSpPr>
              <p:spPr>
                <a:xfrm>
                  <a:off x="557379" y="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  <p:sp>
              <p:nvSpPr>
                <p:cNvPr id="1516" name="R"/>
                <p:cNvSpPr/>
                <p:nvPr/>
              </p:nvSpPr>
              <p:spPr>
                <a:xfrm>
                  <a:off x="4865" y="222564"/>
                  <a:ext cx="362278" cy="7232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38100" tIns="38100" rIns="38100" bIns="38100" numCol="1" anchor="ctr">
                  <a:spAutoFit/>
                </a:bodyPr>
                <a:lstStyle>
                  <a:lvl1pPr algn="ctr">
                    <a:defRPr sz="4200" i="1">
                      <a:latin typeface="+mj-lt"/>
                      <a:ea typeface="+mj-ea"/>
                      <a:cs typeface="+mj-cs"/>
                      <a:sym typeface="Gill Sans"/>
                    </a:defRPr>
                  </a:lvl1pPr>
                </a:lstStyle>
                <a:p>
                  <a:r>
                    <a:t>R</a:t>
                  </a:r>
                </a:p>
              </p:txBody>
            </p:sp>
            <p:sp>
              <p:nvSpPr>
                <p:cNvPr id="1517" name="Circle"/>
                <p:cNvSpPr/>
                <p:nvPr/>
              </p:nvSpPr>
              <p:spPr>
                <a:xfrm>
                  <a:off x="557379" y="190500"/>
                  <a:ext cx="50801" cy="5080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 sz="3000"/>
                </a:p>
              </p:txBody>
            </p:sp>
          </p:grpSp>
        </p:grpSp>
      </p:grpSp>
      <p:sp>
        <p:nvSpPr>
          <p:cNvPr id="1521" name="high-pass filter"/>
          <p:cNvSpPr/>
          <p:nvPr/>
        </p:nvSpPr>
        <p:spPr>
          <a:xfrm>
            <a:off x="7997078" y="3414056"/>
            <a:ext cx="2473433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high-pass filter</a:t>
            </a:r>
          </a:p>
        </p:txBody>
      </p:sp>
      <p:sp>
        <p:nvSpPr>
          <p:cNvPr id="1523" name="differentiator"/>
          <p:cNvSpPr/>
          <p:nvPr/>
        </p:nvSpPr>
        <p:spPr>
          <a:xfrm>
            <a:off x="8099669" y="4887256"/>
            <a:ext cx="2268250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differentiator</a:t>
            </a:r>
          </a:p>
        </p:txBody>
      </p:sp>
      <p:sp>
        <p:nvSpPr>
          <p:cNvPr id="1525" name="integrator"/>
          <p:cNvSpPr/>
          <p:nvPr/>
        </p:nvSpPr>
        <p:spPr>
          <a:xfrm>
            <a:off x="2902364" y="4887256"/>
            <a:ext cx="1740861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dirty="0"/>
              <a:t>integrator</a:t>
            </a:r>
          </a:p>
        </p:txBody>
      </p:sp>
      <p:sp>
        <p:nvSpPr>
          <p:cNvPr id="1526" name="frequency domain…"/>
          <p:cNvSpPr/>
          <p:nvPr/>
        </p:nvSpPr>
        <p:spPr>
          <a:xfrm>
            <a:off x="5257761" y="3784013"/>
            <a:ext cx="2491067" cy="127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600">
                <a:solidFill>
                  <a:srgbClr val="8D140C"/>
                </a:solidFill>
              </a:rPr>
              <a:t>frequency domain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600">
                <a:solidFill>
                  <a:srgbClr val="8D140C"/>
                </a:solidFill>
              </a:rPr>
              <a:t>⇕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600">
                <a:solidFill>
                  <a:srgbClr val="8D140C"/>
                </a:solidFill>
              </a:rPr>
              <a:t>time domain</a:t>
            </a:r>
          </a:p>
        </p:txBody>
      </p:sp>
      <p:sp>
        <p:nvSpPr>
          <p:cNvPr id="56" name="integrator">
            <a:extLst>
              <a:ext uri="{FF2B5EF4-FFF2-40B4-BE49-F238E27FC236}">
                <a16:creationId xmlns:a16="http://schemas.microsoft.com/office/drawing/2014/main" id="{E7EC783D-7CFB-D170-AD8E-401BD8A9EB07}"/>
              </a:ext>
            </a:extLst>
          </p:cNvPr>
          <p:cNvSpPr/>
          <p:nvPr/>
        </p:nvSpPr>
        <p:spPr>
          <a:xfrm>
            <a:off x="1781262" y="5832183"/>
            <a:ext cx="4493218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algn="l"/>
            <a:r>
              <a:rPr lang="en-US" sz="2800" dirty="0"/>
              <a:t>Cut out high frequency noise</a:t>
            </a:r>
          </a:p>
          <a:p>
            <a:pPr algn="l"/>
            <a:r>
              <a:rPr lang="en-US" sz="2800" dirty="0"/>
              <a:t>Smooths (but slows response)</a:t>
            </a:r>
            <a:endParaRPr sz="2800" dirty="0"/>
          </a:p>
        </p:txBody>
      </p:sp>
      <p:sp>
        <p:nvSpPr>
          <p:cNvPr id="57" name="integrator">
            <a:extLst>
              <a:ext uri="{FF2B5EF4-FFF2-40B4-BE49-F238E27FC236}">
                <a16:creationId xmlns:a16="http://schemas.microsoft.com/office/drawing/2014/main" id="{3B8793BC-6BB5-3282-586A-96A00CBB94BC}"/>
              </a:ext>
            </a:extLst>
          </p:cNvPr>
          <p:cNvSpPr/>
          <p:nvPr/>
        </p:nvSpPr>
        <p:spPr>
          <a:xfrm>
            <a:off x="6955522" y="5626645"/>
            <a:ext cx="4196662" cy="136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algn="l"/>
            <a:r>
              <a:rPr lang="en-US" sz="2800" dirty="0"/>
              <a:t>Eliminate slow variations</a:t>
            </a:r>
          </a:p>
          <a:p>
            <a:pPr algn="l"/>
            <a:r>
              <a:rPr lang="en-US" sz="2800" dirty="0"/>
              <a:t>Magnify changes</a:t>
            </a:r>
          </a:p>
          <a:p>
            <a:pPr algn="l"/>
            <a:r>
              <a:rPr lang="en-US" sz="2800" dirty="0"/>
              <a:t>Peaks become zero crossing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44225795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" name="high_pass.pdf" descr="high_pas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069" y="635000"/>
            <a:ext cx="50800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" name="low_pass.pdf" descr="low_pas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069" y="635000"/>
            <a:ext cx="50800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5" name="filter_response2.pdf" descr="filter_response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69" y="203200"/>
            <a:ext cx="8496300" cy="6897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" name="filter_response.pdf" descr="filter_respons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70" y="76200"/>
            <a:ext cx="8160215" cy="67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" name="filter_response3.pdf" descr="filter_response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69" y="384248"/>
            <a:ext cx="8026400" cy="6473753"/>
          </a:xfrm>
          <a:prstGeom prst="rect">
            <a:avLst/>
          </a:prstGeom>
          <a:ln w="12700">
            <a:miter lim="400000"/>
          </a:ln>
        </p:spPr>
      </p:pic>
      <p:sp>
        <p:nvSpPr>
          <p:cNvPr id="1540" name="dB/decade ..."/>
          <p:cNvSpPr/>
          <p:nvPr/>
        </p:nvSpPr>
        <p:spPr>
          <a:xfrm>
            <a:off x="8738124" y="6420784"/>
            <a:ext cx="221054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dB/decade ...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2" name="crossover_simple.pdf" descr="crossover_simpl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769" y="1155700"/>
            <a:ext cx="7184572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3" name="audio crossovers"/>
          <p:cNvSpPr/>
          <p:nvPr/>
        </p:nvSpPr>
        <p:spPr>
          <a:xfrm>
            <a:off x="5101648" y="210484"/>
            <a:ext cx="29302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audio crossovers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" name="inductive_kick.pdf" descr="inductive_kic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12" y="168180"/>
            <a:ext cx="5917957" cy="7283639"/>
          </a:xfrm>
          <a:prstGeom prst="rect">
            <a:avLst/>
          </a:prstGeom>
          <a:ln w="12700">
            <a:miter lim="400000"/>
          </a:ln>
        </p:spPr>
      </p:pic>
      <p:sp>
        <p:nvSpPr>
          <p:cNvPr id="1543" name="inductive “kick” ……"/>
          <p:cNvSpPr/>
          <p:nvPr/>
        </p:nvSpPr>
        <p:spPr>
          <a:xfrm>
            <a:off x="7674666" y="873740"/>
            <a:ext cx="398186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inductive “kick” …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/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aka the Angry Current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" name="bridge.pdf" descr="brid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69" y="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Line"/>
          <p:cNvSpPr/>
          <p:nvPr/>
        </p:nvSpPr>
        <p:spPr>
          <a:xfrm rot="16200000">
            <a:off x="4152107" y="3435351"/>
            <a:ext cx="852643" cy="26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2"/>
                </a:lnTo>
                <a:lnTo>
                  <a:pt x="18854" y="11137"/>
                </a:lnTo>
                <a:lnTo>
                  <a:pt x="21600" y="11137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594" name="voltage divider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voltage divider</a:t>
            </a:r>
          </a:p>
        </p:txBody>
      </p:sp>
      <p:sp>
        <p:nvSpPr>
          <p:cNvPr id="595" name="Line"/>
          <p:cNvSpPr/>
          <p:nvPr/>
        </p:nvSpPr>
        <p:spPr>
          <a:xfrm rot="10800000">
            <a:off x="3250406" y="2686051"/>
            <a:ext cx="852642" cy="26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2"/>
                </a:lnTo>
                <a:lnTo>
                  <a:pt x="18854" y="11137"/>
                </a:lnTo>
                <a:lnTo>
                  <a:pt x="21600" y="11137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596" name="R2"/>
          <p:cNvSpPr/>
          <p:nvPr/>
        </p:nvSpPr>
        <p:spPr>
          <a:xfrm>
            <a:off x="4818678" y="3143564"/>
            <a:ext cx="549831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R</a:t>
            </a:r>
            <a:r>
              <a:rPr sz="4200" baseline="-5999"/>
              <a:t>2</a:t>
            </a:r>
          </a:p>
        </p:txBody>
      </p:sp>
      <p:sp>
        <p:nvSpPr>
          <p:cNvPr id="597" name="Line"/>
          <p:cNvSpPr/>
          <p:nvPr/>
        </p:nvSpPr>
        <p:spPr>
          <a:xfrm>
            <a:off x="4572263" y="2828062"/>
            <a:ext cx="1" cy="3228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8" name="Line"/>
          <p:cNvSpPr/>
          <p:nvPr/>
        </p:nvSpPr>
        <p:spPr>
          <a:xfrm>
            <a:off x="4575969" y="3975100"/>
            <a:ext cx="0" cy="22486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9" name="Line"/>
          <p:cNvSpPr/>
          <p:nvPr/>
        </p:nvSpPr>
        <p:spPr>
          <a:xfrm>
            <a:off x="4372591" y="4192966"/>
            <a:ext cx="416899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0" name="Line"/>
          <p:cNvSpPr/>
          <p:nvPr/>
        </p:nvSpPr>
        <p:spPr>
          <a:xfrm>
            <a:off x="4438895" y="4307266"/>
            <a:ext cx="2910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1" name="Line"/>
          <p:cNvSpPr/>
          <p:nvPr/>
        </p:nvSpPr>
        <p:spPr>
          <a:xfrm>
            <a:off x="4484552" y="4396166"/>
            <a:ext cx="205719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2" name="Line"/>
          <p:cNvSpPr/>
          <p:nvPr/>
        </p:nvSpPr>
        <p:spPr>
          <a:xfrm>
            <a:off x="4534160" y="4485066"/>
            <a:ext cx="1069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3" name="Circle"/>
          <p:cNvSpPr/>
          <p:nvPr/>
        </p:nvSpPr>
        <p:spPr>
          <a:xfrm>
            <a:off x="4550569" y="39497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04" name="Circle"/>
          <p:cNvSpPr/>
          <p:nvPr/>
        </p:nvSpPr>
        <p:spPr>
          <a:xfrm>
            <a:off x="4550569" y="27940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05" name="Line"/>
          <p:cNvSpPr/>
          <p:nvPr/>
        </p:nvSpPr>
        <p:spPr>
          <a:xfrm flipH="1" flipV="1">
            <a:off x="4089050" y="2815361"/>
            <a:ext cx="508615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6" name="Circle"/>
          <p:cNvSpPr/>
          <p:nvPr/>
        </p:nvSpPr>
        <p:spPr>
          <a:xfrm>
            <a:off x="3242469" y="27940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07" name="Circle"/>
          <p:cNvSpPr/>
          <p:nvPr/>
        </p:nvSpPr>
        <p:spPr>
          <a:xfrm>
            <a:off x="4067969" y="27940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08" name="Line"/>
          <p:cNvSpPr/>
          <p:nvPr/>
        </p:nvSpPr>
        <p:spPr>
          <a:xfrm flipH="1" flipV="1">
            <a:off x="4584350" y="2815361"/>
            <a:ext cx="508615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09" name="Line"/>
          <p:cNvSpPr/>
          <p:nvPr/>
        </p:nvSpPr>
        <p:spPr>
          <a:xfrm flipH="1" flipV="1">
            <a:off x="2780950" y="2815361"/>
            <a:ext cx="508615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0" name="R1"/>
          <p:cNvSpPr/>
          <p:nvPr/>
        </p:nvSpPr>
        <p:spPr>
          <a:xfrm>
            <a:off x="3370878" y="2038664"/>
            <a:ext cx="549831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R</a:t>
            </a:r>
            <a:r>
              <a:rPr sz="4200" baseline="-5999"/>
              <a:t>1</a:t>
            </a:r>
          </a:p>
        </p:txBody>
      </p:sp>
      <p:sp>
        <p:nvSpPr>
          <p:cNvPr id="611" name="Vin"/>
          <p:cNvSpPr/>
          <p:nvPr/>
        </p:nvSpPr>
        <p:spPr>
          <a:xfrm>
            <a:off x="2069744" y="2445064"/>
            <a:ext cx="586699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V</a:t>
            </a:r>
            <a:r>
              <a:rPr sz="4200" baseline="-5999"/>
              <a:t>in</a:t>
            </a:r>
          </a:p>
        </p:txBody>
      </p:sp>
      <p:sp>
        <p:nvSpPr>
          <p:cNvPr id="612" name="Vout"/>
          <p:cNvSpPr/>
          <p:nvPr/>
        </p:nvSpPr>
        <p:spPr>
          <a:xfrm>
            <a:off x="5198563" y="2445064"/>
            <a:ext cx="780663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V</a:t>
            </a:r>
            <a:r>
              <a:rPr sz="4200" baseline="-5999"/>
              <a:t>out</a:t>
            </a:r>
          </a:p>
        </p:txBody>
      </p:sp>
      <p:sp>
        <p:nvSpPr>
          <p:cNvPr id="613" name="Circle"/>
          <p:cNvSpPr/>
          <p:nvPr/>
        </p:nvSpPr>
        <p:spPr>
          <a:xfrm>
            <a:off x="4550569" y="30988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grpSp>
        <p:nvGrpSpPr>
          <p:cNvPr id="620" name="Group"/>
          <p:cNvGrpSpPr/>
          <p:nvPr/>
        </p:nvGrpSpPr>
        <p:grpSpPr>
          <a:xfrm>
            <a:off x="2138778" y="4808008"/>
            <a:ext cx="2629252" cy="1001188"/>
            <a:chOff x="118" y="-17992"/>
            <a:chExt cx="2629251" cy="1001187"/>
          </a:xfrm>
        </p:grpSpPr>
        <p:sp>
          <p:nvSpPr>
            <p:cNvPr id="614" name="Vout ="/>
            <p:cNvSpPr/>
            <p:nvPr/>
          </p:nvSpPr>
          <p:spPr>
            <a:xfrm>
              <a:off x="118" y="197908"/>
              <a:ext cx="1083630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/>
                <a:t>V</a:t>
              </a:r>
              <a:r>
                <a:rPr sz="3200" baseline="-5999"/>
                <a:t>out</a:t>
              </a:r>
              <a:r>
                <a:rPr sz="3200"/>
                <a:t> = </a:t>
              </a:r>
            </a:p>
          </p:txBody>
        </p:sp>
        <p:grpSp>
          <p:nvGrpSpPr>
            <p:cNvPr id="618" name="Group"/>
            <p:cNvGrpSpPr/>
            <p:nvPr/>
          </p:nvGrpSpPr>
          <p:grpSpPr>
            <a:xfrm>
              <a:off x="1065315" y="-17992"/>
              <a:ext cx="1086836" cy="1001187"/>
              <a:chOff x="632" y="-17992"/>
              <a:chExt cx="1086834" cy="1001186"/>
            </a:xfrm>
          </p:grpSpPr>
          <p:sp>
            <p:nvSpPr>
              <p:cNvPr id="615" name="R2"/>
              <p:cNvSpPr/>
              <p:nvPr/>
            </p:nvSpPr>
            <p:spPr>
              <a:xfrm>
                <a:off x="313217" y="-17992"/>
                <a:ext cx="461664" cy="569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/>
              <a:p>
                <a:pPr algn="ctr">
                  <a:defRPr sz="3200">
                    <a:latin typeface="+mj-lt"/>
                    <a:ea typeface="+mj-ea"/>
                    <a:cs typeface="+mj-cs"/>
                    <a:sym typeface="Gill Sans"/>
                  </a:defRPr>
                </a:pPr>
                <a:r>
                  <a:rPr sz="3200"/>
                  <a:t>R</a:t>
                </a:r>
                <a:r>
                  <a:rPr sz="3200" baseline="-5999"/>
                  <a:t>2</a:t>
                </a:r>
              </a:p>
            </p:txBody>
          </p:sp>
          <p:sp>
            <p:nvSpPr>
              <p:cNvPr id="616" name="R1+R2"/>
              <p:cNvSpPr/>
              <p:nvPr/>
            </p:nvSpPr>
            <p:spPr>
              <a:xfrm>
                <a:off x="632" y="413808"/>
                <a:ext cx="1086834" cy="569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/>
              <a:p>
                <a:pPr algn="ctr">
                  <a:defRPr sz="3200">
                    <a:latin typeface="+mj-lt"/>
                    <a:ea typeface="+mj-ea"/>
                    <a:cs typeface="+mj-cs"/>
                    <a:sym typeface="Gill Sans"/>
                  </a:defRPr>
                </a:pPr>
                <a:r>
                  <a:rPr sz="3200"/>
                  <a:t>R</a:t>
                </a:r>
                <a:r>
                  <a:rPr sz="3200" baseline="-5999"/>
                  <a:t>1</a:t>
                </a:r>
                <a:r>
                  <a:rPr sz="3200"/>
                  <a:t>+R</a:t>
                </a:r>
                <a:r>
                  <a:rPr sz="3200" baseline="-5999"/>
                  <a:t>2</a:t>
                </a:r>
              </a:p>
            </p:txBody>
          </p:sp>
          <p:sp>
            <p:nvSpPr>
              <p:cNvPr id="617" name="Line"/>
              <p:cNvSpPr/>
              <p:nvPr/>
            </p:nvSpPr>
            <p:spPr>
              <a:xfrm flipH="1" flipV="1">
                <a:off x="72905" y="478561"/>
                <a:ext cx="90402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9" name="Vin"/>
            <p:cNvSpPr/>
            <p:nvPr/>
          </p:nvSpPr>
          <p:spPr>
            <a:xfrm>
              <a:off x="2162896" y="197908"/>
              <a:ext cx="466473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200" i="1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/>
                <a:t>V</a:t>
              </a:r>
              <a:r>
                <a:rPr sz="3200" baseline="-5999"/>
                <a:t>in</a:t>
              </a:r>
            </a:p>
          </p:txBody>
        </p:sp>
      </p:grpSp>
      <p:sp>
        <p:nvSpPr>
          <p:cNvPr id="621" name="Circle"/>
          <p:cNvSpPr/>
          <p:nvPr/>
        </p:nvSpPr>
        <p:spPr>
          <a:xfrm>
            <a:off x="8743173" y="2977696"/>
            <a:ext cx="1152865" cy="1156608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22" name="Rectangle"/>
          <p:cNvSpPr/>
          <p:nvPr/>
        </p:nvSpPr>
        <p:spPr>
          <a:xfrm>
            <a:off x="8258969" y="2908300"/>
            <a:ext cx="1222036" cy="1295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23" name="Rectangle"/>
          <p:cNvSpPr/>
          <p:nvPr/>
        </p:nvSpPr>
        <p:spPr>
          <a:xfrm>
            <a:off x="8625851" y="3410631"/>
            <a:ext cx="28956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24" name="Line"/>
          <p:cNvSpPr/>
          <p:nvPr/>
        </p:nvSpPr>
        <p:spPr>
          <a:xfrm>
            <a:off x="8256344" y="2844801"/>
            <a:ext cx="1107574" cy="1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25" name="Line"/>
          <p:cNvSpPr/>
          <p:nvPr/>
        </p:nvSpPr>
        <p:spPr>
          <a:xfrm rot="16200000">
            <a:off x="8940007" y="3486151"/>
            <a:ext cx="852642" cy="26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2"/>
                </a:lnTo>
                <a:lnTo>
                  <a:pt x="18854" y="11137"/>
                </a:lnTo>
                <a:lnTo>
                  <a:pt x="21600" y="11137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626" name="Line"/>
          <p:cNvSpPr/>
          <p:nvPr/>
        </p:nvSpPr>
        <p:spPr>
          <a:xfrm>
            <a:off x="9360164" y="2878862"/>
            <a:ext cx="1" cy="3228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27" name="Circle"/>
          <p:cNvSpPr/>
          <p:nvPr/>
        </p:nvSpPr>
        <p:spPr>
          <a:xfrm>
            <a:off x="9338469" y="28448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28" name="Circle"/>
          <p:cNvSpPr/>
          <p:nvPr/>
        </p:nvSpPr>
        <p:spPr>
          <a:xfrm>
            <a:off x="9338469" y="31496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29" name="Line"/>
          <p:cNvSpPr/>
          <p:nvPr/>
        </p:nvSpPr>
        <p:spPr>
          <a:xfrm>
            <a:off x="9363870" y="4038600"/>
            <a:ext cx="1" cy="22486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0" name="Line"/>
          <p:cNvSpPr/>
          <p:nvPr/>
        </p:nvSpPr>
        <p:spPr>
          <a:xfrm>
            <a:off x="9160490" y="4256466"/>
            <a:ext cx="416898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1" name="Line"/>
          <p:cNvSpPr/>
          <p:nvPr/>
        </p:nvSpPr>
        <p:spPr>
          <a:xfrm>
            <a:off x="9226795" y="4370766"/>
            <a:ext cx="2910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2" name="Line"/>
          <p:cNvSpPr/>
          <p:nvPr/>
        </p:nvSpPr>
        <p:spPr>
          <a:xfrm>
            <a:off x="9272451" y="4459666"/>
            <a:ext cx="205718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3" name="Line"/>
          <p:cNvSpPr/>
          <p:nvPr/>
        </p:nvSpPr>
        <p:spPr>
          <a:xfrm>
            <a:off x="9322060" y="4548566"/>
            <a:ext cx="106962" cy="128"/>
          </a:xfrm>
          <a:prstGeom prst="line">
            <a:avLst/>
          </a:prstGeom>
          <a:ln w="38100">
            <a:solidFill>
              <a:srgbClr val="00771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4" name="Circle"/>
          <p:cNvSpPr/>
          <p:nvPr/>
        </p:nvSpPr>
        <p:spPr>
          <a:xfrm>
            <a:off x="9338469" y="4013200"/>
            <a:ext cx="50800" cy="5080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635" name="Line"/>
          <p:cNvSpPr/>
          <p:nvPr/>
        </p:nvSpPr>
        <p:spPr>
          <a:xfrm>
            <a:off x="9585721" y="3581401"/>
            <a:ext cx="1163615" cy="127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6" name="signal…"/>
          <p:cNvSpPr/>
          <p:nvPr/>
        </p:nvSpPr>
        <p:spPr>
          <a:xfrm>
            <a:off x="7172224" y="2045697"/>
            <a:ext cx="1354538" cy="136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signal </a:t>
            </a:r>
          </a:p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in</a:t>
            </a:r>
          </a:p>
        </p:txBody>
      </p:sp>
      <p:sp>
        <p:nvSpPr>
          <p:cNvPr id="637" name="signal…"/>
          <p:cNvSpPr/>
          <p:nvPr/>
        </p:nvSpPr>
        <p:spPr>
          <a:xfrm>
            <a:off x="10574164" y="2820397"/>
            <a:ext cx="1205458" cy="136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signal</a:t>
            </a:r>
          </a:p>
          <a:p>
            <a:pPr algn="ctr">
              <a:defRPr sz="4200" i="1">
                <a:latin typeface="+mj-lt"/>
                <a:ea typeface="+mj-ea"/>
                <a:cs typeface="+mj-cs"/>
                <a:sym typeface="Gill Sans"/>
              </a:defRPr>
            </a:pPr>
            <a:r>
              <a:rPr sz="4200"/>
              <a:t>out</a:t>
            </a:r>
          </a:p>
        </p:txBody>
      </p:sp>
      <p:sp>
        <p:nvSpPr>
          <p:cNvPr id="638" name="R1"/>
          <p:cNvSpPr/>
          <p:nvPr/>
        </p:nvSpPr>
        <p:spPr>
          <a:xfrm>
            <a:off x="9725879" y="2819858"/>
            <a:ext cx="33663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2300" i="1">
                <a:latin typeface="+mj-lt"/>
                <a:ea typeface="+mj-ea"/>
                <a:cs typeface="+mj-cs"/>
                <a:sym typeface="Gill Sans"/>
              </a:defRPr>
            </a:pPr>
            <a:r>
              <a:rPr sz="2300"/>
              <a:t>R</a:t>
            </a:r>
            <a:r>
              <a:rPr sz="2300" baseline="-5999"/>
              <a:t>1</a:t>
            </a:r>
          </a:p>
        </p:txBody>
      </p:sp>
      <p:sp>
        <p:nvSpPr>
          <p:cNvPr id="639" name="R2"/>
          <p:cNvSpPr/>
          <p:nvPr/>
        </p:nvSpPr>
        <p:spPr>
          <a:xfrm>
            <a:off x="9725879" y="3861258"/>
            <a:ext cx="33663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2300" i="1">
                <a:latin typeface="+mj-lt"/>
                <a:ea typeface="+mj-ea"/>
                <a:cs typeface="+mj-cs"/>
                <a:sym typeface="Gill Sans"/>
              </a:defRPr>
            </a:pPr>
            <a:r>
              <a:rPr sz="2300"/>
              <a:t>R</a:t>
            </a:r>
            <a:r>
              <a:rPr sz="2300" baseline="-5999"/>
              <a:t>2</a:t>
            </a:r>
          </a:p>
        </p:txBody>
      </p:sp>
      <p:sp>
        <p:nvSpPr>
          <p:cNvPr id="640" name="volume"/>
          <p:cNvSpPr/>
          <p:nvPr/>
        </p:nvSpPr>
        <p:spPr>
          <a:xfrm>
            <a:off x="7858272" y="3354829"/>
            <a:ext cx="130324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600" i="1" u="sng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volume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bridge_positive_output.png" descr="bridge_positive_outp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93069" y="-2654300"/>
            <a:ext cx="10160001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bridge_negative_output.png" descr="bridge_negative_outp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93069" y="-2654300"/>
            <a:ext cx="10160001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bridge_output_graph.pdf" descr="bridge_output_grap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69" y="0"/>
            <a:ext cx="8801100" cy="7152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noi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noise</a:t>
            </a:r>
          </a:p>
        </p:txBody>
      </p:sp>
      <p:sp>
        <p:nvSpPr>
          <p:cNvPr id="1554" name="Frequency dependence of noise…"/>
          <p:cNvSpPr txBox="1">
            <a:spLocks noGrp="1"/>
          </p:cNvSpPr>
          <p:nvPr>
            <p:ph type="body" sz="half" idx="4294967295"/>
          </p:nvPr>
        </p:nvSpPr>
        <p:spPr>
          <a:xfrm>
            <a:off x="6042836" y="1422400"/>
            <a:ext cx="6735317" cy="5435600"/>
          </a:xfrm>
          <a:prstGeom prst="rect">
            <a:avLst/>
          </a:prstGeom>
        </p:spPr>
        <p:txBody>
          <a:bodyPr lIns="50800" tIns="50800" rIns="50800" bIns="50800" anchor="t"/>
          <a:lstStyle/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Clr>
                <a:srgbClr val="000000"/>
              </a:buClr>
              <a:buSzTx/>
              <a:buNone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+mn-lt"/>
              </a:rPr>
              <a:t>Frequency dependence of noise</a:t>
            </a:r>
          </a:p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SzPct val="100000"/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+mn-lt"/>
              </a:rPr>
              <a:t>Low frequency ~ 1 / f</a:t>
            </a:r>
          </a:p>
          <a:p>
            <a:pPr marL="783590" marR="40639" lvl="1" indent="-285750" defTabSz="914400">
              <a:lnSpc>
                <a:spcPct val="85000"/>
              </a:lnSpc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+mn-lt"/>
              </a:rPr>
              <a:t>example: temperature (0.1 Hz) , pressure  (1 Hz), acoustics (10 -- 100 Hz)</a:t>
            </a:r>
          </a:p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+mn-lt"/>
              </a:rPr>
              <a:t>High frequency ~ constant = white noise</a:t>
            </a:r>
          </a:p>
          <a:p>
            <a:pPr marL="783590" marR="40639" lvl="1" indent="-285750" defTabSz="914400">
              <a:lnSpc>
                <a:spcPct val="85000"/>
              </a:lnSpc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+mn-lt"/>
              </a:rPr>
              <a:t>example: shot noise, Johnson </a:t>
            </a:r>
            <a:r>
              <a:rPr lang="en-US" sz="2400" dirty="0">
                <a:latin typeface="+mn-lt"/>
              </a:rPr>
              <a:t>(thermal) </a:t>
            </a:r>
            <a:r>
              <a:rPr sz="2400" dirty="0">
                <a:latin typeface="+mn-lt"/>
              </a:rPr>
              <a:t>noise, spontaneous emission noise</a:t>
            </a:r>
            <a:endParaRPr lang="en-US" sz="2400" dirty="0">
              <a:latin typeface="+mn-lt"/>
            </a:endParaRPr>
          </a:p>
          <a:p>
            <a:pPr marL="783590" marR="40639" lvl="1" indent="-285750" defTabSz="914400">
              <a:lnSpc>
                <a:spcPct val="85000"/>
              </a:lnSpc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dirty="0">
              <a:latin typeface="+mn-lt"/>
            </a:endParaRPr>
          </a:p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+mn-lt"/>
              </a:rPr>
              <a:t>Total noise depends strongly on freq</a:t>
            </a:r>
            <a:r>
              <a:rPr lang="en-US" sz="2400" dirty="0">
                <a:latin typeface="+mn-lt"/>
              </a:rPr>
              <a:t>.; </a:t>
            </a:r>
            <a:r>
              <a:rPr sz="2400" dirty="0">
                <a:latin typeface="+mn-lt"/>
              </a:rPr>
              <a:t>worst at DC, best in “white” region</a:t>
            </a:r>
          </a:p>
          <a:p>
            <a:pPr marL="326390" marR="40639" indent="-285750" defTabSz="914400">
              <a:lnSpc>
                <a:spcPct val="85000"/>
              </a:lnSpc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dirty="0">
              <a:latin typeface="+mn-lt"/>
            </a:endParaRPr>
          </a:p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+mn-lt"/>
              </a:rPr>
              <a:t>Problem -- most signals at DC</a:t>
            </a:r>
            <a:endParaRPr lang="en-US" sz="2400" dirty="0">
              <a:latin typeface="+mn-lt"/>
            </a:endParaRPr>
          </a:p>
          <a:p>
            <a:pPr marL="383540" marR="40639" lvl="1" indent="0" defTabSz="914400">
              <a:lnSpc>
                <a:spcPct val="85000"/>
              </a:lnSpc>
              <a:spcBef>
                <a:spcPts val="700"/>
              </a:spcBef>
              <a:buSzPct val="100000"/>
              <a:buNone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400" dirty="0">
                <a:latin typeface="+mn-lt"/>
              </a:rPr>
              <a:t>(Bandwidth? Measurement time)</a:t>
            </a:r>
            <a:endParaRPr sz="2400" dirty="0">
              <a:latin typeface="+mn-lt"/>
            </a:endParaRPr>
          </a:p>
        </p:txBody>
      </p:sp>
      <p:grpSp>
        <p:nvGrpSpPr>
          <p:cNvPr id="1577" name="Group"/>
          <p:cNvGrpSpPr/>
          <p:nvPr/>
        </p:nvGrpSpPr>
        <p:grpSpPr>
          <a:xfrm>
            <a:off x="647283" y="1879233"/>
            <a:ext cx="5012220" cy="3443044"/>
            <a:chOff x="0" y="0"/>
            <a:chExt cx="4213225" cy="2894191"/>
          </a:xfrm>
        </p:grpSpPr>
        <p:sp>
          <p:nvSpPr>
            <p:cNvPr id="1555" name="log(Vnoise)"/>
            <p:cNvSpPr/>
            <p:nvPr/>
          </p:nvSpPr>
          <p:spPr>
            <a:xfrm>
              <a:off x="0" y="88900"/>
              <a:ext cx="1079141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1800"/>
                <a:t>log(V</a:t>
              </a:r>
              <a:r>
                <a:rPr sz="1800" baseline="-22888"/>
                <a:t>noise</a:t>
              </a:r>
              <a:r>
                <a:rPr sz="1800"/>
                <a:t>)</a:t>
              </a:r>
            </a:p>
          </p:txBody>
        </p:sp>
        <p:sp>
          <p:nvSpPr>
            <p:cNvPr id="1556" name="Line"/>
            <p:cNvSpPr/>
            <p:nvPr/>
          </p:nvSpPr>
          <p:spPr>
            <a:xfrm>
              <a:off x="558800" y="2428875"/>
              <a:ext cx="3654425" cy="158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57" name="Line"/>
            <p:cNvSpPr/>
            <p:nvPr/>
          </p:nvSpPr>
          <p:spPr>
            <a:xfrm flipV="1">
              <a:off x="558800" y="508000"/>
              <a:ext cx="1588" cy="19208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58" name="log( f )"/>
            <p:cNvSpPr/>
            <p:nvPr/>
          </p:nvSpPr>
          <p:spPr>
            <a:xfrm>
              <a:off x="3328987" y="2479675"/>
              <a:ext cx="797013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log( f )</a:t>
              </a:r>
            </a:p>
          </p:txBody>
        </p:sp>
        <p:sp>
          <p:nvSpPr>
            <p:cNvPr id="1559" name="Noise amplitude"/>
            <p:cNvSpPr/>
            <p:nvPr/>
          </p:nvSpPr>
          <p:spPr>
            <a:xfrm>
              <a:off x="1420812" y="0"/>
              <a:ext cx="206338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22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Noise amplitude</a:t>
              </a:r>
            </a:p>
          </p:txBody>
        </p:sp>
        <p:sp>
          <p:nvSpPr>
            <p:cNvPr id="1560" name="1/f noise"/>
            <p:cNvSpPr/>
            <p:nvPr/>
          </p:nvSpPr>
          <p:spPr>
            <a:xfrm>
              <a:off x="1420812" y="476250"/>
              <a:ext cx="978153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1/f noise</a:t>
              </a:r>
            </a:p>
          </p:txBody>
        </p:sp>
        <p:sp>
          <p:nvSpPr>
            <p:cNvPr id="1561" name="0"/>
            <p:cNvSpPr/>
            <p:nvPr/>
          </p:nvSpPr>
          <p:spPr>
            <a:xfrm>
              <a:off x="215900" y="2209800"/>
              <a:ext cx="30008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562" name="Line"/>
            <p:cNvSpPr/>
            <p:nvPr/>
          </p:nvSpPr>
          <p:spPr>
            <a:xfrm flipH="1" flipV="1">
              <a:off x="561975" y="668337"/>
              <a:ext cx="2659063" cy="21955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63" name="Line"/>
            <p:cNvSpPr/>
            <p:nvPr/>
          </p:nvSpPr>
          <p:spPr>
            <a:xfrm>
              <a:off x="3328987" y="1876219"/>
              <a:ext cx="1" cy="2923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64" name="Line"/>
            <p:cNvSpPr/>
            <p:nvPr/>
          </p:nvSpPr>
          <p:spPr>
            <a:xfrm flipH="1">
              <a:off x="1636712" y="833437"/>
              <a:ext cx="285751" cy="6667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65" name="Line"/>
            <p:cNvSpPr/>
            <p:nvPr/>
          </p:nvSpPr>
          <p:spPr>
            <a:xfrm>
              <a:off x="561975" y="2193925"/>
              <a:ext cx="3625850" cy="158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900000" sp="3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66" name="Line"/>
            <p:cNvSpPr/>
            <p:nvPr/>
          </p:nvSpPr>
          <p:spPr>
            <a:xfrm>
              <a:off x="554037" y="676275"/>
              <a:ext cx="3641726" cy="153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22" y="20001"/>
                  </a:lnTo>
                  <a:lnTo>
                    <a:pt x="11272" y="20702"/>
                  </a:lnTo>
                  <a:lnTo>
                    <a:pt x="12993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pPr>
              <a:endParaRPr sz="1800"/>
            </a:p>
          </p:txBody>
        </p:sp>
        <p:sp>
          <p:nvSpPr>
            <p:cNvPr id="1567" name="White noise"/>
            <p:cNvSpPr/>
            <p:nvPr/>
          </p:nvSpPr>
          <p:spPr>
            <a:xfrm>
              <a:off x="2803525" y="1504950"/>
              <a:ext cx="1335621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White noise</a:t>
              </a:r>
            </a:p>
          </p:txBody>
        </p:sp>
        <p:sp>
          <p:nvSpPr>
            <p:cNvPr id="1568" name="Line"/>
            <p:cNvSpPr/>
            <p:nvPr/>
          </p:nvSpPr>
          <p:spPr>
            <a:xfrm>
              <a:off x="5969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69" name="Line"/>
            <p:cNvSpPr/>
            <p:nvPr/>
          </p:nvSpPr>
          <p:spPr>
            <a:xfrm>
              <a:off x="10541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70" name="Line"/>
            <p:cNvSpPr/>
            <p:nvPr/>
          </p:nvSpPr>
          <p:spPr>
            <a:xfrm>
              <a:off x="10541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71" name="Line"/>
            <p:cNvSpPr/>
            <p:nvPr/>
          </p:nvSpPr>
          <p:spPr>
            <a:xfrm>
              <a:off x="15113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72" name="Line"/>
            <p:cNvSpPr/>
            <p:nvPr/>
          </p:nvSpPr>
          <p:spPr>
            <a:xfrm>
              <a:off x="15113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73" name="Line"/>
            <p:cNvSpPr/>
            <p:nvPr/>
          </p:nvSpPr>
          <p:spPr>
            <a:xfrm>
              <a:off x="19685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74" name="Line"/>
            <p:cNvSpPr/>
            <p:nvPr/>
          </p:nvSpPr>
          <p:spPr>
            <a:xfrm>
              <a:off x="19685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75" name="Line"/>
            <p:cNvSpPr/>
            <p:nvPr/>
          </p:nvSpPr>
          <p:spPr>
            <a:xfrm>
              <a:off x="2425700" y="2362200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76" name="0.1    1      10   100   1k"/>
            <p:cNvSpPr/>
            <p:nvPr/>
          </p:nvSpPr>
          <p:spPr>
            <a:xfrm>
              <a:off x="368300" y="2514600"/>
              <a:ext cx="2411237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0.1    1      10   100   1k</a:t>
              </a:r>
            </a:p>
          </p:txBody>
        </p:sp>
      </p:grp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what’s your bandwidth?"/>
          <p:cNvSpPr txBox="1">
            <a:spLocks noGrp="1"/>
          </p:cNvSpPr>
          <p:nvPr>
            <p:ph type="title"/>
          </p:nvPr>
        </p:nvSpPr>
        <p:spPr>
          <a:xfrm>
            <a:off x="26074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what’s your bandwidth?</a:t>
            </a:r>
          </a:p>
        </p:txBody>
      </p:sp>
      <p:sp>
        <p:nvSpPr>
          <p:cNvPr id="1580" name="Shape"/>
          <p:cNvSpPr/>
          <p:nvPr/>
        </p:nvSpPr>
        <p:spPr>
          <a:xfrm>
            <a:off x="2455069" y="2197101"/>
            <a:ext cx="965200" cy="1763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89"/>
                </a:moveTo>
                <a:lnTo>
                  <a:pt x="0" y="0"/>
                </a:lnTo>
                <a:lnTo>
                  <a:pt x="21600" y="9624"/>
                </a:lnTo>
                <a:lnTo>
                  <a:pt x="21600" y="21600"/>
                </a:lnTo>
                <a:lnTo>
                  <a:pt x="0" y="21289"/>
                </a:lnTo>
                <a:close/>
              </a:path>
            </a:pathLst>
          </a:custGeom>
          <a:blipFill>
            <a:blip r:embed="rId2"/>
          </a:blip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/>
          </a:p>
        </p:txBody>
      </p:sp>
      <p:sp>
        <p:nvSpPr>
          <p:cNvPr id="1581" name="log(Vnoise)"/>
          <p:cNvSpPr/>
          <p:nvPr/>
        </p:nvSpPr>
        <p:spPr>
          <a:xfrm rot="16200000">
            <a:off x="1746702" y="2780746"/>
            <a:ext cx="102303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/>
              <a:t>log(V</a:t>
            </a:r>
            <a:r>
              <a:rPr sz="1600" baseline="-25000"/>
              <a:t>noise</a:t>
            </a:r>
            <a:r>
              <a:rPr sz="1600"/>
              <a:t>)</a:t>
            </a:r>
          </a:p>
        </p:txBody>
      </p:sp>
      <p:sp>
        <p:nvSpPr>
          <p:cNvPr id="1582" name="Line"/>
          <p:cNvSpPr/>
          <p:nvPr/>
        </p:nvSpPr>
        <p:spPr>
          <a:xfrm>
            <a:off x="2456656" y="3949700"/>
            <a:ext cx="3654426" cy="158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83" name="Line"/>
          <p:cNvSpPr/>
          <p:nvPr/>
        </p:nvSpPr>
        <p:spPr>
          <a:xfrm flipV="1">
            <a:off x="2456656" y="2028826"/>
            <a:ext cx="1588" cy="1920875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84" name="log( f )"/>
          <p:cNvSpPr/>
          <p:nvPr/>
        </p:nvSpPr>
        <p:spPr>
          <a:xfrm>
            <a:off x="5226845" y="4000501"/>
            <a:ext cx="74571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/>
              <a:t>log(</a:t>
            </a:r>
            <a:r>
              <a:rPr sz="1600"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1600" i="1"/>
              <a:t>f </a:t>
            </a:r>
            <a:r>
              <a:rPr sz="1600"/>
              <a:t>)</a:t>
            </a:r>
          </a:p>
        </p:txBody>
      </p:sp>
      <p:sp>
        <p:nvSpPr>
          <p:cNvPr id="1585" name="Total noise in 10 Hz bandwidth"/>
          <p:cNvSpPr/>
          <p:nvPr/>
        </p:nvSpPr>
        <p:spPr>
          <a:xfrm>
            <a:off x="2378869" y="1335088"/>
            <a:ext cx="326884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Total noise in 10 Hz bandwidth</a:t>
            </a:r>
          </a:p>
        </p:txBody>
      </p:sp>
      <p:sp>
        <p:nvSpPr>
          <p:cNvPr id="1586" name="1/f noise"/>
          <p:cNvSpPr/>
          <p:nvPr/>
        </p:nvSpPr>
        <p:spPr>
          <a:xfrm>
            <a:off x="3332957" y="2282825"/>
            <a:ext cx="79861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/>
              <a:t>1/</a:t>
            </a:r>
            <a:r>
              <a:rPr sz="1400" i="1"/>
              <a:t>f</a:t>
            </a:r>
            <a:r>
              <a:rPr sz="1400"/>
              <a:t> noise</a:t>
            </a:r>
          </a:p>
        </p:txBody>
      </p:sp>
      <p:sp>
        <p:nvSpPr>
          <p:cNvPr id="1587" name="0"/>
          <p:cNvSpPr/>
          <p:nvPr/>
        </p:nvSpPr>
        <p:spPr>
          <a:xfrm>
            <a:off x="2113756" y="3730626"/>
            <a:ext cx="28725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</a:t>
            </a:r>
          </a:p>
        </p:txBody>
      </p:sp>
      <p:sp>
        <p:nvSpPr>
          <p:cNvPr id="1588" name="Line"/>
          <p:cNvSpPr/>
          <p:nvPr/>
        </p:nvSpPr>
        <p:spPr>
          <a:xfrm flipH="1" flipV="1">
            <a:off x="2459832" y="2189163"/>
            <a:ext cx="2659063" cy="2195513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89" name="Line"/>
          <p:cNvSpPr/>
          <p:nvPr/>
        </p:nvSpPr>
        <p:spPr>
          <a:xfrm>
            <a:off x="4939506" y="3429000"/>
            <a:ext cx="287338" cy="28575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0" name="Line"/>
          <p:cNvSpPr/>
          <p:nvPr/>
        </p:nvSpPr>
        <p:spPr>
          <a:xfrm flipH="1">
            <a:off x="3509169" y="2587625"/>
            <a:ext cx="204788" cy="45878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1" name="Line"/>
          <p:cNvSpPr/>
          <p:nvPr/>
        </p:nvSpPr>
        <p:spPr>
          <a:xfrm>
            <a:off x="2459832" y="3714750"/>
            <a:ext cx="3625851" cy="1588"/>
          </a:xfrm>
          <a:prstGeom prst="line">
            <a:avLst/>
          </a:prstGeom>
          <a:ln w="12700">
            <a:solidFill>
              <a:srgbClr val="000000"/>
            </a:solidFill>
            <a:custDash>
              <a:ds d="900000" sp="3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2" name="Line"/>
          <p:cNvSpPr/>
          <p:nvPr/>
        </p:nvSpPr>
        <p:spPr>
          <a:xfrm>
            <a:off x="2451895" y="2197100"/>
            <a:ext cx="3641725" cy="1530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222" y="20001"/>
                </a:lnTo>
                <a:lnTo>
                  <a:pt x="11272" y="20702"/>
                </a:lnTo>
                <a:lnTo>
                  <a:pt x="12993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/>
          </a:p>
        </p:txBody>
      </p:sp>
      <p:sp>
        <p:nvSpPr>
          <p:cNvPr id="1593" name="White noise"/>
          <p:cNvSpPr/>
          <p:nvPr/>
        </p:nvSpPr>
        <p:spPr>
          <a:xfrm>
            <a:off x="4552157" y="3121025"/>
            <a:ext cx="104868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White noise</a:t>
            </a:r>
          </a:p>
        </p:txBody>
      </p:sp>
      <p:sp>
        <p:nvSpPr>
          <p:cNvPr id="1594" name="Line"/>
          <p:cNvSpPr/>
          <p:nvPr/>
        </p:nvSpPr>
        <p:spPr>
          <a:xfrm>
            <a:off x="24947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5" name="Line"/>
          <p:cNvSpPr/>
          <p:nvPr/>
        </p:nvSpPr>
        <p:spPr>
          <a:xfrm>
            <a:off x="29519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6" name="Line"/>
          <p:cNvSpPr/>
          <p:nvPr/>
        </p:nvSpPr>
        <p:spPr>
          <a:xfrm>
            <a:off x="29519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7" name="Line"/>
          <p:cNvSpPr/>
          <p:nvPr/>
        </p:nvSpPr>
        <p:spPr>
          <a:xfrm>
            <a:off x="34091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8" name="Line"/>
          <p:cNvSpPr/>
          <p:nvPr/>
        </p:nvSpPr>
        <p:spPr>
          <a:xfrm>
            <a:off x="34091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99" name="Line"/>
          <p:cNvSpPr/>
          <p:nvPr/>
        </p:nvSpPr>
        <p:spPr>
          <a:xfrm>
            <a:off x="38663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00" name="Line"/>
          <p:cNvSpPr/>
          <p:nvPr/>
        </p:nvSpPr>
        <p:spPr>
          <a:xfrm>
            <a:off x="38663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01" name="Line"/>
          <p:cNvSpPr/>
          <p:nvPr/>
        </p:nvSpPr>
        <p:spPr>
          <a:xfrm>
            <a:off x="4323556" y="3883025"/>
            <a:ext cx="1588" cy="1524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02" name="0.1    1      10   100   1kHz"/>
          <p:cNvSpPr/>
          <p:nvPr/>
        </p:nvSpPr>
        <p:spPr>
          <a:xfrm>
            <a:off x="2266156" y="4035426"/>
            <a:ext cx="258917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0.1    1      10   100   1kHz</a:t>
            </a:r>
          </a:p>
        </p:txBody>
      </p:sp>
      <p:sp>
        <p:nvSpPr>
          <p:cNvPr id="1603" name="Signal at DC"/>
          <p:cNvSpPr/>
          <p:nvPr/>
        </p:nvSpPr>
        <p:spPr>
          <a:xfrm>
            <a:off x="3445670" y="1892301"/>
            <a:ext cx="130195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6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Signal at DC</a:t>
            </a:r>
          </a:p>
        </p:txBody>
      </p:sp>
      <p:sp>
        <p:nvSpPr>
          <p:cNvPr id="1604" name="Line"/>
          <p:cNvSpPr/>
          <p:nvPr/>
        </p:nvSpPr>
        <p:spPr>
          <a:xfrm>
            <a:off x="2455069" y="3340100"/>
            <a:ext cx="990600" cy="1588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05" name="10 Hz"/>
          <p:cNvSpPr/>
          <p:nvPr/>
        </p:nvSpPr>
        <p:spPr>
          <a:xfrm>
            <a:off x="2607470" y="3086100"/>
            <a:ext cx="566181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10 Hz</a:t>
            </a:r>
          </a:p>
        </p:txBody>
      </p:sp>
      <p:grpSp>
        <p:nvGrpSpPr>
          <p:cNvPr id="1630" name="Group"/>
          <p:cNvGrpSpPr/>
          <p:nvPr/>
        </p:nvGrpSpPr>
        <p:grpSpPr>
          <a:xfrm>
            <a:off x="6893051" y="4368801"/>
            <a:ext cx="4031333" cy="2522717"/>
            <a:chOff x="5682" y="0"/>
            <a:chExt cx="4031331" cy="2522716"/>
          </a:xfrm>
        </p:grpSpPr>
        <p:sp>
          <p:nvSpPr>
            <p:cNvPr id="1606" name="log(Vnoise)"/>
            <p:cNvSpPr/>
            <p:nvPr/>
          </p:nvSpPr>
          <p:spPr>
            <a:xfrm rot="16200000">
              <a:off x="-331430" y="888445"/>
              <a:ext cx="1023037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/>
                <a:t>log(V</a:t>
              </a:r>
              <a:r>
                <a:rPr sz="1600" baseline="-25000"/>
                <a:t>noise</a:t>
              </a:r>
              <a:r>
                <a:rPr sz="1600"/>
                <a:t>)</a:t>
              </a:r>
            </a:p>
          </p:txBody>
        </p:sp>
        <p:sp>
          <p:nvSpPr>
            <p:cNvPr id="1607" name="Line"/>
            <p:cNvSpPr/>
            <p:nvPr/>
          </p:nvSpPr>
          <p:spPr>
            <a:xfrm>
              <a:off x="382587" y="2057400"/>
              <a:ext cx="3654426" cy="158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08" name="Line"/>
            <p:cNvSpPr/>
            <p:nvPr/>
          </p:nvSpPr>
          <p:spPr>
            <a:xfrm flipV="1">
              <a:off x="382587" y="136525"/>
              <a:ext cx="1588" cy="19208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09" name="log( f )"/>
            <p:cNvSpPr/>
            <p:nvPr/>
          </p:nvSpPr>
          <p:spPr>
            <a:xfrm>
              <a:off x="3152775" y="2108200"/>
              <a:ext cx="745717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/>
                <a:t>log(</a:t>
              </a:r>
              <a:r>
                <a:rPr sz="1600">
                  <a:latin typeface="Symbol"/>
                  <a:ea typeface="Symbol"/>
                  <a:cs typeface="Symbol"/>
                  <a:sym typeface="Symbol"/>
                </a:rPr>
                <a:t> </a:t>
              </a:r>
              <a:r>
                <a:rPr sz="1600" i="1"/>
                <a:t>f </a:t>
              </a:r>
              <a:r>
                <a:rPr sz="1600"/>
                <a:t>)</a:t>
              </a:r>
            </a:p>
          </p:txBody>
        </p:sp>
        <p:sp>
          <p:nvSpPr>
            <p:cNvPr id="1610" name="1/f noise"/>
            <p:cNvSpPr/>
            <p:nvPr/>
          </p:nvSpPr>
          <p:spPr>
            <a:xfrm>
              <a:off x="1258887" y="390525"/>
              <a:ext cx="798617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400"/>
                <a:t>1/</a:t>
              </a:r>
              <a:r>
                <a:rPr sz="1400" i="1"/>
                <a:t>f</a:t>
              </a:r>
              <a:r>
                <a:rPr sz="1400"/>
                <a:t> noise</a:t>
              </a:r>
            </a:p>
          </p:txBody>
        </p:sp>
        <p:sp>
          <p:nvSpPr>
            <p:cNvPr id="1611" name="0"/>
            <p:cNvSpPr/>
            <p:nvPr/>
          </p:nvSpPr>
          <p:spPr>
            <a:xfrm>
              <a:off x="39687" y="1838325"/>
              <a:ext cx="287258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6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612" name="Line"/>
            <p:cNvSpPr/>
            <p:nvPr/>
          </p:nvSpPr>
          <p:spPr>
            <a:xfrm>
              <a:off x="2865437" y="1536700"/>
              <a:ext cx="287338" cy="2857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13" name="Line"/>
            <p:cNvSpPr/>
            <p:nvPr/>
          </p:nvSpPr>
          <p:spPr>
            <a:xfrm flipH="1">
              <a:off x="1435100" y="695325"/>
              <a:ext cx="204788" cy="458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14" name="Line"/>
            <p:cNvSpPr/>
            <p:nvPr/>
          </p:nvSpPr>
          <p:spPr>
            <a:xfrm>
              <a:off x="377825" y="304800"/>
              <a:ext cx="3641725" cy="153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22" y="20001"/>
                  </a:lnTo>
                  <a:lnTo>
                    <a:pt x="11272" y="20702"/>
                  </a:lnTo>
                  <a:lnTo>
                    <a:pt x="12993" y="2160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sp>
          <p:nvSpPr>
            <p:cNvPr id="1615" name="White noise"/>
            <p:cNvSpPr/>
            <p:nvPr/>
          </p:nvSpPr>
          <p:spPr>
            <a:xfrm>
              <a:off x="2478087" y="1228725"/>
              <a:ext cx="1048684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White noise</a:t>
              </a:r>
            </a:p>
          </p:txBody>
        </p:sp>
        <p:sp>
          <p:nvSpPr>
            <p:cNvPr id="1616" name="Line"/>
            <p:cNvSpPr/>
            <p:nvPr/>
          </p:nvSpPr>
          <p:spPr>
            <a:xfrm>
              <a:off x="4206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17" name="Line"/>
            <p:cNvSpPr/>
            <p:nvPr/>
          </p:nvSpPr>
          <p:spPr>
            <a:xfrm>
              <a:off x="8778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18" name="Line"/>
            <p:cNvSpPr/>
            <p:nvPr/>
          </p:nvSpPr>
          <p:spPr>
            <a:xfrm>
              <a:off x="8778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19" name="Line"/>
            <p:cNvSpPr/>
            <p:nvPr/>
          </p:nvSpPr>
          <p:spPr>
            <a:xfrm>
              <a:off x="13350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20" name="Line"/>
            <p:cNvSpPr/>
            <p:nvPr/>
          </p:nvSpPr>
          <p:spPr>
            <a:xfrm>
              <a:off x="13350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21" name="Line"/>
            <p:cNvSpPr/>
            <p:nvPr/>
          </p:nvSpPr>
          <p:spPr>
            <a:xfrm>
              <a:off x="17922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22" name="Line"/>
            <p:cNvSpPr/>
            <p:nvPr/>
          </p:nvSpPr>
          <p:spPr>
            <a:xfrm>
              <a:off x="17922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23" name="Line"/>
            <p:cNvSpPr/>
            <p:nvPr/>
          </p:nvSpPr>
          <p:spPr>
            <a:xfrm>
              <a:off x="2249487" y="1990725"/>
              <a:ext cx="1588" cy="152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24" name="0.1    1      10   100   1kHz"/>
            <p:cNvSpPr/>
            <p:nvPr/>
          </p:nvSpPr>
          <p:spPr>
            <a:xfrm>
              <a:off x="192087" y="2143125"/>
              <a:ext cx="2589169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0.1    1      10   100   1kHz</a:t>
              </a:r>
            </a:p>
          </p:txBody>
        </p:sp>
        <p:sp>
          <p:nvSpPr>
            <p:cNvPr id="1625" name="Signal at 1 kHz"/>
            <p:cNvSpPr/>
            <p:nvPr/>
          </p:nvSpPr>
          <p:spPr>
            <a:xfrm>
              <a:off x="1371600" y="0"/>
              <a:ext cx="1526379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6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Signal at 1 kHz</a:t>
              </a:r>
            </a:p>
          </p:txBody>
        </p:sp>
        <p:sp>
          <p:nvSpPr>
            <p:cNvPr id="1626" name="Rectangle"/>
            <p:cNvSpPr/>
            <p:nvPr/>
          </p:nvSpPr>
          <p:spPr>
            <a:xfrm>
              <a:off x="2211387" y="1752600"/>
              <a:ext cx="74613" cy="3048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sp>
          <p:nvSpPr>
            <p:cNvPr id="1627" name="10 Hz"/>
            <p:cNvSpPr/>
            <p:nvPr/>
          </p:nvSpPr>
          <p:spPr>
            <a:xfrm>
              <a:off x="1524000" y="1676400"/>
              <a:ext cx="566181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10 Hz</a:t>
              </a:r>
            </a:p>
          </p:txBody>
        </p:sp>
        <p:sp>
          <p:nvSpPr>
            <p:cNvPr id="1628" name="Line"/>
            <p:cNvSpPr/>
            <p:nvPr/>
          </p:nvSpPr>
          <p:spPr>
            <a:xfrm>
              <a:off x="1905000" y="1905000"/>
              <a:ext cx="30480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629" name="Line"/>
            <p:cNvSpPr/>
            <p:nvPr/>
          </p:nvSpPr>
          <p:spPr>
            <a:xfrm>
              <a:off x="2286000" y="1905000"/>
              <a:ext cx="304800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631" name="if we could just measure only one frequency in a narrow bandwidth ..."/>
          <p:cNvSpPr/>
          <p:nvPr/>
        </p:nvSpPr>
        <p:spPr>
          <a:xfrm>
            <a:off x="7277994" y="1465843"/>
            <a:ext cx="4064001" cy="204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dirty="0"/>
              <a:t>if we could just measure only one frequency in a narrow bandwidth ...</a:t>
            </a:r>
          </a:p>
        </p:txBody>
      </p:sp>
      <p:sp>
        <p:nvSpPr>
          <p:cNvPr id="1632" name="and shift our measurement to higher frequency ..."/>
          <p:cNvSpPr/>
          <p:nvPr/>
        </p:nvSpPr>
        <p:spPr>
          <a:xfrm>
            <a:off x="2109094" y="5001364"/>
            <a:ext cx="4064001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and shift our measurement to higher frequency ...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4148-DDAA-2825-0EE0-6083ABFA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No, what is bandwidth?</a:t>
            </a:r>
          </a:p>
        </p:txBody>
      </p:sp>
      <p:sp>
        <p:nvSpPr>
          <p:cNvPr id="3" name="if we could just measure only one frequency in a narrow bandwidth ...">
            <a:extLst>
              <a:ext uri="{FF2B5EF4-FFF2-40B4-BE49-F238E27FC236}">
                <a16:creationId xmlns:a16="http://schemas.microsoft.com/office/drawing/2014/main" id="{AC73F7F8-21BA-9B49-7591-703E5D311D4B}"/>
              </a:ext>
            </a:extLst>
          </p:cNvPr>
          <p:cNvSpPr/>
          <p:nvPr/>
        </p:nvSpPr>
        <p:spPr>
          <a:xfrm>
            <a:off x="2232746" y="1734461"/>
            <a:ext cx="8928246" cy="56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algn="l"/>
            <a:r>
              <a:rPr lang="en-US" dirty="0"/>
              <a:t>2 key frequencies:</a:t>
            </a:r>
          </a:p>
          <a:p>
            <a:pPr algn="l"/>
            <a:r>
              <a:rPr lang="en-US" dirty="0"/>
              <a:t>	- inverse of measurement time T sets low f</a:t>
            </a:r>
          </a:p>
          <a:p>
            <a:pPr algn="l"/>
            <a:r>
              <a:rPr lang="en-US" dirty="0"/>
              <a:t>	- sampling frequency is high limit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Shannon-Nyquist theorem: bandwidth is ½ sampling frequency. Measure at 1kHz sampling, BW=0.5kHz.</a:t>
            </a:r>
          </a:p>
          <a:p>
            <a:pPr algn="l"/>
            <a:endParaRPr lang="en-US" dirty="0"/>
          </a:p>
          <a:p>
            <a:pPr algn="l"/>
            <a:r>
              <a:rPr lang="en-US" sz="2400" dirty="0"/>
              <a:t>“If a function </a:t>
            </a:r>
            <a:r>
              <a:rPr lang="en-US" sz="2400" i="1" dirty="0"/>
              <a:t>x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contains frequencies no higher than </a:t>
            </a:r>
            <a:r>
              <a:rPr lang="en-US" sz="2400" i="1" dirty="0"/>
              <a:t>f</a:t>
            </a:r>
            <a:r>
              <a:rPr lang="en-US" sz="2400" baseline="-25000" dirty="0"/>
              <a:t>max</a:t>
            </a:r>
            <a:r>
              <a:rPr lang="en-US" sz="2400" dirty="0"/>
              <a:t>, it can be completely determined by sampling a series of points spaced </a:t>
            </a:r>
            <a:r>
              <a:rPr lang="en-US" sz="2400" i="1" dirty="0"/>
              <a:t>T</a:t>
            </a:r>
            <a:r>
              <a:rPr lang="en-US" sz="2400" dirty="0"/>
              <a:t>=1/2</a:t>
            </a:r>
            <a:r>
              <a:rPr lang="en-US" sz="2400" i="1" dirty="0"/>
              <a:t> f</a:t>
            </a:r>
            <a:r>
              <a:rPr lang="en-US" sz="2400" baseline="-25000" dirty="0"/>
              <a:t>max</a:t>
            </a:r>
            <a:r>
              <a:rPr lang="en-US" sz="2400" dirty="0"/>
              <a:t> seconds apart, i.e., by sampling at a rate of 2</a:t>
            </a:r>
            <a:r>
              <a:rPr lang="en-US" sz="2400" i="1" dirty="0"/>
              <a:t>f</a:t>
            </a:r>
            <a:r>
              <a:rPr lang="en-US" sz="2400" baseline="-25000" dirty="0"/>
              <a:t>max</a:t>
            </a:r>
            <a:r>
              <a:rPr lang="en-US" sz="2400" dirty="0"/>
              <a:t> samples per second.”</a:t>
            </a:r>
          </a:p>
          <a:p>
            <a:pPr algn="l"/>
            <a:endParaRPr lang="en-US" dirty="0"/>
          </a:p>
          <a:p>
            <a:pPr algn="l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12450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how do we make a signal periodic?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how do we make a signal periodic?</a:t>
            </a:r>
          </a:p>
        </p:txBody>
      </p:sp>
      <p:sp>
        <p:nvSpPr>
          <p:cNvPr id="1635" name="Modulate signal, but not noise ... far from 1/f…"/>
          <p:cNvSpPr txBox="1">
            <a:spLocks noGrp="1"/>
          </p:cNvSpPr>
          <p:nvPr>
            <p:ph type="body" idx="4294967295"/>
          </p:nvPr>
        </p:nvSpPr>
        <p:spPr>
          <a:xfrm>
            <a:off x="2226469" y="1155700"/>
            <a:ext cx="8549640" cy="6019800"/>
          </a:xfrm>
          <a:prstGeom prst="rect">
            <a:avLst/>
          </a:prstGeom>
        </p:spPr>
        <p:txBody>
          <a:bodyPr lIns="50800" tIns="50800" rIns="50800" bIns="50800" anchor="t"/>
          <a:lstStyle/>
          <a:p>
            <a:pPr marL="383540" marR="40639" indent="-342900" defTabSz="914400"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Modulate signal, but not noise ... far from 1/</a:t>
            </a:r>
            <a:r>
              <a:rPr sz="2800" i="1" dirty="0">
                <a:latin typeface="+mn-lt"/>
              </a:rPr>
              <a:t>f</a:t>
            </a:r>
            <a:endParaRPr sz="2800" dirty="0">
              <a:latin typeface="+mn-lt"/>
            </a:endParaRPr>
          </a:p>
          <a:p>
            <a:pPr marL="783590" marR="40639" lvl="1" indent="-285750" defTabSz="914400"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no universal technique</a:t>
            </a:r>
          </a:p>
          <a:p>
            <a:pPr marL="783590" marR="40639" lvl="1" indent="-285750" defTabSz="914400"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optical chopper wheel, </a:t>
            </a:r>
            <a:r>
              <a:rPr sz="2800" dirty="0" err="1">
                <a:latin typeface="+mn-lt"/>
              </a:rPr>
              <a:t>freq</a:t>
            </a:r>
            <a:r>
              <a:rPr sz="2800" dirty="0">
                <a:latin typeface="+mn-lt"/>
              </a:rPr>
              <a:t> modulation</a:t>
            </a:r>
          </a:p>
          <a:p>
            <a:pPr marL="783590" marR="40639" lvl="1" indent="-285750" defTabSz="914400"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small modulation voltage on dc ramp</a:t>
            </a:r>
          </a:p>
          <a:p>
            <a:pPr marL="783590" marR="40639" lvl="1" indent="-285750" defTabSz="914400">
              <a:spcBef>
                <a:spcPts val="600"/>
              </a:spcBef>
              <a:buSzPct val="100000"/>
              <a:buChar char="–"/>
              <a:defRPr sz="1800" i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>
                <a:latin typeface="+mn-lt"/>
              </a:rPr>
              <a:t>Freq </a:t>
            </a:r>
            <a:r>
              <a:rPr sz="2800" dirty="0">
                <a:latin typeface="+mn-lt"/>
              </a:rPr>
              <a:t>low compared to phenom</a:t>
            </a:r>
            <a:r>
              <a:rPr lang="en-US" sz="2800" dirty="0">
                <a:latin typeface="+mn-lt"/>
              </a:rPr>
              <a:t>ena</a:t>
            </a:r>
            <a:r>
              <a:rPr sz="2800" dirty="0">
                <a:latin typeface="+mn-lt"/>
              </a:rPr>
              <a:t> of interest</a:t>
            </a:r>
            <a:r>
              <a:rPr lang="en-US" sz="2800" dirty="0">
                <a:latin typeface="+mn-lt"/>
              </a:rPr>
              <a:t>, </a:t>
            </a:r>
          </a:p>
          <a:p>
            <a:pPr marL="783590" marR="40639" lvl="1" indent="-285750" defTabSz="914400">
              <a:spcBef>
                <a:spcPts val="600"/>
              </a:spcBef>
              <a:buSzPct val="100000"/>
              <a:buChar char="–"/>
              <a:defRPr sz="1800" i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>
                <a:latin typeface="+mn-lt"/>
              </a:rPr>
              <a:t>outside known noisy bands</a:t>
            </a:r>
            <a:endParaRPr sz="2800" dirty="0">
              <a:latin typeface="+mn-lt"/>
            </a:endParaRPr>
          </a:p>
          <a:p>
            <a:pPr marL="383540" marR="40639" indent="-342900" defTabSz="914400"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Shifts signal out to higher frequencies</a:t>
            </a:r>
          </a:p>
          <a:p>
            <a:pPr marL="383540" marR="40639" indent="-342900" defTabSz="914400"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Detect only at modulation frequency</a:t>
            </a:r>
          </a:p>
          <a:p>
            <a:pPr marL="882650" marR="40639" lvl="1" indent="-285750" defTabSz="914400"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Noise at all other frequencies averages to zero</a:t>
            </a:r>
          </a:p>
          <a:p>
            <a:pPr marL="882650" marR="40639" lvl="1" indent="-285750" defTabSz="914400"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odds that stray signals are at this </a:t>
            </a:r>
            <a:r>
              <a:rPr sz="2800" i="1" dirty="0">
                <a:latin typeface="+mn-lt"/>
              </a:rPr>
              <a:t>f</a:t>
            </a:r>
            <a:r>
              <a:rPr sz="2800" dirty="0">
                <a:latin typeface="+mn-lt"/>
              </a:rPr>
              <a:t>?</a:t>
            </a:r>
          </a:p>
          <a:p>
            <a:pPr marL="882650" marR="40639" lvl="1" indent="-285750" defTabSz="914400"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latin typeface="+mn-lt"/>
              </a:rPr>
              <a:t>controlled perturbation ... linear response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then 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r>
              <a:rPr dirty="0"/>
              <a:t>then what?</a:t>
            </a:r>
          </a:p>
        </p:txBody>
      </p:sp>
      <p:sp>
        <p:nvSpPr>
          <p:cNvPr id="1639" name="dc + reference f drives system…"/>
          <p:cNvSpPr/>
          <p:nvPr/>
        </p:nvSpPr>
        <p:spPr>
          <a:xfrm>
            <a:off x="2044880" y="1081692"/>
            <a:ext cx="5379678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i="1" dirty="0">
                <a:latin typeface="+mn-lt"/>
              </a:rPr>
              <a:t>dc</a:t>
            </a:r>
            <a:r>
              <a:rPr sz="3200" dirty="0">
                <a:latin typeface="+mn-lt"/>
              </a:rPr>
              <a:t> + reference </a:t>
            </a:r>
            <a:r>
              <a:rPr sz="3200" i="1" dirty="0">
                <a:latin typeface="+mn-lt"/>
              </a:rPr>
              <a:t>f</a:t>
            </a:r>
            <a:r>
              <a:rPr sz="3200" dirty="0">
                <a:latin typeface="+mn-lt"/>
              </a:rPr>
              <a:t> drives system</a:t>
            </a:r>
          </a:p>
          <a:p>
            <a:pPr>
              <a:defRPr sz="3200" b="1" i="1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multiply response by reference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1753F-A6D6-4B26-5CC3-862EC14E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13" y="2385531"/>
            <a:ext cx="10160000" cy="4287594"/>
          </a:xfrm>
          <a:prstGeom prst="rect">
            <a:avLst/>
          </a:prstGeom>
        </p:spPr>
      </p:pic>
      <p:sp>
        <p:nvSpPr>
          <p:cNvPr id="15" name="dc + reference f drives system…">
            <a:extLst>
              <a:ext uri="{FF2B5EF4-FFF2-40B4-BE49-F238E27FC236}">
                <a16:creationId xmlns:a16="http://schemas.microsoft.com/office/drawing/2014/main" id="{24EEB7D3-B784-ECC0-5A2A-5AF2931A5027}"/>
              </a:ext>
            </a:extLst>
          </p:cNvPr>
          <p:cNvSpPr/>
          <p:nvPr/>
        </p:nvSpPr>
        <p:spPr>
          <a:xfrm>
            <a:off x="1929057" y="6673126"/>
            <a:ext cx="6179577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i="1" dirty="0">
                <a:latin typeface="+mn-lt"/>
              </a:rPr>
              <a:t>(can add phase adjust so one is zero)</a:t>
            </a:r>
            <a:endParaRPr sz="3200" dirty="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" name="sins.tiff" descr="sin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06" y="3810000"/>
            <a:ext cx="6150526" cy="3632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0" name="Demodulation / Mixing"/>
          <p:cNvSpPr txBox="1">
            <a:spLocks noGrp="1"/>
          </p:cNvSpPr>
          <p:nvPr>
            <p:ph type="title"/>
          </p:nvPr>
        </p:nvSpPr>
        <p:spPr>
          <a:xfrm>
            <a:off x="2378869" y="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8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Demodulation / Mixing</a:t>
            </a:r>
          </a:p>
        </p:txBody>
      </p:sp>
      <p:sp>
        <p:nvSpPr>
          <p:cNvPr id="1651" name="Sum and difference freq generated…"/>
          <p:cNvSpPr txBox="1">
            <a:spLocks noGrp="1"/>
          </p:cNvSpPr>
          <p:nvPr>
            <p:ph type="body" idx="4294967295"/>
          </p:nvPr>
        </p:nvSpPr>
        <p:spPr>
          <a:xfrm>
            <a:off x="1934369" y="1143000"/>
            <a:ext cx="9664700" cy="3238500"/>
          </a:xfrm>
          <a:prstGeom prst="rect">
            <a:avLst/>
          </a:prstGeom>
        </p:spPr>
        <p:txBody>
          <a:bodyPr lIns="50800" tIns="50800" rIns="50800" bIns="50800" anchor="t"/>
          <a:lstStyle/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/>
              <a:t>Sum and difference </a:t>
            </a:r>
            <a:r>
              <a:rPr sz="2600" dirty="0" err="1"/>
              <a:t>freq</a:t>
            </a:r>
            <a:r>
              <a:rPr sz="2600" dirty="0"/>
              <a:t> generated</a:t>
            </a:r>
          </a:p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/>
              <a:t>Interference, basically</a:t>
            </a:r>
          </a:p>
          <a:p>
            <a:pPr marL="383540" marR="40639" indent="-342900" defTabSz="914400">
              <a:lnSpc>
                <a:spcPct val="85000"/>
              </a:lnSpc>
              <a:spcBef>
                <a:spcPts val="700"/>
              </a:spcBef>
              <a:buSzPct val="100000"/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/>
              <a:t>If signal frequency is close to reference frequency:</a:t>
            </a:r>
          </a:p>
          <a:p>
            <a:pPr marL="783590" marR="40639" lvl="1" indent="-285750" defTabSz="914400">
              <a:lnSpc>
                <a:spcPct val="85000"/>
              </a:lnSpc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/>
              <a:t>low frequency “beating”</a:t>
            </a:r>
          </a:p>
          <a:p>
            <a:pPr marL="783590" marR="40639" lvl="1" indent="-285750" defTabSz="914400">
              <a:lnSpc>
                <a:spcPct val="85000"/>
              </a:lnSpc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/>
              <a:t>product is DC if signal &amp; ref. have same frequency</a:t>
            </a:r>
          </a:p>
          <a:p>
            <a:pPr marL="783590" marR="40639" lvl="1" indent="-285750" defTabSz="914400">
              <a:lnSpc>
                <a:spcPct val="85000"/>
              </a:lnSpc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/>
              <a:t>take product, filter, integrate over time</a:t>
            </a:r>
          </a:p>
          <a:p>
            <a:pPr marL="783590" marR="40639" lvl="1" indent="-285750" defTabSz="914400">
              <a:lnSpc>
                <a:spcPct val="85000"/>
              </a:lnSpc>
              <a:spcBef>
                <a:spcPts val="600"/>
              </a:spcBef>
              <a:buSzPct val="100000"/>
              <a:buChar char="–"/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/>
              <a:t>magnitude depends on relative phase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so 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r>
              <a:rPr dirty="0">
                <a:latin typeface="+mn-lt"/>
              </a:rPr>
              <a:t>so what?</a:t>
            </a:r>
          </a:p>
        </p:txBody>
      </p:sp>
      <p:sp>
        <p:nvSpPr>
          <p:cNvPr id="1654" name="pass signal through a filter to kill beat frequency…"/>
          <p:cNvSpPr/>
          <p:nvPr/>
        </p:nvSpPr>
        <p:spPr>
          <a:xfrm>
            <a:off x="1721949" y="808870"/>
            <a:ext cx="9949840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pass signal through </a:t>
            </a:r>
            <a:r>
              <a:rPr lang="en-US" sz="3200" dirty="0">
                <a:latin typeface="+mn-lt"/>
              </a:rPr>
              <a:t>a </a:t>
            </a:r>
            <a:r>
              <a:rPr lang="en-US" sz="3200" b="1" i="1" dirty="0">
                <a:latin typeface="+mn-lt"/>
              </a:rPr>
              <a:t>low pass filter </a:t>
            </a:r>
            <a:r>
              <a:rPr lang="en-US" sz="3200" dirty="0">
                <a:latin typeface="+mn-lt"/>
              </a:rPr>
              <a:t>– all </a:t>
            </a:r>
            <a:r>
              <a:rPr lang="en-US" sz="3200" i="1" dirty="0">
                <a:latin typeface="+mn-lt"/>
              </a:rPr>
              <a:t>ac </a:t>
            </a:r>
            <a:r>
              <a:rPr lang="en-US" sz="3200" dirty="0">
                <a:latin typeface="+mn-lt"/>
              </a:rPr>
              <a:t>signals gone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+mn-lt"/>
              </a:rPr>
              <a:t>In </a:t>
            </a:r>
            <a:r>
              <a:rPr lang="en-US" sz="3200" i="1" dirty="0">
                <a:latin typeface="+mn-lt"/>
              </a:rPr>
              <a:t>general,</a:t>
            </a:r>
            <a:r>
              <a:rPr lang="en-US" sz="3200" dirty="0">
                <a:latin typeface="+mn-lt"/>
              </a:rPr>
              <a:t> nothing is left … 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+mn-lt"/>
              </a:rPr>
              <a:t>	but if input and signal frequencies match, first term is </a:t>
            </a:r>
            <a:r>
              <a:rPr lang="en-US" sz="3200" i="1" dirty="0">
                <a:latin typeface="+mn-lt"/>
              </a:rPr>
              <a:t>dc</a:t>
            </a:r>
            <a:r>
              <a:rPr lang="en-US" sz="3200" dirty="0">
                <a:latin typeface="+mn-lt"/>
              </a:rPr>
              <a:t>!</a:t>
            </a:r>
          </a:p>
        </p:txBody>
      </p:sp>
      <p:sp>
        <p:nvSpPr>
          <p:cNvPr id="1656" name="nice dc signal ...…"/>
          <p:cNvSpPr/>
          <p:nvPr/>
        </p:nvSpPr>
        <p:spPr>
          <a:xfrm>
            <a:off x="1976374" y="6136493"/>
            <a:ext cx="5543184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+mn-lt"/>
              </a:rPr>
              <a:t>Can set ref phase to zero</a:t>
            </a:r>
            <a:endParaRPr sz="3200" dirty="0">
              <a:latin typeface="+mn-lt"/>
            </a:endParaRPr>
          </a:p>
          <a:p>
            <a:pPr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+mn-lt"/>
              </a:rPr>
              <a:t>V</a:t>
            </a:r>
            <a:r>
              <a:rPr sz="3200" dirty="0">
                <a:latin typeface="+mn-lt"/>
              </a:rPr>
              <a:t>ery narrow bandwidth (~0.1Hz)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E9C658-0163-9327-D7C8-47A08776CBBD}"/>
              </a:ext>
            </a:extLst>
          </p:cNvPr>
          <p:cNvGrpSpPr/>
          <p:nvPr/>
        </p:nvGrpSpPr>
        <p:grpSpPr>
          <a:xfrm>
            <a:off x="9026342" y="4228341"/>
            <a:ext cx="2804502" cy="3045003"/>
            <a:chOff x="7323749" y="3822700"/>
            <a:chExt cx="2804502" cy="3045003"/>
          </a:xfrm>
        </p:grpSpPr>
        <p:grpSp>
          <p:nvGrpSpPr>
            <p:cNvPr id="1690" name="Group"/>
            <p:cNvGrpSpPr/>
            <p:nvPr/>
          </p:nvGrpSpPr>
          <p:grpSpPr>
            <a:xfrm>
              <a:off x="7818439" y="4584700"/>
              <a:ext cx="2028825" cy="709613"/>
              <a:chOff x="0" y="0"/>
              <a:chExt cx="2028824" cy="709612"/>
            </a:xfrm>
          </p:grpSpPr>
          <p:grpSp>
            <p:nvGrpSpPr>
              <p:cNvPr id="1659" name="Group"/>
              <p:cNvGrpSpPr/>
              <p:nvPr/>
            </p:nvGrpSpPr>
            <p:grpSpPr>
              <a:xfrm>
                <a:off x="-1" y="0"/>
                <a:ext cx="185738" cy="709613"/>
                <a:chOff x="0" y="0"/>
                <a:chExt cx="185736" cy="709612"/>
              </a:xfrm>
            </p:grpSpPr>
            <p:sp>
              <p:nvSpPr>
                <p:cNvPr id="1657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58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62" name="Group"/>
              <p:cNvGrpSpPr/>
              <p:nvPr/>
            </p:nvGrpSpPr>
            <p:grpSpPr>
              <a:xfrm>
                <a:off x="184149" y="0"/>
                <a:ext cx="184151" cy="709613"/>
                <a:chOff x="0" y="0"/>
                <a:chExt cx="184150" cy="709612"/>
              </a:xfrm>
            </p:grpSpPr>
            <p:sp>
              <p:nvSpPr>
                <p:cNvPr id="1660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61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65" name="Group"/>
              <p:cNvGrpSpPr/>
              <p:nvPr/>
            </p:nvGrpSpPr>
            <p:grpSpPr>
              <a:xfrm>
                <a:off x="368299" y="0"/>
                <a:ext cx="185738" cy="709613"/>
                <a:chOff x="0" y="0"/>
                <a:chExt cx="185736" cy="709612"/>
              </a:xfrm>
            </p:grpSpPr>
            <p:sp>
              <p:nvSpPr>
                <p:cNvPr id="1663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64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68" name="Group"/>
              <p:cNvGrpSpPr/>
              <p:nvPr/>
            </p:nvGrpSpPr>
            <p:grpSpPr>
              <a:xfrm>
                <a:off x="552449" y="0"/>
                <a:ext cx="184151" cy="709613"/>
                <a:chOff x="0" y="0"/>
                <a:chExt cx="184150" cy="709612"/>
              </a:xfrm>
            </p:grpSpPr>
            <p:sp>
              <p:nvSpPr>
                <p:cNvPr id="1666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67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71" name="Group"/>
              <p:cNvGrpSpPr/>
              <p:nvPr/>
            </p:nvGrpSpPr>
            <p:grpSpPr>
              <a:xfrm>
                <a:off x="738187" y="0"/>
                <a:ext cx="185738" cy="709613"/>
                <a:chOff x="0" y="0"/>
                <a:chExt cx="185736" cy="709612"/>
              </a:xfrm>
            </p:grpSpPr>
            <p:sp>
              <p:nvSpPr>
                <p:cNvPr id="1669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70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74" name="Group"/>
              <p:cNvGrpSpPr/>
              <p:nvPr/>
            </p:nvGrpSpPr>
            <p:grpSpPr>
              <a:xfrm>
                <a:off x="922336" y="0"/>
                <a:ext cx="184151" cy="709613"/>
                <a:chOff x="0" y="0"/>
                <a:chExt cx="184150" cy="709612"/>
              </a:xfrm>
            </p:grpSpPr>
            <p:sp>
              <p:nvSpPr>
                <p:cNvPr id="1672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73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77" name="Group"/>
              <p:cNvGrpSpPr/>
              <p:nvPr/>
            </p:nvGrpSpPr>
            <p:grpSpPr>
              <a:xfrm>
                <a:off x="1106487" y="0"/>
                <a:ext cx="185738" cy="709613"/>
                <a:chOff x="0" y="0"/>
                <a:chExt cx="185736" cy="709612"/>
              </a:xfrm>
            </p:grpSpPr>
            <p:sp>
              <p:nvSpPr>
                <p:cNvPr id="1675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76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80" name="Group"/>
              <p:cNvGrpSpPr/>
              <p:nvPr/>
            </p:nvGrpSpPr>
            <p:grpSpPr>
              <a:xfrm>
                <a:off x="1290636" y="0"/>
                <a:ext cx="184151" cy="709613"/>
                <a:chOff x="0" y="0"/>
                <a:chExt cx="184150" cy="709612"/>
              </a:xfrm>
            </p:grpSpPr>
            <p:sp>
              <p:nvSpPr>
                <p:cNvPr id="1678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79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83" name="Group"/>
              <p:cNvGrpSpPr/>
              <p:nvPr/>
            </p:nvGrpSpPr>
            <p:grpSpPr>
              <a:xfrm>
                <a:off x="1476374" y="0"/>
                <a:ext cx="185738" cy="709613"/>
                <a:chOff x="0" y="0"/>
                <a:chExt cx="185736" cy="709612"/>
              </a:xfrm>
            </p:grpSpPr>
            <p:sp>
              <p:nvSpPr>
                <p:cNvPr id="1681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82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86" name="Group"/>
              <p:cNvGrpSpPr/>
              <p:nvPr/>
            </p:nvGrpSpPr>
            <p:grpSpPr>
              <a:xfrm>
                <a:off x="1660524" y="0"/>
                <a:ext cx="184151" cy="709613"/>
                <a:chOff x="0" y="0"/>
                <a:chExt cx="184150" cy="709612"/>
              </a:xfrm>
            </p:grpSpPr>
            <p:sp>
              <p:nvSpPr>
                <p:cNvPr id="1684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85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689" name="Group"/>
              <p:cNvGrpSpPr/>
              <p:nvPr/>
            </p:nvGrpSpPr>
            <p:grpSpPr>
              <a:xfrm>
                <a:off x="1843087" y="0"/>
                <a:ext cx="185738" cy="709613"/>
                <a:chOff x="0" y="0"/>
                <a:chExt cx="185736" cy="709612"/>
              </a:xfrm>
            </p:grpSpPr>
            <p:sp>
              <p:nvSpPr>
                <p:cNvPr id="1687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688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</p:grpSp>
        <p:sp>
          <p:nvSpPr>
            <p:cNvPr id="1691" name="Line"/>
            <p:cNvSpPr/>
            <p:nvPr/>
          </p:nvSpPr>
          <p:spPr>
            <a:xfrm flipV="1">
              <a:off x="7766050" y="4432300"/>
              <a:ext cx="1589" cy="914400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692" name="Line"/>
            <p:cNvSpPr/>
            <p:nvPr/>
          </p:nvSpPr>
          <p:spPr>
            <a:xfrm>
              <a:off x="7766050" y="5346700"/>
              <a:ext cx="2362201" cy="158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693" name="Demodulated signal"/>
            <p:cNvSpPr/>
            <p:nvPr/>
          </p:nvSpPr>
          <p:spPr>
            <a:xfrm>
              <a:off x="7842250" y="3822700"/>
              <a:ext cx="2140330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defTabSz="914400">
                <a:defRPr sz="18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Demodulated signal</a:t>
              </a:r>
            </a:p>
          </p:txBody>
        </p:sp>
        <p:sp>
          <p:nvSpPr>
            <p:cNvPr id="1694" name="After multiplying"/>
            <p:cNvSpPr/>
            <p:nvPr/>
          </p:nvSpPr>
          <p:spPr>
            <a:xfrm>
              <a:off x="8067675" y="4178300"/>
              <a:ext cx="1806905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After multiplying</a:t>
              </a:r>
            </a:p>
          </p:txBody>
        </p:sp>
        <p:grpSp>
          <p:nvGrpSpPr>
            <p:cNvPr id="1706" name="Group"/>
            <p:cNvGrpSpPr/>
            <p:nvPr/>
          </p:nvGrpSpPr>
          <p:grpSpPr>
            <a:xfrm>
              <a:off x="7818438" y="6081712"/>
              <a:ext cx="2028826" cy="1588"/>
              <a:chOff x="0" y="0"/>
              <a:chExt cx="2028825" cy="1587"/>
            </a:xfrm>
          </p:grpSpPr>
          <p:sp>
            <p:nvSpPr>
              <p:cNvPr id="1695" name="Line"/>
              <p:cNvSpPr/>
              <p:nvPr/>
            </p:nvSpPr>
            <p:spPr>
              <a:xfrm>
                <a:off x="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96" name="Line"/>
              <p:cNvSpPr/>
              <p:nvPr/>
            </p:nvSpPr>
            <p:spPr>
              <a:xfrm>
                <a:off x="18415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97" name="Line"/>
              <p:cNvSpPr/>
              <p:nvPr/>
            </p:nvSpPr>
            <p:spPr>
              <a:xfrm>
                <a:off x="36830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98" name="Line"/>
              <p:cNvSpPr/>
              <p:nvPr/>
            </p:nvSpPr>
            <p:spPr>
              <a:xfrm>
                <a:off x="55245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99" name="Line"/>
              <p:cNvSpPr/>
              <p:nvPr/>
            </p:nvSpPr>
            <p:spPr>
              <a:xfrm>
                <a:off x="73818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0" name="Line"/>
              <p:cNvSpPr/>
              <p:nvPr/>
            </p:nvSpPr>
            <p:spPr>
              <a:xfrm>
                <a:off x="92233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1" name="Line"/>
              <p:cNvSpPr/>
              <p:nvPr/>
            </p:nvSpPr>
            <p:spPr>
              <a:xfrm>
                <a:off x="110648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2" name="Line"/>
              <p:cNvSpPr/>
              <p:nvPr/>
            </p:nvSpPr>
            <p:spPr>
              <a:xfrm>
                <a:off x="129063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3" name="Line"/>
              <p:cNvSpPr/>
              <p:nvPr/>
            </p:nvSpPr>
            <p:spPr>
              <a:xfrm>
                <a:off x="1476375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4" name="Line"/>
              <p:cNvSpPr/>
              <p:nvPr/>
            </p:nvSpPr>
            <p:spPr>
              <a:xfrm>
                <a:off x="1660525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5" name="Line"/>
              <p:cNvSpPr/>
              <p:nvPr/>
            </p:nvSpPr>
            <p:spPr>
              <a:xfrm>
                <a:off x="184308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07" name="Line"/>
            <p:cNvSpPr/>
            <p:nvPr/>
          </p:nvSpPr>
          <p:spPr>
            <a:xfrm flipV="1">
              <a:off x="7766050" y="5575300"/>
              <a:ext cx="1589" cy="914400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708" name="Voltage"/>
            <p:cNvSpPr/>
            <p:nvPr/>
          </p:nvSpPr>
          <p:spPr>
            <a:xfrm rot="16200000">
              <a:off x="7026873" y="5360105"/>
              <a:ext cx="973344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algn="ctr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Voltage </a:t>
              </a:r>
            </a:p>
          </p:txBody>
        </p:sp>
        <p:sp>
          <p:nvSpPr>
            <p:cNvPr id="1709" name="Line"/>
            <p:cNvSpPr/>
            <p:nvPr/>
          </p:nvSpPr>
          <p:spPr>
            <a:xfrm>
              <a:off x="7766050" y="6489700"/>
              <a:ext cx="2362201" cy="158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710" name="time"/>
            <p:cNvSpPr/>
            <p:nvPr/>
          </p:nvSpPr>
          <p:spPr>
            <a:xfrm>
              <a:off x="8590895" y="6488112"/>
              <a:ext cx="595036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algn="ctr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time</a:t>
              </a:r>
            </a:p>
          </p:txBody>
        </p:sp>
        <p:sp>
          <p:nvSpPr>
            <p:cNvPr id="1711" name="plus low pass"/>
            <p:cNvSpPr/>
            <p:nvPr/>
          </p:nvSpPr>
          <p:spPr>
            <a:xfrm>
              <a:off x="8185150" y="5397500"/>
              <a:ext cx="1428596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plus low pass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99568D1-12E6-B462-68F5-D9FC4D130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18" y="2435967"/>
            <a:ext cx="8094132" cy="1830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0DD1F8-AA2D-E324-8D79-1669580F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907" y="4763234"/>
            <a:ext cx="5669754" cy="8047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droppedImage.tiff" descr="droppedImage.tiff"/>
          <p:cNvPicPr>
            <a:picLocks noChangeAspect="1"/>
          </p:cNvPicPr>
          <p:nvPr/>
        </p:nvPicPr>
        <p:blipFill>
          <a:blip r:embed="rId2"/>
          <a:srcRect l="1061" r="45663" b="7182"/>
          <a:stretch>
            <a:fillRect/>
          </a:stretch>
        </p:blipFill>
        <p:spPr>
          <a:xfrm>
            <a:off x="1959769" y="5023462"/>
            <a:ext cx="4203700" cy="18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parallel resistors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r>
              <a:t>parallel resistors</a:t>
            </a:r>
          </a:p>
        </p:txBody>
      </p:sp>
      <p:sp>
        <p:nvSpPr>
          <p:cNvPr id="644" name="current divider"/>
          <p:cNvSpPr/>
          <p:nvPr/>
        </p:nvSpPr>
        <p:spPr>
          <a:xfrm>
            <a:off x="9076080" y="6357408"/>
            <a:ext cx="257602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current divider</a:t>
            </a:r>
          </a:p>
        </p:txBody>
      </p:sp>
      <p:sp>
        <p:nvSpPr>
          <p:cNvPr id="645" name="Line"/>
          <p:cNvSpPr/>
          <p:nvPr/>
        </p:nvSpPr>
        <p:spPr>
          <a:xfrm flipH="1">
            <a:off x="2725942" y="3382007"/>
            <a:ext cx="1" cy="55524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6" name="I"/>
          <p:cNvSpPr/>
          <p:nvPr/>
        </p:nvSpPr>
        <p:spPr>
          <a:xfrm>
            <a:off x="2410726" y="3404565"/>
            <a:ext cx="172141" cy="50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  <p:grpSp>
        <p:nvGrpSpPr>
          <p:cNvPr id="657" name="Group"/>
          <p:cNvGrpSpPr/>
          <p:nvPr/>
        </p:nvGrpSpPr>
        <p:grpSpPr>
          <a:xfrm>
            <a:off x="3889184" y="2935391"/>
            <a:ext cx="955843" cy="387989"/>
            <a:chOff x="0" y="0"/>
            <a:chExt cx="955842" cy="387987"/>
          </a:xfrm>
        </p:grpSpPr>
        <p:sp>
          <p:nvSpPr>
            <p:cNvPr id="647" name="Line"/>
            <p:cNvSpPr/>
            <p:nvPr/>
          </p:nvSpPr>
          <p:spPr>
            <a:xfrm>
              <a:off x="477080" y="0"/>
              <a:ext cx="113908" cy="386072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48" name="Line"/>
            <p:cNvSpPr/>
            <p:nvPr/>
          </p:nvSpPr>
          <p:spPr>
            <a:xfrm flipH="1">
              <a:off x="365423" y="0"/>
              <a:ext cx="113915" cy="38606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49" name="Line"/>
            <p:cNvSpPr/>
            <p:nvPr/>
          </p:nvSpPr>
          <p:spPr>
            <a:xfrm>
              <a:off x="700393" y="0"/>
              <a:ext cx="113909" cy="386072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0" name="Line"/>
            <p:cNvSpPr/>
            <p:nvPr/>
          </p:nvSpPr>
          <p:spPr>
            <a:xfrm flipH="1">
              <a:off x="588737" y="0"/>
              <a:ext cx="113915" cy="38606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1" name="Line"/>
            <p:cNvSpPr/>
            <p:nvPr/>
          </p:nvSpPr>
          <p:spPr>
            <a:xfrm>
              <a:off x="253765" y="0"/>
              <a:ext cx="113909" cy="386072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2" name="Line"/>
            <p:cNvSpPr/>
            <p:nvPr/>
          </p:nvSpPr>
          <p:spPr>
            <a:xfrm flipH="1">
              <a:off x="142108" y="0"/>
              <a:ext cx="113916" cy="38606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3" name="Line"/>
            <p:cNvSpPr/>
            <p:nvPr/>
          </p:nvSpPr>
          <p:spPr>
            <a:xfrm>
              <a:off x="86799" y="190973"/>
              <a:ext cx="57564" cy="19509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4" name="Line"/>
            <p:cNvSpPr/>
            <p:nvPr/>
          </p:nvSpPr>
          <p:spPr>
            <a:xfrm flipH="1">
              <a:off x="812612" y="191072"/>
              <a:ext cx="58103" cy="19691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5" name="Line"/>
            <p:cNvSpPr/>
            <p:nvPr/>
          </p:nvSpPr>
          <p:spPr>
            <a:xfrm>
              <a:off x="868443" y="191122"/>
              <a:ext cx="87400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6" name="Line"/>
            <p:cNvSpPr/>
            <p:nvPr/>
          </p:nvSpPr>
          <p:spPr>
            <a:xfrm>
              <a:off x="0" y="191122"/>
              <a:ext cx="87400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58" name="-"/>
          <p:cNvSpPr/>
          <p:nvPr/>
        </p:nvSpPr>
        <p:spPr>
          <a:xfrm>
            <a:off x="4550160" y="4157985"/>
            <a:ext cx="203579" cy="51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-</a:t>
            </a:r>
          </a:p>
        </p:txBody>
      </p:sp>
      <p:sp>
        <p:nvSpPr>
          <p:cNvPr id="659" name="+"/>
          <p:cNvSpPr/>
          <p:nvPr/>
        </p:nvSpPr>
        <p:spPr>
          <a:xfrm>
            <a:off x="3950723" y="4194077"/>
            <a:ext cx="302330" cy="51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+</a:t>
            </a:r>
          </a:p>
        </p:txBody>
      </p:sp>
      <p:sp>
        <p:nvSpPr>
          <p:cNvPr id="660" name="R1"/>
          <p:cNvSpPr/>
          <p:nvPr/>
        </p:nvSpPr>
        <p:spPr>
          <a:xfrm>
            <a:off x="4084396" y="2419703"/>
            <a:ext cx="4699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1</a:t>
            </a:r>
          </a:p>
        </p:txBody>
      </p:sp>
      <p:sp>
        <p:nvSpPr>
          <p:cNvPr id="661" name="Line"/>
          <p:cNvSpPr/>
          <p:nvPr/>
        </p:nvSpPr>
        <p:spPr>
          <a:xfrm>
            <a:off x="2893038" y="3120340"/>
            <a:ext cx="1029673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664" name="Group"/>
          <p:cNvGrpSpPr/>
          <p:nvPr/>
        </p:nvGrpSpPr>
        <p:grpSpPr>
          <a:xfrm flipH="1">
            <a:off x="4276930" y="3887295"/>
            <a:ext cx="162314" cy="643924"/>
            <a:chOff x="0" y="0"/>
            <a:chExt cx="162312" cy="643923"/>
          </a:xfrm>
        </p:grpSpPr>
        <p:sp>
          <p:nvSpPr>
            <p:cNvPr id="662" name="Line"/>
            <p:cNvSpPr/>
            <p:nvPr/>
          </p:nvSpPr>
          <p:spPr>
            <a:xfrm flipH="1">
              <a:off x="162312" y="0"/>
              <a:ext cx="1" cy="643924"/>
            </a:xfrm>
            <a:prstGeom prst="line">
              <a:avLst/>
            </a:prstGeom>
            <a:noFill/>
            <a:ln w="381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63" name="Line"/>
            <p:cNvSpPr/>
            <p:nvPr/>
          </p:nvSpPr>
          <p:spPr>
            <a:xfrm flipH="1">
              <a:off x="-1" y="171436"/>
              <a:ext cx="2" cy="310961"/>
            </a:xfrm>
            <a:prstGeom prst="line">
              <a:avLst/>
            </a:prstGeom>
            <a:noFill/>
            <a:ln w="762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65" name="Line"/>
          <p:cNvSpPr/>
          <p:nvPr/>
        </p:nvSpPr>
        <p:spPr>
          <a:xfrm>
            <a:off x="4830560" y="3120340"/>
            <a:ext cx="1197720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6" name="Line"/>
          <p:cNvSpPr/>
          <p:nvPr/>
        </p:nvSpPr>
        <p:spPr>
          <a:xfrm flipH="1">
            <a:off x="2902055" y="3111318"/>
            <a:ext cx="1" cy="1091785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7" name="Line"/>
          <p:cNvSpPr/>
          <p:nvPr/>
        </p:nvSpPr>
        <p:spPr>
          <a:xfrm>
            <a:off x="2894197" y="4185054"/>
            <a:ext cx="1377843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8" name="Line"/>
          <p:cNvSpPr/>
          <p:nvPr/>
        </p:nvSpPr>
        <p:spPr>
          <a:xfrm>
            <a:off x="4470883" y="4185054"/>
            <a:ext cx="1570511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9" name="∆V"/>
          <p:cNvSpPr/>
          <p:nvPr/>
        </p:nvSpPr>
        <p:spPr>
          <a:xfrm>
            <a:off x="4008826" y="4556145"/>
            <a:ext cx="7239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∆</a:t>
            </a:r>
            <a:r>
              <a:rPr sz="3200" i="1"/>
              <a:t>V</a:t>
            </a:r>
          </a:p>
        </p:txBody>
      </p:sp>
      <p:sp>
        <p:nvSpPr>
          <p:cNvPr id="670" name="Circle"/>
          <p:cNvSpPr/>
          <p:nvPr/>
        </p:nvSpPr>
        <p:spPr>
          <a:xfrm>
            <a:off x="2852185" y="3075225"/>
            <a:ext cx="99193" cy="99254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671" name="Circle"/>
          <p:cNvSpPr/>
          <p:nvPr/>
        </p:nvSpPr>
        <p:spPr>
          <a:xfrm>
            <a:off x="5972197" y="3075225"/>
            <a:ext cx="99193" cy="99254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672" name="Line"/>
          <p:cNvSpPr/>
          <p:nvPr/>
        </p:nvSpPr>
        <p:spPr>
          <a:xfrm>
            <a:off x="6022068" y="3111317"/>
            <a:ext cx="1" cy="107398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683" name="Group"/>
          <p:cNvGrpSpPr/>
          <p:nvPr/>
        </p:nvGrpSpPr>
        <p:grpSpPr>
          <a:xfrm>
            <a:off x="3889184" y="1906770"/>
            <a:ext cx="955843" cy="387989"/>
            <a:chOff x="0" y="0"/>
            <a:chExt cx="955842" cy="387987"/>
          </a:xfrm>
        </p:grpSpPr>
        <p:sp>
          <p:nvSpPr>
            <p:cNvPr id="673" name="Line"/>
            <p:cNvSpPr/>
            <p:nvPr/>
          </p:nvSpPr>
          <p:spPr>
            <a:xfrm>
              <a:off x="477080" y="0"/>
              <a:ext cx="113908" cy="386072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4" name="Line"/>
            <p:cNvSpPr/>
            <p:nvPr/>
          </p:nvSpPr>
          <p:spPr>
            <a:xfrm flipH="1">
              <a:off x="365423" y="0"/>
              <a:ext cx="113915" cy="38606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5" name="Line"/>
            <p:cNvSpPr/>
            <p:nvPr/>
          </p:nvSpPr>
          <p:spPr>
            <a:xfrm>
              <a:off x="700393" y="0"/>
              <a:ext cx="113909" cy="386072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6" name="Line"/>
            <p:cNvSpPr/>
            <p:nvPr/>
          </p:nvSpPr>
          <p:spPr>
            <a:xfrm flipH="1">
              <a:off x="588737" y="0"/>
              <a:ext cx="113915" cy="38606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7" name="Line"/>
            <p:cNvSpPr/>
            <p:nvPr/>
          </p:nvSpPr>
          <p:spPr>
            <a:xfrm>
              <a:off x="253765" y="0"/>
              <a:ext cx="113909" cy="386072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8" name="Line"/>
            <p:cNvSpPr/>
            <p:nvPr/>
          </p:nvSpPr>
          <p:spPr>
            <a:xfrm flipH="1">
              <a:off x="142108" y="0"/>
              <a:ext cx="113916" cy="386067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9" name="Line"/>
            <p:cNvSpPr/>
            <p:nvPr/>
          </p:nvSpPr>
          <p:spPr>
            <a:xfrm>
              <a:off x="86799" y="190973"/>
              <a:ext cx="57564" cy="19509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80" name="Line"/>
            <p:cNvSpPr/>
            <p:nvPr/>
          </p:nvSpPr>
          <p:spPr>
            <a:xfrm flipH="1">
              <a:off x="812612" y="191072"/>
              <a:ext cx="58103" cy="19691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81" name="Line"/>
            <p:cNvSpPr/>
            <p:nvPr/>
          </p:nvSpPr>
          <p:spPr>
            <a:xfrm>
              <a:off x="868443" y="191122"/>
              <a:ext cx="87400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82" name="Line"/>
            <p:cNvSpPr/>
            <p:nvPr/>
          </p:nvSpPr>
          <p:spPr>
            <a:xfrm>
              <a:off x="0" y="191122"/>
              <a:ext cx="87400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84" name="R2"/>
          <p:cNvSpPr/>
          <p:nvPr/>
        </p:nvSpPr>
        <p:spPr>
          <a:xfrm>
            <a:off x="4084396" y="1400104"/>
            <a:ext cx="5715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2</a:t>
            </a:r>
          </a:p>
        </p:txBody>
      </p:sp>
      <p:sp>
        <p:nvSpPr>
          <p:cNvPr id="685" name="Line"/>
          <p:cNvSpPr/>
          <p:nvPr/>
        </p:nvSpPr>
        <p:spPr>
          <a:xfrm>
            <a:off x="2893038" y="2100741"/>
            <a:ext cx="1029673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6" name="Line"/>
          <p:cNvSpPr/>
          <p:nvPr/>
        </p:nvSpPr>
        <p:spPr>
          <a:xfrm>
            <a:off x="4830560" y="2100741"/>
            <a:ext cx="1197720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7" name="Line"/>
          <p:cNvSpPr/>
          <p:nvPr/>
        </p:nvSpPr>
        <p:spPr>
          <a:xfrm flipH="1">
            <a:off x="2902055" y="2091718"/>
            <a:ext cx="1" cy="109178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8" name="Line"/>
          <p:cNvSpPr/>
          <p:nvPr/>
        </p:nvSpPr>
        <p:spPr>
          <a:xfrm>
            <a:off x="6022068" y="2091718"/>
            <a:ext cx="1" cy="107398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9" name="a"/>
          <p:cNvSpPr/>
          <p:nvPr/>
        </p:nvSpPr>
        <p:spPr>
          <a:xfrm>
            <a:off x="3015637" y="2560914"/>
            <a:ext cx="242784" cy="51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a</a:t>
            </a:r>
          </a:p>
        </p:txBody>
      </p:sp>
      <p:sp>
        <p:nvSpPr>
          <p:cNvPr id="690" name="b"/>
          <p:cNvSpPr/>
          <p:nvPr/>
        </p:nvSpPr>
        <p:spPr>
          <a:xfrm>
            <a:off x="5670912" y="2560914"/>
            <a:ext cx="270523" cy="51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b</a:t>
            </a:r>
          </a:p>
        </p:txBody>
      </p:sp>
      <p:sp>
        <p:nvSpPr>
          <p:cNvPr id="691" name="Line"/>
          <p:cNvSpPr/>
          <p:nvPr/>
        </p:nvSpPr>
        <p:spPr>
          <a:xfrm flipH="1">
            <a:off x="2707907" y="2380455"/>
            <a:ext cx="1" cy="555247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2" name="I1"/>
          <p:cNvSpPr/>
          <p:nvPr/>
        </p:nvSpPr>
        <p:spPr>
          <a:xfrm>
            <a:off x="2324888" y="2401657"/>
            <a:ext cx="431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</a:t>
            </a:r>
            <a:r>
              <a:rPr sz="3200" baseline="-5999"/>
              <a:t>1</a:t>
            </a:r>
          </a:p>
        </p:txBody>
      </p:sp>
      <p:sp>
        <p:nvSpPr>
          <p:cNvPr id="693" name="Line"/>
          <p:cNvSpPr/>
          <p:nvPr/>
        </p:nvSpPr>
        <p:spPr>
          <a:xfrm flipH="1" flipV="1">
            <a:off x="3149759" y="3287597"/>
            <a:ext cx="512001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4" name="I2"/>
          <p:cNvSpPr/>
          <p:nvPr/>
        </p:nvSpPr>
        <p:spPr>
          <a:xfrm>
            <a:off x="3156517" y="3322002"/>
            <a:ext cx="4318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</a:t>
            </a:r>
            <a:r>
              <a:rPr sz="3200" baseline="-5999"/>
              <a:t>2</a:t>
            </a:r>
          </a:p>
        </p:txBody>
      </p:sp>
      <p:sp>
        <p:nvSpPr>
          <p:cNvPr id="695" name="∆V1=∆V2=∆V"/>
          <p:cNvSpPr/>
          <p:nvPr/>
        </p:nvSpPr>
        <p:spPr>
          <a:xfrm>
            <a:off x="1579095" y="1158856"/>
            <a:ext cx="24384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∆</a:t>
            </a:r>
            <a:r>
              <a:rPr sz="3200" i="1"/>
              <a:t>V</a:t>
            </a:r>
            <a:r>
              <a:rPr sz="3200" i="1" baseline="-5999"/>
              <a:t>1</a:t>
            </a:r>
            <a:r>
              <a:rPr sz="3200" i="1"/>
              <a:t>=</a:t>
            </a:r>
            <a:r>
              <a:rPr sz="3200"/>
              <a:t>∆</a:t>
            </a:r>
            <a:r>
              <a:rPr sz="3200" i="1"/>
              <a:t>V</a:t>
            </a:r>
            <a:r>
              <a:rPr sz="3200" i="1" baseline="-5999"/>
              <a:t>2=</a:t>
            </a:r>
            <a:r>
              <a:rPr sz="3200"/>
              <a:t>∆</a:t>
            </a:r>
            <a:r>
              <a:rPr sz="3200" i="1"/>
              <a:t>V</a:t>
            </a:r>
          </a:p>
        </p:txBody>
      </p:sp>
      <p:sp>
        <p:nvSpPr>
          <p:cNvPr id="696" name="Rectangle"/>
          <p:cNvSpPr/>
          <p:nvPr/>
        </p:nvSpPr>
        <p:spPr>
          <a:xfrm>
            <a:off x="8286407" y="2200378"/>
            <a:ext cx="1395591" cy="1052358"/>
          </a:xfrm>
          <a:prstGeom prst="rect">
            <a:avLst/>
          </a:prstGeom>
          <a:solidFill>
            <a:srgbClr val="1637DE">
              <a:alpha val="40225"/>
            </a:srgbClr>
          </a:solidFill>
          <a:ln w="25400">
            <a:solidFill>
              <a:srgbClr val="000000">
                <a:alpha val="40225"/>
              </a:srgb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grpSp>
        <p:nvGrpSpPr>
          <p:cNvPr id="707" name="Group"/>
          <p:cNvGrpSpPr/>
          <p:nvPr/>
        </p:nvGrpSpPr>
        <p:grpSpPr>
          <a:xfrm>
            <a:off x="8476283" y="2660215"/>
            <a:ext cx="1006345" cy="407670"/>
            <a:chOff x="0" y="0"/>
            <a:chExt cx="1006344" cy="407668"/>
          </a:xfrm>
        </p:grpSpPr>
        <p:sp>
          <p:nvSpPr>
            <p:cNvPr id="697" name="Line"/>
            <p:cNvSpPr/>
            <p:nvPr/>
          </p:nvSpPr>
          <p:spPr>
            <a:xfrm>
              <a:off x="502286" y="0"/>
              <a:ext cx="119928" cy="40565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98" name="Line"/>
            <p:cNvSpPr/>
            <p:nvPr/>
          </p:nvSpPr>
          <p:spPr>
            <a:xfrm flipH="1">
              <a:off x="384730" y="0"/>
              <a:ext cx="119934" cy="405650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99" name="Line"/>
            <p:cNvSpPr/>
            <p:nvPr/>
          </p:nvSpPr>
          <p:spPr>
            <a:xfrm>
              <a:off x="737399" y="0"/>
              <a:ext cx="119927" cy="40565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00" name="Line"/>
            <p:cNvSpPr/>
            <p:nvPr/>
          </p:nvSpPr>
          <p:spPr>
            <a:xfrm flipH="1">
              <a:off x="619843" y="0"/>
              <a:ext cx="119933" cy="405650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01" name="Line"/>
            <p:cNvSpPr/>
            <p:nvPr/>
          </p:nvSpPr>
          <p:spPr>
            <a:xfrm>
              <a:off x="267173" y="0"/>
              <a:ext cx="119927" cy="405656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02" name="Line"/>
            <p:cNvSpPr/>
            <p:nvPr/>
          </p:nvSpPr>
          <p:spPr>
            <a:xfrm flipH="1">
              <a:off x="149617" y="0"/>
              <a:ext cx="119934" cy="405650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03" name="Line"/>
            <p:cNvSpPr/>
            <p:nvPr/>
          </p:nvSpPr>
          <p:spPr>
            <a:xfrm>
              <a:off x="91386" y="200660"/>
              <a:ext cx="60604" cy="204994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04" name="Line"/>
            <p:cNvSpPr/>
            <p:nvPr/>
          </p:nvSpPr>
          <p:spPr>
            <a:xfrm flipH="1">
              <a:off x="855546" y="200764"/>
              <a:ext cx="61173" cy="206905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05" name="Line"/>
            <p:cNvSpPr/>
            <p:nvPr/>
          </p:nvSpPr>
          <p:spPr>
            <a:xfrm>
              <a:off x="914327" y="200817"/>
              <a:ext cx="92018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06" name="Line"/>
            <p:cNvSpPr/>
            <p:nvPr/>
          </p:nvSpPr>
          <p:spPr>
            <a:xfrm>
              <a:off x="0" y="200817"/>
              <a:ext cx="92017" cy="128"/>
            </a:xfrm>
            <a:prstGeom prst="line">
              <a:avLst/>
            </a:prstGeom>
            <a:noFill/>
            <a:ln w="38100" cap="flat">
              <a:solidFill>
                <a:srgbClr val="E50E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08" name="-"/>
          <p:cNvSpPr/>
          <p:nvPr/>
        </p:nvSpPr>
        <p:spPr>
          <a:xfrm>
            <a:off x="9172183" y="3935347"/>
            <a:ext cx="214335" cy="54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-</a:t>
            </a:r>
          </a:p>
        </p:txBody>
      </p:sp>
      <p:sp>
        <p:nvSpPr>
          <p:cNvPr id="709" name="+"/>
          <p:cNvSpPr/>
          <p:nvPr/>
        </p:nvSpPr>
        <p:spPr>
          <a:xfrm>
            <a:off x="8541076" y="3973269"/>
            <a:ext cx="318303" cy="54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+</a:t>
            </a:r>
          </a:p>
        </p:txBody>
      </p:sp>
      <p:sp>
        <p:nvSpPr>
          <p:cNvPr id="710" name="Req"/>
          <p:cNvSpPr/>
          <p:nvPr/>
        </p:nvSpPr>
        <p:spPr>
          <a:xfrm>
            <a:off x="8630474" y="2118553"/>
            <a:ext cx="6604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</a:t>
            </a:r>
            <a:r>
              <a:rPr sz="3200" baseline="-5999"/>
              <a:t>eq</a:t>
            </a:r>
          </a:p>
        </p:txBody>
      </p:sp>
      <p:sp>
        <p:nvSpPr>
          <p:cNvPr id="711" name="Line"/>
          <p:cNvSpPr/>
          <p:nvPr/>
        </p:nvSpPr>
        <p:spPr>
          <a:xfrm>
            <a:off x="7427506" y="2854546"/>
            <a:ext cx="1084075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714" name="Group"/>
          <p:cNvGrpSpPr/>
          <p:nvPr/>
        </p:nvGrpSpPr>
        <p:grpSpPr>
          <a:xfrm flipH="1">
            <a:off x="8884516" y="3660405"/>
            <a:ext cx="170890" cy="676588"/>
            <a:chOff x="0" y="0"/>
            <a:chExt cx="170888" cy="676587"/>
          </a:xfrm>
        </p:grpSpPr>
        <p:sp>
          <p:nvSpPr>
            <p:cNvPr id="712" name="Line"/>
            <p:cNvSpPr/>
            <p:nvPr/>
          </p:nvSpPr>
          <p:spPr>
            <a:xfrm flipH="1">
              <a:off x="170888" y="0"/>
              <a:ext cx="1" cy="676588"/>
            </a:xfrm>
            <a:prstGeom prst="line">
              <a:avLst/>
            </a:prstGeom>
            <a:noFill/>
            <a:ln w="381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13" name="Line"/>
            <p:cNvSpPr/>
            <p:nvPr/>
          </p:nvSpPr>
          <p:spPr>
            <a:xfrm flipH="1">
              <a:off x="-1" y="180133"/>
              <a:ext cx="2" cy="326734"/>
            </a:xfrm>
            <a:prstGeom prst="line">
              <a:avLst/>
            </a:prstGeom>
            <a:noFill/>
            <a:ln w="762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5" name="Line"/>
          <p:cNvSpPr/>
          <p:nvPr/>
        </p:nvSpPr>
        <p:spPr>
          <a:xfrm>
            <a:off x="9467397" y="2854546"/>
            <a:ext cx="1261002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6" name="Line"/>
          <p:cNvSpPr/>
          <p:nvPr/>
        </p:nvSpPr>
        <p:spPr>
          <a:xfrm>
            <a:off x="7437000" y="2845065"/>
            <a:ext cx="1" cy="114716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7" name="Line"/>
          <p:cNvSpPr/>
          <p:nvPr/>
        </p:nvSpPr>
        <p:spPr>
          <a:xfrm>
            <a:off x="10721858" y="2845065"/>
            <a:ext cx="1" cy="112846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8" name="Line"/>
          <p:cNvSpPr/>
          <p:nvPr/>
        </p:nvSpPr>
        <p:spPr>
          <a:xfrm>
            <a:off x="7428725" y="3973268"/>
            <a:ext cx="1450642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9" name="Line"/>
          <p:cNvSpPr/>
          <p:nvPr/>
        </p:nvSpPr>
        <p:spPr>
          <a:xfrm>
            <a:off x="9088716" y="3973268"/>
            <a:ext cx="1653490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0" name="∆V"/>
          <p:cNvSpPr/>
          <p:nvPr/>
        </p:nvSpPr>
        <p:spPr>
          <a:xfrm>
            <a:off x="8709216" y="4397051"/>
            <a:ext cx="6858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5842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∆</a:t>
            </a:r>
            <a:r>
              <a:rPr sz="3200" i="1"/>
              <a:t>V</a:t>
            </a:r>
          </a:p>
        </p:txBody>
      </p:sp>
      <p:grpSp>
        <p:nvGrpSpPr>
          <p:cNvPr id="730" name="Group"/>
          <p:cNvGrpSpPr/>
          <p:nvPr/>
        </p:nvGrpSpPr>
        <p:grpSpPr>
          <a:xfrm>
            <a:off x="7691134" y="1104901"/>
            <a:ext cx="2590801" cy="976321"/>
            <a:chOff x="0" y="0"/>
            <a:chExt cx="2590800" cy="976320"/>
          </a:xfrm>
        </p:grpSpPr>
        <p:sp>
          <p:nvSpPr>
            <p:cNvPr id="721" name="Req   R1    R2"/>
            <p:cNvSpPr/>
            <p:nvPr/>
          </p:nvSpPr>
          <p:spPr>
            <a:xfrm>
              <a:off x="0" y="430219"/>
              <a:ext cx="2590800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3200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/>
                <a:t>R</a:t>
              </a:r>
              <a:r>
                <a:rPr sz="3200" baseline="-5999"/>
                <a:t>eq</a:t>
              </a:r>
              <a:r>
                <a:rPr sz="3200"/>
                <a:t>   R</a:t>
              </a:r>
              <a:r>
                <a:rPr sz="3200" baseline="-5999"/>
                <a:t>1</a:t>
              </a:r>
              <a:r>
                <a:rPr sz="3200"/>
                <a:t>    R</a:t>
              </a:r>
              <a:r>
                <a:rPr sz="3200" baseline="-5999"/>
                <a:t>2</a:t>
              </a:r>
            </a:p>
          </p:txBody>
        </p:sp>
        <p:sp>
          <p:nvSpPr>
            <p:cNvPr id="722" name="1"/>
            <p:cNvSpPr/>
            <p:nvPr/>
          </p:nvSpPr>
          <p:spPr>
            <a:xfrm>
              <a:off x="1122644" y="0"/>
              <a:ext cx="284816" cy="54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23" name="Line"/>
            <p:cNvSpPr/>
            <p:nvPr/>
          </p:nvSpPr>
          <p:spPr>
            <a:xfrm>
              <a:off x="1094440" y="455073"/>
              <a:ext cx="345409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24" name="1"/>
            <p:cNvSpPr/>
            <p:nvPr/>
          </p:nvSpPr>
          <p:spPr>
            <a:xfrm>
              <a:off x="1943067" y="0"/>
              <a:ext cx="284815" cy="54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25" name="Line"/>
            <p:cNvSpPr/>
            <p:nvPr/>
          </p:nvSpPr>
          <p:spPr>
            <a:xfrm>
              <a:off x="1914862" y="455073"/>
              <a:ext cx="345409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26" name="1"/>
            <p:cNvSpPr/>
            <p:nvPr/>
          </p:nvSpPr>
          <p:spPr>
            <a:xfrm>
              <a:off x="258707" y="0"/>
              <a:ext cx="284816" cy="54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27" name="Line"/>
            <p:cNvSpPr/>
            <p:nvPr/>
          </p:nvSpPr>
          <p:spPr>
            <a:xfrm>
              <a:off x="230503" y="455073"/>
              <a:ext cx="345409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28" name="="/>
            <p:cNvSpPr/>
            <p:nvPr/>
          </p:nvSpPr>
          <p:spPr>
            <a:xfrm>
              <a:off x="707160" y="189614"/>
              <a:ext cx="318304" cy="54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584200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=</a:t>
              </a:r>
            </a:p>
          </p:txBody>
        </p:sp>
        <p:sp>
          <p:nvSpPr>
            <p:cNvPr id="729" name="+"/>
            <p:cNvSpPr/>
            <p:nvPr/>
          </p:nvSpPr>
          <p:spPr>
            <a:xfrm>
              <a:off x="1510962" y="197907"/>
              <a:ext cx="317395" cy="569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+</a:t>
              </a:r>
            </a:p>
          </p:txBody>
        </p:sp>
      </p:grp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Signal freq approaches ref freq"/>
          <p:cNvSpPr txBox="1">
            <a:spLocks noGrp="1"/>
          </p:cNvSpPr>
          <p:nvPr>
            <p:ph type="title"/>
          </p:nvPr>
        </p:nvSpPr>
        <p:spPr>
          <a:xfrm>
            <a:off x="2378869" y="228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200"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Signal freq approaches ref freq</a:t>
            </a:r>
          </a:p>
        </p:txBody>
      </p:sp>
      <p:grpSp>
        <p:nvGrpSpPr>
          <p:cNvPr id="1724" name="Group"/>
          <p:cNvGrpSpPr/>
          <p:nvPr/>
        </p:nvGrpSpPr>
        <p:grpSpPr>
          <a:xfrm>
            <a:off x="2455068" y="2312988"/>
            <a:ext cx="5562602" cy="4545013"/>
            <a:chOff x="0" y="0"/>
            <a:chExt cx="5562600" cy="4545012"/>
          </a:xfrm>
        </p:grpSpPr>
        <p:pic>
          <p:nvPicPr>
            <p:cNvPr id="1717" name="image.png" descr="image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562601" cy="4545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8" name="Line"/>
            <p:cNvSpPr/>
            <p:nvPr/>
          </p:nvSpPr>
          <p:spPr>
            <a:xfrm>
              <a:off x="401230" y="1130600"/>
              <a:ext cx="4784629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719" name="Line"/>
            <p:cNvSpPr/>
            <p:nvPr/>
          </p:nvSpPr>
          <p:spPr>
            <a:xfrm>
              <a:off x="401230" y="1718512"/>
              <a:ext cx="4784629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720" name="Line"/>
            <p:cNvSpPr/>
            <p:nvPr/>
          </p:nvSpPr>
          <p:spPr>
            <a:xfrm>
              <a:off x="453974" y="2313961"/>
              <a:ext cx="4784629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721" name="Line"/>
            <p:cNvSpPr/>
            <p:nvPr/>
          </p:nvSpPr>
          <p:spPr>
            <a:xfrm>
              <a:off x="371091" y="2901873"/>
              <a:ext cx="4784628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722" name="Line"/>
            <p:cNvSpPr/>
            <p:nvPr/>
          </p:nvSpPr>
          <p:spPr>
            <a:xfrm>
              <a:off x="378625" y="3489786"/>
              <a:ext cx="4784629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723" name="Line"/>
            <p:cNvSpPr/>
            <p:nvPr/>
          </p:nvSpPr>
          <p:spPr>
            <a:xfrm>
              <a:off x="378625" y="4070160"/>
              <a:ext cx="4784629" cy="15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25" name="Beat frequency approaches DC as signal freq approaches ref freq"/>
          <p:cNvSpPr txBox="1">
            <a:spLocks noGrp="1"/>
          </p:cNvSpPr>
          <p:nvPr>
            <p:ph type="body" sz="half" idx="4294967295"/>
          </p:nvPr>
        </p:nvSpPr>
        <p:spPr>
          <a:xfrm>
            <a:off x="2302669" y="1371600"/>
            <a:ext cx="8890000" cy="29337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383540" marR="40639" indent="-342900" defTabSz="914400">
              <a:spcBef>
                <a:spcPts val="700"/>
              </a:spcBef>
              <a:buSzPct val="100000"/>
              <a:defRPr sz="24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Beat frequency approaches DC as signal freq approaches ref freq</a:t>
            </a:r>
          </a:p>
        </p:txBody>
      </p:sp>
      <p:sp>
        <p:nvSpPr>
          <p:cNvPr id="1726" name="1…"/>
          <p:cNvSpPr/>
          <p:nvPr/>
        </p:nvSpPr>
        <p:spPr>
          <a:xfrm>
            <a:off x="8017670" y="3048000"/>
            <a:ext cx="633507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1</a:t>
            </a:r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1.05</a:t>
            </a:r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1.1</a:t>
            </a:r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1.15</a:t>
            </a:r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1.2</a:t>
            </a:r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/>
          </a:p>
          <a:p>
            <a:pPr marL="40639" marR="40639" defTabSz="914400">
              <a:defRPr sz="20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1.25</a:t>
            </a:r>
          </a:p>
        </p:txBody>
      </p:sp>
      <p:sp>
        <p:nvSpPr>
          <p:cNvPr id="1727" name="Signal freq…"/>
          <p:cNvSpPr/>
          <p:nvPr/>
        </p:nvSpPr>
        <p:spPr>
          <a:xfrm>
            <a:off x="8093870" y="2230437"/>
            <a:ext cx="1842171" cy="73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0639" marR="40639" defTabSz="914400">
              <a:lnSpc>
                <a:spcPct val="85000"/>
              </a:lnSpc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j-lt"/>
                <a:ea typeface="+mj-ea"/>
                <a:cs typeface="+mj-cs"/>
                <a:sym typeface="Gill Sans"/>
              </a:rPr>
              <a:t>Signal freq</a:t>
            </a:r>
          </a:p>
          <a:p>
            <a:pPr marL="40639" marR="40639" defTabSz="914400">
              <a:lnSpc>
                <a:spcPct val="85000"/>
              </a:lnSpc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>
                <a:latin typeface="+mj-lt"/>
                <a:ea typeface="+mj-ea"/>
                <a:cs typeface="+mj-cs"/>
                <a:sym typeface="Gill Sans"/>
              </a:rPr>
              <a:t>vs ref freq</a:t>
            </a:r>
          </a:p>
        </p:txBody>
      </p:sp>
      <p:sp>
        <p:nvSpPr>
          <p:cNvPr id="1728" name="Reference"/>
          <p:cNvSpPr/>
          <p:nvPr/>
        </p:nvSpPr>
        <p:spPr>
          <a:xfrm>
            <a:off x="6087269" y="1854200"/>
            <a:ext cx="144783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Reference</a:t>
            </a:r>
          </a:p>
        </p:txBody>
      </p:sp>
      <p:sp>
        <p:nvSpPr>
          <p:cNvPr id="1729" name="Line"/>
          <p:cNvSpPr/>
          <p:nvPr/>
        </p:nvSpPr>
        <p:spPr>
          <a:xfrm flipH="1">
            <a:off x="6569869" y="2248092"/>
            <a:ext cx="418908" cy="41890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0" name="Mixer outputs"/>
          <p:cNvSpPr/>
          <p:nvPr/>
        </p:nvSpPr>
        <p:spPr>
          <a:xfrm rot="16200000">
            <a:off x="1248478" y="4016518"/>
            <a:ext cx="1955985" cy="398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lnSpc>
                <a:spcPct val="80000"/>
              </a:lnSpc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Mixer outputs</a:t>
            </a:r>
          </a:p>
        </p:txBody>
      </p:sp>
      <p:sp>
        <p:nvSpPr>
          <p:cNvPr id="1731" name="Line"/>
          <p:cNvSpPr/>
          <p:nvPr/>
        </p:nvSpPr>
        <p:spPr>
          <a:xfrm flipV="1">
            <a:off x="2455069" y="3352800"/>
            <a:ext cx="457200" cy="3048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2" name="Line"/>
          <p:cNvSpPr/>
          <p:nvPr/>
        </p:nvSpPr>
        <p:spPr>
          <a:xfrm>
            <a:off x="2531269" y="3810000"/>
            <a:ext cx="457200" cy="762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3" name="Line"/>
          <p:cNvSpPr/>
          <p:nvPr/>
        </p:nvSpPr>
        <p:spPr>
          <a:xfrm>
            <a:off x="2531269" y="4419600"/>
            <a:ext cx="609600" cy="762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4" name="Line"/>
          <p:cNvSpPr/>
          <p:nvPr/>
        </p:nvSpPr>
        <p:spPr>
          <a:xfrm>
            <a:off x="2531269" y="4724400"/>
            <a:ext cx="381000" cy="3810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5" name="Line"/>
          <p:cNvSpPr/>
          <p:nvPr/>
        </p:nvSpPr>
        <p:spPr>
          <a:xfrm>
            <a:off x="2531269" y="4953000"/>
            <a:ext cx="381000" cy="6858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6" name="Line"/>
          <p:cNvSpPr/>
          <p:nvPr/>
        </p:nvSpPr>
        <p:spPr>
          <a:xfrm>
            <a:off x="2455070" y="5105400"/>
            <a:ext cx="457201" cy="9906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7" name="}"/>
          <p:cNvSpPr/>
          <p:nvPr/>
        </p:nvSpPr>
        <p:spPr>
          <a:xfrm>
            <a:off x="8683047" y="3424873"/>
            <a:ext cx="796692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18700">
                <a:latin typeface="KufiStandardGK Regular"/>
                <a:ea typeface="KufiStandardGK Regular"/>
                <a:cs typeface="KufiStandardGK Regular"/>
                <a:sym typeface="KufiStandardGK Regular"/>
              </a:defRPr>
            </a:lvl1pPr>
          </a:lstStyle>
          <a:p>
            <a:r>
              <a:t>}</a:t>
            </a:r>
          </a:p>
        </p:txBody>
      </p:sp>
      <p:sp>
        <p:nvSpPr>
          <p:cNvPr id="1738" name="caught by filter…"/>
          <p:cNvSpPr/>
          <p:nvPr/>
        </p:nvSpPr>
        <p:spPr>
          <a:xfrm>
            <a:off x="9274969" y="3957638"/>
            <a:ext cx="252730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ctr" defTabSz="914400">
              <a:lnSpc>
                <a:spcPct val="85000"/>
              </a:lnSpc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/>
              <a:t>caught by filter</a:t>
            </a:r>
          </a:p>
          <a:p>
            <a:pPr marL="40639" marR="40639" algn="ctr" defTabSz="914400">
              <a:lnSpc>
                <a:spcPct val="85000"/>
              </a:lnSpc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2400"/>
          </a:p>
          <a:p>
            <a:pPr marL="40639" marR="40639" algn="ctr" defTabSz="914400">
              <a:lnSpc>
                <a:spcPct val="85000"/>
              </a:lnSpc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/>
              <a:t>+</a:t>
            </a:r>
          </a:p>
          <a:p>
            <a:pPr marL="40639" marR="40639" algn="ctr" defTabSz="914400">
              <a:lnSpc>
                <a:spcPct val="85000"/>
              </a:lnSpc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2400"/>
          </a:p>
          <a:p>
            <a:pPr marL="40639" marR="40639" algn="ctr" defTabSz="914400">
              <a:lnSpc>
                <a:spcPct val="85000"/>
              </a:lnSpc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/>
              <a:t>integrate to zero!</a:t>
            </a:r>
          </a:p>
        </p:txBody>
      </p:sp>
      <p:sp>
        <p:nvSpPr>
          <p:cNvPr id="1739" name="Circle"/>
          <p:cNvSpPr/>
          <p:nvPr/>
        </p:nvSpPr>
        <p:spPr>
          <a:xfrm>
            <a:off x="7916069" y="2997200"/>
            <a:ext cx="520700" cy="520700"/>
          </a:xfrm>
          <a:prstGeom prst="ellipse">
            <a:avLst/>
          </a:prstGeom>
          <a:ln w="50800">
            <a:solidFill>
              <a:srgbClr val="BF0C24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sin waves are orthogonal unless f’s match…"/>
          <p:cNvSpPr/>
          <p:nvPr/>
        </p:nvSpPr>
        <p:spPr>
          <a:xfrm>
            <a:off x="1957291" y="1090803"/>
            <a:ext cx="8955978" cy="298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700" dirty="0"/>
              <a:t>Key: </a:t>
            </a:r>
            <a:r>
              <a:rPr sz="2700" dirty="0"/>
              <a:t>sin waves are orthogonal unless </a:t>
            </a:r>
            <a:r>
              <a:rPr sz="2700" i="1" dirty="0"/>
              <a:t>f</a:t>
            </a:r>
            <a:r>
              <a:rPr sz="2700" dirty="0"/>
              <a:t>’s match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700" dirty="0"/>
              <a:t>product of ref + modulated response = </a:t>
            </a:r>
            <a:r>
              <a:rPr sz="2700" i="1" dirty="0"/>
              <a:t>dc</a:t>
            </a:r>
            <a:r>
              <a:rPr sz="2700" dirty="0"/>
              <a:t> if </a:t>
            </a:r>
            <a:r>
              <a:rPr sz="2700" i="1" dirty="0"/>
              <a:t>f</a:t>
            </a:r>
            <a:r>
              <a:rPr sz="2700" dirty="0"/>
              <a:t>’s match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700" dirty="0"/>
              <a:t>low-pass = averaging (integrating) + remove harmonics</a:t>
            </a:r>
            <a:endParaRPr lang="en-US" sz="2700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700" dirty="0"/>
              <a:t>	can set time constant to vary degree of rejection/bandwidth</a:t>
            </a:r>
            <a:endParaRPr sz="2700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2700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700" dirty="0"/>
              <a:t>bandwidth </a:t>
            </a:r>
            <a:r>
              <a:rPr sz="2700" i="1" dirty="0"/>
              <a:t>tiny ... ~</a:t>
            </a:r>
            <a:r>
              <a:rPr sz="2700" dirty="0" err="1"/>
              <a:t>mHz</a:t>
            </a:r>
            <a:r>
              <a:rPr sz="2700" dirty="0"/>
              <a:t> ... very low noise!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700" dirty="0"/>
              <a:t>add phase shifter to reference ... tune to max output</a:t>
            </a:r>
          </a:p>
        </p:txBody>
      </p:sp>
      <p:sp>
        <p:nvSpPr>
          <p:cNvPr id="1743" name="block diagram"/>
          <p:cNvSpPr txBox="1">
            <a:spLocks noGrp="1"/>
          </p:cNvSpPr>
          <p:nvPr>
            <p:ph type="title"/>
          </p:nvPr>
        </p:nvSpPr>
        <p:spPr>
          <a:xfrm>
            <a:off x="26328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r>
              <a:t>block diagram</a:t>
            </a:r>
          </a:p>
        </p:txBody>
      </p:sp>
      <p:sp>
        <p:nvSpPr>
          <p:cNvPr id="1755" name="Output"/>
          <p:cNvSpPr/>
          <p:nvPr/>
        </p:nvSpPr>
        <p:spPr>
          <a:xfrm>
            <a:off x="7179470" y="4495801"/>
            <a:ext cx="94128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defRPr sz="18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Output  </a:t>
            </a:r>
          </a:p>
        </p:txBody>
      </p:sp>
      <p:grpSp>
        <p:nvGrpSpPr>
          <p:cNvPr id="1829" name="Group"/>
          <p:cNvGrpSpPr/>
          <p:nvPr/>
        </p:nvGrpSpPr>
        <p:grpSpPr>
          <a:xfrm>
            <a:off x="8730033" y="3965067"/>
            <a:ext cx="2832451" cy="3045004"/>
            <a:chOff x="-10501" y="0"/>
            <a:chExt cx="2832448" cy="3045003"/>
          </a:xfrm>
        </p:grpSpPr>
        <p:grpSp>
          <p:nvGrpSpPr>
            <p:cNvPr id="1807" name="Group"/>
            <p:cNvGrpSpPr/>
            <p:nvPr/>
          </p:nvGrpSpPr>
          <p:grpSpPr>
            <a:xfrm>
              <a:off x="433388" y="762000"/>
              <a:ext cx="2028826" cy="709613"/>
              <a:chOff x="0" y="0"/>
              <a:chExt cx="2028824" cy="709612"/>
            </a:xfrm>
          </p:grpSpPr>
          <p:grpSp>
            <p:nvGrpSpPr>
              <p:cNvPr id="1776" name="Group"/>
              <p:cNvGrpSpPr/>
              <p:nvPr/>
            </p:nvGrpSpPr>
            <p:grpSpPr>
              <a:xfrm>
                <a:off x="-1" y="0"/>
                <a:ext cx="185738" cy="709613"/>
                <a:chOff x="0" y="0"/>
                <a:chExt cx="185736" cy="709612"/>
              </a:xfrm>
            </p:grpSpPr>
            <p:sp>
              <p:nvSpPr>
                <p:cNvPr id="1774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75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779" name="Group"/>
              <p:cNvGrpSpPr/>
              <p:nvPr/>
            </p:nvGrpSpPr>
            <p:grpSpPr>
              <a:xfrm>
                <a:off x="184149" y="0"/>
                <a:ext cx="184151" cy="709613"/>
                <a:chOff x="0" y="0"/>
                <a:chExt cx="184150" cy="709612"/>
              </a:xfrm>
            </p:grpSpPr>
            <p:sp>
              <p:nvSpPr>
                <p:cNvPr id="1777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78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782" name="Group"/>
              <p:cNvGrpSpPr/>
              <p:nvPr/>
            </p:nvGrpSpPr>
            <p:grpSpPr>
              <a:xfrm>
                <a:off x="368299" y="0"/>
                <a:ext cx="185738" cy="709613"/>
                <a:chOff x="0" y="0"/>
                <a:chExt cx="185736" cy="709612"/>
              </a:xfrm>
            </p:grpSpPr>
            <p:sp>
              <p:nvSpPr>
                <p:cNvPr id="1780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81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785" name="Group"/>
              <p:cNvGrpSpPr/>
              <p:nvPr/>
            </p:nvGrpSpPr>
            <p:grpSpPr>
              <a:xfrm>
                <a:off x="552449" y="0"/>
                <a:ext cx="184151" cy="709613"/>
                <a:chOff x="0" y="0"/>
                <a:chExt cx="184150" cy="709612"/>
              </a:xfrm>
            </p:grpSpPr>
            <p:sp>
              <p:nvSpPr>
                <p:cNvPr id="1783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84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788" name="Group"/>
              <p:cNvGrpSpPr/>
              <p:nvPr/>
            </p:nvGrpSpPr>
            <p:grpSpPr>
              <a:xfrm>
                <a:off x="738187" y="0"/>
                <a:ext cx="185738" cy="709613"/>
                <a:chOff x="0" y="0"/>
                <a:chExt cx="185736" cy="709612"/>
              </a:xfrm>
            </p:grpSpPr>
            <p:sp>
              <p:nvSpPr>
                <p:cNvPr id="1786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87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791" name="Group"/>
              <p:cNvGrpSpPr/>
              <p:nvPr/>
            </p:nvGrpSpPr>
            <p:grpSpPr>
              <a:xfrm>
                <a:off x="922336" y="0"/>
                <a:ext cx="184151" cy="709613"/>
                <a:chOff x="0" y="0"/>
                <a:chExt cx="184150" cy="709612"/>
              </a:xfrm>
            </p:grpSpPr>
            <p:sp>
              <p:nvSpPr>
                <p:cNvPr id="1789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90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794" name="Group"/>
              <p:cNvGrpSpPr/>
              <p:nvPr/>
            </p:nvGrpSpPr>
            <p:grpSpPr>
              <a:xfrm>
                <a:off x="1106487" y="0"/>
                <a:ext cx="185738" cy="709613"/>
                <a:chOff x="0" y="0"/>
                <a:chExt cx="185736" cy="709612"/>
              </a:xfrm>
            </p:grpSpPr>
            <p:sp>
              <p:nvSpPr>
                <p:cNvPr id="1792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93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797" name="Group"/>
              <p:cNvGrpSpPr/>
              <p:nvPr/>
            </p:nvGrpSpPr>
            <p:grpSpPr>
              <a:xfrm>
                <a:off x="1290636" y="0"/>
                <a:ext cx="184151" cy="709613"/>
                <a:chOff x="0" y="0"/>
                <a:chExt cx="184150" cy="709612"/>
              </a:xfrm>
            </p:grpSpPr>
            <p:sp>
              <p:nvSpPr>
                <p:cNvPr id="1795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96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800" name="Group"/>
              <p:cNvGrpSpPr/>
              <p:nvPr/>
            </p:nvGrpSpPr>
            <p:grpSpPr>
              <a:xfrm>
                <a:off x="1476374" y="0"/>
                <a:ext cx="185738" cy="709613"/>
                <a:chOff x="0" y="0"/>
                <a:chExt cx="185736" cy="709612"/>
              </a:xfrm>
            </p:grpSpPr>
            <p:sp>
              <p:nvSpPr>
                <p:cNvPr id="1798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799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803" name="Group"/>
              <p:cNvGrpSpPr/>
              <p:nvPr/>
            </p:nvGrpSpPr>
            <p:grpSpPr>
              <a:xfrm>
                <a:off x="1660524" y="0"/>
                <a:ext cx="184151" cy="709613"/>
                <a:chOff x="0" y="0"/>
                <a:chExt cx="184150" cy="709612"/>
              </a:xfrm>
            </p:grpSpPr>
            <p:sp>
              <p:nvSpPr>
                <p:cNvPr id="1801" name="Line"/>
                <p:cNvSpPr/>
                <p:nvPr/>
              </p:nvSpPr>
              <p:spPr>
                <a:xfrm>
                  <a:off x="0" y="0"/>
                  <a:ext cx="9631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802" name="Line"/>
                <p:cNvSpPr/>
                <p:nvPr/>
              </p:nvSpPr>
              <p:spPr>
                <a:xfrm>
                  <a:off x="96310" y="353786"/>
                  <a:ext cx="87841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  <p:grpSp>
            <p:nvGrpSpPr>
              <p:cNvPr id="1806" name="Group"/>
              <p:cNvGrpSpPr/>
              <p:nvPr/>
            </p:nvGrpSpPr>
            <p:grpSpPr>
              <a:xfrm>
                <a:off x="1843087" y="0"/>
                <a:ext cx="185738" cy="709613"/>
                <a:chOff x="0" y="0"/>
                <a:chExt cx="185736" cy="709612"/>
              </a:xfrm>
            </p:grpSpPr>
            <p:sp>
              <p:nvSpPr>
                <p:cNvPr id="1804" name="Line"/>
                <p:cNvSpPr/>
                <p:nvPr/>
              </p:nvSpPr>
              <p:spPr>
                <a:xfrm>
                  <a:off x="0" y="0"/>
                  <a:ext cx="97141" cy="404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34"/>
                      </a:moveTo>
                      <a:lnTo>
                        <a:pt x="1478" y="14527"/>
                      </a:lnTo>
                      <a:lnTo>
                        <a:pt x="2885" y="10827"/>
                      </a:lnTo>
                      <a:lnTo>
                        <a:pt x="3799" y="8433"/>
                      </a:lnTo>
                      <a:lnTo>
                        <a:pt x="4573" y="6583"/>
                      </a:lnTo>
                      <a:lnTo>
                        <a:pt x="5347" y="5169"/>
                      </a:lnTo>
                      <a:lnTo>
                        <a:pt x="6051" y="3863"/>
                      </a:lnTo>
                      <a:lnTo>
                        <a:pt x="7106" y="2176"/>
                      </a:lnTo>
                      <a:lnTo>
                        <a:pt x="8021" y="1034"/>
                      </a:lnTo>
                      <a:lnTo>
                        <a:pt x="8936" y="435"/>
                      </a:lnTo>
                      <a:lnTo>
                        <a:pt x="9709" y="54"/>
                      </a:lnTo>
                      <a:lnTo>
                        <a:pt x="10483" y="0"/>
                      </a:lnTo>
                      <a:lnTo>
                        <a:pt x="11257" y="218"/>
                      </a:lnTo>
                      <a:lnTo>
                        <a:pt x="12102" y="762"/>
                      </a:lnTo>
                      <a:lnTo>
                        <a:pt x="13087" y="1632"/>
                      </a:lnTo>
                      <a:lnTo>
                        <a:pt x="13790" y="2557"/>
                      </a:lnTo>
                      <a:lnTo>
                        <a:pt x="14564" y="3863"/>
                      </a:lnTo>
                      <a:lnTo>
                        <a:pt x="15690" y="5985"/>
                      </a:lnTo>
                      <a:lnTo>
                        <a:pt x="16886" y="8705"/>
                      </a:lnTo>
                      <a:lnTo>
                        <a:pt x="18152" y="11861"/>
                      </a:lnTo>
                      <a:lnTo>
                        <a:pt x="19630" y="16050"/>
                      </a:lnTo>
                      <a:lnTo>
                        <a:pt x="20896" y="19532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  <p:sp>
              <p:nvSpPr>
                <p:cNvPr id="1805" name="Line"/>
                <p:cNvSpPr/>
                <p:nvPr/>
              </p:nvSpPr>
              <p:spPr>
                <a:xfrm>
                  <a:off x="97139" y="353786"/>
                  <a:ext cx="88598" cy="355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33"/>
                      </a:moveTo>
                      <a:lnTo>
                        <a:pt x="617" y="5137"/>
                      </a:lnTo>
                      <a:lnTo>
                        <a:pt x="1774" y="8417"/>
                      </a:lnTo>
                      <a:lnTo>
                        <a:pt x="2777" y="10955"/>
                      </a:lnTo>
                      <a:lnTo>
                        <a:pt x="3471" y="12750"/>
                      </a:lnTo>
                      <a:lnTo>
                        <a:pt x="4474" y="15040"/>
                      </a:lnTo>
                      <a:lnTo>
                        <a:pt x="5400" y="16834"/>
                      </a:lnTo>
                      <a:lnTo>
                        <a:pt x="6403" y="18444"/>
                      </a:lnTo>
                      <a:lnTo>
                        <a:pt x="7174" y="19681"/>
                      </a:lnTo>
                      <a:lnTo>
                        <a:pt x="7946" y="20548"/>
                      </a:lnTo>
                      <a:lnTo>
                        <a:pt x="9026" y="21352"/>
                      </a:lnTo>
                      <a:lnTo>
                        <a:pt x="10260" y="21600"/>
                      </a:lnTo>
                      <a:lnTo>
                        <a:pt x="11186" y="21414"/>
                      </a:lnTo>
                      <a:lnTo>
                        <a:pt x="12420" y="20857"/>
                      </a:lnTo>
                      <a:lnTo>
                        <a:pt x="13654" y="19372"/>
                      </a:lnTo>
                      <a:lnTo>
                        <a:pt x="14889" y="17391"/>
                      </a:lnTo>
                      <a:lnTo>
                        <a:pt x="16277" y="14730"/>
                      </a:lnTo>
                      <a:lnTo>
                        <a:pt x="17280" y="12193"/>
                      </a:lnTo>
                      <a:lnTo>
                        <a:pt x="18283" y="9655"/>
                      </a:lnTo>
                      <a:lnTo>
                        <a:pt x="19363" y="6684"/>
                      </a:lnTo>
                      <a:lnTo>
                        <a:pt x="20520" y="3528"/>
                      </a:lnTo>
                      <a:lnTo>
                        <a:pt x="21369" y="92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marL="40639" marR="40639" defTabSz="914400">
                    <a:defRPr sz="2400">
                      <a:uFill>
                        <a:solidFill>
                          <a:srgbClr val="000000"/>
                        </a:solidFill>
                      </a:u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endParaRPr sz="2400"/>
                </a:p>
              </p:txBody>
            </p:sp>
          </p:grpSp>
        </p:grpSp>
        <p:sp>
          <p:nvSpPr>
            <p:cNvPr id="1808" name="Line"/>
            <p:cNvSpPr/>
            <p:nvPr/>
          </p:nvSpPr>
          <p:spPr>
            <a:xfrm flipV="1">
              <a:off x="381000" y="609600"/>
              <a:ext cx="1588" cy="914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09" name="Line"/>
            <p:cNvSpPr/>
            <p:nvPr/>
          </p:nvSpPr>
          <p:spPr>
            <a:xfrm>
              <a:off x="381000" y="1524000"/>
              <a:ext cx="2362201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10" name="Demodulated signal"/>
            <p:cNvSpPr/>
            <p:nvPr/>
          </p:nvSpPr>
          <p:spPr>
            <a:xfrm>
              <a:off x="457200" y="0"/>
              <a:ext cx="2140328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 b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Demodulated signal</a:t>
              </a:r>
            </a:p>
          </p:txBody>
        </p:sp>
        <p:sp>
          <p:nvSpPr>
            <p:cNvPr id="1811" name="After mixer"/>
            <p:cNvSpPr/>
            <p:nvPr/>
          </p:nvSpPr>
          <p:spPr>
            <a:xfrm>
              <a:off x="746125" y="342900"/>
              <a:ext cx="1268295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After mixer</a:t>
              </a:r>
            </a:p>
          </p:txBody>
        </p:sp>
        <p:grpSp>
          <p:nvGrpSpPr>
            <p:cNvPr id="1823" name="Group"/>
            <p:cNvGrpSpPr/>
            <p:nvPr/>
          </p:nvGrpSpPr>
          <p:grpSpPr>
            <a:xfrm>
              <a:off x="433387" y="2259012"/>
              <a:ext cx="2028826" cy="1588"/>
              <a:chOff x="0" y="0"/>
              <a:chExt cx="2028825" cy="1587"/>
            </a:xfrm>
          </p:grpSpPr>
          <p:sp>
            <p:nvSpPr>
              <p:cNvPr id="1812" name="Line"/>
              <p:cNvSpPr/>
              <p:nvPr/>
            </p:nvSpPr>
            <p:spPr>
              <a:xfrm>
                <a:off x="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3" name="Line"/>
              <p:cNvSpPr/>
              <p:nvPr/>
            </p:nvSpPr>
            <p:spPr>
              <a:xfrm>
                <a:off x="18415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4" name="Line"/>
              <p:cNvSpPr/>
              <p:nvPr/>
            </p:nvSpPr>
            <p:spPr>
              <a:xfrm>
                <a:off x="36830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5" name="Line"/>
              <p:cNvSpPr/>
              <p:nvPr/>
            </p:nvSpPr>
            <p:spPr>
              <a:xfrm>
                <a:off x="552450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6" name="Line"/>
              <p:cNvSpPr/>
              <p:nvPr/>
            </p:nvSpPr>
            <p:spPr>
              <a:xfrm>
                <a:off x="73818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7" name="Line"/>
              <p:cNvSpPr/>
              <p:nvPr/>
            </p:nvSpPr>
            <p:spPr>
              <a:xfrm>
                <a:off x="92233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8" name="Line"/>
              <p:cNvSpPr/>
              <p:nvPr/>
            </p:nvSpPr>
            <p:spPr>
              <a:xfrm>
                <a:off x="110648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19" name="Line"/>
              <p:cNvSpPr/>
              <p:nvPr/>
            </p:nvSpPr>
            <p:spPr>
              <a:xfrm>
                <a:off x="129063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20" name="Line"/>
              <p:cNvSpPr/>
              <p:nvPr/>
            </p:nvSpPr>
            <p:spPr>
              <a:xfrm>
                <a:off x="1476375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21" name="Line"/>
              <p:cNvSpPr/>
              <p:nvPr/>
            </p:nvSpPr>
            <p:spPr>
              <a:xfrm>
                <a:off x="1660525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22" name="Line"/>
              <p:cNvSpPr/>
              <p:nvPr/>
            </p:nvSpPr>
            <p:spPr>
              <a:xfrm>
                <a:off x="1843087" y="0"/>
                <a:ext cx="185738" cy="158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24" name="Line"/>
            <p:cNvSpPr/>
            <p:nvPr/>
          </p:nvSpPr>
          <p:spPr>
            <a:xfrm flipV="1">
              <a:off x="381000" y="1752600"/>
              <a:ext cx="1588" cy="9144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25" name="Voltage"/>
            <p:cNvSpPr/>
            <p:nvPr/>
          </p:nvSpPr>
          <p:spPr>
            <a:xfrm rot="16200000">
              <a:off x="-307377" y="2121605"/>
              <a:ext cx="97334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algn="ctr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Voltage </a:t>
              </a:r>
            </a:p>
          </p:txBody>
        </p:sp>
        <p:sp>
          <p:nvSpPr>
            <p:cNvPr id="1826" name="Line"/>
            <p:cNvSpPr/>
            <p:nvPr/>
          </p:nvSpPr>
          <p:spPr>
            <a:xfrm>
              <a:off x="381000" y="2667000"/>
              <a:ext cx="2362201" cy="1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27" name="time"/>
            <p:cNvSpPr/>
            <p:nvPr/>
          </p:nvSpPr>
          <p:spPr>
            <a:xfrm>
              <a:off x="596246" y="2665412"/>
              <a:ext cx="595035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algn="ctr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time</a:t>
              </a:r>
            </a:p>
          </p:txBody>
        </p:sp>
        <p:sp>
          <p:nvSpPr>
            <p:cNvPr id="1828" name="After mixer &amp; low pass"/>
            <p:cNvSpPr/>
            <p:nvPr/>
          </p:nvSpPr>
          <p:spPr>
            <a:xfrm>
              <a:off x="457200" y="1600200"/>
              <a:ext cx="2364747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After mixer &amp; low pass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AE1ABD-56A4-8663-6BBE-3D39C834467A}"/>
              </a:ext>
            </a:extLst>
          </p:cNvPr>
          <p:cNvGrpSpPr/>
          <p:nvPr/>
        </p:nvGrpSpPr>
        <p:grpSpPr>
          <a:xfrm>
            <a:off x="1693069" y="4271269"/>
            <a:ext cx="5695950" cy="2870200"/>
            <a:chOff x="0" y="4114800"/>
            <a:chExt cx="5695950" cy="2870200"/>
          </a:xfrm>
        </p:grpSpPr>
        <p:sp>
          <p:nvSpPr>
            <p:cNvPr id="1742" name="Rectangle"/>
            <p:cNvSpPr/>
            <p:nvPr/>
          </p:nvSpPr>
          <p:spPr>
            <a:xfrm>
              <a:off x="685800" y="4114800"/>
              <a:ext cx="4800600" cy="2819400"/>
            </a:xfrm>
            <a:prstGeom prst="rect">
              <a:avLst/>
            </a:prstGeom>
            <a:ln w="25400">
              <a:solidFill>
                <a:srgbClr val="000000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sp>
          <p:nvSpPr>
            <p:cNvPr id="1744" name="Circle"/>
            <p:cNvSpPr/>
            <p:nvPr/>
          </p:nvSpPr>
          <p:spPr>
            <a:xfrm>
              <a:off x="381000" y="4876800"/>
              <a:ext cx="152400" cy="152400"/>
            </a:xfrm>
            <a:prstGeom prst="ellipse">
              <a:avLst/>
            </a:prstGeom>
            <a:ln w="25400"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sp>
          <p:nvSpPr>
            <p:cNvPr id="1745" name="Ref"/>
            <p:cNvSpPr/>
            <p:nvPr/>
          </p:nvSpPr>
          <p:spPr>
            <a:xfrm>
              <a:off x="177800" y="6096000"/>
              <a:ext cx="575799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Ref </a:t>
              </a:r>
            </a:p>
          </p:txBody>
        </p:sp>
        <p:grpSp>
          <p:nvGrpSpPr>
            <p:cNvPr id="1749" name="Group"/>
            <p:cNvGrpSpPr/>
            <p:nvPr/>
          </p:nvGrpSpPr>
          <p:grpSpPr>
            <a:xfrm>
              <a:off x="1892300" y="4572000"/>
              <a:ext cx="762000" cy="762000"/>
              <a:chOff x="0" y="0"/>
              <a:chExt cx="762000" cy="762000"/>
            </a:xfrm>
          </p:grpSpPr>
          <p:sp>
            <p:nvSpPr>
              <p:cNvPr id="1746" name="Circle"/>
              <p:cNvSpPr/>
              <p:nvPr/>
            </p:nvSpPr>
            <p:spPr>
              <a:xfrm>
                <a:off x="0" y="0"/>
                <a:ext cx="762000" cy="762000"/>
              </a:xfrm>
              <a:prstGeom prst="ellips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747" name="Line"/>
              <p:cNvSpPr/>
              <p:nvPr/>
            </p:nvSpPr>
            <p:spPr>
              <a:xfrm>
                <a:off x="228600" y="228600"/>
                <a:ext cx="304800" cy="3048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48" name="Line"/>
              <p:cNvSpPr/>
              <p:nvPr/>
            </p:nvSpPr>
            <p:spPr>
              <a:xfrm flipV="1">
                <a:off x="228600" y="228600"/>
                <a:ext cx="304800" cy="3048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50" name="Line"/>
            <p:cNvSpPr/>
            <p:nvPr/>
          </p:nvSpPr>
          <p:spPr>
            <a:xfrm>
              <a:off x="533400" y="4953000"/>
              <a:ext cx="1343464" cy="127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751" name="Line"/>
            <p:cNvSpPr/>
            <p:nvPr/>
          </p:nvSpPr>
          <p:spPr>
            <a:xfrm flipV="1">
              <a:off x="2273300" y="5342073"/>
              <a:ext cx="0" cy="71582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752" name="Line"/>
            <p:cNvSpPr/>
            <p:nvPr/>
          </p:nvSpPr>
          <p:spPr>
            <a:xfrm>
              <a:off x="2662361" y="4954587"/>
              <a:ext cx="614239" cy="12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753" name="Circle"/>
            <p:cNvSpPr/>
            <p:nvPr/>
          </p:nvSpPr>
          <p:spPr>
            <a:xfrm>
              <a:off x="5543550" y="4876800"/>
              <a:ext cx="152400" cy="152400"/>
            </a:xfrm>
            <a:prstGeom prst="ellipse">
              <a:avLst/>
            </a:prstGeom>
            <a:ln w="25400"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sp>
          <p:nvSpPr>
            <p:cNvPr id="1754" name="Input"/>
            <p:cNvSpPr/>
            <p:nvPr/>
          </p:nvSpPr>
          <p:spPr>
            <a:xfrm>
              <a:off x="0" y="4495800"/>
              <a:ext cx="787395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Input  </a:t>
              </a:r>
            </a:p>
          </p:txBody>
        </p:sp>
        <p:sp>
          <p:nvSpPr>
            <p:cNvPr id="1756" name="Mixer"/>
            <p:cNvSpPr/>
            <p:nvPr/>
          </p:nvSpPr>
          <p:spPr>
            <a:xfrm>
              <a:off x="1524000" y="4191000"/>
              <a:ext cx="864339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Mixer  </a:t>
              </a:r>
            </a:p>
          </p:txBody>
        </p:sp>
        <p:sp>
          <p:nvSpPr>
            <p:cNvPr id="1757" name="Triangle"/>
            <p:cNvSpPr/>
            <p:nvPr/>
          </p:nvSpPr>
          <p:spPr>
            <a:xfrm rot="5400000">
              <a:off x="3312601" y="4533106"/>
              <a:ext cx="763023" cy="838201"/>
            </a:xfrm>
            <a:prstGeom prst="triangl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grpSp>
          <p:nvGrpSpPr>
            <p:cNvPr id="1760" name="Group"/>
            <p:cNvGrpSpPr/>
            <p:nvPr/>
          </p:nvGrpSpPr>
          <p:grpSpPr>
            <a:xfrm>
              <a:off x="4114800" y="4800600"/>
              <a:ext cx="835025" cy="301625"/>
              <a:chOff x="0" y="0"/>
              <a:chExt cx="835025" cy="301625"/>
            </a:xfrm>
          </p:grpSpPr>
          <p:sp>
            <p:nvSpPr>
              <p:cNvPr id="1758" name="Line"/>
              <p:cNvSpPr/>
              <p:nvPr/>
            </p:nvSpPr>
            <p:spPr>
              <a:xfrm>
                <a:off x="0" y="0"/>
                <a:ext cx="417513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00" y="10800"/>
                    </a:lnTo>
                    <a:lnTo>
                      <a:pt x="7200" y="0"/>
                    </a:lnTo>
                    <a:lnTo>
                      <a:pt x="12000" y="21600"/>
                    </a:lnTo>
                    <a:lnTo>
                      <a:pt x="168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759" name="Line"/>
              <p:cNvSpPr/>
              <p:nvPr/>
            </p:nvSpPr>
            <p:spPr>
              <a:xfrm>
                <a:off x="417512" y="0"/>
                <a:ext cx="417513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6800" y="10800"/>
                    </a:lnTo>
                    <a:lnTo>
                      <a:pt x="14400" y="0"/>
                    </a:lnTo>
                    <a:lnTo>
                      <a:pt x="9600" y="21600"/>
                    </a:lnTo>
                    <a:lnTo>
                      <a:pt x="4800" y="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240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</p:grpSp>
        <p:grpSp>
          <p:nvGrpSpPr>
            <p:cNvPr id="1765" name="Group"/>
            <p:cNvGrpSpPr/>
            <p:nvPr/>
          </p:nvGrpSpPr>
          <p:grpSpPr>
            <a:xfrm>
              <a:off x="4953000" y="4953000"/>
              <a:ext cx="428625" cy="685800"/>
              <a:chOff x="0" y="0"/>
              <a:chExt cx="428625" cy="685800"/>
            </a:xfrm>
          </p:grpSpPr>
          <p:sp>
            <p:nvSpPr>
              <p:cNvPr id="1761" name="Line"/>
              <p:cNvSpPr/>
              <p:nvPr/>
            </p:nvSpPr>
            <p:spPr>
              <a:xfrm>
                <a:off x="0" y="391885"/>
                <a:ext cx="428625" cy="158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2" name="Line"/>
              <p:cNvSpPr/>
              <p:nvPr/>
            </p:nvSpPr>
            <p:spPr>
              <a:xfrm>
                <a:off x="0" y="293914"/>
                <a:ext cx="428625" cy="158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3" name="Line"/>
              <p:cNvSpPr/>
              <p:nvPr/>
            </p:nvSpPr>
            <p:spPr>
              <a:xfrm flipV="1">
                <a:off x="214312" y="0"/>
                <a:ext cx="1588" cy="29391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4" name="Line"/>
              <p:cNvSpPr/>
              <p:nvPr/>
            </p:nvSpPr>
            <p:spPr>
              <a:xfrm flipV="1">
                <a:off x="214312" y="391885"/>
                <a:ext cx="1588" cy="29391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66" name="Line"/>
            <p:cNvSpPr/>
            <p:nvPr/>
          </p:nvSpPr>
          <p:spPr>
            <a:xfrm>
              <a:off x="4953000" y="4953000"/>
              <a:ext cx="609600" cy="1588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grpSp>
          <p:nvGrpSpPr>
            <p:cNvPr id="1771" name="Group"/>
            <p:cNvGrpSpPr/>
            <p:nvPr/>
          </p:nvGrpSpPr>
          <p:grpSpPr>
            <a:xfrm>
              <a:off x="5017008" y="5562600"/>
              <a:ext cx="304800" cy="458788"/>
              <a:chOff x="0" y="0"/>
              <a:chExt cx="304800" cy="458787"/>
            </a:xfrm>
          </p:grpSpPr>
          <p:sp>
            <p:nvSpPr>
              <p:cNvPr id="1767" name="Line"/>
              <p:cNvSpPr/>
              <p:nvPr/>
            </p:nvSpPr>
            <p:spPr>
              <a:xfrm>
                <a:off x="0" y="304800"/>
                <a:ext cx="304800" cy="158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8" name="Line"/>
              <p:cNvSpPr/>
              <p:nvPr/>
            </p:nvSpPr>
            <p:spPr>
              <a:xfrm>
                <a:off x="60959" y="381000"/>
                <a:ext cx="182881" cy="158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9" name="Line"/>
              <p:cNvSpPr/>
              <p:nvPr/>
            </p:nvSpPr>
            <p:spPr>
              <a:xfrm>
                <a:off x="121920" y="457200"/>
                <a:ext cx="60960" cy="158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70" name="Line"/>
              <p:cNvSpPr/>
              <p:nvPr/>
            </p:nvSpPr>
            <p:spPr>
              <a:xfrm flipV="1">
                <a:off x="152400" y="0"/>
                <a:ext cx="1588" cy="3048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72" name="Low pass…"/>
            <p:cNvSpPr/>
            <p:nvPr/>
          </p:nvSpPr>
          <p:spPr>
            <a:xfrm>
              <a:off x="4300794" y="4178300"/>
              <a:ext cx="1063113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/>
            <a:p>
              <a:pPr marL="40639" marR="40639" algn="ctr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800"/>
                <a:t>Low pass</a:t>
              </a:r>
            </a:p>
            <a:p>
              <a:pPr marL="40639" marR="40639" algn="ctr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800"/>
                <a:t>filter  </a:t>
              </a:r>
            </a:p>
          </p:txBody>
        </p:sp>
        <p:sp>
          <p:nvSpPr>
            <p:cNvPr id="1773" name="Buffer"/>
            <p:cNvSpPr/>
            <p:nvPr/>
          </p:nvSpPr>
          <p:spPr>
            <a:xfrm>
              <a:off x="3200400" y="4724400"/>
              <a:ext cx="845103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0639" marR="40639" defTabSz="914400">
                <a:defRPr sz="18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Buffer </a:t>
              </a:r>
            </a:p>
          </p:txBody>
        </p:sp>
        <p:grpSp>
          <p:nvGrpSpPr>
            <p:cNvPr id="1832" name="Group"/>
            <p:cNvGrpSpPr/>
            <p:nvPr/>
          </p:nvGrpSpPr>
          <p:grpSpPr>
            <a:xfrm>
              <a:off x="774839" y="6235661"/>
              <a:ext cx="609601" cy="609601"/>
              <a:chOff x="0" y="0"/>
              <a:chExt cx="609600" cy="609599"/>
            </a:xfrm>
          </p:grpSpPr>
          <p:sp>
            <p:nvSpPr>
              <p:cNvPr id="1830" name="Circle"/>
              <p:cNvSpPr/>
              <p:nvPr/>
            </p:nvSpPr>
            <p:spPr>
              <a:xfrm>
                <a:off x="0" y="0"/>
                <a:ext cx="609601" cy="609600"/>
              </a:xfrm>
              <a:prstGeom prst="ellips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1831" name="Line"/>
              <p:cNvSpPr/>
              <p:nvPr/>
            </p:nvSpPr>
            <p:spPr>
              <a:xfrm>
                <a:off x="116977" y="182928"/>
                <a:ext cx="396994" cy="23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33" extrusionOk="0">
                    <a:moveTo>
                      <a:pt x="0" y="10570"/>
                    </a:moveTo>
                    <a:cubicBezTo>
                      <a:pt x="882" y="8809"/>
                      <a:pt x="2873" y="102"/>
                      <a:pt x="5294" y="2"/>
                    </a:cubicBezTo>
                    <a:cubicBezTo>
                      <a:pt x="7716" y="-99"/>
                      <a:pt x="9252" y="5764"/>
                      <a:pt x="10588" y="10130"/>
                    </a:cubicBezTo>
                    <a:cubicBezTo>
                      <a:pt x="11824" y="14167"/>
                      <a:pt x="13532" y="21364"/>
                      <a:pt x="16094" y="21433"/>
                    </a:cubicBezTo>
                    <a:cubicBezTo>
                      <a:pt x="18656" y="21501"/>
                      <a:pt x="20294" y="14901"/>
                      <a:pt x="21600" y="10424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</p:grpSp>
        <p:sp>
          <p:nvSpPr>
            <p:cNvPr id="1833" name="Line"/>
            <p:cNvSpPr/>
            <p:nvPr/>
          </p:nvSpPr>
          <p:spPr>
            <a:xfrm>
              <a:off x="1406865" y="6529387"/>
              <a:ext cx="307635" cy="128"/>
            </a:xfrm>
            <a:prstGeom prst="line">
              <a:avLst/>
            </a:prstGeom>
            <a:ln w="25400">
              <a:solidFill>
                <a:srgbClr val="0000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834" name="Rectangle"/>
            <p:cNvSpPr/>
            <p:nvPr/>
          </p:nvSpPr>
          <p:spPr>
            <a:xfrm>
              <a:off x="1727200" y="6070600"/>
              <a:ext cx="1066800" cy="762000"/>
            </a:xfrm>
            <a:prstGeom prst="rect">
              <a:avLst/>
            </a:prstGeom>
            <a:ln w="25400">
              <a:solidFill>
                <a:srgbClr val="AB15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sp>
          <p:nvSpPr>
            <p:cNvPr id="1835" name="Line"/>
            <p:cNvSpPr/>
            <p:nvPr/>
          </p:nvSpPr>
          <p:spPr>
            <a:xfrm flipV="1">
              <a:off x="1651000" y="5851525"/>
              <a:ext cx="1295400" cy="1133475"/>
            </a:xfrm>
            <a:prstGeom prst="line">
              <a:avLst/>
            </a:prstGeom>
            <a:ln w="25400">
              <a:solidFill>
                <a:srgbClr val="AB1500"/>
              </a:solidFill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836" name="Phase…"/>
            <p:cNvSpPr/>
            <p:nvPr/>
          </p:nvSpPr>
          <p:spPr>
            <a:xfrm>
              <a:off x="1841500" y="6134100"/>
              <a:ext cx="785793" cy="62889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/>
            <a:p>
              <a:pPr marL="40639" marR="40639" defTabSz="914400">
                <a:lnSpc>
                  <a:spcPct val="90000"/>
                </a:lnSpc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800">
                  <a:solidFill>
                    <a:srgbClr val="AB1500"/>
                  </a:solidFill>
                  <a:uFill>
                    <a:solidFill>
                      <a:srgbClr val="AB1500"/>
                    </a:solidFill>
                  </a:uFill>
                </a:rPr>
                <a:t>Phase</a:t>
              </a:r>
            </a:p>
            <a:p>
              <a:pPr marL="40639" marR="40639" defTabSz="914400">
                <a:lnSpc>
                  <a:spcPct val="90000"/>
                </a:lnSpc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800">
                  <a:solidFill>
                    <a:srgbClr val="AB1500"/>
                  </a:solidFill>
                  <a:uFill>
                    <a:solidFill>
                      <a:srgbClr val="AB1500"/>
                    </a:solidFill>
                  </a:uFill>
                </a:rPr>
                <a:t>shift </a:t>
              </a:r>
              <a:r>
                <a:rPr sz="2000">
                  <a:solidFill>
                    <a:srgbClr val="AB1500"/>
                  </a:solidFill>
                  <a:uFill>
                    <a:solidFill>
                      <a:srgbClr val="AB1500"/>
                    </a:solidFill>
                  </a:uFill>
                  <a:latin typeface="Symbol"/>
                  <a:ea typeface="Symbol"/>
                  <a:cs typeface="Symbol"/>
                  <a:sym typeface="Symbol"/>
                </a:rPr>
                <a:t>f</a:t>
              </a:r>
            </a:p>
          </p:txBody>
        </p:sp>
        <p:sp>
          <p:nvSpPr>
            <p:cNvPr id="1837" name="Circle"/>
            <p:cNvSpPr/>
            <p:nvPr/>
          </p:nvSpPr>
          <p:spPr>
            <a:xfrm>
              <a:off x="381000" y="6489700"/>
              <a:ext cx="152400" cy="152400"/>
            </a:xfrm>
            <a:prstGeom prst="ellipse">
              <a:avLst/>
            </a:prstGeom>
            <a:ln w="25400"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pPr marL="40639" marR="40639" defTabSz="914400">
                <a:def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</p:txBody>
        </p:sp>
        <p:sp>
          <p:nvSpPr>
            <p:cNvPr id="1838" name="Line"/>
            <p:cNvSpPr/>
            <p:nvPr/>
          </p:nvSpPr>
          <p:spPr>
            <a:xfrm>
              <a:off x="533400" y="6565900"/>
              <a:ext cx="224825" cy="127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43C6-95F2-3364-27EC-DACCF2E2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more realistic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8148-125B-EE36-0168-73E1CF983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87" y="1075032"/>
            <a:ext cx="6664198" cy="60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47025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another descrip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another description</a:t>
            </a:r>
          </a:p>
        </p:txBody>
      </p:sp>
      <p:pic>
        <p:nvPicPr>
          <p:cNvPr id="1841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69" y="1333500"/>
            <a:ext cx="7848600" cy="118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2" name="what we really do is multiply sig &amp; ref and integrate…"/>
          <p:cNvSpPr/>
          <p:nvPr/>
        </p:nvSpPr>
        <p:spPr>
          <a:xfrm>
            <a:off x="2065139" y="2817758"/>
            <a:ext cx="9013686" cy="401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what we really do is multiply sig &amp; ref and </a:t>
            </a:r>
            <a:r>
              <a:rPr sz="3200" i="1" dirty="0"/>
              <a:t>integrate</a:t>
            </a:r>
            <a:r>
              <a:rPr sz="3200" dirty="0"/>
              <a:t> 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low-pass = integrator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T = “time constant”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orthogonality of sin waves:</a:t>
            </a:r>
          </a:p>
          <a:p>
            <a:pPr lvl="1" indent="2667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sin wave input, integral</a:t>
            </a:r>
            <a:r>
              <a:rPr lang="en-US" sz="3200" dirty="0"/>
              <a:t> </a:t>
            </a:r>
            <a:r>
              <a:rPr sz="3200" dirty="0"/>
              <a:t>non-zero </a:t>
            </a:r>
            <a:r>
              <a:rPr lang="en-US" sz="3200" dirty="0"/>
              <a:t>only if </a:t>
            </a:r>
            <a:r>
              <a:rPr lang="en-US" sz="3200" dirty="0" err="1"/>
              <a:t>freq’s</a:t>
            </a:r>
            <a:r>
              <a:rPr lang="en-US" sz="3200" dirty="0"/>
              <a:t> match</a:t>
            </a:r>
            <a:endParaRPr sz="3200" dirty="0"/>
          </a:p>
          <a:p>
            <a:pPr lvl="1" indent="2667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practically zero for T ~ 5/f   (wait ~5 time constants)</a:t>
            </a:r>
          </a:p>
          <a:p>
            <a:pPr lvl="1" indent="266700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Non-linear response: Fourier series, etc.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resulting signal is essentially DC…"/>
          <p:cNvSpPr/>
          <p:nvPr/>
        </p:nvSpPr>
        <p:spPr>
          <a:xfrm>
            <a:off x="2162969" y="2878402"/>
            <a:ext cx="10160000" cy="303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resulting signal is essentially DC 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contribution from any signal not at f</a:t>
            </a:r>
            <a:r>
              <a:rPr sz="3200" baseline="-5999"/>
              <a:t>ref</a:t>
            </a:r>
            <a:r>
              <a:rPr sz="3200"/>
              <a:t>  is nearly 0 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out-of-phase component at f</a:t>
            </a:r>
            <a:r>
              <a:rPr sz="3200" baseline="-5999"/>
              <a:t>ref</a:t>
            </a:r>
            <a:r>
              <a:rPr sz="3200"/>
              <a:t> also nearly zero</a:t>
            </a:r>
          </a:p>
          <a:p>
            <a:pPr lvl="2" indent="533400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sin and cos are also orthogonal</a:t>
            </a:r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“phase sensitive detector”</a:t>
            </a:r>
          </a:p>
        </p:txBody>
      </p:sp>
      <p:pic>
        <p:nvPicPr>
          <p:cNvPr id="184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69" y="1333500"/>
            <a:ext cx="7848600" cy="118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6" name="math is usefu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math is useful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example: measuring dI/dV"/>
          <p:cNvSpPr txBox="1">
            <a:spLocks noGrp="1"/>
          </p:cNvSpPr>
          <p:nvPr>
            <p:ph type="title"/>
          </p:nvPr>
        </p:nvSpPr>
        <p:spPr>
          <a:xfrm>
            <a:off x="2455069" y="-114300"/>
            <a:ext cx="8636000" cy="12700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r>
              <a:t>example: measuring dI/dV</a:t>
            </a:r>
          </a:p>
        </p:txBody>
      </p:sp>
      <p:sp>
        <p:nvSpPr>
          <p:cNvPr id="1858" name="numerical differentiation of I(V) ?…"/>
          <p:cNvSpPr/>
          <p:nvPr/>
        </p:nvSpPr>
        <p:spPr>
          <a:xfrm>
            <a:off x="2289969" y="1155700"/>
            <a:ext cx="9232900" cy="590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pPr marL="514350" indent="-514350"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>
                <a:latin typeface="+mn-lt"/>
              </a:rPr>
              <a:t>‘blow up’ small changes in current/conduction</a:t>
            </a:r>
          </a:p>
          <a:p>
            <a:pPr marL="514350" indent="-514350"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numerical differentiation of I(V) ?</a:t>
            </a:r>
          </a:p>
          <a:p>
            <a:pPr marL="768350" lvl="1" indent="-514350"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discretization noise</a:t>
            </a:r>
            <a:endParaRPr lang="en-US" sz="3200" dirty="0">
              <a:latin typeface="+mn-lt"/>
            </a:endParaRPr>
          </a:p>
          <a:p>
            <a:pPr marL="768350" lvl="1" indent="-514350"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RC integrator too restricted</a:t>
            </a:r>
            <a:endParaRPr lang="en-US" sz="3200" dirty="0">
              <a:latin typeface="+mn-lt"/>
            </a:endParaRPr>
          </a:p>
          <a:p>
            <a:pPr marL="768350" lvl="1" indent="-514350"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lang="en-US" sz="3200" dirty="0">
              <a:latin typeface="+mn-lt"/>
            </a:endParaRPr>
          </a:p>
          <a:p>
            <a:pPr marL="768350" lvl="1" indent="-514350"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>
              <a:latin typeface="+mn-lt"/>
            </a:endParaRPr>
          </a:p>
          <a:p>
            <a:pPr marL="768350" lvl="1" indent="-514350">
              <a:buSzPct val="171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>
              <a:latin typeface="+mn-lt"/>
            </a:endParaRPr>
          </a:p>
          <a:p>
            <a:pPr marL="514350" indent="-514350">
              <a:buSzPct val="171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dirty="0">
              <a:latin typeface="+mn-lt"/>
            </a:endParaRPr>
          </a:p>
          <a:p>
            <a:pPr marL="514350" indent="-514350">
              <a:buClr>
                <a:srgbClr val="B31B12"/>
              </a:buClr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solidFill>
                  <a:schemeClr val="tx1"/>
                </a:solidFill>
                <a:uFill>
                  <a:solidFill>
                    <a:srgbClr val="B31B12"/>
                  </a:solidFill>
                </a:uFill>
                <a:latin typeface="+mn-lt"/>
              </a:rPr>
              <a:t>drive system with </a:t>
            </a:r>
            <a:r>
              <a:rPr lang="en-US" sz="3200" dirty="0">
                <a:solidFill>
                  <a:srgbClr val="4349AA"/>
                </a:solidFill>
                <a:uFill>
                  <a:solidFill>
                    <a:srgbClr val="B31B12"/>
                  </a:solidFill>
                </a:uFill>
                <a:latin typeface="+mn-lt"/>
              </a:rPr>
              <a:t>dc ramp </a:t>
            </a:r>
            <a:r>
              <a:rPr lang="en-US" sz="32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  <a:latin typeface="+mn-lt"/>
              </a:rPr>
              <a:t>+ ac modulation</a:t>
            </a:r>
            <a:endParaRPr sz="3200" dirty="0">
              <a:solidFill>
                <a:srgbClr val="B31B12"/>
              </a:solidFill>
              <a:uFill>
                <a:solidFill>
                  <a:srgbClr val="B31B12"/>
                </a:solidFill>
              </a:uFill>
              <a:latin typeface="+mn-lt"/>
            </a:endParaRPr>
          </a:p>
          <a:p>
            <a:pPr marL="514350" indent="-514350">
              <a:buClr>
                <a:srgbClr val="4349AA"/>
              </a:buClr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+mn-lt"/>
              </a:rPr>
              <a:t>measure response </a:t>
            </a:r>
            <a:r>
              <a:rPr lang="en-US" sz="3200" dirty="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+mn-lt"/>
              </a:rPr>
              <a:t>at modulation frequency</a:t>
            </a:r>
          </a:p>
          <a:p>
            <a:pPr marL="514350" indent="-514350">
              <a:buClr>
                <a:srgbClr val="4349AA"/>
              </a:buClr>
              <a:buSzPct val="100000"/>
              <a:buFont typeface="Arial" panose="020B0604020202020204" pitchFamily="34" charset="0"/>
              <a:buChar char="•"/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we need a frequency / phase sensitive technique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E5CF7-9646-B71B-6D82-76BA8A25DBA5}"/>
              </a:ext>
            </a:extLst>
          </p:cNvPr>
          <p:cNvGrpSpPr/>
          <p:nvPr/>
        </p:nvGrpSpPr>
        <p:grpSpPr>
          <a:xfrm>
            <a:off x="1820069" y="3810000"/>
            <a:ext cx="9906000" cy="1041400"/>
            <a:chOff x="1820069" y="3578352"/>
            <a:chExt cx="9906000" cy="1041400"/>
          </a:xfrm>
        </p:grpSpPr>
        <p:grpSp>
          <p:nvGrpSpPr>
            <p:cNvPr id="1852" name="Group"/>
            <p:cNvGrpSpPr/>
            <p:nvPr/>
          </p:nvGrpSpPr>
          <p:grpSpPr>
            <a:xfrm>
              <a:off x="5794464" y="3644900"/>
              <a:ext cx="2252487" cy="901700"/>
              <a:chOff x="0" y="0"/>
              <a:chExt cx="2252486" cy="901700"/>
            </a:xfrm>
          </p:grpSpPr>
          <p:sp>
            <p:nvSpPr>
              <p:cNvPr id="1850" name="Rectangle"/>
              <p:cNvSpPr/>
              <p:nvPr/>
            </p:nvSpPr>
            <p:spPr>
              <a:xfrm>
                <a:off x="0" y="0"/>
                <a:ext cx="2252487" cy="901700"/>
              </a:xfrm>
              <a:prstGeom prst="rect">
                <a:avLst/>
              </a:prstGeom>
              <a:noFill/>
              <a:ln w="38100" cap="flat">
                <a:solidFill>
                  <a:srgbClr val="BB1A1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1851" name="Rectangle"/>
              <p:cNvSpPr/>
              <p:nvPr/>
            </p:nvSpPr>
            <p:spPr>
              <a:xfrm>
                <a:off x="0" y="0"/>
                <a:ext cx="2252487" cy="901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>
                  <a:defRPr sz="1600">
                    <a:latin typeface="+mj-lt"/>
                    <a:ea typeface="+mj-ea"/>
                    <a:cs typeface="+mj-cs"/>
                    <a:sym typeface="Gill Sans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grpSp>
          <p:nvGrpSpPr>
            <p:cNvPr id="1855" name="Group"/>
            <p:cNvGrpSpPr/>
            <p:nvPr/>
          </p:nvGrpSpPr>
          <p:grpSpPr>
            <a:xfrm>
              <a:off x="4664870" y="3644900"/>
              <a:ext cx="843139" cy="901700"/>
              <a:chOff x="0" y="0"/>
              <a:chExt cx="843138" cy="901700"/>
            </a:xfrm>
          </p:grpSpPr>
          <p:sp>
            <p:nvSpPr>
              <p:cNvPr id="1853" name="Rectangle"/>
              <p:cNvSpPr/>
              <p:nvPr/>
            </p:nvSpPr>
            <p:spPr>
              <a:xfrm>
                <a:off x="0" y="0"/>
                <a:ext cx="843139" cy="901700"/>
              </a:xfrm>
              <a:prstGeom prst="rect">
                <a:avLst/>
              </a:prstGeom>
              <a:noFill/>
              <a:ln w="38100" cap="flat">
                <a:solidFill>
                  <a:srgbClr val="4349A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1854" name="Rectangle"/>
              <p:cNvSpPr/>
              <p:nvPr/>
            </p:nvSpPr>
            <p:spPr>
              <a:xfrm>
                <a:off x="0" y="0"/>
                <a:ext cx="843139" cy="901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>
                  <a:defRPr sz="1600">
                    <a:latin typeface="+mj-lt"/>
                    <a:ea typeface="+mj-ea"/>
                    <a:cs typeface="+mj-cs"/>
                    <a:sym typeface="Gill Sans"/>
                  </a:defRPr>
                </a:lvl1pPr>
              </a:lstStyle>
              <a:p>
                <a:r>
                  <a:t> </a:t>
                </a:r>
              </a:p>
            </p:txBody>
          </p:sp>
        </p:grpSp>
        <p:sp>
          <p:nvSpPr>
            <p:cNvPr id="1856" name="Line"/>
            <p:cNvSpPr/>
            <p:nvPr/>
          </p:nvSpPr>
          <p:spPr>
            <a:xfrm>
              <a:off x="2048670" y="4318001"/>
              <a:ext cx="419097" cy="1747"/>
            </a:xfrm>
            <a:prstGeom prst="line">
              <a:avLst/>
            </a:prstGeom>
            <a:ln w="38100">
              <a:solidFill>
                <a:srgbClr val="4349AA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857" name="Line"/>
            <p:cNvSpPr/>
            <p:nvPr/>
          </p:nvSpPr>
          <p:spPr>
            <a:xfrm>
              <a:off x="2810670" y="4318000"/>
              <a:ext cx="587375" cy="1764"/>
            </a:xfrm>
            <a:prstGeom prst="line">
              <a:avLst/>
            </a:prstGeom>
            <a:ln w="38100">
              <a:solidFill>
                <a:srgbClr val="BB1A10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FD5F76-FA71-DE60-266C-6D129C7A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069" y="3578352"/>
              <a:ext cx="9906000" cy="1041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How big should δV be?"/>
          <p:cNvSpPr/>
          <p:nvPr/>
        </p:nvSpPr>
        <p:spPr>
          <a:xfrm>
            <a:off x="2455069" y="25400"/>
            <a:ext cx="86360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marL="45155" marR="45155" algn="ctr" defTabSz="1016000">
              <a:defRPr sz="48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How big should δV be?</a:t>
            </a:r>
          </a:p>
        </p:txBody>
      </p:sp>
      <p:sp>
        <p:nvSpPr>
          <p:cNvPr id="1861" name="ac modulation gives average dI/dV…"/>
          <p:cNvSpPr/>
          <p:nvPr/>
        </p:nvSpPr>
        <p:spPr>
          <a:xfrm>
            <a:off x="2175669" y="1117600"/>
            <a:ext cx="8636000" cy="642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381000" marR="45155" indent="-381000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ac modulation gives average </a:t>
            </a:r>
            <a:r>
              <a:rPr sz="3200" dirty="0" err="1">
                <a:latin typeface="+mj-lt"/>
                <a:ea typeface="+mj-ea"/>
                <a:cs typeface="+mj-cs"/>
                <a:sym typeface="Gill Sans"/>
              </a:rPr>
              <a:t>dI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/</a:t>
            </a:r>
            <a:r>
              <a:rPr sz="3200" dirty="0" err="1">
                <a:latin typeface="+mj-lt"/>
                <a:ea typeface="+mj-ea"/>
                <a:cs typeface="+mj-cs"/>
                <a:sym typeface="Gill Sans"/>
              </a:rPr>
              <a:t>dV</a:t>
            </a: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870655" marR="45155" lvl="1" indent="-272344" defTabSz="10160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Roman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over [V - </a:t>
            </a:r>
            <a:r>
              <a:rPr sz="3200" dirty="0" err="1">
                <a:latin typeface="+mj-lt"/>
                <a:ea typeface="+mj-ea"/>
                <a:cs typeface="+mj-cs"/>
                <a:sym typeface="Gill Sans"/>
              </a:rPr>
              <a:t>δV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,  V + </a:t>
            </a:r>
            <a:r>
              <a:rPr sz="3200" dirty="0" err="1">
                <a:latin typeface="+mj-lt"/>
                <a:ea typeface="+mj-ea"/>
                <a:cs typeface="+mj-cs"/>
                <a:sym typeface="Gill Sans"/>
              </a:rPr>
              <a:t>δV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]</a:t>
            </a:r>
          </a:p>
          <a:p>
            <a:pPr marL="870655" marR="45155" lvl="1" indent="-272344" defTabSz="10160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Roman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features smaller than 2δV not resolved</a:t>
            </a:r>
          </a:p>
          <a:p>
            <a:pPr marL="870655" marR="45155" lvl="1" indent="-272344" defTabSz="10160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Roman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381000" marR="45155" indent="-381000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thermal broadening of Fermi-Dirac</a:t>
            </a:r>
          </a:p>
          <a:p>
            <a:pPr marL="870655" marR="45155" lvl="1" indent="-272344" defTabSz="10160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Times Roman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“smearing” over E window ~ 3.5k</a:t>
            </a:r>
            <a:r>
              <a:rPr sz="3200" baseline="-20250" dirty="0">
                <a:latin typeface="+mj-lt"/>
                <a:ea typeface="+mj-ea"/>
                <a:cs typeface="+mj-cs"/>
                <a:sym typeface="Gill Sans"/>
              </a:rPr>
              <a:t>B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T wide</a:t>
            </a:r>
          </a:p>
          <a:p>
            <a:pPr marL="404812" marR="45155" indent="-404812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404812" marR="45155" indent="-404812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404812" marR="45155" indent="-404812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404812" marR="45155" indent="-404812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381000" marR="45155" indent="-381000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choose </a:t>
            </a:r>
            <a:r>
              <a:rPr sz="3200" dirty="0" err="1">
                <a:latin typeface="+mj-lt"/>
                <a:ea typeface="+mj-ea"/>
                <a:cs typeface="+mj-cs"/>
                <a:sym typeface="Gill Sans"/>
              </a:rPr>
              <a:t>δV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 &lt; 3.5k</a:t>
            </a:r>
            <a:r>
              <a:rPr sz="3200" baseline="-22625" dirty="0">
                <a:latin typeface="+mj-lt"/>
                <a:ea typeface="+mj-ea"/>
                <a:cs typeface="+mj-cs"/>
                <a:sym typeface="Gill Sans"/>
              </a:rPr>
              <a:t>B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T		(when you can)</a:t>
            </a:r>
          </a:p>
        </p:txBody>
      </p:sp>
      <p:pic>
        <p:nvPicPr>
          <p:cNvPr id="1862" name="image.png" descr="imag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69" y="4394200"/>
            <a:ext cx="7632700" cy="191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What should the frequency be?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What should the frequency be?</a:t>
            </a:r>
          </a:p>
        </p:txBody>
      </p:sp>
      <p:sp>
        <p:nvSpPr>
          <p:cNvPr id="1865" name="Tunnel devices = capacitor || resistor…"/>
          <p:cNvSpPr/>
          <p:nvPr/>
        </p:nvSpPr>
        <p:spPr>
          <a:xfrm>
            <a:off x="2378869" y="1676400"/>
            <a:ext cx="9144000" cy="542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381000" marR="45155" indent="-381000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many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 devices </a:t>
            </a: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~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 capacitor || resistor</a:t>
            </a:r>
          </a:p>
          <a:p>
            <a:pPr marL="850900" marR="45155" lvl="2" indent="-317500" defTabSz="1016000">
              <a:lnSpc>
                <a:spcPct val="90000"/>
              </a:lnSpc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want to neglect Z</a:t>
            </a:r>
            <a:r>
              <a:rPr sz="3200" baseline="-22625" dirty="0">
                <a:latin typeface="+mj-lt"/>
                <a:ea typeface="+mj-ea"/>
                <a:cs typeface="+mj-cs"/>
                <a:sym typeface="Gill Sans"/>
              </a:rPr>
              <a:t>C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 … not too high</a:t>
            </a:r>
          </a:p>
          <a:p>
            <a:pPr marL="850900" marR="45155" lvl="2" indent="-317500" defTabSz="1016000">
              <a:lnSpc>
                <a:spcPct val="90000"/>
              </a:lnSpc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capacitance gives “parasitic” modulation</a:t>
            </a:r>
          </a:p>
          <a:p>
            <a:pPr marL="850900" marR="45155" lvl="2" indent="-317500" defTabSz="1016000">
              <a:lnSpc>
                <a:spcPct val="90000"/>
              </a:lnSpc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want reasonable measure times … R*C</a:t>
            </a:r>
          </a:p>
          <a:p>
            <a:pPr marL="850900" marR="45155" lvl="2" indent="-317500" defTabSz="1016000">
              <a:lnSpc>
                <a:spcPct val="90000"/>
              </a:lnSpc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nowhere near 60Hz (or harmonics)</a:t>
            </a:r>
          </a:p>
          <a:p>
            <a:pPr marL="342811" marR="45155" lvl="1" indent="-297656" defTabSz="1016000">
              <a:lnSpc>
                <a:spcPct val="90000"/>
              </a:lnSpc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200" dirty="0">
              <a:latin typeface="+mj-lt"/>
              <a:ea typeface="+mj-ea"/>
              <a:cs typeface="+mj-cs"/>
              <a:sym typeface="Gill Sans"/>
            </a:endParaRPr>
          </a:p>
          <a:p>
            <a:pPr marL="381000" marR="45155" indent="-381000" defTabSz="101600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In practice: ~Hz </a:t>
            </a: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–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 kHz</a:t>
            </a: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 </a:t>
            </a:r>
          </a:p>
          <a:p>
            <a:pPr marL="381000" marR="45155" lvl="2" defTabSz="1016000">
              <a:lnSpc>
                <a:spcPct val="90000"/>
              </a:lnSpc>
              <a:spcBef>
                <a:spcPts val="8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	(v</a:t>
            </a:r>
            <a:r>
              <a:rPr sz="3200" dirty="0">
                <a:latin typeface="+mj-lt"/>
                <a:ea typeface="+mj-ea"/>
                <a:cs typeface="+mj-cs"/>
                <a:sym typeface="Gill Sans"/>
              </a:rPr>
              <a:t>ery, very slow for electrons</a:t>
            </a:r>
            <a:r>
              <a:rPr lang="en-US" sz="3200" dirty="0">
                <a:latin typeface="+mj-lt"/>
                <a:ea typeface="+mj-ea"/>
                <a:cs typeface="+mj-cs"/>
                <a:sym typeface="Gill Sans"/>
              </a:rPr>
              <a:t>)</a:t>
            </a:r>
            <a:endParaRPr sz="3200" dirty="0">
              <a:latin typeface="+mj-lt"/>
              <a:ea typeface="+mj-ea"/>
              <a:cs typeface="+mj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realistic circuit"/>
          <p:cNvSpPr txBox="1">
            <a:spLocks noGrp="1"/>
          </p:cNvSpPr>
          <p:nvPr>
            <p:ph type="title"/>
          </p:nvPr>
        </p:nvSpPr>
        <p:spPr>
          <a:xfrm>
            <a:off x="1439069" y="6680200"/>
            <a:ext cx="4991100" cy="647700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realistic circuit</a:t>
            </a:r>
          </a:p>
        </p:txBody>
      </p:sp>
      <p:pic>
        <p:nvPicPr>
          <p:cNvPr id="1868" name="electronics.pdf" descr="electronics.pdf"/>
          <p:cNvPicPr>
            <a:picLocks noChangeAspect="1"/>
          </p:cNvPicPr>
          <p:nvPr/>
        </p:nvPicPr>
        <p:blipFill>
          <a:blip r:embed="rId2"/>
          <a:srcRect r="29516"/>
          <a:stretch>
            <a:fillRect/>
          </a:stretch>
        </p:blipFill>
        <p:spPr>
          <a:xfrm>
            <a:off x="1807370" y="46892"/>
            <a:ext cx="9590943" cy="7253676"/>
          </a:xfrm>
          <a:prstGeom prst="rect">
            <a:avLst/>
          </a:prstGeom>
          <a:ln w="12700"/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rounding and other problems"/>
          <p:cNvSpPr txBox="1">
            <a:spLocks noGrp="1"/>
          </p:cNvSpPr>
          <p:nvPr>
            <p:ph type="title"/>
          </p:nvPr>
        </p:nvSpPr>
        <p:spPr>
          <a:xfrm>
            <a:off x="2683669" y="33274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grounding and other problems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more complex arrangements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more complex arrangements</a:t>
            </a:r>
          </a:p>
        </p:txBody>
      </p:sp>
      <p:pic>
        <p:nvPicPr>
          <p:cNvPr id="733" name="droppedImage.tiff" descr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69" y="1314944"/>
            <a:ext cx="6629400" cy="5403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other problems I: imperfect equipment"/>
          <p:cNvSpPr/>
          <p:nvPr/>
        </p:nvSpPr>
        <p:spPr>
          <a:xfrm>
            <a:off x="2183430" y="135819"/>
            <a:ext cx="746807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5155" marR="45155" defTabSz="1016000">
              <a:defRPr sz="34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other problems I: imperfect equipment</a:t>
            </a:r>
          </a:p>
        </p:txBody>
      </p:sp>
      <p:sp>
        <p:nvSpPr>
          <p:cNvPr id="1918" name="Finite input impedance…"/>
          <p:cNvSpPr/>
          <p:nvPr/>
        </p:nvSpPr>
        <p:spPr>
          <a:xfrm>
            <a:off x="1947069" y="1026584"/>
            <a:ext cx="9640140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5155" marR="45155" defTabSz="446263">
              <a:defRPr sz="2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Finite input impedance</a:t>
            </a:r>
          </a:p>
          <a:p>
            <a:pPr marL="45155" marR="45155" defTabSz="446263">
              <a:defRPr sz="2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Finite output impedance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600" dirty="0"/>
          </a:p>
          <a:p>
            <a:pPr marL="45155" marR="45155" defTabSz="446263">
              <a:defRPr sz="2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A/D converter (resolution)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	discretize signal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		12 bit = 2</a:t>
            </a:r>
            <a:r>
              <a:rPr sz="2600" baseline="31999" dirty="0"/>
              <a:t>12</a:t>
            </a:r>
            <a:r>
              <a:rPr sz="2600" dirty="0"/>
              <a:t> = 4096		+/- 5V </a:t>
            </a:r>
            <a:r>
              <a:rPr sz="2600" dirty="0" err="1">
                <a:latin typeface="Symbol"/>
                <a:ea typeface="Symbol"/>
                <a:cs typeface="Symbol"/>
                <a:sym typeface="Symbol"/>
              </a:rPr>
              <a:t>Þ</a:t>
            </a:r>
            <a:r>
              <a:rPr sz="2600" dirty="0"/>
              <a:t> 2.4mV res.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		16 bit = 2</a:t>
            </a:r>
            <a:r>
              <a:rPr sz="2600" baseline="31999" dirty="0"/>
              <a:t>16  </a:t>
            </a:r>
            <a:r>
              <a:rPr sz="2600" dirty="0"/>
              <a:t>= 65536	+/- 5V </a:t>
            </a:r>
            <a:r>
              <a:rPr sz="2600" dirty="0" err="1">
                <a:latin typeface="Symbol"/>
                <a:ea typeface="Symbol"/>
                <a:cs typeface="Symbol"/>
                <a:sym typeface="Symbol"/>
              </a:rPr>
              <a:t>Þ</a:t>
            </a:r>
            <a:r>
              <a:rPr sz="2600" dirty="0"/>
              <a:t> 0.15mV res.</a:t>
            </a:r>
          </a:p>
          <a:p>
            <a:pPr marL="45155" marR="45155" lvl="2" indent="762000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	 </a:t>
            </a:r>
            <a:r>
              <a:rPr sz="2600" dirty="0" err="1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  <a:latin typeface="Symbol"/>
                <a:ea typeface="Symbol"/>
                <a:cs typeface="Symbol"/>
                <a:sym typeface="Symbol"/>
              </a:rPr>
              <a:t>Þ</a:t>
            </a:r>
            <a:r>
              <a:rPr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 pre-amps</a:t>
            </a:r>
            <a:r>
              <a:rPr lang="en-US"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, offset techniques (e.g., bridge)</a:t>
            </a:r>
            <a:r>
              <a:rPr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 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600" dirty="0">
              <a:solidFill>
                <a:srgbClr val="B31B12"/>
              </a:solidFill>
              <a:uFill>
                <a:solidFill>
                  <a:srgbClr val="B31B12"/>
                </a:solidFill>
              </a:uFill>
            </a:endParaRPr>
          </a:p>
          <a:p>
            <a:pPr marL="45155" marR="45155" defTabSz="446263">
              <a:defRPr sz="2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Time constants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	~ several time constants between points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	compare to frequency used</a:t>
            </a:r>
          </a:p>
          <a:p>
            <a:pPr marL="45155" marR="45155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	consider instrument and device response (RC)</a:t>
            </a:r>
          </a:p>
          <a:p>
            <a:pPr marL="45155" marR="45155" lvl="2" indent="762000" defTabSz="446263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 err="1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  <a:latin typeface="Symbol"/>
                <a:ea typeface="Symbol"/>
                <a:cs typeface="Symbol"/>
                <a:sym typeface="Symbol"/>
              </a:rPr>
              <a:t>Þ</a:t>
            </a:r>
            <a:r>
              <a:rPr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 averaging of some sor</a:t>
            </a:r>
            <a:r>
              <a:rPr lang="en-US"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t - </a:t>
            </a:r>
            <a:r>
              <a:rPr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point, </a:t>
            </a:r>
            <a:r>
              <a:rPr lang="en-US"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sweep/ensemble, </a:t>
            </a:r>
            <a:r>
              <a:rPr sz="2600" dirty="0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</a:rPr>
              <a:t>multichannel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other problems II: ‘pickup’"/>
          <p:cNvSpPr/>
          <p:nvPr/>
        </p:nvSpPr>
        <p:spPr>
          <a:xfrm>
            <a:off x="2035969" y="165100"/>
            <a:ext cx="5321650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5155" marR="45155" defTabSz="1016000">
              <a:defRPr sz="34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other problems II: ‘pickup’</a:t>
            </a:r>
          </a:p>
        </p:txBody>
      </p:sp>
      <p:pic>
        <p:nvPicPr>
          <p:cNvPr id="1921" name="image.png" descr="imag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69" y="927100"/>
            <a:ext cx="5092700" cy="245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2" name="image.png" descr="image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69" y="4660901"/>
            <a:ext cx="6083300" cy="2446515"/>
          </a:xfrm>
          <a:prstGeom prst="rect">
            <a:avLst/>
          </a:prstGeom>
          <a:ln w="12700">
            <a:miter lim="400000"/>
          </a:ln>
        </p:spPr>
      </p:pic>
      <p:sp>
        <p:nvSpPr>
          <p:cNvPr id="1923" name="Inductive coupling…"/>
          <p:cNvSpPr/>
          <p:nvPr/>
        </p:nvSpPr>
        <p:spPr>
          <a:xfrm>
            <a:off x="644881" y="3810000"/>
            <a:ext cx="4305666" cy="385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5155" marR="45155" defTabSz="504472">
              <a:defRPr sz="3400" b="1">
                <a:solidFill>
                  <a:srgbClr val="B31B12"/>
                </a:solidFill>
                <a:uFill>
                  <a:solidFill>
                    <a:srgbClr val="B31B12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 dirty="0"/>
              <a:t>Inductive coupling</a:t>
            </a:r>
          </a:p>
          <a:p>
            <a:pPr marL="45155" marR="45155" defTabSz="504472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Sources of B(t) ???</a:t>
            </a:r>
          </a:p>
          <a:p>
            <a:pPr marL="45155" marR="45155" defTabSz="504472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	Light bulbs …</a:t>
            </a:r>
          </a:p>
          <a:p>
            <a:pPr marL="45155" marR="45155" defTabSz="504472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	CRT …</a:t>
            </a:r>
            <a:endParaRPr lang="en-US" sz="3000" dirty="0"/>
          </a:p>
          <a:p>
            <a:pPr marL="45155" marR="45155" defTabSz="504472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3000" dirty="0"/>
              <a:t>	everything that plugs in</a:t>
            </a:r>
            <a:endParaRPr sz="3000" dirty="0"/>
          </a:p>
          <a:p>
            <a:pPr marL="45155" marR="45155" defTabSz="504472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000" dirty="0"/>
          </a:p>
          <a:p>
            <a:pPr marL="45155" marR="45155" defTabSz="504472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Avoiding?</a:t>
            </a:r>
          </a:p>
          <a:p>
            <a:pPr marL="45155" marR="45155" defTabSz="504472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Twisted pair wiring</a:t>
            </a:r>
          </a:p>
        </p:txBody>
      </p:sp>
      <p:sp>
        <p:nvSpPr>
          <p:cNvPr id="1924" name="Line"/>
          <p:cNvSpPr/>
          <p:nvPr/>
        </p:nvSpPr>
        <p:spPr>
          <a:xfrm>
            <a:off x="3001875" y="2959100"/>
            <a:ext cx="1765" cy="23107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5" name="Line"/>
          <p:cNvSpPr/>
          <p:nvPr/>
        </p:nvSpPr>
        <p:spPr>
          <a:xfrm>
            <a:off x="2759870" y="3194403"/>
            <a:ext cx="507997" cy="176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6" name="Line"/>
          <p:cNvSpPr/>
          <p:nvPr/>
        </p:nvSpPr>
        <p:spPr>
          <a:xfrm flipH="1">
            <a:off x="2688738" y="3191399"/>
            <a:ext cx="98870" cy="208857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7" name="Line"/>
          <p:cNvSpPr/>
          <p:nvPr/>
        </p:nvSpPr>
        <p:spPr>
          <a:xfrm flipH="1">
            <a:off x="2914516" y="3191399"/>
            <a:ext cx="98870" cy="208857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8" name="Line"/>
          <p:cNvSpPr/>
          <p:nvPr/>
        </p:nvSpPr>
        <p:spPr>
          <a:xfrm flipH="1">
            <a:off x="3168516" y="3191399"/>
            <a:ext cx="98870" cy="208857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9" name="Capacitive coupling…"/>
          <p:cNvSpPr/>
          <p:nvPr/>
        </p:nvSpPr>
        <p:spPr>
          <a:xfrm>
            <a:off x="7446169" y="673101"/>
            <a:ext cx="5896807" cy="385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5155" marR="45155" defTabSz="446263">
              <a:defRPr sz="3400" b="1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 dirty="0"/>
              <a:t>Capacitive coupling</a:t>
            </a:r>
          </a:p>
          <a:p>
            <a:pPr marL="45155" marR="45155" defTabSz="446263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Sources?</a:t>
            </a:r>
          </a:p>
          <a:p>
            <a:pPr marL="45155" marR="45155" defTabSz="446263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	you touching cables</a:t>
            </a:r>
          </a:p>
          <a:p>
            <a:pPr marL="45155" marR="45155" defTabSz="446263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	proximity of cables</a:t>
            </a:r>
            <a:endParaRPr lang="en-US" sz="3000" dirty="0"/>
          </a:p>
          <a:p>
            <a:pPr marL="45155" marR="45155" defTabSz="446263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3000" dirty="0"/>
              <a:t>	cables having the audacity to exist</a:t>
            </a:r>
            <a:endParaRPr sz="3000" dirty="0"/>
          </a:p>
          <a:p>
            <a:pPr marL="45155" marR="45155" defTabSz="446263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Avoiding? </a:t>
            </a:r>
          </a:p>
          <a:p>
            <a:pPr marL="45155" marR="45155" defTabSz="446263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	coax (partly)</a:t>
            </a:r>
          </a:p>
          <a:p>
            <a:pPr marL="45155" marR="45155" defTabSz="446263"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	be very, very still …</a:t>
            </a:r>
          </a:p>
        </p:txBody>
      </p:sp>
      <p:sp>
        <p:nvSpPr>
          <p:cNvPr id="1930" name="Line"/>
          <p:cNvSpPr/>
          <p:nvPr/>
        </p:nvSpPr>
        <p:spPr>
          <a:xfrm>
            <a:off x="7088806" y="6803320"/>
            <a:ext cx="1765" cy="23107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1" name="Line"/>
          <p:cNvSpPr/>
          <p:nvPr/>
        </p:nvSpPr>
        <p:spPr>
          <a:xfrm>
            <a:off x="6852444" y="7034390"/>
            <a:ext cx="507998" cy="176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2" name="Line"/>
          <p:cNvSpPr/>
          <p:nvPr/>
        </p:nvSpPr>
        <p:spPr>
          <a:xfrm flipH="1">
            <a:off x="6775671" y="7031384"/>
            <a:ext cx="98869" cy="208859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3" name="Line"/>
          <p:cNvSpPr/>
          <p:nvPr/>
        </p:nvSpPr>
        <p:spPr>
          <a:xfrm flipH="1">
            <a:off x="7001447" y="7031384"/>
            <a:ext cx="98870" cy="208859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4" name="Line"/>
          <p:cNvSpPr/>
          <p:nvPr/>
        </p:nvSpPr>
        <p:spPr>
          <a:xfrm flipH="1">
            <a:off x="7255447" y="7031384"/>
            <a:ext cx="98870" cy="208859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So this means?"/>
          <p:cNvSpPr txBox="1">
            <a:spLocks noGrp="1"/>
          </p:cNvSpPr>
          <p:nvPr>
            <p:ph type="title"/>
          </p:nvPr>
        </p:nvSpPr>
        <p:spPr>
          <a:xfrm>
            <a:off x="2455069" y="88900"/>
            <a:ext cx="8636000" cy="127000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r>
              <a:t>So this means?</a:t>
            </a:r>
          </a:p>
        </p:txBody>
      </p:sp>
      <p:sp>
        <p:nvSpPr>
          <p:cNvPr id="1943" name="Coax is terrible.…"/>
          <p:cNvSpPr/>
          <p:nvPr/>
        </p:nvSpPr>
        <p:spPr>
          <a:xfrm>
            <a:off x="2048668" y="838200"/>
            <a:ext cx="11210131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/>
          <a:p>
            <a:pPr marL="444500" indent="-444500">
              <a:lnSpc>
                <a:spcPct val="90000"/>
              </a:lnSpc>
              <a:spcBef>
                <a:spcPts val="18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Coax is terrible.</a:t>
            </a:r>
          </a:p>
          <a:p>
            <a:pPr marL="595136" lvl="2" indent="-61736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Roman"/>
              <a:buChar char="–"/>
              <a:defRPr sz="26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Inductive pickup. B(t) only attenuated</a:t>
            </a:r>
            <a:endParaRPr lang="en-US" sz="3200" dirty="0"/>
          </a:p>
          <a:p>
            <a:pPr marL="595136" lvl="2" indent="-61736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Roman"/>
              <a:buChar char="–"/>
              <a:defRPr sz="26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Helpful: high permeability (magnet sticks to it) shielding</a:t>
            </a:r>
            <a:endParaRPr sz="3200" dirty="0"/>
          </a:p>
          <a:p>
            <a:pPr marL="444500" indent="-444500">
              <a:lnSpc>
                <a:spcPct val="90000"/>
              </a:lnSpc>
              <a:spcBef>
                <a:spcPts val="18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Twisted pairs are terrible</a:t>
            </a:r>
          </a:p>
          <a:p>
            <a:pPr marL="595136" lvl="2" indent="-61736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Roman"/>
              <a:buChar char="–"/>
              <a:defRPr sz="26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Capacitive pickup. E(t) is not shielded</a:t>
            </a:r>
            <a:endParaRPr lang="en-US" sz="3200" dirty="0"/>
          </a:p>
          <a:p>
            <a:pPr marL="595136" lvl="2" indent="-61736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Roman"/>
              <a:buChar char="–"/>
              <a:defRPr sz="26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200" dirty="0"/>
              <a:t>Helpful: conductive shielding </a:t>
            </a:r>
            <a:endParaRPr sz="3200" dirty="0"/>
          </a:p>
          <a:p>
            <a:pPr marL="444500" indent="-444500">
              <a:lnSpc>
                <a:spcPct val="90000"/>
              </a:lnSpc>
              <a:spcBef>
                <a:spcPts val="18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 err="1"/>
              <a:t>Triax</a:t>
            </a:r>
            <a:r>
              <a:rPr sz="3200" dirty="0"/>
              <a:t>? Why not? </a:t>
            </a:r>
          </a:p>
          <a:p>
            <a:pPr marL="444500" indent="-444500">
              <a:lnSpc>
                <a:spcPct val="90000"/>
              </a:lnSpc>
              <a:spcBef>
                <a:spcPts val="1800"/>
              </a:spcBef>
              <a:buSzPct val="171000"/>
              <a:buChar char="•"/>
              <a:defRPr sz="30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/>
              <a:t>Twisted pairs in a coax = OK*</a:t>
            </a:r>
          </a:p>
          <a:p>
            <a:pPr marL="870655" lvl="1" indent="-1658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Times Roman"/>
              <a:defRPr sz="2000">
                <a:latin typeface="+mj-lt"/>
                <a:ea typeface="+mj-ea"/>
                <a:cs typeface="+mj-cs"/>
                <a:sym typeface="Gill Sans"/>
              </a:defRPr>
            </a:pPr>
            <a:r>
              <a:rPr sz="2500" dirty="0"/>
              <a:t>*cheaper: you can just twist two coax cables</a:t>
            </a:r>
          </a:p>
          <a:p>
            <a:pPr marL="870655" lvl="1" indent="-1658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Times Roman"/>
              <a:defRPr sz="2000">
                <a:latin typeface="+mj-lt"/>
                <a:ea typeface="+mj-ea"/>
                <a:cs typeface="+mj-cs"/>
                <a:sym typeface="Gill Sans"/>
              </a:defRPr>
            </a:pPr>
            <a:r>
              <a:rPr sz="2500" dirty="0"/>
              <a:t>	 the electrons don’t know the difference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… and then there are ground loops (resistive coupling)"/>
          <p:cNvSpPr/>
          <p:nvPr/>
        </p:nvSpPr>
        <p:spPr>
          <a:xfrm>
            <a:off x="1858170" y="135819"/>
            <a:ext cx="9489457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 b="1"/>
              <a:t>… and then there are ground loops</a:t>
            </a:r>
            <a:r>
              <a:rPr sz="2600" b="1"/>
              <a:t> (resistive coupling)</a:t>
            </a:r>
          </a:p>
        </p:txBody>
      </p:sp>
      <p:sp>
        <p:nvSpPr>
          <p:cNvPr id="1947" name="ground everything to the same SINGLE point…"/>
          <p:cNvSpPr/>
          <p:nvPr/>
        </p:nvSpPr>
        <p:spPr>
          <a:xfrm>
            <a:off x="2201069" y="927100"/>
            <a:ext cx="8890000" cy="2903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53155" marR="45155" indent="-508000" defTabSz="1016000">
              <a:buClr>
                <a:srgbClr val="000000"/>
              </a:buClr>
              <a:buSzPct val="100000"/>
              <a:buFont typeface="Times Roman"/>
              <a:buAutoNum type="arabicParenR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ground everything to the same SINGLE point</a:t>
            </a:r>
            <a:endParaRPr lang="en-US" sz="2600" dirty="0"/>
          </a:p>
          <a:p>
            <a:pPr marL="553155" marR="45155" indent="-508000" defTabSz="1016000">
              <a:buClr>
                <a:srgbClr val="000000"/>
              </a:buClr>
              <a:buSzPct val="100000"/>
              <a:buFont typeface="Times Roman"/>
              <a:buAutoNum type="arabicParenR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2600" dirty="0"/>
              <a:t>“V=0 at ground” is an electro</a:t>
            </a:r>
            <a:r>
              <a:rPr lang="en-US" sz="2600" i="1" dirty="0"/>
              <a:t>statics</a:t>
            </a:r>
            <a:r>
              <a:rPr lang="en-US" sz="2600" dirty="0"/>
              <a:t> statement, it is not dynamically true</a:t>
            </a:r>
            <a:endParaRPr sz="2600" dirty="0"/>
          </a:p>
          <a:p>
            <a:pPr marL="553155" marR="45155" indent="-508000" defTabSz="1016000">
              <a:buClr>
                <a:srgbClr val="000000"/>
              </a:buClr>
              <a:buSzPct val="100000"/>
              <a:buFont typeface="Times Roman"/>
              <a:buAutoNum type="arabicParenR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shielding  </a:t>
            </a:r>
            <a:r>
              <a:rPr sz="2600" dirty="0">
                <a:latin typeface="Symbol"/>
                <a:ea typeface="Symbol"/>
                <a:cs typeface="Symbol"/>
                <a:sym typeface="Symbol"/>
              </a:rPr>
              <a:t>¹</a:t>
            </a:r>
            <a:r>
              <a:rPr sz="2600" dirty="0"/>
              <a:t>  ground</a:t>
            </a:r>
          </a:p>
          <a:p>
            <a:pPr marL="553155" marR="45155" indent="-508000" defTabSz="1016000">
              <a:buClr>
                <a:srgbClr val="000000"/>
              </a:buClr>
              <a:buSzPct val="100000"/>
              <a:buFont typeface="Times Roman"/>
              <a:buAutoNum type="arabicParenR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trial and error</a:t>
            </a:r>
          </a:p>
          <a:p>
            <a:pPr marL="553155" marR="45155" indent="-508000" defTabSz="1016000">
              <a:buClr>
                <a:srgbClr val="000000"/>
              </a:buClr>
              <a:buSzPct val="100000"/>
              <a:buFont typeface="Times Roman"/>
              <a:buAutoNum type="arabicParenR"/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600" dirty="0"/>
          </a:p>
          <a:p>
            <a:pPr marL="553155" marR="45155" indent="-508000" defTabSz="1016000">
              <a:buClr>
                <a:srgbClr val="000000"/>
              </a:buClr>
              <a:buFont typeface="Times Roman"/>
              <a:defRPr sz="2600" i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2600" dirty="0"/>
              <a:t>don’t forget: 60Hz is *everywhere*</a:t>
            </a:r>
          </a:p>
        </p:txBody>
      </p:sp>
      <p:sp>
        <p:nvSpPr>
          <p:cNvPr id="1948" name="This is the…"/>
          <p:cNvSpPr/>
          <p:nvPr/>
        </p:nvSpPr>
        <p:spPr>
          <a:xfrm>
            <a:off x="9482770" y="2120901"/>
            <a:ext cx="2200603" cy="2718693"/>
          </a:xfrm>
          <a:prstGeom prst="rect">
            <a:avLst/>
          </a:prstGeom>
          <a:solidFill>
            <a:srgbClr val="C6E6E9"/>
          </a:solidFill>
          <a:ln w="25400">
            <a:solidFill>
              <a:srgbClr val="B31B1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45155" marR="45155" algn="ctr" defTabSz="1016000"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/>
              <a:t>This is the </a:t>
            </a:r>
          </a:p>
          <a:p>
            <a:pPr marL="45155" marR="45155" algn="ctr" defTabSz="1016000"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400"/>
          </a:p>
          <a:p>
            <a:pPr marL="45155" marR="45155" algn="ctr" defTabSz="1016000"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/>
              <a:t>HARDEST</a:t>
            </a:r>
          </a:p>
          <a:p>
            <a:pPr marL="45155" marR="45155" algn="ctr" defTabSz="1016000"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400"/>
          </a:p>
          <a:p>
            <a:pPr marL="45155" marR="45155" algn="ctr" defTabSz="1016000"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/>
              <a:t>problem</a:t>
            </a:r>
          </a:p>
        </p:txBody>
      </p:sp>
      <p:sp>
        <p:nvSpPr>
          <p:cNvPr id="1949" name="Voltmeters = particularly bad…"/>
          <p:cNvSpPr/>
          <p:nvPr/>
        </p:nvSpPr>
        <p:spPr>
          <a:xfrm>
            <a:off x="7261641" y="6181260"/>
            <a:ext cx="6284497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155" marR="45155" defTabSz="1016000">
              <a:defRPr sz="26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2600" dirty="0"/>
              <a:t>Note that instruments are often poorly spec’d. Is the outer part of the BNC ground or not?</a:t>
            </a:r>
            <a:endParaRPr sz="2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5FADDE-CC4C-2967-26DD-A09377A65AC7}"/>
              </a:ext>
            </a:extLst>
          </p:cNvPr>
          <p:cNvGrpSpPr/>
          <p:nvPr/>
        </p:nvGrpSpPr>
        <p:grpSpPr>
          <a:xfrm>
            <a:off x="330262" y="4064000"/>
            <a:ext cx="6096000" cy="3420181"/>
            <a:chOff x="2112169" y="3268487"/>
            <a:chExt cx="6096000" cy="3420181"/>
          </a:xfrm>
        </p:grpSpPr>
        <p:pic>
          <p:nvPicPr>
            <p:cNvPr id="1945" name="image.png" descr="image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2169" y="3268487"/>
              <a:ext cx="6096000" cy="342018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50" name="Line"/>
            <p:cNvSpPr/>
            <p:nvPr/>
          </p:nvSpPr>
          <p:spPr>
            <a:xfrm flipH="1">
              <a:off x="3979069" y="6096001"/>
              <a:ext cx="1185334" cy="338667"/>
            </a:xfrm>
            <a:prstGeom prst="line">
              <a:avLst/>
            </a:prstGeom>
            <a:ln w="38100">
              <a:solidFill>
                <a:srgbClr val="B31B12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951" name="Line"/>
            <p:cNvSpPr/>
            <p:nvPr/>
          </p:nvSpPr>
          <p:spPr>
            <a:xfrm>
              <a:off x="4233070" y="6096000"/>
              <a:ext cx="592667" cy="423334"/>
            </a:xfrm>
            <a:prstGeom prst="line">
              <a:avLst/>
            </a:prstGeom>
            <a:ln w="38100">
              <a:solidFill>
                <a:srgbClr val="B31B12"/>
              </a:solidFill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952" name="anything"/>
            <p:cNvSpPr/>
            <p:nvPr/>
          </p:nvSpPr>
          <p:spPr>
            <a:xfrm>
              <a:off x="5316098" y="6057901"/>
              <a:ext cx="1161857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45155" marR="45155" defTabSz="1016000">
                <a:defRPr sz="2000" b="1">
                  <a:solidFill>
                    <a:srgbClr val="B31B12"/>
                  </a:solidFill>
                  <a:uFill>
                    <a:solidFill>
                      <a:srgbClr val="B31B12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lvl1pPr>
            </a:lstStyle>
            <a:p>
              <a:r>
                <a:t>anything</a:t>
              </a:r>
            </a:p>
          </p:txBody>
        </p:sp>
      </p:grp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Microphonics…"/>
          <p:cNvSpPr/>
          <p:nvPr/>
        </p:nvSpPr>
        <p:spPr>
          <a:xfrm>
            <a:off x="2188369" y="1511300"/>
            <a:ext cx="8636000" cy="524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381000" marR="45155" indent="-381000" defTabSz="1016000"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 dirty="0"/>
              <a:t>Microphonics </a:t>
            </a:r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touch nothing.</a:t>
            </a:r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deformation of coax </a:t>
            </a:r>
            <a:r>
              <a:rPr sz="3000" dirty="0" err="1">
                <a:latin typeface="Symbol"/>
                <a:ea typeface="Symbol"/>
                <a:cs typeface="Symbol"/>
                <a:sym typeface="Symbol"/>
              </a:rPr>
              <a:t>Þ</a:t>
            </a:r>
            <a:r>
              <a:rPr sz="3000" dirty="0"/>
              <a:t> change C</a:t>
            </a:r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Yes, you can see this effect</a:t>
            </a:r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000" dirty="0"/>
          </a:p>
          <a:p>
            <a:pPr marL="381000" marR="45155" indent="-381000" defTabSz="1016000">
              <a:spcBef>
                <a:spcPts val="800"/>
              </a:spcBef>
              <a:buSzPct val="100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400" dirty="0"/>
              <a:t>Thermocouple effects</a:t>
            </a:r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sz="3000" dirty="0"/>
              <a:t>choose your wire carefully</a:t>
            </a:r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3000" dirty="0"/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3000" dirty="0"/>
              <a:t>Light ballasts put out weird frequencies. </a:t>
            </a:r>
          </a:p>
          <a:p>
            <a:pPr marL="362655" marR="45155" lvl="1" indent="-317500" defTabSz="1016000">
              <a:spcBef>
                <a:spcPts val="700"/>
              </a:spcBef>
              <a:buSzPct val="100000"/>
              <a:buChar char="–"/>
              <a:defRPr sz="3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r>
              <a:rPr lang="en-US" sz="3000" dirty="0"/>
              <a:t>Switching mode power supplies are ghastly</a:t>
            </a:r>
            <a:endParaRPr sz="3000" dirty="0"/>
          </a:p>
        </p:txBody>
      </p:sp>
      <p:sp>
        <p:nvSpPr>
          <p:cNvPr id="1955" name="“other”"/>
          <p:cNvSpPr txBox="1">
            <a:spLocks noGrp="1"/>
          </p:cNvSpPr>
          <p:nvPr>
            <p:ph type="title"/>
          </p:nvPr>
        </p:nvSpPr>
        <p:spPr>
          <a:xfrm>
            <a:off x="2289969" y="-431800"/>
            <a:ext cx="8636000" cy="1943100"/>
          </a:xfrm>
          <a:prstGeom prst="rect">
            <a:avLst/>
          </a:prstGeom>
        </p:spPr>
        <p:txBody>
          <a:bodyPr/>
          <a:lstStyle/>
          <a:p>
            <a:r>
              <a:t>“other”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2F9FA9-572F-4C22-4A62-3C47A7C78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669" y="1374648"/>
            <a:ext cx="3644900" cy="1066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hévenin equivalents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Thévenin equivalents</a:t>
            </a:r>
          </a:p>
        </p:txBody>
      </p:sp>
      <p:pic>
        <p:nvPicPr>
          <p:cNvPr id="736" name="thevenin.jpg" descr="thevenin.jpg"/>
          <p:cNvPicPr>
            <a:picLocks noChangeAspect="1"/>
          </p:cNvPicPr>
          <p:nvPr/>
        </p:nvPicPr>
        <p:blipFill>
          <a:blip r:embed="rId2"/>
          <a:srcRect l="1828" t="6896" r="2559" b="3448"/>
          <a:stretch>
            <a:fillRect/>
          </a:stretch>
        </p:blipFill>
        <p:spPr>
          <a:xfrm>
            <a:off x="2023269" y="1345374"/>
            <a:ext cx="5575300" cy="3048826"/>
          </a:xfrm>
          <a:prstGeom prst="rect">
            <a:avLst/>
          </a:prstGeom>
          <a:ln w="12700">
            <a:miter lim="400000"/>
          </a:ln>
        </p:spPr>
      </p:pic>
      <p:sp>
        <p:nvSpPr>
          <p:cNvPr id="737" name="any weird combinations of R’s and V’s…"/>
          <p:cNvSpPr/>
          <p:nvPr/>
        </p:nvSpPr>
        <p:spPr>
          <a:xfrm>
            <a:off x="1793202" y="4564643"/>
            <a:ext cx="6397585" cy="204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any weird combinations of R’s and V’s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is equivalent 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to a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SINGLE R and V</a:t>
            </a:r>
          </a:p>
        </p:txBody>
      </p:sp>
      <p:sp>
        <p:nvSpPr>
          <p:cNvPr id="738" name="Circle"/>
          <p:cNvSpPr/>
          <p:nvPr/>
        </p:nvSpPr>
        <p:spPr>
          <a:xfrm>
            <a:off x="2048669" y="3822700"/>
            <a:ext cx="101600" cy="10160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FF26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739" name="Circle"/>
          <p:cNvSpPr/>
          <p:nvPr/>
        </p:nvSpPr>
        <p:spPr>
          <a:xfrm>
            <a:off x="6176169" y="1905000"/>
            <a:ext cx="101600" cy="10160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FF26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740" name="Circle"/>
          <p:cNvSpPr/>
          <p:nvPr/>
        </p:nvSpPr>
        <p:spPr>
          <a:xfrm>
            <a:off x="5884069" y="3263900"/>
            <a:ext cx="101600" cy="10160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FF26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741" name="Circle"/>
          <p:cNvSpPr/>
          <p:nvPr/>
        </p:nvSpPr>
        <p:spPr>
          <a:xfrm>
            <a:off x="7496969" y="3251200"/>
            <a:ext cx="101600" cy="101600"/>
          </a:xfrm>
          <a:prstGeom prst="ellipse">
            <a:avLst/>
          </a:prstGeom>
          <a:solidFill>
            <a:srgbClr val="FF2600"/>
          </a:solidFill>
          <a:ln w="25400">
            <a:solidFill>
              <a:srgbClr val="FF26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742" name="(or a single I source…"/>
          <p:cNvSpPr/>
          <p:nvPr/>
        </p:nvSpPr>
        <p:spPr>
          <a:xfrm>
            <a:off x="9279100" y="6148085"/>
            <a:ext cx="2449388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300"/>
              <a:t>(or a single I source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2300"/>
              <a:t>in parallel with R)</a:t>
            </a:r>
          </a:p>
        </p:txBody>
      </p:sp>
      <p:sp>
        <p:nvSpPr>
          <p:cNvPr id="743" name="Vth = V (open circuit)"/>
          <p:cNvSpPr/>
          <p:nvPr/>
        </p:nvSpPr>
        <p:spPr>
          <a:xfrm>
            <a:off x="7884286" y="1937808"/>
            <a:ext cx="3638817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V</a:t>
            </a:r>
            <a:r>
              <a:rPr sz="3200" baseline="-5999"/>
              <a:t>th</a:t>
            </a:r>
            <a:r>
              <a:rPr sz="3200"/>
              <a:t> = V (open circuit)</a:t>
            </a:r>
          </a:p>
        </p:txBody>
      </p:sp>
      <p:grpSp>
        <p:nvGrpSpPr>
          <p:cNvPr id="748" name="Group"/>
          <p:cNvGrpSpPr/>
          <p:nvPr/>
        </p:nvGrpSpPr>
        <p:grpSpPr>
          <a:xfrm>
            <a:off x="7935837" y="2699808"/>
            <a:ext cx="3854016" cy="1191687"/>
            <a:chOff x="1049" y="-17993"/>
            <a:chExt cx="3854015" cy="1191687"/>
          </a:xfrm>
        </p:grpSpPr>
        <p:sp>
          <p:nvSpPr>
            <p:cNvPr id="744" name="Rth ="/>
            <p:cNvSpPr/>
            <p:nvPr/>
          </p:nvSpPr>
          <p:spPr>
            <a:xfrm>
              <a:off x="1049" y="299507"/>
              <a:ext cx="1021112" cy="56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pPr>
              <a:r>
                <a:rPr sz="3200"/>
                <a:t>R</a:t>
              </a:r>
              <a:r>
                <a:rPr sz="3200" baseline="-5999"/>
                <a:t>th</a:t>
              </a:r>
              <a:r>
                <a:rPr sz="3200"/>
                <a:t> = </a:t>
              </a:r>
            </a:p>
          </p:txBody>
        </p:sp>
        <p:sp>
          <p:nvSpPr>
            <p:cNvPr id="745" name="V (open circuit)"/>
            <p:cNvSpPr/>
            <p:nvPr/>
          </p:nvSpPr>
          <p:spPr>
            <a:xfrm>
              <a:off x="1005727" y="-17993"/>
              <a:ext cx="2808460" cy="56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 V (open circuit)</a:t>
              </a:r>
            </a:p>
          </p:txBody>
        </p:sp>
        <p:sp>
          <p:nvSpPr>
            <p:cNvPr id="746" name="I (closed circuit)"/>
            <p:cNvSpPr/>
            <p:nvPr/>
          </p:nvSpPr>
          <p:spPr>
            <a:xfrm>
              <a:off x="964850" y="604307"/>
              <a:ext cx="2890214" cy="56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ctr">
                <a:defRPr sz="3200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 I (closed circuit)</a:t>
              </a:r>
            </a:p>
          </p:txBody>
        </p:sp>
        <p:sp>
          <p:nvSpPr>
            <p:cNvPr id="747" name="Line"/>
            <p:cNvSpPr/>
            <p:nvPr/>
          </p:nvSpPr>
          <p:spPr>
            <a:xfrm>
              <a:off x="1162380" y="596900"/>
              <a:ext cx="2514632" cy="12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49" name="Rounded Rectangle"/>
          <p:cNvSpPr/>
          <p:nvPr/>
        </p:nvSpPr>
        <p:spPr>
          <a:xfrm>
            <a:off x="7814469" y="1765300"/>
            <a:ext cx="4000500" cy="2362200"/>
          </a:xfrm>
          <a:prstGeom prst="roundRect">
            <a:avLst>
              <a:gd name="adj" fmla="val 8065"/>
            </a:avLst>
          </a:prstGeom>
          <a:solidFill>
            <a:srgbClr val="2F45FF">
              <a:alpha val="28195"/>
            </a:srgbClr>
          </a:solidFill>
          <a:ln w="12700"/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6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o what?"/>
          <p:cNvSpPr txBox="1">
            <a:spLocks noGrp="1"/>
          </p:cNvSpPr>
          <p:nvPr>
            <p:ph type="title"/>
          </p:nvPr>
        </p:nvSpPr>
        <p:spPr>
          <a:xfrm>
            <a:off x="2683669" y="203200"/>
            <a:ext cx="8178800" cy="952500"/>
          </a:xfrm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r>
              <a:t>so what?</a:t>
            </a:r>
          </a:p>
        </p:txBody>
      </p:sp>
      <p:grpSp>
        <p:nvGrpSpPr>
          <p:cNvPr id="764" name="Group"/>
          <p:cNvGrpSpPr/>
          <p:nvPr/>
        </p:nvGrpSpPr>
        <p:grpSpPr>
          <a:xfrm>
            <a:off x="1858169" y="2032000"/>
            <a:ext cx="2628900" cy="3581400"/>
            <a:chOff x="0" y="0"/>
            <a:chExt cx="2628900" cy="3581400"/>
          </a:xfrm>
        </p:grpSpPr>
        <p:sp>
          <p:nvSpPr>
            <p:cNvPr id="752" name="Rounded Rectangle"/>
            <p:cNvSpPr/>
            <p:nvPr/>
          </p:nvSpPr>
          <p:spPr>
            <a:xfrm>
              <a:off x="0" y="0"/>
              <a:ext cx="2184400" cy="3581400"/>
            </a:xfrm>
            <a:prstGeom prst="roundRect">
              <a:avLst>
                <a:gd name="adj" fmla="val 8721"/>
              </a:avLst>
            </a:prstGeom>
            <a:solidFill>
              <a:srgbClr val="2F45FF">
                <a:alpha val="28195"/>
              </a:srgbClr>
            </a:solidFill>
            <a:ln w="127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pPr>
              <a:endParaRPr sz="2600"/>
            </a:p>
          </p:txBody>
        </p:sp>
        <p:sp>
          <p:nvSpPr>
            <p:cNvPr id="753" name="Line"/>
            <p:cNvSpPr/>
            <p:nvPr/>
          </p:nvSpPr>
          <p:spPr>
            <a:xfrm rot="5400000">
              <a:off x="455610" y="2234672"/>
              <a:ext cx="140970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3"/>
                  </a:lnTo>
                  <a:lnTo>
                    <a:pt x="18854" y="11138"/>
                  </a:lnTo>
                  <a:lnTo>
                    <a:pt x="21600" y="11138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/>
            </a:p>
          </p:txBody>
        </p:sp>
        <p:sp>
          <p:nvSpPr>
            <p:cNvPr id="754" name="E"/>
            <p:cNvSpPr/>
            <p:nvPr/>
          </p:nvSpPr>
          <p:spPr>
            <a:xfrm>
              <a:off x="167239" y="787400"/>
              <a:ext cx="442467" cy="749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4200">
                  <a:latin typeface="Brush Script MT Italic"/>
                  <a:ea typeface="Brush Script MT Italic"/>
                  <a:cs typeface="Brush Script MT Italic"/>
                  <a:sym typeface="Brush Script MT Italic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755" name="Line"/>
            <p:cNvSpPr/>
            <p:nvPr/>
          </p:nvSpPr>
          <p:spPr>
            <a:xfrm flipH="1">
              <a:off x="1170716" y="342900"/>
              <a:ext cx="1" cy="6909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56" name="Line"/>
            <p:cNvSpPr/>
            <p:nvPr/>
          </p:nvSpPr>
          <p:spPr>
            <a:xfrm flipH="1">
              <a:off x="1170716" y="1291751"/>
              <a:ext cx="1" cy="62594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57" name="Line"/>
            <p:cNvSpPr/>
            <p:nvPr/>
          </p:nvSpPr>
          <p:spPr>
            <a:xfrm>
              <a:off x="721585" y="1040537"/>
              <a:ext cx="906332" cy="1"/>
            </a:xfrm>
            <a:prstGeom prst="line">
              <a:avLst/>
            </a:prstGeom>
            <a:noFill/>
            <a:ln w="381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58" name="Line"/>
            <p:cNvSpPr/>
            <p:nvPr/>
          </p:nvSpPr>
          <p:spPr>
            <a:xfrm>
              <a:off x="948936" y="1269137"/>
              <a:ext cx="437681" cy="128"/>
            </a:xfrm>
            <a:prstGeom prst="line">
              <a:avLst/>
            </a:prstGeom>
            <a:noFill/>
            <a:ln w="76200" cap="flat">
              <a:solidFill>
                <a:srgbClr val="DB3C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59" name="Line"/>
            <p:cNvSpPr/>
            <p:nvPr/>
          </p:nvSpPr>
          <p:spPr>
            <a:xfrm>
              <a:off x="1145316" y="368301"/>
              <a:ext cx="120445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60" name="Line"/>
            <p:cNvSpPr/>
            <p:nvPr/>
          </p:nvSpPr>
          <p:spPr>
            <a:xfrm>
              <a:off x="1132616" y="3213100"/>
              <a:ext cx="1217077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61" name="R"/>
            <p:cNvSpPr/>
            <p:nvPr/>
          </p:nvSpPr>
          <p:spPr>
            <a:xfrm>
              <a:off x="173670" y="2074922"/>
              <a:ext cx="429605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584200">
                <a:defRPr sz="4800" i="1"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t>R</a:t>
              </a:r>
            </a:p>
          </p:txBody>
        </p:sp>
        <p:sp>
          <p:nvSpPr>
            <p:cNvPr id="762" name="Circle"/>
            <p:cNvSpPr/>
            <p:nvPr/>
          </p:nvSpPr>
          <p:spPr>
            <a:xfrm>
              <a:off x="2362200" y="228600"/>
              <a:ext cx="266700" cy="266700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763" name="Circle"/>
            <p:cNvSpPr/>
            <p:nvPr/>
          </p:nvSpPr>
          <p:spPr>
            <a:xfrm>
              <a:off x="2362200" y="3073400"/>
              <a:ext cx="266700" cy="266700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</p:grpSp>
      <p:sp>
        <p:nvSpPr>
          <p:cNvPr id="765" name="real sources =…"/>
          <p:cNvSpPr/>
          <p:nvPr/>
        </p:nvSpPr>
        <p:spPr>
          <a:xfrm>
            <a:off x="3188594" y="5895287"/>
            <a:ext cx="356870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real sources = 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ideal sources + R</a:t>
            </a:r>
          </a:p>
        </p:txBody>
      </p:sp>
      <p:sp>
        <p:nvSpPr>
          <p:cNvPr id="766" name="real meter =…"/>
          <p:cNvSpPr/>
          <p:nvPr/>
        </p:nvSpPr>
        <p:spPr>
          <a:xfrm>
            <a:off x="8332094" y="5895287"/>
            <a:ext cx="356870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real meter = 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ideal meter with R</a:t>
            </a:r>
          </a:p>
        </p:txBody>
      </p:sp>
      <p:grpSp>
        <p:nvGrpSpPr>
          <p:cNvPr id="780" name="Group"/>
          <p:cNvGrpSpPr/>
          <p:nvPr/>
        </p:nvGrpSpPr>
        <p:grpSpPr>
          <a:xfrm>
            <a:off x="8932069" y="2489200"/>
            <a:ext cx="2362200" cy="2654300"/>
            <a:chOff x="0" y="0"/>
            <a:chExt cx="2362200" cy="2654300"/>
          </a:xfrm>
        </p:grpSpPr>
        <p:sp>
          <p:nvSpPr>
            <p:cNvPr id="767" name="Rounded Rectangle"/>
            <p:cNvSpPr/>
            <p:nvPr/>
          </p:nvSpPr>
          <p:spPr>
            <a:xfrm>
              <a:off x="0" y="0"/>
              <a:ext cx="2082800" cy="2654300"/>
            </a:xfrm>
            <a:prstGeom prst="roundRect">
              <a:avLst>
                <a:gd name="adj" fmla="val 9146"/>
              </a:avLst>
            </a:prstGeom>
            <a:solidFill>
              <a:srgbClr val="2F45FF">
                <a:alpha val="28195"/>
              </a:srgbClr>
            </a:solidFill>
            <a:ln w="127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5155" marR="45155" defTabSz="1016000">
                <a:defRPr sz="26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Roman"/>
                </a:defRPr>
              </a:pPr>
              <a:endParaRPr sz="2600"/>
            </a:p>
          </p:txBody>
        </p:sp>
        <p:sp>
          <p:nvSpPr>
            <p:cNvPr id="768" name="Line"/>
            <p:cNvSpPr/>
            <p:nvPr/>
          </p:nvSpPr>
          <p:spPr>
            <a:xfrm rot="5400000">
              <a:off x="709610" y="1028172"/>
              <a:ext cx="140970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1"/>
                  </a:moveTo>
                  <a:lnTo>
                    <a:pt x="2990" y="10800"/>
                  </a:lnTo>
                  <a:lnTo>
                    <a:pt x="4088" y="21600"/>
                  </a:lnTo>
                  <a:lnTo>
                    <a:pt x="6407" y="337"/>
                  </a:lnTo>
                  <a:lnTo>
                    <a:pt x="8725" y="21600"/>
                  </a:lnTo>
                  <a:lnTo>
                    <a:pt x="10922" y="0"/>
                  </a:lnTo>
                  <a:lnTo>
                    <a:pt x="13119" y="21600"/>
                  </a:lnTo>
                  <a:lnTo>
                    <a:pt x="15498" y="0"/>
                  </a:lnTo>
                  <a:lnTo>
                    <a:pt x="17573" y="21263"/>
                  </a:lnTo>
                  <a:lnTo>
                    <a:pt x="18854" y="11138"/>
                  </a:lnTo>
                  <a:lnTo>
                    <a:pt x="21600" y="11138"/>
                  </a:lnTo>
                </a:path>
              </a:pathLst>
            </a:custGeom>
            <a:noFill/>
            <a:ln w="38100" cap="flat">
              <a:solidFill>
                <a:srgbClr val="FC121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/>
            </a:p>
          </p:txBody>
        </p:sp>
        <p:sp>
          <p:nvSpPr>
            <p:cNvPr id="769" name="Line"/>
            <p:cNvSpPr/>
            <p:nvPr/>
          </p:nvSpPr>
          <p:spPr>
            <a:xfrm flipH="1">
              <a:off x="523016" y="419100"/>
              <a:ext cx="1" cy="55880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70" name="Line"/>
            <p:cNvSpPr/>
            <p:nvPr/>
          </p:nvSpPr>
          <p:spPr>
            <a:xfrm flipH="1">
              <a:off x="523016" y="1689100"/>
              <a:ext cx="1" cy="4572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71" name="Line"/>
            <p:cNvSpPr/>
            <p:nvPr/>
          </p:nvSpPr>
          <p:spPr>
            <a:xfrm>
              <a:off x="494487" y="444500"/>
              <a:ext cx="1588582" cy="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72" name="Line"/>
            <p:cNvSpPr/>
            <p:nvPr/>
          </p:nvSpPr>
          <p:spPr>
            <a:xfrm>
              <a:off x="495300" y="2146300"/>
              <a:ext cx="1587693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73" name="Circle"/>
            <p:cNvSpPr/>
            <p:nvPr/>
          </p:nvSpPr>
          <p:spPr>
            <a:xfrm>
              <a:off x="2095500" y="304800"/>
              <a:ext cx="266700" cy="266700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774" name="Circle"/>
            <p:cNvSpPr/>
            <p:nvPr/>
          </p:nvSpPr>
          <p:spPr>
            <a:xfrm>
              <a:off x="2095500" y="2006600"/>
              <a:ext cx="266700" cy="266700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3000"/>
            </a:p>
          </p:txBody>
        </p:sp>
        <p:sp>
          <p:nvSpPr>
            <p:cNvPr id="775" name="Line"/>
            <p:cNvSpPr/>
            <p:nvPr/>
          </p:nvSpPr>
          <p:spPr>
            <a:xfrm>
              <a:off x="1412016" y="419100"/>
              <a:ext cx="1" cy="1778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76" name="Line"/>
            <p:cNvSpPr/>
            <p:nvPr/>
          </p:nvSpPr>
          <p:spPr>
            <a:xfrm>
              <a:off x="1412016" y="1993900"/>
              <a:ext cx="1" cy="17780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779" name="Group"/>
            <p:cNvGrpSpPr/>
            <p:nvPr/>
          </p:nvGrpSpPr>
          <p:grpSpPr>
            <a:xfrm>
              <a:off x="168275" y="990600"/>
              <a:ext cx="685800" cy="685800"/>
              <a:chOff x="0" y="0"/>
              <a:chExt cx="685800" cy="685800"/>
            </a:xfrm>
          </p:grpSpPr>
          <p:sp>
            <p:nvSpPr>
              <p:cNvPr id="777" name="Circle"/>
              <p:cNvSpPr/>
              <p:nvPr/>
            </p:nvSpPr>
            <p:spPr>
              <a:xfrm>
                <a:off x="0" y="0"/>
                <a:ext cx="685800" cy="685800"/>
              </a:xfrm>
              <a:prstGeom prst="ellips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39" marR="40639" defTabSz="914400">
                  <a:defRPr sz="3200"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200"/>
              </a:p>
            </p:txBody>
          </p:sp>
          <p:sp>
            <p:nvSpPr>
              <p:cNvPr id="778" name="V"/>
              <p:cNvSpPr/>
              <p:nvPr/>
            </p:nvSpPr>
            <p:spPr>
              <a:xfrm>
                <a:off x="133350" y="79375"/>
                <a:ext cx="433132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 marL="40639" marR="40639" defTabSz="914400">
                  <a:defRPr sz="3200"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Gill Sans"/>
                  </a:defRPr>
                </a:lvl1pPr>
              </a:lstStyle>
              <a:p>
                <a:r>
                  <a:t>V</a:t>
                </a:r>
              </a:p>
            </p:txBody>
          </p:sp>
        </p:grpSp>
      </p:grpSp>
      <p:sp>
        <p:nvSpPr>
          <p:cNvPr id="781" name="Rounded Rectangle"/>
          <p:cNvSpPr/>
          <p:nvPr/>
        </p:nvSpPr>
        <p:spPr>
          <a:xfrm>
            <a:off x="5026053" y="2633296"/>
            <a:ext cx="3260505" cy="2353408"/>
          </a:xfrm>
          <a:prstGeom prst="roundRect">
            <a:avLst>
              <a:gd name="adj" fmla="val 8721"/>
            </a:avLst>
          </a:prstGeom>
          <a:solidFill>
            <a:srgbClr val="2F45FF">
              <a:alpha val="28195"/>
            </a:srgbClr>
          </a:solidFill>
          <a:ln w="12700"/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600"/>
          </a:p>
        </p:txBody>
      </p:sp>
      <p:sp>
        <p:nvSpPr>
          <p:cNvPr id="782" name="Line"/>
          <p:cNvSpPr/>
          <p:nvPr/>
        </p:nvSpPr>
        <p:spPr>
          <a:xfrm rot="5400000">
            <a:off x="6291562" y="3495676"/>
            <a:ext cx="1508857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783" name="I"/>
          <p:cNvSpPr/>
          <p:nvPr/>
        </p:nvSpPr>
        <p:spPr>
          <a:xfrm>
            <a:off x="5286954" y="3374718"/>
            <a:ext cx="25006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  <p:sp>
        <p:nvSpPr>
          <p:cNvPr id="784" name="Line"/>
          <p:cNvSpPr/>
          <p:nvPr/>
        </p:nvSpPr>
        <p:spPr>
          <a:xfrm>
            <a:off x="6194233" y="2976196"/>
            <a:ext cx="1" cy="42445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85" name="Line"/>
          <p:cNvSpPr/>
          <p:nvPr/>
        </p:nvSpPr>
        <p:spPr>
          <a:xfrm>
            <a:off x="6194233" y="4097780"/>
            <a:ext cx="1" cy="45321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86" name="Line"/>
          <p:cNvSpPr/>
          <p:nvPr/>
        </p:nvSpPr>
        <p:spPr>
          <a:xfrm>
            <a:off x="6168832" y="3001598"/>
            <a:ext cx="120445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87" name="Line"/>
          <p:cNvSpPr/>
          <p:nvPr/>
        </p:nvSpPr>
        <p:spPr>
          <a:xfrm>
            <a:off x="6191917" y="4518628"/>
            <a:ext cx="1217077" cy="12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88" name="R"/>
          <p:cNvSpPr/>
          <p:nvPr/>
        </p:nvSpPr>
        <p:spPr>
          <a:xfrm>
            <a:off x="7424425" y="3348097"/>
            <a:ext cx="42960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dirty="0"/>
              <a:t>R</a:t>
            </a:r>
          </a:p>
        </p:txBody>
      </p:sp>
      <p:sp>
        <p:nvSpPr>
          <p:cNvPr id="789" name="Circle"/>
          <p:cNvSpPr/>
          <p:nvPr/>
        </p:nvSpPr>
        <p:spPr>
          <a:xfrm>
            <a:off x="7385716" y="2861896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790" name="Circle"/>
          <p:cNvSpPr/>
          <p:nvPr/>
        </p:nvSpPr>
        <p:spPr>
          <a:xfrm>
            <a:off x="7408993" y="4385278"/>
            <a:ext cx="266700" cy="26670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000"/>
          </a:p>
        </p:txBody>
      </p:sp>
      <p:sp>
        <p:nvSpPr>
          <p:cNvPr id="791" name="Circle"/>
          <p:cNvSpPr/>
          <p:nvPr/>
        </p:nvSpPr>
        <p:spPr>
          <a:xfrm>
            <a:off x="5852191" y="3420696"/>
            <a:ext cx="685800" cy="685800"/>
          </a:xfrm>
          <a:prstGeom prst="ellipse">
            <a:avLst/>
          </a:prstGeom>
          <a:ln w="635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792" name="Line"/>
          <p:cNvSpPr/>
          <p:nvPr/>
        </p:nvSpPr>
        <p:spPr>
          <a:xfrm flipV="1">
            <a:off x="6191916" y="3531416"/>
            <a:ext cx="0" cy="452738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roup"/>
          <p:cNvGrpSpPr/>
          <p:nvPr/>
        </p:nvGrpSpPr>
        <p:grpSpPr>
          <a:xfrm>
            <a:off x="3979070" y="4025901"/>
            <a:ext cx="1295401" cy="1282701"/>
            <a:chOff x="0" y="0"/>
            <a:chExt cx="1295400" cy="1282700"/>
          </a:xfrm>
        </p:grpSpPr>
        <p:grpSp>
          <p:nvGrpSpPr>
            <p:cNvPr id="797" name="Group"/>
            <p:cNvGrpSpPr/>
            <p:nvPr/>
          </p:nvGrpSpPr>
          <p:grpSpPr>
            <a:xfrm>
              <a:off x="0" y="0"/>
              <a:ext cx="1295401" cy="1282701"/>
              <a:chOff x="0" y="0"/>
              <a:chExt cx="1295400" cy="1282700"/>
            </a:xfrm>
          </p:grpSpPr>
          <p:sp>
            <p:nvSpPr>
              <p:cNvPr id="794" name="Oval"/>
              <p:cNvSpPr/>
              <p:nvPr/>
            </p:nvSpPr>
            <p:spPr>
              <a:xfrm>
                <a:off x="310896" y="56589"/>
                <a:ext cx="863601" cy="943163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795" name="Rectangle"/>
              <p:cNvSpPr/>
              <p:nvPr/>
            </p:nvSpPr>
            <p:spPr>
              <a:xfrm>
                <a:off x="431800" y="0"/>
                <a:ext cx="863601" cy="6413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  <p:sp>
            <p:nvSpPr>
              <p:cNvPr id="796" name="Rectangle"/>
              <p:cNvSpPr/>
              <p:nvPr/>
            </p:nvSpPr>
            <p:spPr>
              <a:xfrm>
                <a:off x="0" y="169769"/>
                <a:ext cx="863601" cy="111293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 sz="3000"/>
              </a:p>
            </p:txBody>
          </p:sp>
        </p:grpSp>
        <p:sp>
          <p:nvSpPr>
            <p:cNvPr id="798" name="Line"/>
            <p:cNvSpPr/>
            <p:nvPr/>
          </p:nvSpPr>
          <p:spPr>
            <a:xfrm flipH="1">
              <a:off x="1168400" y="533400"/>
              <a:ext cx="38100" cy="101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00" name="V source loading"/>
          <p:cNvSpPr txBox="1">
            <a:spLocks noGrp="1"/>
          </p:cNvSpPr>
          <p:nvPr>
            <p:ph type="title"/>
          </p:nvPr>
        </p:nvSpPr>
        <p:spPr>
          <a:xfrm>
            <a:off x="2607469" y="203200"/>
            <a:ext cx="8178800" cy="952500"/>
          </a:xfrm>
          <a:prstGeom prst="rect">
            <a:avLst/>
          </a:prstGeom>
        </p:spPr>
        <p:txBody>
          <a:bodyPr/>
          <a:lstStyle/>
          <a:p>
            <a:pPr>
              <a:defRPr sz="5700"/>
            </a:pPr>
            <a:r>
              <a:rPr i="1"/>
              <a:t>V</a:t>
            </a:r>
            <a:r>
              <a:t> source loading</a:t>
            </a:r>
          </a:p>
        </p:txBody>
      </p:sp>
      <p:sp>
        <p:nvSpPr>
          <p:cNvPr id="801" name="Rounded Rectangle"/>
          <p:cNvSpPr/>
          <p:nvPr/>
        </p:nvSpPr>
        <p:spPr>
          <a:xfrm>
            <a:off x="1997869" y="1460500"/>
            <a:ext cx="2184400" cy="3581400"/>
          </a:xfrm>
          <a:prstGeom prst="roundRect">
            <a:avLst>
              <a:gd name="adj" fmla="val 8721"/>
            </a:avLst>
          </a:prstGeom>
          <a:solidFill>
            <a:srgbClr val="2F45FF">
              <a:alpha val="28195"/>
            </a:srgbClr>
          </a:solidFill>
          <a:ln w="12700"/>
        </p:spPr>
        <p:txBody>
          <a:bodyPr lIns="50800" tIns="50800" rIns="50800" bIns="50800" anchor="ctr"/>
          <a:lstStyle/>
          <a:p>
            <a:pPr marL="45155" marR="45155" defTabSz="1016000">
              <a:defRPr sz="2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Roman"/>
              </a:defRPr>
            </a:pPr>
            <a:endParaRPr sz="2600"/>
          </a:p>
        </p:txBody>
      </p:sp>
      <p:sp>
        <p:nvSpPr>
          <p:cNvPr id="802" name="Line"/>
          <p:cNvSpPr/>
          <p:nvPr/>
        </p:nvSpPr>
        <p:spPr>
          <a:xfrm rot="5400000">
            <a:off x="2453480" y="3695173"/>
            <a:ext cx="14097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803" name="V"/>
          <p:cNvSpPr/>
          <p:nvPr/>
        </p:nvSpPr>
        <p:spPr>
          <a:xfrm>
            <a:off x="2177951" y="2201922"/>
            <a:ext cx="41678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V</a:t>
            </a:r>
          </a:p>
        </p:txBody>
      </p:sp>
      <p:sp>
        <p:nvSpPr>
          <p:cNvPr id="804" name="Line"/>
          <p:cNvSpPr/>
          <p:nvPr/>
        </p:nvSpPr>
        <p:spPr>
          <a:xfrm flipH="1">
            <a:off x="3168586" y="1803400"/>
            <a:ext cx="1" cy="69090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5" name="Line"/>
          <p:cNvSpPr/>
          <p:nvPr/>
        </p:nvSpPr>
        <p:spPr>
          <a:xfrm flipH="1">
            <a:off x="3168586" y="2752252"/>
            <a:ext cx="1" cy="62594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6" name="Line"/>
          <p:cNvSpPr/>
          <p:nvPr/>
        </p:nvSpPr>
        <p:spPr>
          <a:xfrm>
            <a:off x="2719454" y="2501037"/>
            <a:ext cx="906332" cy="128"/>
          </a:xfrm>
          <a:prstGeom prst="line">
            <a:avLst/>
          </a:prstGeom>
          <a:ln w="38100">
            <a:solidFill>
              <a:srgbClr val="DB3C2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7" name="Line"/>
          <p:cNvSpPr/>
          <p:nvPr/>
        </p:nvSpPr>
        <p:spPr>
          <a:xfrm>
            <a:off x="2946806" y="2729637"/>
            <a:ext cx="437681" cy="128"/>
          </a:xfrm>
          <a:prstGeom prst="line">
            <a:avLst/>
          </a:prstGeom>
          <a:ln w="76200">
            <a:solidFill>
              <a:srgbClr val="DB3C2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8" name="Line"/>
          <p:cNvSpPr/>
          <p:nvPr/>
        </p:nvSpPr>
        <p:spPr>
          <a:xfrm>
            <a:off x="3143185" y="1828801"/>
            <a:ext cx="1814896" cy="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9" name="Line"/>
          <p:cNvSpPr/>
          <p:nvPr/>
        </p:nvSpPr>
        <p:spPr>
          <a:xfrm>
            <a:off x="3130486" y="4673600"/>
            <a:ext cx="1826619" cy="12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0" name="r"/>
          <p:cNvSpPr/>
          <p:nvPr/>
        </p:nvSpPr>
        <p:spPr>
          <a:xfrm>
            <a:off x="2238866" y="3535422"/>
            <a:ext cx="29495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r</a:t>
            </a:r>
          </a:p>
        </p:txBody>
      </p:sp>
      <p:sp>
        <p:nvSpPr>
          <p:cNvPr id="811" name="source…"/>
          <p:cNvSpPr/>
          <p:nvPr/>
        </p:nvSpPr>
        <p:spPr>
          <a:xfrm>
            <a:off x="1988632" y="4988664"/>
            <a:ext cx="2095124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source</a:t>
            </a:r>
          </a:p>
          <a:p>
            <a:pPr algn="ctr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  <a:p>
            <a:pPr algn="ctr">
              <a:defRPr sz="3200" i="1">
                <a:latin typeface="+mj-lt"/>
                <a:ea typeface="+mj-ea"/>
                <a:cs typeface="+mj-cs"/>
                <a:sym typeface="Gill Sans"/>
              </a:defRPr>
            </a:pPr>
            <a:r>
              <a:rPr sz="3200"/>
              <a:t>like a battery</a:t>
            </a:r>
          </a:p>
        </p:txBody>
      </p:sp>
      <p:sp>
        <p:nvSpPr>
          <p:cNvPr id="812" name="Line"/>
          <p:cNvSpPr/>
          <p:nvPr/>
        </p:nvSpPr>
        <p:spPr>
          <a:xfrm rot="5400000">
            <a:off x="4218780" y="2983973"/>
            <a:ext cx="14097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31"/>
                </a:moveTo>
                <a:lnTo>
                  <a:pt x="2990" y="10800"/>
                </a:lnTo>
                <a:lnTo>
                  <a:pt x="4088" y="21600"/>
                </a:lnTo>
                <a:lnTo>
                  <a:pt x="6407" y="337"/>
                </a:lnTo>
                <a:lnTo>
                  <a:pt x="8725" y="21600"/>
                </a:lnTo>
                <a:lnTo>
                  <a:pt x="10922" y="0"/>
                </a:lnTo>
                <a:lnTo>
                  <a:pt x="13119" y="21600"/>
                </a:lnTo>
                <a:lnTo>
                  <a:pt x="15498" y="0"/>
                </a:lnTo>
                <a:lnTo>
                  <a:pt x="17573" y="21263"/>
                </a:lnTo>
                <a:lnTo>
                  <a:pt x="18854" y="11138"/>
                </a:lnTo>
                <a:lnTo>
                  <a:pt x="21600" y="11138"/>
                </a:lnTo>
              </a:path>
            </a:pathLst>
          </a:custGeom>
          <a:ln w="38100">
            <a:solidFill>
              <a:srgbClr val="FC121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813" name="Line"/>
          <p:cNvSpPr/>
          <p:nvPr/>
        </p:nvSpPr>
        <p:spPr>
          <a:xfrm>
            <a:off x="4933886" y="1799752"/>
            <a:ext cx="1" cy="82914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4" name="Line"/>
          <p:cNvSpPr/>
          <p:nvPr/>
        </p:nvSpPr>
        <p:spPr>
          <a:xfrm>
            <a:off x="4933886" y="3933352"/>
            <a:ext cx="1" cy="76564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5" name="Circle"/>
          <p:cNvSpPr/>
          <p:nvPr/>
        </p:nvSpPr>
        <p:spPr>
          <a:xfrm>
            <a:off x="4879997" y="2579925"/>
            <a:ext cx="99193" cy="99254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816" name="Circle"/>
          <p:cNvSpPr/>
          <p:nvPr/>
        </p:nvSpPr>
        <p:spPr>
          <a:xfrm>
            <a:off x="4879997" y="3888025"/>
            <a:ext cx="99193" cy="99254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3200"/>
          </a:p>
        </p:txBody>
      </p:sp>
      <p:sp>
        <p:nvSpPr>
          <p:cNvPr id="817" name="Rload"/>
          <p:cNvSpPr/>
          <p:nvPr/>
        </p:nvSpPr>
        <p:spPr>
          <a:xfrm>
            <a:off x="5277534" y="2824223"/>
            <a:ext cx="107561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4800" i="1">
                <a:latin typeface="+mj-lt"/>
                <a:ea typeface="+mj-ea"/>
                <a:cs typeface="+mj-cs"/>
                <a:sym typeface="Gill Sans"/>
              </a:defRPr>
            </a:pPr>
            <a:r>
              <a:rPr sz="4800"/>
              <a:t>R</a:t>
            </a:r>
            <a:r>
              <a:rPr sz="4800" baseline="-5999"/>
              <a:t>load</a:t>
            </a:r>
          </a:p>
        </p:txBody>
      </p:sp>
      <p:sp>
        <p:nvSpPr>
          <p:cNvPr id="818" name="∆Vload = V - Ir…"/>
          <p:cNvSpPr/>
          <p:nvPr/>
        </p:nvSpPr>
        <p:spPr>
          <a:xfrm>
            <a:off x="7300324" y="1385694"/>
            <a:ext cx="3097003" cy="260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defRPr sz="4100">
                <a:latin typeface="+mj-lt"/>
                <a:ea typeface="+mj-ea"/>
                <a:cs typeface="+mj-cs"/>
                <a:sym typeface="Gill Sans"/>
              </a:defRPr>
            </a:pPr>
            <a:r>
              <a:rPr sz="4100" dirty="0">
                <a:latin typeface="+mn-lt"/>
              </a:rPr>
              <a:t>∆</a:t>
            </a:r>
            <a:r>
              <a:rPr sz="4100" i="1" dirty="0" err="1">
                <a:latin typeface="+mn-lt"/>
              </a:rPr>
              <a:t>V</a:t>
            </a:r>
            <a:r>
              <a:rPr sz="4100" i="1" baseline="-5999" dirty="0" err="1">
                <a:latin typeface="+mn-lt"/>
              </a:rPr>
              <a:t>load</a:t>
            </a:r>
            <a:r>
              <a:rPr sz="4100" i="1" dirty="0">
                <a:latin typeface="+mn-lt"/>
              </a:rPr>
              <a:t> = V - </a:t>
            </a:r>
            <a:r>
              <a:rPr sz="4100" i="1" dirty="0" err="1">
                <a:latin typeface="+mn-lt"/>
              </a:rPr>
              <a:t>Ir</a:t>
            </a:r>
            <a:endParaRPr sz="4100" i="1" dirty="0">
              <a:latin typeface="+mn-lt"/>
            </a:endParaRPr>
          </a:p>
          <a:p>
            <a:pPr algn="ctr" defTabSz="584200">
              <a:defRPr sz="4100">
                <a:latin typeface="+mj-lt"/>
                <a:ea typeface="+mj-ea"/>
                <a:cs typeface="+mj-cs"/>
                <a:sym typeface="Gill Sans"/>
              </a:defRPr>
            </a:pPr>
            <a:endParaRPr sz="4100" i="1" dirty="0">
              <a:latin typeface="+mn-lt"/>
            </a:endParaRPr>
          </a:p>
          <a:p>
            <a:pPr algn="ctr" defTabSz="584200">
              <a:defRPr sz="4100">
                <a:latin typeface="+mj-lt"/>
                <a:ea typeface="+mj-ea"/>
                <a:cs typeface="+mj-cs"/>
                <a:sym typeface="Gill Sans"/>
              </a:defRPr>
            </a:pPr>
            <a:r>
              <a:rPr sz="4100" i="1" dirty="0">
                <a:latin typeface="+mn-lt"/>
              </a:rPr>
              <a:t>for r </a:t>
            </a:r>
            <a:r>
              <a:rPr sz="3600" i="1" dirty="0">
                <a:uFill>
                  <a:solidFill>
                    <a:srgbClr val="000000"/>
                  </a:solidFill>
                </a:uFill>
                <a:latin typeface="+mn-lt"/>
              </a:rPr>
              <a:t>≪ </a:t>
            </a:r>
            <a:r>
              <a:rPr sz="3600" i="1" dirty="0" err="1">
                <a:uFill>
                  <a:solidFill>
                    <a:srgbClr val="000000"/>
                  </a:solidFill>
                </a:uFill>
                <a:latin typeface="+mn-lt"/>
              </a:rPr>
              <a:t>R</a:t>
            </a:r>
            <a:r>
              <a:rPr sz="3600" i="1" baseline="-5999" dirty="0" err="1">
                <a:uFill>
                  <a:solidFill>
                    <a:srgbClr val="000000"/>
                  </a:solidFill>
                </a:uFill>
                <a:latin typeface="+mn-lt"/>
              </a:rPr>
              <a:t>load</a:t>
            </a:r>
            <a:r>
              <a:rPr sz="3600" i="1" dirty="0">
                <a:uFill>
                  <a:solidFill>
                    <a:srgbClr val="000000"/>
                  </a:solidFill>
                </a:uFill>
                <a:latin typeface="+mn-lt"/>
              </a:rPr>
              <a:t>, </a:t>
            </a:r>
          </a:p>
          <a:p>
            <a:pPr algn="ctr" defTabSz="584200">
              <a:defRPr sz="4100">
                <a:latin typeface="+mj-lt"/>
                <a:ea typeface="+mj-ea"/>
                <a:cs typeface="+mj-cs"/>
                <a:sym typeface="Gill Sans"/>
              </a:defRPr>
            </a:pPr>
            <a:r>
              <a:rPr sz="4100" dirty="0">
                <a:latin typeface="+mn-lt"/>
              </a:rPr>
              <a:t>∆</a:t>
            </a:r>
            <a:r>
              <a:rPr sz="4100" i="1" dirty="0" err="1">
                <a:latin typeface="+mn-lt"/>
              </a:rPr>
              <a:t>V</a:t>
            </a:r>
            <a:r>
              <a:rPr sz="4100" i="1" baseline="-5999" dirty="0" err="1">
                <a:latin typeface="+mn-lt"/>
              </a:rPr>
              <a:t>load</a:t>
            </a:r>
            <a:r>
              <a:rPr sz="4100" i="1" dirty="0">
                <a:latin typeface="+mn-lt"/>
              </a:rPr>
              <a:t> ≈ V</a:t>
            </a:r>
          </a:p>
        </p:txBody>
      </p:sp>
      <p:sp>
        <p:nvSpPr>
          <p:cNvPr id="819" name="V source wants R high…"/>
          <p:cNvSpPr/>
          <p:nvPr/>
        </p:nvSpPr>
        <p:spPr>
          <a:xfrm>
            <a:off x="5808644" y="4971043"/>
            <a:ext cx="5605701" cy="204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V source wants R </a:t>
            </a:r>
            <a:r>
              <a:rPr sz="3200" b="1" dirty="0">
                <a:latin typeface="+mn-lt"/>
              </a:rPr>
              <a:t>high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endParaRPr sz="3200" b="1" dirty="0">
              <a:latin typeface="+mn-lt"/>
            </a:endParaRP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one easy solution:</a:t>
            </a:r>
          </a:p>
          <a:p>
            <a:pPr algn="ctr"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sz="3200" dirty="0">
                <a:latin typeface="+mn-lt"/>
              </a:rPr>
              <a:t>large resistor in parallel with load</a:t>
            </a:r>
          </a:p>
        </p:txBody>
      </p:sp>
      <p:sp>
        <p:nvSpPr>
          <p:cNvPr id="820" name="I"/>
          <p:cNvSpPr/>
          <p:nvPr/>
        </p:nvSpPr>
        <p:spPr>
          <a:xfrm>
            <a:off x="5168000" y="4819964"/>
            <a:ext cx="206787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>
              <a:defRPr sz="4200" i="1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I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2302</Words>
  <Application>Microsoft Macintosh PowerPoint</Application>
  <PresentationFormat>Custom</PresentationFormat>
  <Paragraphs>622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Brush Script MT Italic</vt:lpstr>
      <vt:lpstr>Arial</vt:lpstr>
      <vt:lpstr>Book Antiqua</vt:lpstr>
      <vt:lpstr>Gill Sans</vt:lpstr>
      <vt:lpstr>Helvetica</vt:lpstr>
      <vt:lpstr>KufiStandardGK Regular</vt:lpstr>
      <vt:lpstr>Lucida Grande</vt:lpstr>
      <vt:lpstr>Symbol</vt:lpstr>
      <vt:lpstr>Times New Roman</vt:lpstr>
      <vt:lpstr>Times Roman</vt:lpstr>
      <vt:lpstr>White</vt:lpstr>
      <vt:lpstr>Electrical measurements and signals</vt:lpstr>
      <vt:lpstr>why?</vt:lpstr>
      <vt:lpstr>series resistors</vt:lpstr>
      <vt:lpstr>voltage divider</vt:lpstr>
      <vt:lpstr>parallel resistors</vt:lpstr>
      <vt:lpstr>more complex arrangements</vt:lpstr>
      <vt:lpstr>Thévenin equivalents</vt:lpstr>
      <vt:lpstr>so what?</vt:lpstr>
      <vt:lpstr>V source loading</vt:lpstr>
      <vt:lpstr>PowerPoint Presentation</vt:lpstr>
      <vt:lpstr>measuring the meter</vt:lpstr>
      <vt:lpstr>summary</vt:lpstr>
      <vt:lpstr>Sourcing current</vt:lpstr>
      <vt:lpstr>Sourcing current, “properly”</vt:lpstr>
      <vt:lpstr>source/meter impedance</vt:lpstr>
      <vt:lpstr>Sourcing voltage</vt:lpstr>
      <vt:lpstr>Sourcing voltage II</vt:lpstr>
      <vt:lpstr>source/meter resistances</vt:lpstr>
      <vt:lpstr>what if I want to measure a small change in R?</vt:lpstr>
      <vt:lpstr>what about a real sample with a weird shape? Van der Pauw technique</vt:lpstr>
      <vt:lpstr>What? Why?</vt:lpstr>
      <vt:lpstr>rc circuits</vt:lpstr>
      <vt:lpstr>differentiator</vt:lpstr>
      <vt:lpstr>integrator</vt:lpstr>
      <vt:lpstr>so what?</vt:lpstr>
      <vt:lpstr>ac circuits &amp; impedance</vt:lpstr>
      <vt:lpstr>resistive circuits</vt:lpstr>
      <vt:lpstr>capacitive circuits</vt:lpstr>
      <vt:lpstr>our filters in frequency domain</vt:lpstr>
      <vt:lpstr>familiar?</vt:lpstr>
      <vt:lpstr>familiar?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noise</vt:lpstr>
      <vt:lpstr>what’s your bandwidth?</vt:lpstr>
      <vt:lpstr>No, what is bandwidth?</vt:lpstr>
      <vt:lpstr>how do we make a signal periodic?</vt:lpstr>
      <vt:lpstr>then what?</vt:lpstr>
      <vt:lpstr>Demodulation / Mixing</vt:lpstr>
      <vt:lpstr>so what?</vt:lpstr>
      <vt:lpstr>Signal freq approaches ref freq</vt:lpstr>
      <vt:lpstr>block diagram</vt:lpstr>
      <vt:lpstr>Slightly more realistic</vt:lpstr>
      <vt:lpstr>another description</vt:lpstr>
      <vt:lpstr>math is useful</vt:lpstr>
      <vt:lpstr>example: measuring dI/dV</vt:lpstr>
      <vt:lpstr>PowerPoint Presentation</vt:lpstr>
      <vt:lpstr>What should the frequency be?</vt:lpstr>
      <vt:lpstr>realistic circuit</vt:lpstr>
      <vt:lpstr>grounding and other problems</vt:lpstr>
      <vt:lpstr>PowerPoint Presentation</vt:lpstr>
      <vt:lpstr>PowerPoint Presentation</vt:lpstr>
      <vt:lpstr>So this means?</vt:lpstr>
      <vt:lpstr>PowerPoint Presentation</vt:lpstr>
      <vt:lpstr>“other”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measurements and signals</dc:title>
  <cp:lastModifiedBy>Patrick LeClair</cp:lastModifiedBy>
  <cp:revision>10</cp:revision>
  <dcterms:modified xsi:type="dcterms:W3CDTF">2022-09-20T14:00:48Z</dcterms:modified>
</cp:coreProperties>
</file>