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1"/>
  </p:notesMasterIdLst>
  <p:sldIdLst>
    <p:sldId id="256" r:id="rId2"/>
    <p:sldId id="257" r:id="rId3"/>
    <p:sldId id="258" r:id="rId4"/>
    <p:sldId id="259" r:id="rId5"/>
    <p:sldId id="260" r:id="rId6"/>
    <p:sldId id="261" r:id="rId7"/>
    <p:sldId id="262" r:id="rId8"/>
    <p:sldId id="263" r:id="rId9"/>
    <p:sldId id="264" r:id="rId10"/>
    <p:sldId id="265" r:id="rId11"/>
    <p:sldId id="266" r:id="rId12"/>
    <p:sldId id="275" r:id="rId13"/>
    <p:sldId id="277" r:id="rId14"/>
    <p:sldId id="278" r:id="rId15"/>
    <p:sldId id="279" r:id="rId16"/>
    <p:sldId id="276" r:id="rId17"/>
    <p:sldId id="274" r:id="rId18"/>
    <p:sldId id="267" r:id="rId19"/>
    <p:sldId id="268" r:id="rId20"/>
    <p:sldId id="280" r:id="rId21"/>
    <p:sldId id="269" r:id="rId22"/>
    <p:sldId id="270" r:id="rId23"/>
    <p:sldId id="318" r:id="rId24"/>
    <p:sldId id="271" r:id="rId25"/>
    <p:sldId id="293" r:id="rId26"/>
    <p:sldId id="272" r:id="rId27"/>
    <p:sldId id="281" r:id="rId28"/>
    <p:sldId id="282" r:id="rId29"/>
    <p:sldId id="284" r:id="rId30"/>
    <p:sldId id="285" r:id="rId31"/>
    <p:sldId id="313" r:id="rId32"/>
    <p:sldId id="314" r:id="rId33"/>
    <p:sldId id="315" r:id="rId34"/>
    <p:sldId id="317" r:id="rId35"/>
    <p:sldId id="316" r:id="rId36"/>
    <p:sldId id="286" r:id="rId37"/>
    <p:sldId id="292" r:id="rId38"/>
    <p:sldId id="287" r:id="rId39"/>
    <p:sldId id="288" r:id="rId40"/>
    <p:sldId id="291" r:id="rId41"/>
    <p:sldId id="289" r:id="rId42"/>
    <p:sldId id="290" r:id="rId43"/>
    <p:sldId id="283" r:id="rId44"/>
    <p:sldId id="273" r:id="rId45"/>
    <p:sldId id="299" r:id="rId46"/>
    <p:sldId id="300" r:id="rId47"/>
    <p:sldId id="301" r:id="rId48"/>
    <p:sldId id="302" r:id="rId49"/>
    <p:sldId id="303" r:id="rId50"/>
    <p:sldId id="305" r:id="rId51"/>
    <p:sldId id="309" r:id="rId52"/>
    <p:sldId id="310" r:id="rId53"/>
    <p:sldId id="311" r:id="rId54"/>
    <p:sldId id="312" r:id="rId55"/>
    <p:sldId id="307" r:id="rId56"/>
    <p:sldId id="304" r:id="rId57"/>
    <p:sldId id="306" r:id="rId58"/>
    <p:sldId id="308" r:id="rId59"/>
    <p:sldId id="294"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203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23"/>
    <p:restoredTop sz="94762"/>
  </p:normalViewPr>
  <p:slideViewPr>
    <p:cSldViewPr snapToGrid="0" snapToObjects="1">
      <p:cViewPr>
        <p:scale>
          <a:sx n="120" d="100"/>
          <a:sy n="120" d="100"/>
        </p:scale>
        <p:origin x="768" y="20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6D1006-FFDA-9A42-BD91-E0012D08FF8D}" type="datetimeFigureOut">
              <a:rPr lang="en-US" smtClean="0"/>
              <a:t>9/29/22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F20B3E-DD45-8C45-B46F-8B0E9AA07929}" type="slidenum">
              <a:rPr lang="en-US" smtClean="0"/>
              <a:t>‹#›</a:t>
            </a:fld>
            <a:endParaRPr lang="en-US"/>
          </a:p>
        </p:txBody>
      </p:sp>
    </p:spTree>
    <p:extLst>
      <p:ext uri="{BB962C8B-B14F-4D97-AF65-F5344CB8AC3E}">
        <p14:creationId xmlns:p14="http://schemas.microsoft.com/office/powerpoint/2010/main" val="222578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F20B3E-DD45-8C45-B46F-8B0E9AA07929}" type="slidenum">
              <a:rPr lang="en-US" smtClean="0"/>
              <a:t>25</a:t>
            </a:fld>
            <a:endParaRPr lang="en-US"/>
          </a:p>
        </p:txBody>
      </p:sp>
    </p:spTree>
    <p:extLst>
      <p:ext uri="{BB962C8B-B14F-4D97-AF65-F5344CB8AC3E}">
        <p14:creationId xmlns:p14="http://schemas.microsoft.com/office/powerpoint/2010/main" val="13201512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58E4AA91-FD3C-DD48-98FF-3EF1600190B6}" type="datetimeFigureOut">
              <a:rPr lang="en-US" smtClean="0"/>
              <a:t>9/29/22</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pic>
        <p:nvPicPr>
          <p:cNvPr id="10" name="Content Placeholder 6" descr="A red and white sign&#10;&#10;Description automatically generated with low confidence">
            <a:extLst>
              <a:ext uri="{FF2B5EF4-FFF2-40B4-BE49-F238E27FC236}">
                <a16:creationId xmlns:a16="http://schemas.microsoft.com/office/drawing/2014/main" id="{6111FFE4-CD75-247C-809C-8011C0F70C83}"/>
              </a:ext>
            </a:extLst>
          </p:cNvPr>
          <p:cNvPicPr>
            <a:picLocks noChangeAspect="1"/>
          </p:cNvPicPr>
          <p:nvPr userDrawn="1"/>
        </p:nvPicPr>
        <p:blipFill>
          <a:blip r:embed="rId2"/>
          <a:stretch>
            <a:fillRect/>
          </a:stretch>
        </p:blipFill>
        <p:spPr>
          <a:xfrm>
            <a:off x="8409372" y="5851385"/>
            <a:ext cx="1629979" cy="530512"/>
          </a:xfrm>
          <a:prstGeom prst="rect">
            <a:avLst/>
          </a:prstGeom>
        </p:spPr>
      </p:pic>
    </p:spTree>
    <p:extLst>
      <p:ext uri="{BB962C8B-B14F-4D97-AF65-F5344CB8AC3E}">
        <p14:creationId xmlns:p14="http://schemas.microsoft.com/office/powerpoint/2010/main" val="862166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Content Placeholder 6" descr="A red and white sign&#10;&#10;Description automatically generated with low confidence">
            <a:extLst>
              <a:ext uri="{FF2B5EF4-FFF2-40B4-BE49-F238E27FC236}">
                <a16:creationId xmlns:a16="http://schemas.microsoft.com/office/drawing/2014/main" id="{94254A11-F165-D214-4873-E19D947E7B24}"/>
              </a:ext>
            </a:extLst>
          </p:cNvPr>
          <p:cNvPicPr>
            <a:picLocks noChangeAspect="1"/>
          </p:cNvPicPr>
          <p:nvPr userDrawn="1"/>
        </p:nvPicPr>
        <p:blipFill>
          <a:blip r:embed="rId2"/>
          <a:stretch>
            <a:fillRect/>
          </a:stretch>
        </p:blipFill>
        <p:spPr>
          <a:xfrm>
            <a:off x="8409372" y="5851385"/>
            <a:ext cx="1629979" cy="530512"/>
          </a:xfrm>
          <a:prstGeom prst="rect">
            <a:avLst/>
          </a:prstGeom>
        </p:spPr>
      </p:pic>
    </p:spTree>
    <p:extLst>
      <p:ext uri="{BB962C8B-B14F-4D97-AF65-F5344CB8AC3E}">
        <p14:creationId xmlns:p14="http://schemas.microsoft.com/office/powerpoint/2010/main" val="2419927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42084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214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Content Placeholder 6" descr="A red and white sign&#10;&#10;Description automatically generated with low confidence">
            <a:extLst>
              <a:ext uri="{FF2B5EF4-FFF2-40B4-BE49-F238E27FC236}">
                <a16:creationId xmlns:a16="http://schemas.microsoft.com/office/drawing/2014/main" id="{E6DCF5C7-7A8C-AD1A-D104-ED66C8359C45}"/>
              </a:ext>
            </a:extLst>
          </p:cNvPr>
          <p:cNvPicPr>
            <a:picLocks noChangeAspect="1"/>
          </p:cNvPicPr>
          <p:nvPr userDrawn="1"/>
        </p:nvPicPr>
        <p:blipFill>
          <a:blip r:embed="rId2"/>
          <a:stretch>
            <a:fillRect/>
          </a:stretch>
        </p:blipFill>
        <p:spPr>
          <a:xfrm>
            <a:off x="8409372" y="5851385"/>
            <a:ext cx="1629979" cy="530512"/>
          </a:xfrm>
          <a:prstGeom prst="rect">
            <a:avLst/>
          </a:prstGeom>
        </p:spPr>
      </p:pic>
    </p:spTree>
    <p:extLst>
      <p:ext uri="{BB962C8B-B14F-4D97-AF65-F5344CB8AC3E}">
        <p14:creationId xmlns:p14="http://schemas.microsoft.com/office/powerpoint/2010/main" val="174280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Content Placeholder 6" descr="A red and white sign&#10;&#10;Description automatically generated with low confidence">
            <a:extLst>
              <a:ext uri="{FF2B5EF4-FFF2-40B4-BE49-F238E27FC236}">
                <a16:creationId xmlns:a16="http://schemas.microsoft.com/office/drawing/2014/main" id="{02CB0CA3-9CAF-F412-BA27-C351F8EF5194}"/>
              </a:ext>
            </a:extLst>
          </p:cNvPr>
          <p:cNvPicPr>
            <a:picLocks noChangeAspect="1"/>
          </p:cNvPicPr>
          <p:nvPr userDrawn="1"/>
        </p:nvPicPr>
        <p:blipFill>
          <a:blip r:embed="rId2"/>
          <a:stretch>
            <a:fillRect/>
          </a:stretch>
        </p:blipFill>
        <p:spPr>
          <a:xfrm>
            <a:off x="8409372" y="5851385"/>
            <a:ext cx="1629979" cy="530512"/>
          </a:xfrm>
          <a:prstGeom prst="rect">
            <a:avLst/>
          </a:prstGeom>
        </p:spPr>
      </p:pic>
    </p:spTree>
    <p:extLst>
      <p:ext uri="{BB962C8B-B14F-4D97-AF65-F5344CB8AC3E}">
        <p14:creationId xmlns:p14="http://schemas.microsoft.com/office/powerpoint/2010/main" val="1277877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Content Placeholder 6" descr="A red and white sign&#10;&#10;Description automatically generated with low confidence">
            <a:extLst>
              <a:ext uri="{FF2B5EF4-FFF2-40B4-BE49-F238E27FC236}">
                <a16:creationId xmlns:a16="http://schemas.microsoft.com/office/drawing/2014/main" id="{36BC2B6C-435B-66E6-DA31-E68CFA6D5180}"/>
              </a:ext>
            </a:extLst>
          </p:cNvPr>
          <p:cNvPicPr>
            <a:picLocks noChangeAspect="1"/>
          </p:cNvPicPr>
          <p:nvPr userDrawn="1"/>
        </p:nvPicPr>
        <p:blipFill>
          <a:blip r:embed="rId2"/>
          <a:stretch>
            <a:fillRect/>
          </a:stretch>
        </p:blipFill>
        <p:spPr>
          <a:xfrm>
            <a:off x="8409372" y="5851385"/>
            <a:ext cx="1629979" cy="530512"/>
          </a:xfrm>
          <a:prstGeom prst="rect">
            <a:avLst/>
          </a:prstGeom>
        </p:spPr>
      </p:pic>
    </p:spTree>
    <p:extLst>
      <p:ext uri="{BB962C8B-B14F-4D97-AF65-F5344CB8AC3E}">
        <p14:creationId xmlns:p14="http://schemas.microsoft.com/office/powerpoint/2010/main" val="1455084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6" descr="A red and white sign&#10;&#10;Description automatically generated with low confidence">
            <a:extLst>
              <a:ext uri="{FF2B5EF4-FFF2-40B4-BE49-F238E27FC236}">
                <a16:creationId xmlns:a16="http://schemas.microsoft.com/office/drawing/2014/main" id="{7E9553DB-E1E6-E9DB-FB72-246D8619F75F}"/>
              </a:ext>
            </a:extLst>
          </p:cNvPr>
          <p:cNvPicPr>
            <a:picLocks noChangeAspect="1"/>
          </p:cNvPicPr>
          <p:nvPr userDrawn="1"/>
        </p:nvPicPr>
        <p:blipFill>
          <a:blip r:embed="rId2"/>
          <a:stretch>
            <a:fillRect/>
          </a:stretch>
        </p:blipFill>
        <p:spPr>
          <a:xfrm>
            <a:off x="8409372" y="5851385"/>
            <a:ext cx="1629979" cy="530512"/>
          </a:xfrm>
          <a:prstGeom prst="rect">
            <a:avLst/>
          </a:prstGeom>
        </p:spPr>
      </p:pic>
    </p:spTree>
    <p:extLst>
      <p:ext uri="{BB962C8B-B14F-4D97-AF65-F5344CB8AC3E}">
        <p14:creationId xmlns:p14="http://schemas.microsoft.com/office/powerpoint/2010/main" val="605252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3" name="Content Placeholder 6" descr="A red and white sign&#10;&#10;Description automatically generated with low confidence">
            <a:extLst>
              <a:ext uri="{FF2B5EF4-FFF2-40B4-BE49-F238E27FC236}">
                <a16:creationId xmlns:a16="http://schemas.microsoft.com/office/drawing/2014/main" id="{A09CEEDE-A7EC-CBCE-19BF-3B217870014F}"/>
              </a:ext>
            </a:extLst>
          </p:cNvPr>
          <p:cNvPicPr>
            <a:picLocks noChangeAspect="1"/>
          </p:cNvPicPr>
          <p:nvPr userDrawn="1"/>
        </p:nvPicPr>
        <p:blipFill>
          <a:blip r:embed="rId2"/>
          <a:stretch>
            <a:fillRect/>
          </a:stretch>
        </p:blipFill>
        <p:spPr>
          <a:xfrm>
            <a:off x="8409372" y="5851385"/>
            <a:ext cx="1629979" cy="530512"/>
          </a:xfrm>
          <a:prstGeom prst="rect">
            <a:avLst/>
          </a:prstGeom>
        </p:spPr>
      </p:pic>
    </p:spTree>
    <p:extLst>
      <p:ext uri="{BB962C8B-B14F-4D97-AF65-F5344CB8AC3E}">
        <p14:creationId xmlns:p14="http://schemas.microsoft.com/office/powerpoint/2010/main" val="4149081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58E4AA91-FD3C-DD48-98FF-3EF1600190B6}" type="datetimeFigureOut">
              <a:rPr lang="en-US" smtClean="0"/>
              <a:t>9/29/22</a:t>
            </a:fld>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13350"/>
            <a:ext cx="2743200" cy="365125"/>
          </a:xfrm>
          <a:prstGeom prst="rect">
            <a:avLst/>
          </a:prstGeom>
        </p:spPr>
        <p:txBody>
          <a:bodyPr/>
          <a:lstStyle/>
          <a:p>
            <a:fld id="{A7447B93-69FD-6B43-B1F5-006C2D82D864}" type="slidenum">
              <a:rPr lang="en-US" smtClean="0"/>
              <a:t>‹#›</a:t>
            </a:fld>
            <a:endParaRPr lang="en-US"/>
          </a:p>
        </p:txBody>
      </p:sp>
      <p:pic>
        <p:nvPicPr>
          <p:cNvPr id="5" name="Content Placeholder 6" descr="A red and white sign&#10;&#10;Description automatically generated with low confidence">
            <a:extLst>
              <a:ext uri="{FF2B5EF4-FFF2-40B4-BE49-F238E27FC236}">
                <a16:creationId xmlns:a16="http://schemas.microsoft.com/office/drawing/2014/main" id="{61973B21-0248-E2E9-92AA-C48DD72E0B1F}"/>
              </a:ext>
            </a:extLst>
          </p:cNvPr>
          <p:cNvPicPr>
            <a:picLocks noChangeAspect="1"/>
          </p:cNvPicPr>
          <p:nvPr userDrawn="1"/>
        </p:nvPicPr>
        <p:blipFill>
          <a:blip r:embed="rId2"/>
          <a:stretch>
            <a:fillRect/>
          </a:stretch>
        </p:blipFill>
        <p:spPr>
          <a:xfrm>
            <a:off x="8409372" y="5851385"/>
            <a:ext cx="1629979" cy="530512"/>
          </a:xfrm>
          <a:prstGeom prst="rect">
            <a:avLst/>
          </a:prstGeom>
        </p:spPr>
      </p:pic>
    </p:spTree>
    <p:extLst>
      <p:ext uri="{BB962C8B-B14F-4D97-AF65-F5344CB8AC3E}">
        <p14:creationId xmlns:p14="http://schemas.microsoft.com/office/powerpoint/2010/main" val="4270040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5" name="Content Placeholder 6" descr="A red and white sign&#10;&#10;Description automatically generated with low confidence">
            <a:extLst>
              <a:ext uri="{FF2B5EF4-FFF2-40B4-BE49-F238E27FC236}">
                <a16:creationId xmlns:a16="http://schemas.microsoft.com/office/drawing/2014/main" id="{956E740B-CDEC-0C67-D8C0-EC155F389821}"/>
              </a:ext>
            </a:extLst>
          </p:cNvPr>
          <p:cNvPicPr>
            <a:picLocks noChangeAspect="1"/>
          </p:cNvPicPr>
          <p:nvPr userDrawn="1"/>
        </p:nvPicPr>
        <p:blipFill>
          <a:blip r:embed="rId2"/>
          <a:stretch>
            <a:fillRect/>
          </a:stretch>
        </p:blipFill>
        <p:spPr>
          <a:xfrm>
            <a:off x="8409372" y="5851385"/>
            <a:ext cx="1629979" cy="530512"/>
          </a:xfrm>
          <a:prstGeom prst="rect">
            <a:avLst/>
          </a:prstGeom>
        </p:spPr>
      </p:pic>
    </p:spTree>
    <p:extLst>
      <p:ext uri="{BB962C8B-B14F-4D97-AF65-F5344CB8AC3E}">
        <p14:creationId xmlns:p14="http://schemas.microsoft.com/office/powerpoint/2010/main" val="4175428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5" name="Content Placeholder 6" descr="A red and white sign&#10;&#10;Description automatically generated with low confidence">
            <a:extLst>
              <a:ext uri="{FF2B5EF4-FFF2-40B4-BE49-F238E27FC236}">
                <a16:creationId xmlns:a16="http://schemas.microsoft.com/office/drawing/2014/main" id="{553C9153-7D83-EAAD-70E4-9A6781FF8249}"/>
              </a:ext>
            </a:extLst>
          </p:cNvPr>
          <p:cNvPicPr>
            <a:picLocks noChangeAspect="1"/>
          </p:cNvPicPr>
          <p:nvPr userDrawn="1"/>
        </p:nvPicPr>
        <p:blipFill>
          <a:blip r:embed="rId2"/>
          <a:stretch>
            <a:fillRect/>
          </a:stretch>
        </p:blipFill>
        <p:spPr>
          <a:xfrm>
            <a:off x="8409372" y="5851385"/>
            <a:ext cx="1629979" cy="530512"/>
          </a:xfrm>
          <a:prstGeom prst="rect">
            <a:avLst/>
          </a:prstGeom>
        </p:spPr>
      </p:pic>
    </p:spTree>
    <p:extLst>
      <p:ext uri="{BB962C8B-B14F-4D97-AF65-F5344CB8AC3E}">
        <p14:creationId xmlns:p14="http://schemas.microsoft.com/office/powerpoint/2010/main" val="2318277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6D09ED-11B7-1C42-9ADB-C45F4C7A52D6}"/>
              </a:ext>
            </a:extLst>
          </p:cNvPr>
          <p:cNvSpPr/>
          <p:nvPr/>
        </p:nvSpPr>
        <p:spPr>
          <a:xfrm>
            <a:off x="0" y="0"/>
            <a:ext cx="360947"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5D9077EA-6CE4-8946-BFB5-B2F8CA597B00}"/>
              </a:ext>
            </a:extLst>
          </p:cNvPr>
          <p:cNvSpPr/>
          <p:nvPr/>
        </p:nvSpPr>
        <p:spPr>
          <a:xfrm rot="16200000" flipV="1">
            <a:off x="2074011" y="-1708884"/>
            <a:ext cx="86903" cy="4234925"/>
          </a:xfrm>
          <a:prstGeom prst="rect">
            <a:avLst/>
          </a:prstGeom>
          <a:solidFill>
            <a:srgbClr val="A32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31851A55-C846-CB43-95E5-52B5B8456FA6}"/>
              </a:ext>
            </a:extLst>
          </p:cNvPr>
          <p:cNvSpPr/>
          <p:nvPr/>
        </p:nvSpPr>
        <p:spPr>
          <a:xfrm rot="16200000" flipV="1">
            <a:off x="10031086" y="4418863"/>
            <a:ext cx="86903" cy="4234925"/>
          </a:xfrm>
          <a:prstGeom prst="rect">
            <a:avLst/>
          </a:prstGeom>
          <a:solidFill>
            <a:srgbClr val="A32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4493136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2400" b="1" kern="120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commons.wikimedia.org/wiki/File:PID.svg"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en.wikipedia.org/wiki/Process_variable" TargetMode="External"/><Relationship Id="rId2" Type="http://schemas.openxmlformats.org/officeDocument/2006/relationships/hyperlink" Target="https://en.wikipedia.org/wiki/Electric_motor"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hyperlink" Target="https://www.allaboutcircuits.com/technical-articles/negative-feedback-part-3-improving-noise-linearity-and-impedance/" TargetMode="External"/><Relationship Id="rId3" Type="http://schemas.openxmlformats.org/officeDocument/2006/relationships/hyperlink" Target="https://en.wikipedia.org/wiki/Operational_amplifier" TargetMode="External"/><Relationship Id="rId7" Type="http://schemas.openxmlformats.org/officeDocument/2006/relationships/hyperlink" Target="https://www.halvorsen.blog/documents/programming/python/resources/powerpoints/Python%20for%20Control%20Engineering.pdf" TargetMode="External"/><Relationship Id="rId2" Type="http://schemas.openxmlformats.org/officeDocument/2006/relationships/hyperlink" Target="https://en.wikipedia.org/wiki/PID_controller" TargetMode="External"/><Relationship Id="rId1" Type="http://schemas.openxmlformats.org/officeDocument/2006/relationships/slideLayout" Target="../slideLayouts/slideLayout2.xml"/><Relationship Id="rId6" Type="http://schemas.openxmlformats.org/officeDocument/2006/relationships/hyperlink" Target="https://doi.org/10.1016/j.neuron.2019.02.039" TargetMode="External"/><Relationship Id="rId5" Type="http://schemas.openxmlformats.org/officeDocument/2006/relationships/hyperlink" Target="http://brettbeauregard.com/blog/2011/04/improving-the-beginners-pid-introduction/" TargetMode="External"/><Relationship Id="rId4" Type="http://schemas.openxmlformats.org/officeDocument/2006/relationships/hyperlink" Target="https://en.wikipedia.org/wiki/Operational_amplifier_application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2209800" y="2593199"/>
            <a:ext cx="7772400" cy="1671601"/>
          </a:xfrm>
          <a:noFill/>
          <a:ln>
            <a:noFill/>
          </a:ln>
        </p:spPr>
        <p:txBody>
          <a:bodyPr>
            <a:noAutofit/>
          </a:bodyPr>
          <a:lstStyle/>
          <a:p>
            <a:r>
              <a:rPr lang="en-US" sz="4800" dirty="0">
                <a:solidFill>
                  <a:srgbClr val="BE0525"/>
                </a:solidFill>
              </a:rPr>
              <a:t>Process and measurement control</a:t>
            </a:r>
          </a:p>
        </p:txBody>
      </p:sp>
      <p:sp>
        <p:nvSpPr>
          <p:cNvPr id="6" name="Title 1">
            <a:extLst>
              <a:ext uri="{FF2B5EF4-FFF2-40B4-BE49-F238E27FC236}">
                <a16:creationId xmlns:a16="http://schemas.microsoft.com/office/drawing/2014/main" id="{E71EF43E-1A09-9FFC-1CEA-990BBDB26821}"/>
              </a:ext>
            </a:extLst>
          </p:cNvPr>
          <p:cNvSpPr txBox="1">
            <a:spLocks/>
          </p:cNvSpPr>
          <p:nvPr/>
        </p:nvSpPr>
        <p:spPr>
          <a:xfrm>
            <a:off x="2301240" y="4121479"/>
            <a:ext cx="7772400" cy="1321880"/>
          </a:xfrm>
          <a:prstGeom prst="rect">
            <a:avLst/>
          </a:prstGeom>
          <a:noFill/>
          <a:ln>
            <a:no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solidFill>
                  <a:srgbClr val="BE0525"/>
                </a:solidFill>
              </a:rPr>
              <a:t>P. LeClair</a:t>
            </a:r>
          </a:p>
          <a:p>
            <a:r>
              <a:rPr lang="en-US" sz="2400" dirty="0">
                <a:solidFill>
                  <a:srgbClr val="BE0525"/>
                </a:solidFill>
              </a:rPr>
              <a:t>PH 4/591 Fall 2022</a:t>
            </a:r>
          </a:p>
        </p:txBody>
      </p:sp>
    </p:spTree>
    <p:extLst>
      <p:ext uri="{BB962C8B-B14F-4D97-AF65-F5344CB8AC3E}">
        <p14:creationId xmlns:p14="http://schemas.microsoft.com/office/powerpoint/2010/main" val="2159659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Description of Instruments</a:t>
            </a:r>
          </a:p>
        </p:txBody>
      </p:sp>
      <p:sp>
        <p:nvSpPr>
          <p:cNvPr id="3" name="Content Placeholder 2"/>
          <p:cNvSpPr>
            <a:spLocks noGrp="1"/>
          </p:cNvSpPr>
          <p:nvPr>
            <p:ph idx="1"/>
          </p:nvPr>
        </p:nvSpPr>
        <p:spPr>
          <a:xfrm>
            <a:off x="1108841" y="1428149"/>
            <a:ext cx="10778359" cy="4525963"/>
          </a:xfrm>
        </p:spPr>
        <p:txBody>
          <a:bodyPr>
            <a:normAutofit/>
          </a:bodyPr>
          <a:lstStyle/>
          <a:p>
            <a:r>
              <a:rPr lang="en-US" sz="2800" dirty="0"/>
              <a:t>Describe generally the operation and performance without reference to </a:t>
            </a:r>
            <a:r>
              <a:rPr lang="en-US" sz="2800" i="1" dirty="0"/>
              <a:t>specific</a:t>
            </a:r>
            <a:r>
              <a:rPr lang="en-US" sz="2800" dirty="0"/>
              <a:t> hardware</a:t>
            </a:r>
          </a:p>
          <a:p>
            <a:r>
              <a:rPr lang="en-US" sz="2800" dirty="0"/>
              <a:t>Operation in terms of functional elements</a:t>
            </a:r>
          </a:p>
          <a:p>
            <a:r>
              <a:rPr lang="en-US" sz="2800" dirty="0"/>
              <a:t>Performance in terms of static &amp; dynamic characteristics</a:t>
            </a:r>
          </a:p>
          <a:p>
            <a:r>
              <a:rPr lang="en-US" sz="2800" dirty="0"/>
              <a:t>Recurring themes </a:t>
            </a:r>
            <a:r>
              <a:rPr lang="en-US" sz="2800" dirty="0">
                <a:sym typeface="Wingdings" pitchFamily="2" charset="2"/>
              </a:rPr>
              <a:t> generalization</a:t>
            </a:r>
          </a:p>
          <a:p>
            <a:r>
              <a:rPr lang="en-US" sz="2800" dirty="0">
                <a:sym typeface="Wingdings" pitchFamily="2" charset="2"/>
              </a:rPr>
              <a:t>No single way to do it </a:t>
            </a:r>
            <a:endParaRPr lang="en-US" sz="2800" dirty="0"/>
          </a:p>
        </p:txBody>
      </p:sp>
    </p:spTree>
    <p:extLst>
      <p:ext uri="{BB962C8B-B14F-4D97-AF65-F5344CB8AC3E}">
        <p14:creationId xmlns:p14="http://schemas.microsoft.com/office/powerpoint/2010/main" val="265643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Possible arrangement of elements</a:t>
            </a:r>
          </a:p>
        </p:txBody>
      </p:sp>
      <p:sp>
        <p:nvSpPr>
          <p:cNvPr id="3" name="Content Placeholder 2"/>
          <p:cNvSpPr>
            <a:spLocks noGrp="1"/>
          </p:cNvSpPr>
          <p:nvPr>
            <p:ph idx="1"/>
          </p:nvPr>
        </p:nvSpPr>
        <p:spPr>
          <a:xfrm>
            <a:off x="1981200" y="1417639"/>
            <a:ext cx="8229600" cy="4525963"/>
          </a:xfrm>
        </p:spPr>
        <p:txBody>
          <a:bodyPr>
            <a:normAutofit/>
          </a:bodyPr>
          <a:lstStyle/>
          <a:p>
            <a:r>
              <a:rPr lang="en-US" sz="2800" dirty="0"/>
              <a:t>Possible arrangement of functional elements in an instrument</a:t>
            </a:r>
          </a:p>
          <a:p>
            <a:r>
              <a:rPr lang="en-US" sz="2800" dirty="0"/>
              <a:t>Includes all necessary for basic function</a:t>
            </a:r>
          </a:p>
        </p:txBody>
      </p:sp>
      <p:grpSp>
        <p:nvGrpSpPr>
          <p:cNvPr id="42" name="Group 41">
            <a:extLst>
              <a:ext uri="{FF2B5EF4-FFF2-40B4-BE49-F238E27FC236}">
                <a16:creationId xmlns:a16="http://schemas.microsoft.com/office/drawing/2014/main" id="{8D697648-0248-F3E8-F0D6-CB195CDA0334}"/>
              </a:ext>
            </a:extLst>
          </p:cNvPr>
          <p:cNvGrpSpPr/>
          <p:nvPr/>
        </p:nvGrpSpPr>
        <p:grpSpPr>
          <a:xfrm>
            <a:off x="838200" y="3429000"/>
            <a:ext cx="10865602" cy="2392750"/>
            <a:chOff x="52550" y="2980016"/>
            <a:chExt cx="9033660" cy="1989332"/>
          </a:xfrm>
        </p:grpSpPr>
        <p:sp>
          <p:nvSpPr>
            <p:cNvPr id="8" name="Cloud 7">
              <a:extLst>
                <a:ext uri="{FF2B5EF4-FFF2-40B4-BE49-F238E27FC236}">
                  <a16:creationId xmlns:a16="http://schemas.microsoft.com/office/drawing/2014/main" id="{D1621641-9413-E658-34B3-B2B9B83D28CA}"/>
                </a:ext>
              </a:extLst>
            </p:cNvPr>
            <p:cNvSpPr/>
            <p:nvPr/>
          </p:nvSpPr>
          <p:spPr>
            <a:xfrm>
              <a:off x="52550" y="3647877"/>
              <a:ext cx="1251961" cy="1062815"/>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Measured medium</a:t>
              </a:r>
            </a:p>
          </p:txBody>
        </p:sp>
        <p:sp>
          <p:nvSpPr>
            <p:cNvPr id="9" name="Rectangle 8">
              <a:extLst>
                <a:ext uri="{FF2B5EF4-FFF2-40B4-BE49-F238E27FC236}">
                  <a16:creationId xmlns:a16="http://schemas.microsoft.com/office/drawing/2014/main" id="{9CCEE1A2-9D74-9C86-0A95-5746D222B28E}"/>
                </a:ext>
              </a:extLst>
            </p:cNvPr>
            <p:cNvSpPr/>
            <p:nvPr/>
          </p:nvSpPr>
          <p:spPr>
            <a:xfrm>
              <a:off x="1600351" y="3850886"/>
              <a:ext cx="704193" cy="6567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Primary sensing</a:t>
              </a:r>
            </a:p>
          </p:txBody>
        </p:sp>
        <p:sp>
          <p:nvSpPr>
            <p:cNvPr id="10" name="Rectangle 9">
              <a:extLst>
                <a:ext uri="{FF2B5EF4-FFF2-40B4-BE49-F238E27FC236}">
                  <a16:creationId xmlns:a16="http://schemas.microsoft.com/office/drawing/2014/main" id="{0D85AE6C-EE06-5BBA-95F1-E5667F5641F0}"/>
                </a:ext>
              </a:extLst>
            </p:cNvPr>
            <p:cNvSpPr/>
            <p:nvPr/>
          </p:nvSpPr>
          <p:spPr>
            <a:xfrm>
              <a:off x="2663444" y="3850886"/>
              <a:ext cx="888124" cy="6567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Variable-conversion</a:t>
              </a:r>
            </a:p>
          </p:txBody>
        </p:sp>
        <p:sp>
          <p:nvSpPr>
            <p:cNvPr id="11" name="Rectangle 10">
              <a:extLst>
                <a:ext uri="{FF2B5EF4-FFF2-40B4-BE49-F238E27FC236}">
                  <a16:creationId xmlns:a16="http://schemas.microsoft.com/office/drawing/2014/main" id="{DFC7A12B-5F9C-3EFC-F2E0-E66B54F92B1F}"/>
                </a:ext>
              </a:extLst>
            </p:cNvPr>
            <p:cNvSpPr/>
            <p:nvPr/>
          </p:nvSpPr>
          <p:spPr>
            <a:xfrm>
              <a:off x="3899958" y="3850886"/>
              <a:ext cx="1008993" cy="6567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Variable manipulation</a:t>
              </a:r>
            </a:p>
          </p:txBody>
        </p:sp>
        <p:sp>
          <p:nvSpPr>
            <p:cNvPr id="12" name="Rectangle 11">
              <a:extLst>
                <a:ext uri="{FF2B5EF4-FFF2-40B4-BE49-F238E27FC236}">
                  <a16:creationId xmlns:a16="http://schemas.microsoft.com/office/drawing/2014/main" id="{46E166C6-4CD2-CE9D-1390-66B0CC0C1D47}"/>
                </a:ext>
              </a:extLst>
            </p:cNvPr>
            <p:cNvSpPr/>
            <p:nvPr/>
          </p:nvSpPr>
          <p:spPr>
            <a:xfrm>
              <a:off x="5267851" y="3850886"/>
              <a:ext cx="1008993" cy="6567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Data transmission</a:t>
              </a:r>
            </a:p>
          </p:txBody>
        </p:sp>
        <p:sp>
          <p:nvSpPr>
            <p:cNvPr id="13" name="Rectangle 12">
              <a:extLst>
                <a:ext uri="{FF2B5EF4-FFF2-40B4-BE49-F238E27FC236}">
                  <a16:creationId xmlns:a16="http://schemas.microsoft.com/office/drawing/2014/main" id="{E1896468-EF03-1029-CA6C-307038FDB82A}"/>
                </a:ext>
              </a:extLst>
            </p:cNvPr>
            <p:cNvSpPr/>
            <p:nvPr/>
          </p:nvSpPr>
          <p:spPr>
            <a:xfrm>
              <a:off x="6635744" y="3850886"/>
              <a:ext cx="1008993" cy="6567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Data presentation</a:t>
              </a:r>
            </a:p>
          </p:txBody>
        </p:sp>
        <p:sp>
          <p:nvSpPr>
            <p:cNvPr id="14" name="Rectangle 13">
              <a:extLst>
                <a:ext uri="{FF2B5EF4-FFF2-40B4-BE49-F238E27FC236}">
                  <a16:creationId xmlns:a16="http://schemas.microsoft.com/office/drawing/2014/main" id="{F816BFA7-F54B-A7B6-97D8-8BBF9194967F}"/>
                </a:ext>
              </a:extLst>
            </p:cNvPr>
            <p:cNvSpPr/>
            <p:nvPr/>
          </p:nvSpPr>
          <p:spPr>
            <a:xfrm>
              <a:off x="5985639" y="2980016"/>
              <a:ext cx="1008993" cy="6567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Data storage &amp; playback</a:t>
              </a:r>
            </a:p>
          </p:txBody>
        </p:sp>
        <p:sp>
          <p:nvSpPr>
            <p:cNvPr id="15" name="Cloud 14">
              <a:extLst>
                <a:ext uri="{FF2B5EF4-FFF2-40B4-BE49-F238E27FC236}">
                  <a16:creationId xmlns:a16="http://schemas.microsoft.com/office/drawing/2014/main" id="{8B5BAA14-300E-D542-C324-C1919264141B}"/>
                </a:ext>
              </a:extLst>
            </p:cNvPr>
            <p:cNvSpPr/>
            <p:nvPr/>
          </p:nvSpPr>
          <p:spPr>
            <a:xfrm>
              <a:off x="7888030" y="3682319"/>
              <a:ext cx="1198180" cy="993931"/>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Observer</a:t>
              </a:r>
            </a:p>
          </p:txBody>
        </p:sp>
        <p:cxnSp>
          <p:nvCxnSpPr>
            <p:cNvPr id="18" name="Straight Arrow Connector 17">
              <a:extLst>
                <a:ext uri="{FF2B5EF4-FFF2-40B4-BE49-F238E27FC236}">
                  <a16:creationId xmlns:a16="http://schemas.microsoft.com/office/drawing/2014/main" id="{39D2DB3F-C847-B772-087C-305574124FD9}"/>
                </a:ext>
              </a:extLst>
            </p:cNvPr>
            <p:cNvCxnSpPr>
              <a:stCxn id="8" idx="0"/>
              <a:endCxn id="9" idx="1"/>
            </p:cNvCxnSpPr>
            <p:nvPr/>
          </p:nvCxnSpPr>
          <p:spPr>
            <a:xfrm>
              <a:off x="1303468" y="4179285"/>
              <a:ext cx="29688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8DE53146-14A4-3B70-CABF-09ED2FA639A8}"/>
                </a:ext>
              </a:extLst>
            </p:cNvPr>
            <p:cNvCxnSpPr>
              <a:cxnSpLocks/>
              <a:endCxn id="10" idx="1"/>
            </p:cNvCxnSpPr>
            <p:nvPr/>
          </p:nvCxnSpPr>
          <p:spPr>
            <a:xfrm flipV="1">
              <a:off x="2304544" y="4179285"/>
              <a:ext cx="358900" cy="14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7FD7BB2D-0AE2-7C5A-092F-26160628EBAA}"/>
                </a:ext>
              </a:extLst>
            </p:cNvPr>
            <p:cNvCxnSpPr>
              <a:cxnSpLocks/>
            </p:cNvCxnSpPr>
            <p:nvPr/>
          </p:nvCxnSpPr>
          <p:spPr>
            <a:xfrm flipV="1">
              <a:off x="3555897" y="4177862"/>
              <a:ext cx="358900" cy="14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4A6F0A10-7850-5B35-FEFB-416F090FA0F1}"/>
                </a:ext>
              </a:extLst>
            </p:cNvPr>
            <p:cNvCxnSpPr>
              <a:cxnSpLocks/>
            </p:cNvCxnSpPr>
            <p:nvPr/>
          </p:nvCxnSpPr>
          <p:spPr>
            <a:xfrm flipV="1">
              <a:off x="4911766" y="4176440"/>
              <a:ext cx="358900" cy="14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CDA55874-53D5-319B-F303-F8B804142F74}"/>
                </a:ext>
              </a:extLst>
            </p:cNvPr>
            <p:cNvCxnSpPr>
              <a:cxnSpLocks/>
            </p:cNvCxnSpPr>
            <p:nvPr/>
          </p:nvCxnSpPr>
          <p:spPr>
            <a:xfrm flipV="1">
              <a:off x="6274029" y="4172290"/>
              <a:ext cx="358900" cy="14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387EB7C8-CC4F-A857-77E9-6301FB1AD496}"/>
                </a:ext>
              </a:extLst>
            </p:cNvPr>
            <p:cNvCxnSpPr>
              <a:cxnSpLocks/>
              <a:stCxn id="13" idx="3"/>
            </p:cNvCxnSpPr>
            <p:nvPr/>
          </p:nvCxnSpPr>
          <p:spPr>
            <a:xfrm flipV="1">
              <a:off x="7644737" y="4179284"/>
              <a:ext cx="242511"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Elbow Connector 27">
              <a:extLst>
                <a:ext uri="{FF2B5EF4-FFF2-40B4-BE49-F238E27FC236}">
                  <a16:creationId xmlns:a16="http://schemas.microsoft.com/office/drawing/2014/main" id="{B4534992-536C-0A3C-A1F5-A355BFB5D032}"/>
                </a:ext>
              </a:extLst>
            </p:cNvPr>
            <p:cNvCxnSpPr>
              <a:cxnSpLocks/>
            </p:cNvCxnSpPr>
            <p:nvPr/>
          </p:nvCxnSpPr>
          <p:spPr>
            <a:xfrm rot="5400000" flipH="1" flipV="1">
              <a:off x="6167098" y="3769323"/>
              <a:ext cx="350809" cy="107918"/>
            </a:xfrm>
            <a:prstGeom prst="bentConnector3">
              <a:avLst>
                <a:gd name="adj1" fmla="val -3786"/>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Elbow Connector 32">
              <a:extLst>
                <a:ext uri="{FF2B5EF4-FFF2-40B4-BE49-F238E27FC236}">
                  <a16:creationId xmlns:a16="http://schemas.microsoft.com/office/drawing/2014/main" id="{3E93EE33-2FB5-07F1-F99D-DC50119EECC6}"/>
                </a:ext>
              </a:extLst>
            </p:cNvPr>
            <p:cNvCxnSpPr>
              <a:cxnSpLocks/>
            </p:cNvCxnSpPr>
            <p:nvPr/>
          </p:nvCxnSpPr>
          <p:spPr>
            <a:xfrm rot="16200000" flipV="1">
              <a:off x="6386237" y="3759252"/>
              <a:ext cx="350811" cy="142574"/>
            </a:xfrm>
            <a:prstGeom prst="bentConnector3">
              <a:avLst>
                <a:gd name="adj1" fmla="val -1717"/>
              </a:avLst>
            </a:prstGeom>
            <a:ln>
              <a:headEnd type="triangle"/>
              <a:tailEnd type="none"/>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8325B009-363A-3410-8FD4-4A64D266377C}"/>
                </a:ext>
              </a:extLst>
            </p:cNvPr>
            <p:cNvSpPr txBox="1"/>
            <p:nvPr/>
          </p:nvSpPr>
          <p:spPr>
            <a:xfrm>
              <a:off x="963851" y="4507683"/>
              <a:ext cx="815801" cy="461665"/>
            </a:xfrm>
            <a:prstGeom prst="rect">
              <a:avLst/>
            </a:prstGeom>
            <a:noFill/>
          </p:spPr>
          <p:txBody>
            <a:bodyPr wrap="none" rtlCol="0">
              <a:spAutoFit/>
            </a:bodyPr>
            <a:lstStyle/>
            <a:p>
              <a:pPr algn="ctr"/>
              <a:r>
                <a:rPr lang="en-US" sz="1200" dirty="0"/>
                <a:t>Measured</a:t>
              </a:r>
            </a:p>
            <a:p>
              <a:pPr algn="ctr"/>
              <a:r>
                <a:rPr lang="en-US" sz="1200" dirty="0"/>
                <a:t>quantity</a:t>
              </a:r>
            </a:p>
          </p:txBody>
        </p:sp>
        <p:sp>
          <p:nvSpPr>
            <p:cNvPr id="41" name="TextBox 40">
              <a:extLst>
                <a:ext uri="{FF2B5EF4-FFF2-40B4-BE49-F238E27FC236}">
                  <a16:creationId xmlns:a16="http://schemas.microsoft.com/office/drawing/2014/main" id="{94C04A5F-C1D2-EBFA-A642-92054864066D}"/>
                </a:ext>
              </a:extLst>
            </p:cNvPr>
            <p:cNvSpPr txBox="1"/>
            <p:nvPr/>
          </p:nvSpPr>
          <p:spPr>
            <a:xfrm>
              <a:off x="7399282" y="3485093"/>
              <a:ext cx="815801" cy="461665"/>
            </a:xfrm>
            <a:prstGeom prst="rect">
              <a:avLst/>
            </a:prstGeom>
            <a:noFill/>
          </p:spPr>
          <p:txBody>
            <a:bodyPr wrap="square" rtlCol="0">
              <a:spAutoFit/>
            </a:bodyPr>
            <a:lstStyle/>
            <a:p>
              <a:pPr algn="ctr"/>
              <a:r>
                <a:rPr lang="en-US" sz="1200" dirty="0"/>
                <a:t>Presented data</a:t>
              </a:r>
            </a:p>
          </p:txBody>
        </p:sp>
      </p:grpSp>
    </p:spTree>
    <p:extLst>
      <p:ext uri="{BB962C8B-B14F-4D97-AF65-F5344CB8AC3E}">
        <p14:creationId xmlns:p14="http://schemas.microsoft.com/office/powerpoint/2010/main" val="1889707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Primary sensing element</a:t>
            </a:r>
          </a:p>
        </p:txBody>
      </p:sp>
      <p:sp>
        <p:nvSpPr>
          <p:cNvPr id="3" name="Content Placeholder 2"/>
          <p:cNvSpPr>
            <a:spLocks noGrp="1"/>
          </p:cNvSpPr>
          <p:nvPr>
            <p:ph idx="1"/>
          </p:nvPr>
        </p:nvSpPr>
        <p:spPr>
          <a:xfrm>
            <a:off x="1135117" y="1417639"/>
            <a:ext cx="10846676" cy="4525963"/>
          </a:xfrm>
        </p:spPr>
        <p:txBody>
          <a:bodyPr>
            <a:normAutofit/>
          </a:bodyPr>
          <a:lstStyle/>
          <a:p>
            <a:r>
              <a:rPr lang="en-US" sz="2800" dirty="0"/>
              <a:t>1</a:t>
            </a:r>
            <a:r>
              <a:rPr lang="en-US" sz="2800" baseline="30000" dirty="0"/>
              <a:t>st</a:t>
            </a:r>
            <a:r>
              <a:rPr lang="en-US" sz="2800" dirty="0"/>
              <a:t> to receive energy from measured medium</a:t>
            </a:r>
          </a:p>
          <a:p>
            <a:r>
              <a:rPr lang="en-US" sz="2800" dirty="0"/>
              <a:t>Output depending in some way on measured quantity</a:t>
            </a:r>
          </a:p>
          <a:p>
            <a:r>
              <a:rPr lang="en-US" sz="2800" i="1" dirty="0"/>
              <a:t>Always</a:t>
            </a:r>
            <a:r>
              <a:rPr lang="en-US" sz="2800" dirty="0"/>
              <a:t> extracts energy from medium</a:t>
            </a:r>
          </a:p>
          <a:p>
            <a:pPr lvl="1"/>
            <a:r>
              <a:rPr lang="en-US" sz="2400" dirty="0"/>
              <a:t>Ideal measurement not possible</a:t>
            </a:r>
          </a:p>
          <a:p>
            <a:pPr lvl="1"/>
            <a:endParaRPr lang="en-US" sz="2400" i="1" dirty="0"/>
          </a:p>
        </p:txBody>
      </p:sp>
      <p:sp>
        <p:nvSpPr>
          <p:cNvPr id="10" name="Cloud 9">
            <a:extLst>
              <a:ext uri="{FF2B5EF4-FFF2-40B4-BE49-F238E27FC236}">
                <a16:creationId xmlns:a16="http://schemas.microsoft.com/office/drawing/2014/main" id="{986C5EEB-76B7-4AA2-A7DF-2B1BBFD50003}"/>
              </a:ext>
            </a:extLst>
          </p:cNvPr>
          <p:cNvSpPr/>
          <p:nvPr/>
        </p:nvSpPr>
        <p:spPr>
          <a:xfrm>
            <a:off x="2247254" y="4622131"/>
            <a:ext cx="1251961" cy="1062815"/>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Measured medium</a:t>
            </a:r>
          </a:p>
        </p:txBody>
      </p:sp>
      <p:sp>
        <p:nvSpPr>
          <p:cNvPr id="11" name="Rectangle 10">
            <a:extLst>
              <a:ext uri="{FF2B5EF4-FFF2-40B4-BE49-F238E27FC236}">
                <a16:creationId xmlns:a16="http://schemas.microsoft.com/office/drawing/2014/main" id="{DFB7B5C2-899F-F69E-7528-98C8ECE25285}"/>
              </a:ext>
            </a:extLst>
          </p:cNvPr>
          <p:cNvSpPr/>
          <p:nvPr/>
        </p:nvSpPr>
        <p:spPr>
          <a:xfrm>
            <a:off x="3795055" y="4825140"/>
            <a:ext cx="704193" cy="6567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Primary sensing</a:t>
            </a:r>
          </a:p>
        </p:txBody>
      </p:sp>
      <p:sp>
        <p:nvSpPr>
          <p:cNvPr id="12" name="Rectangle 11">
            <a:extLst>
              <a:ext uri="{FF2B5EF4-FFF2-40B4-BE49-F238E27FC236}">
                <a16:creationId xmlns:a16="http://schemas.microsoft.com/office/drawing/2014/main" id="{D6E27969-B964-47CE-7B4D-5B5B7A803E40}"/>
              </a:ext>
            </a:extLst>
          </p:cNvPr>
          <p:cNvSpPr/>
          <p:nvPr/>
        </p:nvSpPr>
        <p:spPr>
          <a:xfrm>
            <a:off x="4858147" y="4825140"/>
            <a:ext cx="888124" cy="6567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Variable-conversion</a:t>
            </a:r>
          </a:p>
        </p:txBody>
      </p:sp>
      <p:sp>
        <p:nvSpPr>
          <p:cNvPr id="13" name="Rectangle 12">
            <a:extLst>
              <a:ext uri="{FF2B5EF4-FFF2-40B4-BE49-F238E27FC236}">
                <a16:creationId xmlns:a16="http://schemas.microsoft.com/office/drawing/2014/main" id="{628CF2B3-9E69-D7E2-A251-828A3DF089ED}"/>
              </a:ext>
            </a:extLst>
          </p:cNvPr>
          <p:cNvSpPr/>
          <p:nvPr/>
        </p:nvSpPr>
        <p:spPr>
          <a:xfrm>
            <a:off x="6094662" y="4825140"/>
            <a:ext cx="1008993" cy="6567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Variable manipulation</a:t>
            </a:r>
          </a:p>
        </p:txBody>
      </p:sp>
      <p:sp>
        <p:nvSpPr>
          <p:cNvPr id="14" name="Rectangle 13">
            <a:extLst>
              <a:ext uri="{FF2B5EF4-FFF2-40B4-BE49-F238E27FC236}">
                <a16:creationId xmlns:a16="http://schemas.microsoft.com/office/drawing/2014/main" id="{DB9E63F1-57C5-9699-1DB6-33982964944B}"/>
              </a:ext>
            </a:extLst>
          </p:cNvPr>
          <p:cNvSpPr/>
          <p:nvPr/>
        </p:nvSpPr>
        <p:spPr>
          <a:xfrm>
            <a:off x="7462555" y="4825140"/>
            <a:ext cx="1008993" cy="6567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Data transmission</a:t>
            </a:r>
          </a:p>
        </p:txBody>
      </p:sp>
      <p:sp>
        <p:nvSpPr>
          <p:cNvPr id="15" name="Rectangle 14">
            <a:extLst>
              <a:ext uri="{FF2B5EF4-FFF2-40B4-BE49-F238E27FC236}">
                <a16:creationId xmlns:a16="http://schemas.microsoft.com/office/drawing/2014/main" id="{C540A719-811B-E476-5ECB-5F17C65A72E0}"/>
              </a:ext>
            </a:extLst>
          </p:cNvPr>
          <p:cNvSpPr/>
          <p:nvPr/>
        </p:nvSpPr>
        <p:spPr>
          <a:xfrm>
            <a:off x="8830448" y="4825140"/>
            <a:ext cx="1008993" cy="6567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Data presentation</a:t>
            </a:r>
          </a:p>
        </p:txBody>
      </p:sp>
      <p:sp>
        <p:nvSpPr>
          <p:cNvPr id="16" name="Rectangle 15">
            <a:extLst>
              <a:ext uri="{FF2B5EF4-FFF2-40B4-BE49-F238E27FC236}">
                <a16:creationId xmlns:a16="http://schemas.microsoft.com/office/drawing/2014/main" id="{700D8BA5-3F63-FADC-7B7F-5B1A7B52859C}"/>
              </a:ext>
            </a:extLst>
          </p:cNvPr>
          <p:cNvSpPr/>
          <p:nvPr/>
        </p:nvSpPr>
        <p:spPr>
          <a:xfrm>
            <a:off x="8180343" y="3954270"/>
            <a:ext cx="1008993" cy="6567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Data storage &amp; playback</a:t>
            </a:r>
          </a:p>
        </p:txBody>
      </p:sp>
      <p:sp>
        <p:nvSpPr>
          <p:cNvPr id="17" name="Cloud 16">
            <a:extLst>
              <a:ext uri="{FF2B5EF4-FFF2-40B4-BE49-F238E27FC236}">
                <a16:creationId xmlns:a16="http://schemas.microsoft.com/office/drawing/2014/main" id="{5339D754-BE4D-E239-50EA-D751BB3BB91B}"/>
              </a:ext>
            </a:extLst>
          </p:cNvPr>
          <p:cNvSpPr/>
          <p:nvPr/>
        </p:nvSpPr>
        <p:spPr>
          <a:xfrm>
            <a:off x="10082733" y="4656573"/>
            <a:ext cx="1198180" cy="993931"/>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Observer</a:t>
            </a:r>
          </a:p>
        </p:txBody>
      </p:sp>
      <p:cxnSp>
        <p:nvCxnSpPr>
          <p:cNvPr id="18" name="Straight Arrow Connector 17">
            <a:extLst>
              <a:ext uri="{FF2B5EF4-FFF2-40B4-BE49-F238E27FC236}">
                <a16:creationId xmlns:a16="http://schemas.microsoft.com/office/drawing/2014/main" id="{A8F8ACF0-B4EA-0A1C-D673-3B894AED0FFC}"/>
              </a:ext>
            </a:extLst>
          </p:cNvPr>
          <p:cNvCxnSpPr>
            <a:stCxn id="10" idx="0"/>
            <a:endCxn id="11" idx="1"/>
          </p:cNvCxnSpPr>
          <p:nvPr/>
        </p:nvCxnSpPr>
        <p:spPr>
          <a:xfrm>
            <a:off x="3498172" y="5153538"/>
            <a:ext cx="29688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C85776FA-2C0E-FB28-CA4C-77E97CC789AC}"/>
              </a:ext>
            </a:extLst>
          </p:cNvPr>
          <p:cNvCxnSpPr>
            <a:cxnSpLocks/>
            <a:endCxn id="12" idx="1"/>
          </p:cNvCxnSpPr>
          <p:nvPr/>
        </p:nvCxnSpPr>
        <p:spPr>
          <a:xfrm flipV="1">
            <a:off x="4499247" y="5153538"/>
            <a:ext cx="358900" cy="14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3B17E64B-667C-642C-CB66-7D7AF2B9380F}"/>
              </a:ext>
            </a:extLst>
          </p:cNvPr>
          <p:cNvCxnSpPr>
            <a:cxnSpLocks/>
          </p:cNvCxnSpPr>
          <p:nvPr/>
        </p:nvCxnSpPr>
        <p:spPr>
          <a:xfrm flipV="1">
            <a:off x="5750600" y="5152115"/>
            <a:ext cx="358900" cy="14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4277999B-5208-CA92-A9A6-E691C8C58B8D}"/>
              </a:ext>
            </a:extLst>
          </p:cNvPr>
          <p:cNvCxnSpPr>
            <a:cxnSpLocks/>
          </p:cNvCxnSpPr>
          <p:nvPr/>
        </p:nvCxnSpPr>
        <p:spPr>
          <a:xfrm flipV="1">
            <a:off x="7106469" y="5150693"/>
            <a:ext cx="358900" cy="14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EE074502-55B9-27A1-F21C-AFB02E0C80B0}"/>
              </a:ext>
            </a:extLst>
          </p:cNvPr>
          <p:cNvCxnSpPr>
            <a:cxnSpLocks/>
          </p:cNvCxnSpPr>
          <p:nvPr/>
        </p:nvCxnSpPr>
        <p:spPr>
          <a:xfrm flipV="1">
            <a:off x="8468732" y="5146543"/>
            <a:ext cx="358900" cy="14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2073E5D5-AF2F-D794-C96F-A9020D8E1F37}"/>
              </a:ext>
            </a:extLst>
          </p:cNvPr>
          <p:cNvCxnSpPr>
            <a:cxnSpLocks/>
            <a:stCxn id="15" idx="3"/>
          </p:cNvCxnSpPr>
          <p:nvPr/>
        </p:nvCxnSpPr>
        <p:spPr>
          <a:xfrm flipV="1">
            <a:off x="9839441" y="5153538"/>
            <a:ext cx="242511"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Elbow Connector 23">
            <a:extLst>
              <a:ext uri="{FF2B5EF4-FFF2-40B4-BE49-F238E27FC236}">
                <a16:creationId xmlns:a16="http://schemas.microsoft.com/office/drawing/2014/main" id="{F7B3E55F-AA41-0A9F-48A8-0518CFF7C2FA}"/>
              </a:ext>
            </a:extLst>
          </p:cNvPr>
          <p:cNvCxnSpPr>
            <a:cxnSpLocks/>
          </p:cNvCxnSpPr>
          <p:nvPr/>
        </p:nvCxnSpPr>
        <p:spPr>
          <a:xfrm rot="5400000" flipH="1" flipV="1">
            <a:off x="8361802" y="4743576"/>
            <a:ext cx="350809" cy="107918"/>
          </a:xfrm>
          <a:prstGeom prst="bentConnector3">
            <a:avLst>
              <a:gd name="adj1" fmla="val -3786"/>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Elbow Connector 24">
            <a:extLst>
              <a:ext uri="{FF2B5EF4-FFF2-40B4-BE49-F238E27FC236}">
                <a16:creationId xmlns:a16="http://schemas.microsoft.com/office/drawing/2014/main" id="{DA550600-3F7F-3EA0-E885-1DBE219AEBD4}"/>
              </a:ext>
            </a:extLst>
          </p:cNvPr>
          <p:cNvCxnSpPr>
            <a:cxnSpLocks/>
          </p:cNvCxnSpPr>
          <p:nvPr/>
        </p:nvCxnSpPr>
        <p:spPr>
          <a:xfrm rot="16200000" flipV="1">
            <a:off x="8580941" y="4733505"/>
            <a:ext cx="350811" cy="142574"/>
          </a:xfrm>
          <a:prstGeom prst="bentConnector3">
            <a:avLst>
              <a:gd name="adj1" fmla="val -1717"/>
            </a:avLst>
          </a:prstGeom>
          <a:ln>
            <a:headEnd type="triangle"/>
            <a:tailEnd type="non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5C7049CB-4F87-A955-FE03-D3262565ED56}"/>
              </a:ext>
            </a:extLst>
          </p:cNvPr>
          <p:cNvSpPr txBox="1"/>
          <p:nvPr/>
        </p:nvSpPr>
        <p:spPr>
          <a:xfrm>
            <a:off x="3158555" y="5481937"/>
            <a:ext cx="815801" cy="461665"/>
          </a:xfrm>
          <a:prstGeom prst="rect">
            <a:avLst/>
          </a:prstGeom>
          <a:noFill/>
        </p:spPr>
        <p:txBody>
          <a:bodyPr wrap="none" rtlCol="0">
            <a:spAutoFit/>
          </a:bodyPr>
          <a:lstStyle/>
          <a:p>
            <a:pPr algn="ctr"/>
            <a:r>
              <a:rPr lang="en-US" sz="1200" dirty="0"/>
              <a:t>Measured</a:t>
            </a:r>
          </a:p>
          <a:p>
            <a:pPr algn="ctr"/>
            <a:r>
              <a:rPr lang="en-US" sz="1200" dirty="0"/>
              <a:t>quantity</a:t>
            </a:r>
          </a:p>
        </p:txBody>
      </p:sp>
      <p:sp>
        <p:nvSpPr>
          <p:cNvPr id="27" name="TextBox 26">
            <a:extLst>
              <a:ext uri="{FF2B5EF4-FFF2-40B4-BE49-F238E27FC236}">
                <a16:creationId xmlns:a16="http://schemas.microsoft.com/office/drawing/2014/main" id="{83274389-CB64-4867-B6BE-C670F38684B7}"/>
              </a:ext>
            </a:extLst>
          </p:cNvPr>
          <p:cNvSpPr txBox="1"/>
          <p:nvPr/>
        </p:nvSpPr>
        <p:spPr>
          <a:xfrm>
            <a:off x="9593986" y="4459347"/>
            <a:ext cx="815801" cy="461665"/>
          </a:xfrm>
          <a:prstGeom prst="rect">
            <a:avLst/>
          </a:prstGeom>
          <a:noFill/>
        </p:spPr>
        <p:txBody>
          <a:bodyPr wrap="square" rtlCol="0">
            <a:spAutoFit/>
          </a:bodyPr>
          <a:lstStyle/>
          <a:p>
            <a:pPr algn="ctr"/>
            <a:r>
              <a:rPr lang="en-US" sz="1200" dirty="0"/>
              <a:t>Presented data</a:t>
            </a:r>
          </a:p>
        </p:txBody>
      </p:sp>
    </p:spTree>
    <p:extLst>
      <p:ext uri="{BB962C8B-B14F-4D97-AF65-F5344CB8AC3E}">
        <p14:creationId xmlns:p14="http://schemas.microsoft.com/office/powerpoint/2010/main" val="294377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Variable conversion element</a:t>
            </a:r>
          </a:p>
        </p:txBody>
      </p:sp>
      <p:sp>
        <p:nvSpPr>
          <p:cNvPr id="3" name="Content Placeholder 2"/>
          <p:cNvSpPr>
            <a:spLocks noGrp="1"/>
          </p:cNvSpPr>
          <p:nvPr>
            <p:ph idx="1"/>
          </p:nvPr>
        </p:nvSpPr>
        <p:spPr>
          <a:xfrm>
            <a:off x="1981199" y="1417639"/>
            <a:ext cx="9454055" cy="4525963"/>
          </a:xfrm>
        </p:spPr>
        <p:txBody>
          <a:bodyPr>
            <a:normAutofit/>
          </a:bodyPr>
          <a:lstStyle/>
          <a:p>
            <a:r>
              <a:rPr lang="en-US" sz="2800" dirty="0"/>
              <a:t>May need to convert output of primary sensor</a:t>
            </a:r>
          </a:p>
          <a:p>
            <a:r>
              <a:rPr lang="en-US" sz="2800" i="1" dirty="0"/>
              <a:t>E.g., I to V, V to f, x to V</a:t>
            </a:r>
          </a:p>
          <a:p>
            <a:r>
              <a:rPr lang="en-US" sz="2800" dirty="0"/>
              <a:t>This is an abstraction – a physical instrument or module might have multiple functions in one</a:t>
            </a:r>
            <a:endParaRPr lang="en-US" sz="2400" dirty="0"/>
          </a:p>
        </p:txBody>
      </p:sp>
      <p:sp>
        <p:nvSpPr>
          <p:cNvPr id="9" name="Cloud 8">
            <a:extLst>
              <a:ext uri="{FF2B5EF4-FFF2-40B4-BE49-F238E27FC236}">
                <a16:creationId xmlns:a16="http://schemas.microsoft.com/office/drawing/2014/main" id="{D3BF67F4-536F-598C-4559-E231CBB4C03C}"/>
              </a:ext>
            </a:extLst>
          </p:cNvPr>
          <p:cNvSpPr/>
          <p:nvPr/>
        </p:nvSpPr>
        <p:spPr>
          <a:xfrm>
            <a:off x="2149015" y="4622131"/>
            <a:ext cx="1251961" cy="1062815"/>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Measured medium</a:t>
            </a:r>
          </a:p>
        </p:txBody>
      </p:sp>
      <p:sp>
        <p:nvSpPr>
          <p:cNvPr id="10" name="Rectangle 9">
            <a:extLst>
              <a:ext uri="{FF2B5EF4-FFF2-40B4-BE49-F238E27FC236}">
                <a16:creationId xmlns:a16="http://schemas.microsoft.com/office/drawing/2014/main" id="{00489243-4DD3-590F-F832-E763AE628251}"/>
              </a:ext>
            </a:extLst>
          </p:cNvPr>
          <p:cNvSpPr/>
          <p:nvPr/>
        </p:nvSpPr>
        <p:spPr>
          <a:xfrm>
            <a:off x="3696816" y="4825140"/>
            <a:ext cx="704193" cy="6567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Primary sensing</a:t>
            </a:r>
          </a:p>
        </p:txBody>
      </p:sp>
      <p:sp>
        <p:nvSpPr>
          <p:cNvPr id="11" name="Rectangle 10">
            <a:extLst>
              <a:ext uri="{FF2B5EF4-FFF2-40B4-BE49-F238E27FC236}">
                <a16:creationId xmlns:a16="http://schemas.microsoft.com/office/drawing/2014/main" id="{D079D469-70D8-2695-1E50-317C15CED800}"/>
              </a:ext>
            </a:extLst>
          </p:cNvPr>
          <p:cNvSpPr/>
          <p:nvPr/>
        </p:nvSpPr>
        <p:spPr>
          <a:xfrm>
            <a:off x="4759908" y="4825140"/>
            <a:ext cx="888124" cy="6567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Variable-conversion</a:t>
            </a:r>
          </a:p>
        </p:txBody>
      </p:sp>
      <p:sp>
        <p:nvSpPr>
          <p:cNvPr id="12" name="Rectangle 11">
            <a:extLst>
              <a:ext uri="{FF2B5EF4-FFF2-40B4-BE49-F238E27FC236}">
                <a16:creationId xmlns:a16="http://schemas.microsoft.com/office/drawing/2014/main" id="{7F6E8898-0E4F-C319-A5C4-4C827E798C07}"/>
              </a:ext>
            </a:extLst>
          </p:cNvPr>
          <p:cNvSpPr/>
          <p:nvPr/>
        </p:nvSpPr>
        <p:spPr>
          <a:xfrm>
            <a:off x="5996423" y="4825140"/>
            <a:ext cx="1008993" cy="6567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Variable manipulation</a:t>
            </a:r>
          </a:p>
        </p:txBody>
      </p:sp>
      <p:sp>
        <p:nvSpPr>
          <p:cNvPr id="13" name="Rectangle 12">
            <a:extLst>
              <a:ext uri="{FF2B5EF4-FFF2-40B4-BE49-F238E27FC236}">
                <a16:creationId xmlns:a16="http://schemas.microsoft.com/office/drawing/2014/main" id="{F7EC515D-C3EA-A760-22DD-2EAE01F2D2B9}"/>
              </a:ext>
            </a:extLst>
          </p:cNvPr>
          <p:cNvSpPr/>
          <p:nvPr/>
        </p:nvSpPr>
        <p:spPr>
          <a:xfrm>
            <a:off x="7364316" y="4825140"/>
            <a:ext cx="1008993" cy="6567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Data transmission</a:t>
            </a:r>
          </a:p>
        </p:txBody>
      </p:sp>
      <p:sp>
        <p:nvSpPr>
          <p:cNvPr id="14" name="Rectangle 13">
            <a:extLst>
              <a:ext uri="{FF2B5EF4-FFF2-40B4-BE49-F238E27FC236}">
                <a16:creationId xmlns:a16="http://schemas.microsoft.com/office/drawing/2014/main" id="{F9A1E280-0870-CE73-D0BD-FF2CB45F5D3C}"/>
              </a:ext>
            </a:extLst>
          </p:cNvPr>
          <p:cNvSpPr/>
          <p:nvPr/>
        </p:nvSpPr>
        <p:spPr>
          <a:xfrm>
            <a:off x="8732209" y="4825140"/>
            <a:ext cx="1008993" cy="6567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Data presentation</a:t>
            </a:r>
          </a:p>
        </p:txBody>
      </p:sp>
      <p:sp>
        <p:nvSpPr>
          <p:cNvPr id="15" name="Rectangle 14">
            <a:extLst>
              <a:ext uri="{FF2B5EF4-FFF2-40B4-BE49-F238E27FC236}">
                <a16:creationId xmlns:a16="http://schemas.microsoft.com/office/drawing/2014/main" id="{B55E8B70-5505-DB13-9343-7EC5519DCDA7}"/>
              </a:ext>
            </a:extLst>
          </p:cNvPr>
          <p:cNvSpPr/>
          <p:nvPr/>
        </p:nvSpPr>
        <p:spPr>
          <a:xfrm>
            <a:off x="8082104" y="3954270"/>
            <a:ext cx="1008993" cy="6567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Data storage &amp; playback</a:t>
            </a:r>
          </a:p>
        </p:txBody>
      </p:sp>
      <p:sp>
        <p:nvSpPr>
          <p:cNvPr id="16" name="Cloud 15">
            <a:extLst>
              <a:ext uri="{FF2B5EF4-FFF2-40B4-BE49-F238E27FC236}">
                <a16:creationId xmlns:a16="http://schemas.microsoft.com/office/drawing/2014/main" id="{5A3ADAD6-71C2-A6E3-7333-0DC6D59A029E}"/>
              </a:ext>
            </a:extLst>
          </p:cNvPr>
          <p:cNvSpPr/>
          <p:nvPr/>
        </p:nvSpPr>
        <p:spPr>
          <a:xfrm>
            <a:off x="9984494" y="4656573"/>
            <a:ext cx="1198180" cy="993931"/>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Observer</a:t>
            </a:r>
          </a:p>
        </p:txBody>
      </p:sp>
      <p:cxnSp>
        <p:nvCxnSpPr>
          <p:cNvPr id="17" name="Straight Arrow Connector 16">
            <a:extLst>
              <a:ext uri="{FF2B5EF4-FFF2-40B4-BE49-F238E27FC236}">
                <a16:creationId xmlns:a16="http://schemas.microsoft.com/office/drawing/2014/main" id="{4311C76C-4F9B-7AF3-79EE-AAE12ACAFF76}"/>
              </a:ext>
            </a:extLst>
          </p:cNvPr>
          <p:cNvCxnSpPr>
            <a:stCxn id="9" idx="0"/>
            <a:endCxn id="10" idx="1"/>
          </p:cNvCxnSpPr>
          <p:nvPr/>
        </p:nvCxnSpPr>
        <p:spPr>
          <a:xfrm>
            <a:off x="3399933" y="5153538"/>
            <a:ext cx="29688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2DD98090-264F-4BEF-EE97-B943D6A7EE92}"/>
              </a:ext>
            </a:extLst>
          </p:cNvPr>
          <p:cNvCxnSpPr>
            <a:cxnSpLocks/>
            <a:endCxn id="11" idx="1"/>
          </p:cNvCxnSpPr>
          <p:nvPr/>
        </p:nvCxnSpPr>
        <p:spPr>
          <a:xfrm flipV="1">
            <a:off x="4401008" y="5153538"/>
            <a:ext cx="358900" cy="14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77514846-4A17-02EA-B144-10395EF8FEF9}"/>
              </a:ext>
            </a:extLst>
          </p:cNvPr>
          <p:cNvCxnSpPr>
            <a:cxnSpLocks/>
          </p:cNvCxnSpPr>
          <p:nvPr/>
        </p:nvCxnSpPr>
        <p:spPr>
          <a:xfrm flipV="1">
            <a:off x="5652361" y="5152115"/>
            <a:ext cx="358900" cy="14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A43D4135-77D5-BFC9-B4C9-DE03ADA545F3}"/>
              </a:ext>
            </a:extLst>
          </p:cNvPr>
          <p:cNvCxnSpPr>
            <a:cxnSpLocks/>
          </p:cNvCxnSpPr>
          <p:nvPr/>
        </p:nvCxnSpPr>
        <p:spPr>
          <a:xfrm flipV="1">
            <a:off x="7008230" y="5150693"/>
            <a:ext cx="358900" cy="14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6C715B43-0589-1D42-3F6A-D660AC06ED9C}"/>
              </a:ext>
            </a:extLst>
          </p:cNvPr>
          <p:cNvCxnSpPr>
            <a:cxnSpLocks/>
          </p:cNvCxnSpPr>
          <p:nvPr/>
        </p:nvCxnSpPr>
        <p:spPr>
          <a:xfrm flipV="1">
            <a:off x="8370493" y="5146543"/>
            <a:ext cx="358900" cy="14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ACB11D0D-11C3-F7E7-F603-5A703EE50169}"/>
              </a:ext>
            </a:extLst>
          </p:cNvPr>
          <p:cNvCxnSpPr>
            <a:cxnSpLocks/>
            <a:stCxn id="14" idx="3"/>
          </p:cNvCxnSpPr>
          <p:nvPr/>
        </p:nvCxnSpPr>
        <p:spPr>
          <a:xfrm flipV="1">
            <a:off x="9741202" y="5153538"/>
            <a:ext cx="242511"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Elbow Connector 22">
            <a:extLst>
              <a:ext uri="{FF2B5EF4-FFF2-40B4-BE49-F238E27FC236}">
                <a16:creationId xmlns:a16="http://schemas.microsoft.com/office/drawing/2014/main" id="{0B2C43FC-8E41-E940-AAA8-76EC47CBBC69}"/>
              </a:ext>
            </a:extLst>
          </p:cNvPr>
          <p:cNvCxnSpPr>
            <a:cxnSpLocks/>
          </p:cNvCxnSpPr>
          <p:nvPr/>
        </p:nvCxnSpPr>
        <p:spPr>
          <a:xfrm rot="5400000" flipH="1" flipV="1">
            <a:off x="8263563" y="4743576"/>
            <a:ext cx="350809" cy="107918"/>
          </a:xfrm>
          <a:prstGeom prst="bentConnector3">
            <a:avLst>
              <a:gd name="adj1" fmla="val -3786"/>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Elbow Connector 23">
            <a:extLst>
              <a:ext uri="{FF2B5EF4-FFF2-40B4-BE49-F238E27FC236}">
                <a16:creationId xmlns:a16="http://schemas.microsoft.com/office/drawing/2014/main" id="{908C6AAC-0382-A18F-EB79-0E12DC95FC75}"/>
              </a:ext>
            </a:extLst>
          </p:cNvPr>
          <p:cNvCxnSpPr>
            <a:cxnSpLocks/>
          </p:cNvCxnSpPr>
          <p:nvPr/>
        </p:nvCxnSpPr>
        <p:spPr>
          <a:xfrm rot="16200000" flipV="1">
            <a:off x="8482702" y="4733505"/>
            <a:ext cx="350811" cy="142574"/>
          </a:xfrm>
          <a:prstGeom prst="bentConnector3">
            <a:avLst>
              <a:gd name="adj1" fmla="val -1717"/>
            </a:avLst>
          </a:prstGeom>
          <a:ln>
            <a:headEnd type="triangle"/>
            <a:tailEnd type="non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8EDB729D-9EA3-6D6E-0F9B-726AE59560F3}"/>
              </a:ext>
            </a:extLst>
          </p:cNvPr>
          <p:cNvSpPr txBox="1"/>
          <p:nvPr/>
        </p:nvSpPr>
        <p:spPr>
          <a:xfrm>
            <a:off x="3060316" y="5481937"/>
            <a:ext cx="815801" cy="461665"/>
          </a:xfrm>
          <a:prstGeom prst="rect">
            <a:avLst/>
          </a:prstGeom>
          <a:noFill/>
        </p:spPr>
        <p:txBody>
          <a:bodyPr wrap="none" rtlCol="0">
            <a:spAutoFit/>
          </a:bodyPr>
          <a:lstStyle/>
          <a:p>
            <a:pPr algn="ctr"/>
            <a:r>
              <a:rPr lang="en-US" sz="1200" dirty="0"/>
              <a:t>Measured</a:t>
            </a:r>
          </a:p>
          <a:p>
            <a:pPr algn="ctr"/>
            <a:r>
              <a:rPr lang="en-US" sz="1200" dirty="0"/>
              <a:t>quantity</a:t>
            </a:r>
          </a:p>
        </p:txBody>
      </p:sp>
      <p:sp>
        <p:nvSpPr>
          <p:cNvPr id="26" name="TextBox 25">
            <a:extLst>
              <a:ext uri="{FF2B5EF4-FFF2-40B4-BE49-F238E27FC236}">
                <a16:creationId xmlns:a16="http://schemas.microsoft.com/office/drawing/2014/main" id="{BADBC83C-C19D-9D93-0CB5-C3C5DCD37FD9}"/>
              </a:ext>
            </a:extLst>
          </p:cNvPr>
          <p:cNvSpPr txBox="1"/>
          <p:nvPr/>
        </p:nvSpPr>
        <p:spPr>
          <a:xfrm>
            <a:off x="9495747" y="4459347"/>
            <a:ext cx="815801" cy="461665"/>
          </a:xfrm>
          <a:prstGeom prst="rect">
            <a:avLst/>
          </a:prstGeom>
          <a:noFill/>
        </p:spPr>
        <p:txBody>
          <a:bodyPr wrap="square" rtlCol="0">
            <a:spAutoFit/>
          </a:bodyPr>
          <a:lstStyle/>
          <a:p>
            <a:pPr algn="ctr"/>
            <a:r>
              <a:rPr lang="en-US" sz="1200" dirty="0"/>
              <a:t>Presented data</a:t>
            </a:r>
          </a:p>
        </p:txBody>
      </p:sp>
    </p:spTree>
    <p:extLst>
      <p:ext uri="{BB962C8B-B14F-4D97-AF65-F5344CB8AC3E}">
        <p14:creationId xmlns:p14="http://schemas.microsoft.com/office/powerpoint/2010/main" val="205474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Variable manipulation element</a:t>
            </a:r>
          </a:p>
        </p:txBody>
      </p:sp>
      <p:sp>
        <p:nvSpPr>
          <p:cNvPr id="3" name="Content Placeholder 2"/>
          <p:cNvSpPr>
            <a:spLocks noGrp="1"/>
          </p:cNvSpPr>
          <p:nvPr>
            <p:ph idx="1"/>
          </p:nvPr>
        </p:nvSpPr>
        <p:spPr>
          <a:xfrm>
            <a:off x="1822173" y="1648770"/>
            <a:ext cx="9998765" cy="4525963"/>
          </a:xfrm>
        </p:spPr>
        <p:txBody>
          <a:bodyPr>
            <a:normAutofit/>
          </a:bodyPr>
          <a:lstStyle/>
          <a:p>
            <a:r>
              <a:rPr lang="en-US" sz="2400" dirty="0"/>
              <a:t>May need manipulation of output, e.g., size</a:t>
            </a:r>
          </a:p>
          <a:p>
            <a:r>
              <a:rPr lang="en-US" sz="2400" dirty="0"/>
              <a:t>For example: amplifier</a:t>
            </a:r>
          </a:p>
          <a:p>
            <a:r>
              <a:rPr lang="en-US" sz="2400" dirty="0"/>
              <a:t>May go before or after conversion element (or both)</a:t>
            </a:r>
          </a:p>
        </p:txBody>
      </p:sp>
      <p:sp>
        <p:nvSpPr>
          <p:cNvPr id="9" name="Cloud 8">
            <a:extLst>
              <a:ext uri="{FF2B5EF4-FFF2-40B4-BE49-F238E27FC236}">
                <a16:creationId xmlns:a16="http://schemas.microsoft.com/office/drawing/2014/main" id="{0BF5807A-FF3B-0695-5CA5-6B711DABED87}"/>
              </a:ext>
            </a:extLst>
          </p:cNvPr>
          <p:cNvSpPr/>
          <p:nvPr/>
        </p:nvSpPr>
        <p:spPr>
          <a:xfrm>
            <a:off x="2320141" y="4622131"/>
            <a:ext cx="1251961" cy="1062815"/>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Measured medium</a:t>
            </a:r>
          </a:p>
        </p:txBody>
      </p:sp>
      <p:sp>
        <p:nvSpPr>
          <p:cNvPr id="10" name="Rectangle 9">
            <a:extLst>
              <a:ext uri="{FF2B5EF4-FFF2-40B4-BE49-F238E27FC236}">
                <a16:creationId xmlns:a16="http://schemas.microsoft.com/office/drawing/2014/main" id="{67340FD4-3D30-C2DD-07E3-013DCC2345F3}"/>
              </a:ext>
            </a:extLst>
          </p:cNvPr>
          <p:cNvSpPr/>
          <p:nvPr/>
        </p:nvSpPr>
        <p:spPr>
          <a:xfrm>
            <a:off x="3867942" y="4825140"/>
            <a:ext cx="704193" cy="6567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Primary sensing</a:t>
            </a:r>
          </a:p>
        </p:txBody>
      </p:sp>
      <p:sp>
        <p:nvSpPr>
          <p:cNvPr id="11" name="Rectangle 10">
            <a:extLst>
              <a:ext uri="{FF2B5EF4-FFF2-40B4-BE49-F238E27FC236}">
                <a16:creationId xmlns:a16="http://schemas.microsoft.com/office/drawing/2014/main" id="{01D432FF-82D1-AA8F-A5B9-6E2E39D9A8A9}"/>
              </a:ext>
            </a:extLst>
          </p:cNvPr>
          <p:cNvSpPr/>
          <p:nvPr/>
        </p:nvSpPr>
        <p:spPr>
          <a:xfrm>
            <a:off x="4931034" y="4825140"/>
            <a:ext cx="888124" cy="6567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Variable-conversion</a:t>
            </a:r>
          </a:p>
        </p:txBody>
      </p:sp>
      <p:sp>
        <p:nvSpPr>
          <p:cNvPr id="12" name="Rectangle 11">
            <a:extLst>
              <a:ext uri="{FF2B5EF4-FFF2-40B4-BE49-F238E27FC236}">
                <a16:creationId xmlns:a16="http://schemas.microsoft.com/office/drawing/2014/main" id="{A9156F59-6CA3-BD90-C516-1C5B3A00EDEB}"/>
              </a:ext>
            </a:extLst>
          </p:cNvPr>
          <p:cNvSpPr/>
          <p:nvPr/>
        </p:nvSpPr>
        <p:spPr>
          <a:xfrm>
            <a:off x="6167549" y="4825140"/>
            <a:ext cx="1008993" cy="6567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Variable manipulation</a:t>
            </a:r>
          </a:p>
        </p:txBody>
      </p:sp>
      <p:sp>
        <p:nvSpPr>
          <p:cNvPr id="13" name="Rectangle 12">
            <a:extLst>
              <a:ext uri="{FF2B5EF4-FFF2-40B4-BE49-F238E27FC236}">
                <a16:creationId xmlns:a16="http://schemas.microsoft.com/office/drawing/2014/main" id="{FB9CED03-4F1B-694A-73F2-AB05039E3FE6}"/>
              </a:ext>
            </a:extLst>
          </p:cNvPr>
          <p:cNvSpPr/>
          <p:nvPr/>
        </p:nvSpPr>
        <p:spPr>
          <a:xfrm>
            <a:off x="7535442" y="4825140"/>
            <a:ext cx="1008993" cy="6567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Data transmission</a:t>
            </a:r>
          </a:p>
        </p:txBody>
      </p:sp>
      <p:sp>
        <p:nvSpPr>
          <p:cNvPr id="14" name="Rectangle 13">
            <a:extLst>
              <a:ext uri="{FF2B5EF4-FFF2-40B4-BE49-F238E27FC236}">
                <a16:creationId xmlns:a16="http://schemas.microsoft.com/office/drawing/2014/main" id="{BAEDE1B6-DA18-B3A5-BAC8-29A1495806AB}"/>
              </a:ext>
            </a:extLst>
          </p:cNvPr>
          <p:cNvSpPr/>
          <p:nvPr/>
        </p:nvSpPr>
        <p:spPr>
          <a:xfrm>
            <a:off x="8903335" y="4825140"/>
            <a:ext cx="1008993" cy="6567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Data presentation</a:t>
            </a:r>
          </a:p>
        </p:txBody>
      </p:sp>
      <p:sp>
        <p:nvSpPr>
          <p:cNvPr id="15" name="Rectangle 14">
            <a:extLst>
              <a:ext uri="{FF2B5EF4-FFF2-40B4-BE49-F238E27FC236}">
                <a16:creationId xmlns:a16="http://schemas.microsoft.com/office/drawing/2014/main" id="{CAC35FF0-F545-B4FC-352B-7D53A3F35B7A}"/>
              </a:ext>
            </a:extLst>
          </p:cNvPr>
          <p:cNvSpPr/>
          <p:nvPr/>
        </p:nvSpPr>
        <p:spPr>
          <a:xfrm>
            <a:off x="8253230" y="3954270"/>
            <a:ext cx="1008993" cy="6567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Data storage &amp; playback</a:t>
            </a:r>
          </a:p>
        </p:txBody>
      </p:sp>
      <p:sp>
        <p:nvSpPr>
          <p:cNvPr id="16" name="Cloud 15">
            <a:extLst>
              <a:ext uri="{FF2B5EF4-FFF2-40B4-BE49-F238E27FC236}">
                <a16:creationId xmlns:a16="http://schemas.microsoft.com/office/drawing/2014/main" id="{B37FA09A-9813-D4B9-377E-FF288FDF9C6F}"/>
              </a:ext>
            </a:extLst>
          </p:cNvPr>
          <p:cNvSpPr/>
          <p:nvPr/>
        </p:nvSpPr>
        <p:spPr>
          <a:xfrm>
            <a:off x="10155620" y="4656573"/>
            <a:ext cx="1198180" cy="993931"/>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Observer</a:t>
            </a:r>
          </a:p>
        </p:txBody>
      </p:sp>
      <p:cxnSp>
        <p:nvCxnSpPr>
          <p:cNvPr id="17" name="Straight Arrow Connector 16">
            <a:extLst>
              <a:ext uri="{FF2B5EF4-FFF2-40B4-BE49-F238E27FC236}">
                <a16:creationId xmlns:a16="http://schemas.microsoft.com/office/drawing/2014/main" id="{0D70A5C1-75AA-DFDE-BC62-2CB7DA46D396}"/>
              </a:ext>
            </a:extLst>
          </p:cNvPr>
          <p:cNvCxnSpPr>
            <a:stCxn id="9" idx="0"/>
            <a:endCxn id="10" idx="1"/>
          </p:cNvCxnSpPr>
          <p:nvPr/>
        </p:nvCxnSpPr>
        <p:spPr>
          <a:xfrm>
            <a:off x="3571059" y="5153538"/>
            <a:ext cx="29688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6CE4A7F7-FE26-1574-299D-F070CCC5F144}"/>
              </a:ext>
            </a:extLst>
          </p:cNvPr>
          <p:cNvCxnSpPr>
            <a:cxnSpLocks/>
            <a:endCxn id="11" idx="1"/>
          </p:cNvCxnSpPr>
          <p:nvPr/>
        </p:nvCxnSpPr>
        <p:spPr>
          <a:xfrm flipV="1">
            <a:off x="4572134" y="5153538"/>
            <a:ext cx="358900" cy="14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1B40F068-3003-58EB-01DB-BB751C4FD76F}"/>
              </a:ext>
            </a:extLst>
          </p:cNvPr>
          <p:cNvCxnSpPr>
            <a:cxnSpLocks/>
          </p:cNvCxnSpPr>
          <p:nvPr/>
        </p:nvCxnSpPr>
        <p:spPr>
          <a:xfrm flipV="1">
            <a:off x="5823487" y="5152115"/>
            <a:ext cx="358900" cy="14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32B164CF-03B3-0B3D-B98C-8B30BD8E6173}"/>
              </a:ext>
            </a:extLst>
          </p:cNvPr>
          <p:cNvCxnSpPr>
            <a:cxnSpLocks/>
          </p:cNvCxnSpPr>
          <p:nvPr/>
        </p:nvCxnSpPr>
        <p:spPr>
          <a:xfrm flipV="1">
            <a:off x="7179356" y="5150693"/>
            <a:ext cx="358900" cy="14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F0A58016-34F2-AC2D-5A68-B1714EC1CD0E}"/>
              </a:ext>
            </a:extLst>
          </p:cNvPr>
          <p:cNvCxnSpPr>
            <a:cxnSpLocks/>
          </p:cNvCxnSpPr>
          <p:nvPr/>
        </p:nvCxnSpPr>
        <p:spPr>
          <a:xfrm flipV="1">
            <a:off x="8541619" y="5146543"/>
            <a:ext cx="358900" cy="14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C6C6C7BD-0E22-FD6D-D3A2-B9B06E3F0780}"/>
              </a:ext>
            </a:extLst>
          </p:cNvPr>
          <p:cNvCxnSpPr>
            <a:cxnSpLocks/>
            <a:stCxn id="14" idx="3"/>
          </p:cNvCxnSpPr>
          <p:nvPr/>
        </p:nvCxnSpPr>
        <p:spPr>
          <a:xfrm flipV="1">
            <a:off x="9912328" y="5153538"/>
            <a:ext cx="242511"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Elbow Connector 22">
            <a:extLst>
              <a:ext uri="{FF2B5EF4-FFF2-40B4-BE49-F238E27FC236}">
                <a16:creationId xmlns:a16="http://schemas.microsoft.com/office/drawing/2014/main" id="{C82911A1-462B-89B7-3BD7-EEDB6C224A65}"/>
              </a:ext>
            </a:extLst>
          </p:cNvPr>
          <p:cNvCxnSpPr>
            <a:cxnSpLocks/>
          </p:cNvCxnSpPr>
          <p:nvPr/>
        </p:nvCxnSpPr>
        <p:spPr>
          <a:xfrm rot="5400000" flipH="1" flipV="1">
            <a:off x="8434689" y="4743576"/>
            <a:ext cx="350809" cy="107918"/>
          </a:xfrm>
          <a:prstGeom prst="bentConnector3">
            <a:avLst>
              <a:gd name="adj1" fmla="val -3786"/>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Elbow Connector 23">
            <a:extLst>
              <a:ext uri="{FF2B5EF4-FFF2-40B4-BE49-F238E27FC236}">
                <a16:creationId xmlns:a16="http://schemas.microsoft.com/office/drawing/2014/main" id="{AA1837A0-622B-7318-E3A5-0CBA5C7D459C}"/>
              </a:ext>
            </a:extLst>
          </p:cNvPr>
          <p:cNvCxnSpPr>
            <a:cxnSpLocks/>
          </p:cNvCxnSpPr>
          <p:nvPr/>
        </p:nvCxnSpPr>
        <p:spPr>
          <a:xfrm rot="16200000" flipV="1">
            <a:off x="8653828" y="4733505"/>
            <a:ext cx="350811" cy="142574"/>
          </a:xfrm>
          <a:prstGeom prst="bentConnector3">
            <a:avLst>
              <a:gd name="adj1" fmla="val -1717"/>
            </a:avLst>
          </a:prstGeom>
          <a:ln>
            <a:headEnd type="triangle"/>
            <a:tailEnd type="non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EA51EAC7-1444-1AC2-1417-A28955476788}"/>
              </a:ext>
            </a:extLst>
          </p:cNvPr>
          <p:cNvSpPr txBox="1"/>
          <p:nvPr/>
        </p:nvSpPr>
        <p:spPr>
          <a:xfrm>
            <a:off x="3231442" y="5481937"/>
            <a:ext cx="815801" cy="461665"/>
          </a:xfrm>
          <a:prstGeom prst="rect">
            <a:avLst/>
          </a:prstGeom>
          <a:noFill/>
        </p:spPr>
        <p:txBody>
          <a:bodyPr wrap="none" rtlCol="0">
            <a:spAutoFit/>
          </a:bodyPr>
          <a:lstStyle/>
          <a:p>
            <a:pPr algn="ctr"/>
            <a:r>
              <a:rPr lang="en-US" sz="1200" dirty="0"/>
              <a:t>Measured</a:t>
            </a:r>
          </a:p>
          <a:p>
            <a:pPr algn="ctr"/>
            <a:r>
              <a:rPr lang="en-US" sz="1200" dirty="0"/>
              <a:t>quantity</a:t>
            </a:r>
          </a:p>
        </p:txBody>
      </p:sp>
      <p:sp>
        <p:nvSpPr>
          <p:cNvPr id="26" name="TextBox 25">
            <a:extLst>
              <a:ext uri="{FF2B5EF4-FFF2-40B4-BE49-F238E27FC236}">
                <a16:creationId xmlns:a16="http://schemas.microsoft.com/office/drawing/2014/main" id="{30128006-051C-5108-E289-E551D92C3991}"/>
              </a:ext>
            </a:extLst>
          </p:cNvPr>
          <p:cNvSpPr txBox="1"/>
          <p:nvPr/>
        </p:nvSpPr>
        <p:spPr>
          <a:xfrm>
            <a:off x="9666873" y="4459347"/>
            <a:ext cx="815801" cy="461665"/>
          </a:xfrm>
          <a:prstGeom prst="rect">
            <a:avLst/>
          </a:prstGeom>
          <a:noFill/>
        </p:spPr>
        <p:txBody>
          <a:bodyPr wrap="square" rtlCol="0">
            <a:spAutoFit/>
          </a:bodyPr>
          <a:lstStyle/>
          <a:p>
            <a:pPr algn="ctr"/>
            <a:r>
              <a:rPr lang="en-US" sz="1200" dirty="0"/>
              <a:t>Presented data</a:t>
            </a:r>
          </a:p>
        </p:txBody>
      </p:sp>
    </p:spTree>
    <p:extLst>
      <p:ext uri="{BB962C8B-B14F-4D97-AF65-F5344CB8AC3E}">
        <p14:creationId xmlns:p14="http://schemas.microsoft.com/office/powerpoint/2010/main" val="240432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Data transmission/ storage / presentation</a:t>
            </a:r>
          </a:p>
        </p:txBody>
      </p:sp>
      <p:sp>
        <p:nvSpPr>
          <p:cNvPr id="3" name="Content Placeholder 2"/>
          <p:cNvSpPr>
            <a:spLocks noGrp="1"/>
          </p:cNvSpPr>
          <p:nvPr>
            <p:ph idx="1"/>
          </p:nvPr>
        </p:nvSpPr>
        <p:spPr>
          <a:xfrm>
            <a:off x="1414245" y="1675275"/>
            <a:ext cx="10515599" cy="4525963"/>
          </a:xfrm>
        </p:spPr>
        <p:txBody>
          <a:bodyPr>
            <a:normAutofit/>
          </a:bodyPr>
          <a:lstStyle/>
          <a:p>
            <a:r>
              <a:rPr lang="en-US" sz="2400" dirty="0"/>
              <a:t>Transmission: functional elements may be physically separated</a:t>
            </a:r>
          </a:p>
          <a:p>
            <a:r>
              <a:rPr lang="en-US" sz="2400" dirty="0"/>
              <a:t>Anything from a rotating shaft to satellite telemetry</a:t>
            </a:r>
          </a:p>
          <a:p>
            <a:r>
              <a:rPr lang="en-US" sz="2400" dirty="0"/>
              <a:t>Presentation: make human readable</a:t>
            </a:r>
          </a:p>
        </p:txBody>
      </p:sp>
      <p:sp>
        <p:nvSpPr>
          <p:cNvPr id="9" name="Cloud 8">
            <a:extLst>
              <a:ext uri="{FF2B5EF4-FFF2-40B4-BE49-F238E27FC236}">
                <a16:creationId xmlns:a16="http://schemas.microsoft.com/office/drawing/2014/main" id="{5083A8A8-503B-D3B2-109C-ABBA97F71603}"/>
              </a:ext>
            </a:extLst>
          </p:cNvPr>
          <p:cNvSpPr/>
          <p:nvPr/>
        </p:nvSpPr>
        <p:spPr>
          <a:xfrm>
            <a:off x="2320141" y="4622131"/>
            <a:ext cx="1251961" cy="1062815"/>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Measured medium</a:t>
            </a:r>
          </a:p>
        </p:txBody>
      </p:sp>
      <p:sp>
        <p:nvSpPr>
          <p:cNvPr id="10" name="Rectangle 9">
            <a:extLst>
              <a:ext uri="{FF2B5EF4-FFF2-40B4-BE49-F238E27FC236}">
                <a16:creationId xmlns:a16="http://schemas.microsoft.com/office/drawing/2014/main" id="{761C9095-1CB1-6157-84D8-3CFAD6526CF0}"/>
              </a:ext>
            </a:extLst>
          </p:cNvPr>
          <p:cNvSpPr/>
          <p:nvPr/>
        </p:nvSpPr>
        <p:spPr>
          <a:xfrm>
            <a:off x="3867942" y="4825140"/>
            <a:ext cx="704193" cy="6567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Primary sensing</a:t>
            </a:r>
          </a:p>
        </p:txBody>
      </p:sp>
      <p:sp>
        <p:nvSpPr>
          <p:cNvPr id="11" name="Rectangle 10">
            <a:extLst>
              <a:ext uri="{FF2B5EF4-FFF2-40B4-BE49-F238E27FC236}">
                <a16:creationId xmlns:a16="http://schemas.microsoft.com/office/drawing/2014/main" id="{C4B4A2A5-B49A-AC41-8E1F-BD291EEA2AE3}"/>
              </a:ext>
            </a:extLst>
          </p:cNvPr>
          <p:cNvSpPr/>
          <p:nvPr/>
        </p:nvSpPr>
        <p:spPr>
          <a:xfrm>
            <a:off x="4931034" y="4825140"/>
            <a:ext cx="888124" cy="6567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Variable-conversion</a:t>
            </a:r>
          </a:p>
        </p:txBody>
      </p:sp>
      <p:sp>
        <p:nvSpPr>
          <p:cNvPr id="12" name="Rectangle 11">
            <a:extLst>
              <a:ext uri="{FF2B5EF4-FFF2-40B4-BE49-F238E27FC236}">
                <a16:creationId xmlns:a16="http://schemas.microsoft.com/office/drawing/2014/main" id="{D1894FF0-9D2F-2EEB-DE44-967770CF4261}"/>
              </a:ext>
            </a:extLst>
          </p:cNvPr>
          <p:cNvSpPr/>
          <p:nvPr/>
        </p:nvSpPr>
        <p:spPr>
          <a:xfrm>
            <a:off x="6167549" y="4825140"/>
            <a:ext cx="1008993" cy="6567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Variable manipulation</a:t>
            </a:r>
          </a:p>
        </p:txBody>
      </p:sp>
      <p:sp>
        <p:nvSpPr>
          <p:cNvPr id="16" name="Cloud 15">
            <a:extLst>
              <a:ext uri="{FF2B5EF4-FFF2-40B4-BE49-F238E27FC236}">
                <a16:creationId xmlns:a16="http://schemas.microsoft.com/office/drawing/2014/main" id="{4D20EA45-765E-F7D3-D795-1CC7BE77FD4D}"/>
              </a:ext>
            </a:extLst>
          </p:cNvPr>
          <p:cNvSpPr/>
          <p:nvPr/>
        </p:nvSpPr>
        <p:spPr>
          <a:xfrm>
            <a:off x="10155620" y="4656573"/>
            <a:ext cx="1198180" cy="993931"/>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Observer</a:t>
            </a:r>
          </a:p>
        </p:txBody>
      </p:sp>
      <p:cxnSp>
        <p:nvCxnSpPr>
          <p:cNvPr id="17" name="Straight Arrow Connector 16">
            <a:extLst>
              <a:ext uri="{FF2B5EF4-FFF2-40B4-BE49-F238E27FC236}">
                <a16:creationId xmlns:a16="http://schemas.microsoft.com/office/drawing/2014/main" id="{C4A0F986-56F6-E925-7E73-1C2B0AC3A44B}"/>
              </a:ext>
            </a:extLst>
          </p:cNvPr>
          <p:cNvCxnSpPr>
            <a:stCxn id="9" idx="0"/>
            <a:endCxn id="10" idx="1"/>
          </p:cNvCxnSpPr>
          <p:nvPr/>
        </p:nvCxnSpPr>
        <p:spPr>
          <a:xfrm>
            <a:off x="3571059" y="5153538"/>
            <a:ext cx="29688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A4BF9C4C-049C-CA9B-7DB9-D8C2515E16E7}"/>
              </a:ext>
            </a:extLst>
          </p:cNvPr>
          <p:cNvCxnSpPr>
            <a:cxnSpLocks/>
            <a:endCxn id="11" idx="1"/>
          </p:cNvCxnSpPr>
          <p:nvPr/>
        </p:nvCxnSpPr>
        <p:spPr>
          <a:xfrm flipV="1">
            <a:off x="4572134" y="5153538"/>
            <a:ext cx="358900" cy="14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018C3A4E-714F-071B-6456-D4C199F9576F}"/>
              </a:ext>
            </a:extLst>
          </p:cNvPr>
          <p:cNvCxnSpPr>
            <a:cxnSpLocks/>
          </p:cNvCxnSpPr>
          <p:nvPr/>
        </p:nvCxnSpPr>
        <p:spPr>
          <a:xfrm flipV="1">
            <a:off x="5823487" y="5152115"/>
            <a:ext cx="358900" cy="14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F57CE143-ED18-EF55-B160-F6440E1C26B3}"/>
              </a:ext>
            </a:extLst>
          </p:cNvPr>
          <p:cNvCxnSpPr>
            <a:cxnSpLocks/>
          </p:cNvCxnSpPr>
          <p:nvPr/>
        </p:nvCxnSpPr>
        <p:spPr>
          <a:xfrm flipV="1">
            <a:off x="7179356" y="5150693"/>
            <a:ext cx="358900" cy="14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8EBB1868-C59A-BE03-9AD3-AF9EF3527E7E}"/>
              </a:ext>
            </a:extLst>
          </p:cNvPr>
          <p:cNvCxnSpPr>
            <a:cxnSpLocks/>
            <a:stCxn id="14" idx="3"/>
          </p:cNvCxnSpPr>
          <p:nvPr/>
        </p:nvCxnSpPr>
        <p:spPr>
          <a:xfrm flipV="1">
            <a:off x="9912328" y="5153538"/>
            <a:ext cx="242511"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5" name="Group 4">
            <a:extLst>
              <a:ext uri="{FF2B5EF4-FFF2-40B4-BE49-F238E27FC236}">
                <a16:creationId xmlns:a16="http://schemas.microsoft.com/office/drawing/2014/main" id="{1E41CA05-37E7-2182-4853-B5D2809A3C0A}"/>
              </a:ext>
            </a:extLst>
          </p:cNvPr>
          <p:cNvGrpSpPr/>
          <p:nvPr/>
        </p:nvGrpSpPr>
        <p:grpSpPr>
          <a:xfrm>
            <a:off x="7535441" y="3954270"/>
            <a:ext cx="2376886" cy="1527667"/>
            <a:chOff x="5270471" y="3401722"/>
            <a:chExt cx="2376886" cy="1527667"/>
          </a:xfrm>
        </p:grpSpPr>
        <p:sp>
          <p:nvSpPr>
            <p:cNvPr id="13" name="Rectangle 12">
              <a:extLst>
                <a:ext uri="{FF2B5EF4-FFF2-40B4-BE49-F238E27FC236}">
                  <a16:creationId xmlns:a16="http://schemas.microsoft.com/office/drawing/2014/main" id="{99CC6587-7EBC-C210-D2C8-6EA98CC743CD}"/>
                </a:ext>
              </a:extLst>
            </p:cNvPr>
            <p:cNvSpPr/>
            <p:nvPr/>
          </p:nvSpPr>
          <p:spPr>
            <a:xfrm>
              <a:off x="5270471" y="4272592"/>
              <a:ext cx="1008993" cy="6567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Data transmission</a:t>
              </a:r>
            </a:p>
          </p:txBody>
        </p:sp>
        <p:sp>
          <p:nvSpPr>
            <p:cNvPr id="14" name="Rectangle 13">
              <a:extLst>
                <a:ext uri="{FF2B5EF4-FFF2-40B4-BE49-F238E27FC236}">
                  <a16:creationId xmlns:a16="http://schemas.microsoft.com/office/drawing/2014/main" id="{1B182A4F-A241-F3FF-27A1-FE743061E269}"/>
                </a:ext>
              </a:extLst>
            </p:cNvPr>
            <p:cNvSpPr/>
            <p:nvPr/>
          </p:nvSpPr>
          <p:spPr>
            <a:xfrm>
              <a:off x="6638364" y="4272592"/>
              <a:ext cx="1008993" cy="6567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Data presentation</a:t>
              </a:r>
            </a:p>
          </p:txBody>
        </p:sp>
        <p:sp>
          <p:nvSpPr>
            <p:cNvPr id="15" name="Rectangle 14">
              <a:extLst>
                <a:ext uri="{FF2B5EF4-FFF2-40B4-BE49-F238E27FC236}">
                  <a16:creationId xmlns:a16="http://schemas.microsoft.com/office/drawing/2014/main" id="{6AC935A2-2903-9640-93D7-CCE304F1038A}"/>
                </a:ext>
              </a:extLst>
            </p:cNvPr>
            <p:cNvSpPr/>
            <p:nvPr/>
          </p:nvSpPr>
          <p:spPr>
            <a:xfrm>
              <a:off x="5988259" y="3401722"/>
              <a:ext cx="1008993" cy="6567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Data storage &amp; playback</a:t>
              </a:r>
            </a:p>
          </p:txBody>
        </p:sp>
        <p:cxnSp>
          <p:nvCxnSpPr>
            <p:cNvPr id="21" name="Straight Arrow Connector 20">
              <a:extLst>
                <a:ext uri="{FF2B5EF4-FFF2-40B4-BE49-F238E27FC236}">
                  <a16:creationId xmlns:a16="http://schemas.microsoft.com/office/drawing/2014/main" id="{A5FC7B74-1DE2-6B40-776B-968822344C12}"/>
                </a:ext>
              </a:extLst>
            </p:cNvPr>
            <p:cNvCxnSpPr>
              <a:cxnSpLocks/>
            </p:cNvCxnSpPr>
            <p:nvPr/>
          </p:nvCxnSpPr>
          <p:spPr>
            <a:xfrm flipV="1">
              <a:off x="6276649" y="4593996"/>
              <a:ext cx="358900" cy="14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Elbow Connector 22">
              <a:extLst>
                <a:ext uri="{FF2B5EF4-FFF2-40B4-BE49-F238E27FC236}">
                  <a16:creationId xmlns:a16="http://schemas.microsoft.com/office/drawing/2014/main" id="{92CC0D56-6913-8150-303D-2EB96EBED2C5}"/>
                </a:ext>
              </a:extLst>
            </p:cNvPr>
            <p:cNvCxnSpPr>
              <a:cxnSpLocks/>
            </p:cNvCxnSpPr>
            <p:nvPr/>
          </p:nvCxnSpPr>
          <p:spPr>
            <a:xfrm rot="5400000" flipH="1" flipV="1">
              <a:off x="6169718" y="4191029"/>
              <a:ext cx="350809" cy="107918"/>
            </a:xfrm>
            <a:prstGeom prst="bentConnector3">
              <a:avLst>
                <a:gd name="adj1" fmla="val -3786"/>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Elbow Connector 23">
              <a:extLst>
                <a:ext uri="{FF2B5EF4-FFF2-40B4-BE49-F238E27FC236}">
                  <a16:creationId xmlns:a16="http://schemas.microsoft.com/office/drawing/2014/main" id="{33E2EDF5-52FD-4EE6-FCC8-33D1EEBC8783}"/>
                </a:ext>
              </a:extLst>
            </p:cNvPr>
            <p:cNvCxnSpPr>
              <a:cxnSpLocks/>
            </p:cNvCxnSpPr>
            <p:nvPr/>
          </p:nvCxnSpPr>
          <p:spPr>
            <a:xfrm rot="16200000" flipV="1">
              <a:off x="6388857" y="4180958"/>
              <a:ext cx="350811" cy="142574"/>
            </a:xfrm>
            <a:prstGeom prst="bentConnector3">
              <a:avLst>
                <a:gd name="adj1" fmla="val -1717"/>
              </a:avLst>
            </a:prstGeom>
            <a:ln>
              <a:headEnd type="triangle"/>
              <a:tailEnd type="none"/>
            </a:ln>
          </p:spPr>
          <p:style>
            <a:lnRef idx="2">
              <a:schemeClr val="accent1"/>
            </a:lnRef>
            <a:fillRef idx="0">
              <a:schemeClr val="accent1"/>
            </a:fillRef>
            <a:effectRef idx="1">
              <a:schemeClr val="accent1"/>
            </a:effectRef>
            <a:fontRef idx="minor">
              <a:schemeClr val="tx1"/>
            </a:fontRef>
          </p:style>
        </p:cxnSp>
      </p:grpSp>
      <p:sp>
        <p:nvSpPr>
          <p:cNvPr id="25" name="TextBox 24">
            <a:extLst>
              <a:ext uri="{FF2B5EF4-FFF2-40B4-BE49-F238E27FC236}">
                <a16:creationId xmlns:a16="http://schemas.microsoft.com/office/drawing/2014/main" id="{F66EDD9D-FEE6-0210-4804-54F651837229}"/>
              </a:ext>
            </a:extLst>
          </p:cNvPr>
          <p:cNvSpPr txBox="1"/>
          <p:nvPr/>
        </p:nvSpPr>
        <p:spPr>
          <a:xfrm>
            <a:off x="3231442" y="5481937"/>
            <a:ext cx="815801" cy="461665"/>
          </a:xfrm>
          <a:prstGeom prst="rect">
            <a:avLst/>
          </a:prstGeom>
          <a:noFill/>
        </p:spPr>
        <p:txBody>
          <a:bodyPr wrap="none" rtlCol="0">
            <a:spAutoFit/>
          </a:bodyPr>
          <a:lstStyle/>
          <a:p>
            <a:pPr algn="ctr"/>
            <a:r>
              <a:rPr lang="en-US" sz="1200" dirty="0"/>
              <a:t>Measured</a:t>
            </a:r>
          </a:p>
          <a:p>
            <a:pPr algn="ctr"/>
            <a:r>
              <a:rPr lang="en-US" sz="1200" dirty="0"/>
              <a:t>quantity</a:t>
            </a:r>
          </a:p>
        </p:txBody>
      </p:sp>
      <p:sp>
        <p:nvSpPr>
          <p:cNvPr id="26" name="TextBox 25">
            <a:extLst>
              <a:ext uri="{FF2B5EF4-FFF2-40B4-BE49-F238E27FC236}">
                <a16:creationId xmlns:a16="http://schemas.microsoft.com/office/drawing/2014/main" id="{AF2543C5-30F4-598F-AFF4-84787ED9B045}"/>
              </a:ext>
            </a:extLst>
          </p:cNvPr>
          <p:cNvSpPr txBox="1"/>
          <p:nvPr/>
        </p:nvSpPr>
        <p:spPr>
          <a:xfrm>
            <a:off x="9666873" y="4459347"/>
            <a:ext cx="815801" cy="461665"/>
          </a:xfrm>
          <a:prstGeom prst="rect">
            <a:avLst/>
          </a:prstGeom>
          <a:noFill/>
        </p:spPr>
        <p:txBody>
          <a:bodyPr wrap="square" rtlCol="0">
            <a:spAutoFit/>
          </a:bodyPr>
          <a:lstStyle/>
          <a:p>
            <a:pPr algn="ctr"/>
            <a:r>
              <a:rPr lang="en-US" sz="1200" dirty="0"/>
              <a:t>Presented data</a:t>
            </a:r>
          </a:p>
        </p:txBody>
      </p:sp>
    </p:spTree>
    <p:extLst>
      <p:ext uri="{BB962C8B-B14F-4D97-AF65-F5344CB8AC3E}">
        <p14:creationId xmlns:p14="http://schemas.microsoft.com/office/powerpoint/2010/main" val="343794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descr="Diagram, engineering drawing&#10;&#10;Description automatically generated">
            <a:extLst>
              <a:ext uri="{FF2B5EF4-FFF2-40B4-BE49-F238E27FC236}">
                <a16:creationId xmlns:a16="http://schemas.microsoft.com/office/drawing/2014/main" id="{DBFF1828-1AE2-D632-BC49-8627B774CEB0}"/>
              </a:ext>
            </a:extLst>
          </p:cNvPr>
          <p:cNvPicPr>
            <a:picLocks noChangeAspect="1"/>
          </p:cNvPicPr>
          <p:nvPr/>
        </p:nvPicPr>
        <p:blipFill>
          <a:blip r:embed="rId2"/>
          <a:stretch>
            <a:fillRect/>
          </a:stretch>
        </p:blipFill>
        <p:spPr>
          <a:xfrm>
            <a:off x="566168" y="1736300"/>
            <a:ext cx="2966371" cy="3048595"/>
          </a:xfrm>
          <a:prstGeom prst="rect">
            <a:avLst/>
          </a:prstGeom>
        </p:spPr>
      </p:pic>
      <p:sp>
        <p:nvSpPr>
          <p:cNvPr id="2" name="Title 1"/>
          <p:cNvSpPr>
            <a:spLocks noGrp="1"/>
          </p:cNvSpPr>
          <p:nvPr>
            <p:ph type="title"/>
          </p:nvPr>
        </p:nvSpPr>
        <p:spPr>
          <a:xfrm>
            <a:off x="733285" y="528014"/>
            <a:ext cx="9974471" cy="1143000"/>
          </a:xfrm>
        </p:spPr>
        <p:txBody>
          <a:bodyPr>
            <a:noAutofit/>
          </a:bodyPr>
          <a:lstStyle/>
          <a:p>
            <a:r>
              <a:rPr lang="en-US" sz="3600" dirty="0"/>
              <a:t>Example: spring pressure gauge</a:t>
            </a:r>
          </a:p>
        </p:txBody>
      </p:sp>
      <p:sp>
        <p:nvSpPr>
          <p:cNvPr id="3" name="Content Placeholder 2"/>
          <p:cNvSpPr>
            <a:spLocks noGrp="1"/>
          </p:cNvSpPr>
          <p:nvPr>
            <p:ph idx="1"/>
          </p:nvPr>
        </p:nvSpPr>
        <p:spPr>
          <a:xfrm>
            <a:off x="4078149" y="1782278"/>
            <a:ext cx="8017553" cy="3040693"/>
          </a:xfrm>
        </p:spPr>
        <p:txBody>
          <a:bodyPr>
            <a:normAutofit/>
          </a:bodyPr>
          <a:lstStyle/>
          <a:p>
            <a:r>
              <a:rPr lang="en-US" sz="2800" dirty="0"/>
              <a:t>Could transmit pressure with a small tube</a:t>
            </a:r>
          </a:p>
          <a:p>
            <a:endParaRPr lang="en-US" sz="2800" dirty="0"/>
          </a:p>
        </p:txBody>
      </p:sp>
      <p:grpSp>
        <p:nvGrpSpPr>
          <p:cNvPr id="59" name="Group 58">
            <a:extLst>
              <a:ext uri="{FF2B5EF4-FFF2-40B4-BE49-F238E27FC236}">
                <a16:creationId xmlns:a16="http://schemas.microsoft.com/office/drawing/2014/main" id="{BDB5E41F-C982-BAED-6216-063075D79C93}"/>
              </a:ext>
            </a:extLst>
          </p:cNvPr>
          <p:cNvGrpSpPr/>
          <p:nvPr/>
        </p:nvGrpSpPr>
        <p:grpSpPr>
          <a:xfrm>
            <a:off x="2846739" y="4025789"/>
            <a:ext cx="8806442" cy="1753281"/>
            <a:chOff x="51815" y="3986784"/>
            <a:chExt cx="8806442" cy="1753281"/>
          </a:xfrm>
        </p:grpSpPr>
        <p:sp>
          <p:nvSpPr>
            <p:cNvPr id="9" name="Cloud 8">
              <a:extLst>
                <a:ext uri="{FF2B5EF4-FFF2-40B4-BE49-F238E27FC236}">
                  <a16:creationId xmlns:a16="http://schemas.microsoft.com/office/drawing/2014/main" id="{F44BA7D4-205D-04D4-5BE0-98148648A087}"/>
                </a:ext>
              </a:extLst>
            </p:cNvPr>
            <p:cNvSpPr/>
            <p:nvPr/>
          </p:nvSpPr>
          <p:spPr>
            <a:xfrm>
              <a:off x="51815" y="4508096"/>
              <a:ext cx="1114107" cy="94294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Measured medium</a:t>
              </a:r>
            </a:p>
          </p:txBody>
        </p:sp>
        <p:sp>
          <p:nvSpPr>
            <p:cNvPr id="10" name="Rectangle 9">
              <a:extLst>
                <a:ext uri="{FF2B5EF4-FFF2-40B4-BE49-F238E27FC236}">
                  <a16:creationId xmlns:a16="http://schemas.microsoft.com/office/drawing/2014/main" id="{A717E045-1587-4E3F-8353-9527F70B697C}"/>
                </a:ext>
              </a:extLst>
            </p:cNvPr>
            <p:cNvSpPr/>
            <p:nvPr/>
          </p:nvSpPr>
          <p:spPr>
            <a:xfrm>
              <a:off x="1428395" y="4688208"/>
              <a:ext cx="624767" cy="5827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t>Primary sensing</a:t>
              </a:r>
            </a:p>
          </p:txBody>
        </p:sp>
        <p:sp>
          <p:nvSpPr>
            <p:cNvPr id="11" name="Rectangle 10">
              <a:extLst>
                <a:ext uri="{FF2B5EF4-FFF2-40B4-BE49-F238E27FC236}">
                  <a16:creationId xmlns:a16="http://schemas.microsoft.com/office/drawing/2014/main" id="{749141B3-4402-442C-0319-70E5032C534D}"/>
                </a:ext>
              </a:extLst>
            </p:cNvPr>
            <p:cNvSpPr/>
            <p:nvPr/>
          </p:nvSpPr>
          <p:spPr>
            <a:xfrm>
              <a:off x="2235116" y="4685407"/>
              <a:ext cx="787952" cy="5827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t>Variable-conversion</a:t>
              </a:r>
            </a:p>
          </p:txBody>
        </p:sp>
        <p:sp>
          <p:nvSpPr>
            <p:cNvPr id="12" name="Rectangle 11">
              <a:extLst>
                <a:ext uri="{FF2B5EF4-FFF2-40B4-BE49-F238E27FC236}">
                  <a16:creationId xmlns:a16="http://schemas.microsoft.com/office/drawing/2014/main" id="{E83EA496-55B6-877C-10D5-713D75786CDB}"/>
                </a:ext>
              </a:extLst>
            </p:cNvPr>
            <p:cNvSpPr/>
            <p:nvPr/>
          </p:nvSpPr>
          <p:spPr>
            <a:xfrm>
              <a:off x="3210942" y="4695683"/>
              <a:ext cx="895189" cy="5827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t>Data transmission</a:t>
              </a:r>
            </a:p>
          </p:txBody>
        </p:sp>
        <p:sp>
          <p:nvSpPr>
            <p:cNvPr id="14" name="Rectangle 13">
              <a:extLst>
                <a:ext uri="{FF2B5EF4-FFF2-40B4-BE49-F238E27FC236}">
                  <a16:creationId xmlns:a16="http://schemas.microsoft.com/office/drawing/2014/main" id="{77BF4654-779A-361E-2C20-1109AE159374}"/>
                </a:ext>
              </a:extLst>
            </p:cNvPr>
            <p:cNvSpPr/>
            <p:nvPr/>
          </p:nvSpPr>
          <p:spPr>
            <a:xfrm>
              <a:off x="6513936" y="4685196"/>
              <a:ext cx="984707" cy="5827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t>Data presentation</a:t>
              </a:r>
            </a:p>
          </p:txBody>
        </p:sp>
        <p:sp>
          <p:nvSpPr>
            <p:cNvPr id="16" name="Cloud 15">
              <a:extLst>
                <a:ext uri="{FF2B5EF4-FFF2-40B4-BE49-F238E27FC236}">
                  <a16:creationId xmlns:a16="http://schemas.microsoft.com/office/drawing/2014/main" id="{77618024-5D9B-96F8-E153-133AFFBAD489}"/>
                </a:ext>
              </a:extLst>
            </p:cNvPr>
            <p:cNvSpPr/>
            <p:nvPr/>
          </p:nvSpPr>
          <p:spPr>
            <a:xfrm>
              <a:off x="7688916" y="4536904"/>
              <a:ext cx="1169341" cy="881825"/>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Observer</a:t>
              </a:r>
            </a:p>
          </p:txBody>
        </p:sp>
        <p:cxnSp>
          <p:nvCxnSpPr>
            <p:cNvPr id="17" name="Straight Arrow Connector 16">
              <a:extLst>
                <a:ext uri="{FF2B5EF4-FFF2-40B4-BE49-F238E27FC236}">
                  <a16:creationId xmlns:a16="http://schemas.microsoft.com/office/drawing/2014/main" id="{D22587ED-C0BE-834F-D0D5-5A49B3FC814B}"/>
                </a:ext>
              </a:extLst>
            </p:cNvPr>
            <p:cNvCxnSpPr>
              <a:cxnSpLocks/>
              <a:stCxn id="9" idx="0"/>
              <a:endCxn id="10" idx="1"/>
            </p:cNvCxnSpPr>
            <p:nvPr/>
          </p:nvCxnSpPr>
          <p:spPr>
            <a:xfrm>
              <a:off x="1164994" y="4979566"/>
              <a:ext cx="263401"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7AC70D44-AB78-8A6E-6A3F-E387B15C5649}"/>
                </a:ext>
              </a:extLst>
            </p:cNvPr>
            <p:cNvCxnSpPr>
              <a:cxnSpLocks/>
            </p:cNvCxnSpPr>
            <p:nvPr/>
          </p:nvCxnSpPr>
          <p:spPr>
            <a:xfrm>
              <a:off x="2053162" y="4986083"/>
              <a:ext cx="17901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8F2949ED-D29D-ACD7-EF68-0732E87295F9}"/>
                </a:ext>
              </a:extLst>
            </p:cNvPr>
            <p:cNvCxnSpPr>
              <a:cxnSpLocks/>
            </p:cNvCxnSpPr>
            <p:nvPr/>
          </p:nvCxnSpPr>
          <p:spPr>
            <a:xfrm>
              <a:off x="3023069" y="4986964"/>
              <a:ext cx="18603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5E1B61C1-54FA-0797-1536-191ECC7894B1}"/>
                </a:ext>
              </a:extLst>
            </p:cNvPr>
            <p:cNvCxnSpPr>
              <a:cxnSpLocks/>
            </p:cNvCxnSpPr>
            <p:nvPr/>
          </p:nvCxnSpPr>
          <p:spPr>
            <a:xfrm>
              <a:off x="5186853" y="4977817"/>
              <a:ext cx="21029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34D3C7DD-70DB-269C-5286-B9049E1DE8A9}"/>
                </a:ext>
              </a:extLst>
            </p:cNvPr>
            <p:cNvCxnSpPr>
              <a:cxnSpLocks/>
              <a:stCxn id="14" idx="3"/>
            </p:cNvCxnSpPr>
            <p:nvPr/>
          </p:nvCxnSpPr>
          <p:spPr>
            <a:xfrm flipV="1">
              <a:off x="7498643" y="4976554"/>
              <a:ext cx="181157"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842B9560-0160-ECA7-109A-F8E0AF19DBD2}"/>
                </a:ext>
              </a:extLst>
            </p:cNvPr>
            <p:cNvSpPr txBox="1"/>
            <p:nvPr/>
          </p:nvSpPr>
          <p:spPr>
            <a:xfrm>
              <a:off x="817679" y="5270924"/>
              <a:ext cx="815801" cy="461665"/>
            </a:xfrm>
            <a:prstGeom prst="rect">
              <a:avLst/>
            </a:prstGeom>
            <a:noFill/>
          </p:spPr>
          <p:txBody>
            <a:bodyPr wrap="none" rtlCol="0">
              <a:spAutoFit/>
            </a:bodyPr>
            <a:lstStyle/>
            <a:p>
              <a:pPr algn="ctr"/>
              <a:r>
                <a:rPr lang="en-US" sz="1200" dirty="0"/>
                <a:t>Measured</a:t>
              </a:r>
            </a:p>
            <a:p>
              <a:pPr algn="ctr"/>
              <a:r>
                <a:rPr lang="en-US" sz="1200" dirty="0"/>
                <a:t>quantity</a:t>
              </a:r>
            </a:p>
          </p:txBody>
        </p:sp>
        <p:sp>
          <p:nvSpPr>
            <p:cNvPr id="26" name="TextBox 25">
              <a:extLst>
                <a:ext uri="{FF2B5EF4-FFF2-40B4-BE49-F238E27FC236}">
                  <a16:creationId xmlns:a16="http://schemas.microsoft.com/office/drawing/2014/main" id="{309B4ED6-9FF8-9A96-6AAC-AE7804801717}"/>
                </a:ext>
              </a:extLst>
            </p:cNvPr>
            <p:cNvSpPr txBox="1"/>
            <p:nvPr/>
          </p:nvSpPr>
          <p:spPr>
            <a:xfrm>
              <a:off x="7188200" y="5278400"/>
              <a:ext cx="895189" cy="461665"/>
            </a:xfrm>
            <a:prstGeom prst="rect">
              <a:avLst/>
            </a:prstGeom>
            <a:noFill/>
          </p:spPr>
          <p:txBody>
            <a:bodyPr wrap="square" rtlCol="0">
              <a:spAutoFit/>
            </a:bodyPr>
            <a:lstStyle/>
            <a:p>
              <a:pPr algn="ctr"/>
              <a:r>
                <a:rPr lang="en-US" sz="1200" dirty="0"/>
                <a:t>Presented data</a:t>
              </a:r>
            </a:p>
          </p:txBody>
        </p:sp>
        <p:sp>
          <p:nvSpPr>
            <p:cNvPr id="5" name="TextBox 4">
              <a:extLst>
                <a:ext uri="{FF2B5EF4-FFF2-40B4-BE49-F238E27FC236}">
                  <a16:creationId xmlns:a16="http://schemas.microsoft.com/office/drawing/2014/main" id="{A53E6089-999A-09D6-9ED2-A7B4293C8390}"/>
                </a:ext>
              </a:extLst>
            </p:cNvPr>
            <p:cNvSpPr txBox="1"/>
            <p:nvPr/>
          </p:nvSpPr>
          <p:spPr>
            <a:xfrm>
              <a:off x="326674" y="4122252"/>
              <a:ext cx="538930" cy="307777"/>
            </a:xfrm>
            <a:prstGeom prst="rect">
              <a:avLst/>
            </a:prstGeom>
            <a:noFill/>
          </p:spPr>
          <p:txBody>
            <a:bodyPr wrap="none" rtlCol="0">
              <a:spAutoFit/>
            </a:bodyPr>
            <a:lstStyle/>
            <a:p>
              <a:r>
                <a:rPr lang="en-US" sz="1400" dirty="0"/>
                <a:t>Fluid</a:t>
              </a:r>
            </a:p>
          </p:txBody>
        </p:sp>
        <p:sp>
          <p:nvSpPr>
            <p:cNvPr id="27" name="TextBox 26">
              <a:extLst>
                <a:ext uri="{FF2B5EF4-FFF2-40B4-BE49-F238E27FC236}">
                  <a16:creationId xmlns:a16="http://schemas.microsoft.com/office/drawing/2014/main" id="{5FE3AC1D-F1CA-2067-80A1-BACA477461F7}"/>
                </a:ext>
              </a:extLst>
            </p:cNvPr>
            <p:cNvSpPr txBox="1"/>
            <p:nvPr/>
          </p:nvSpPr>
          <p:spPr>
            <a:xfrm>
              <a:off x="1883541" y="3986784"/>
              <a:ext cx="636200" cy="307777"/>
            </a:xfrm>
            <a:prstGeom prst="rect">
              <a:avLst/>
            </a:prstGeom>
            <a:noFill/>
          </p:spPr>
          <p:txBody>
            <a:bodyPr wrap="none" rtlCol="0">
              <a:spAutoFit/>
            </a:bodyPr>
            <a:lstStyle/>
            <a:p>
              <a:r>
                <a:rPr lang="en-US" sz="1400" dirty="0"/>
                <a:t>Piston</a:t>
              </a:r>
            </a:p>
          </p:txBody>
        </p:sp>
        <p:sp>
          <p:nvSpPr>
            <p:cNvPr id="29" name="Left Brace 28">
              <a:extLst>
                <a:ext uri="{FF2B5EF4-FFF2-40B4-BE49-F238E27FC236}">
                  <a16:creationId xmlns:a16="http://schemas.microsoft.com/office/drawing/2014/main" id="{4C516FDE-D01B-8EA3-23BE-8656B112516B}"/>
                </a:ext>
              </a:extLst>
            </p:cNvPr>
            <p:cNvSpPr/>
            <p:nvPr/>
          </p:nvSpPr>
          <p:spPr>
            <a:xfrm rot="5400000">
              <a:off x="2076424" y="3749967"/>
              <a:ext cx="311500" cy="1405429"/>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ED3CDE57-47C9-7070-E307-46D21DFFEE27}"/>
                </a:ext>
              </a:extLst>
            </p:cNvPr>
            <p:cNvSpPr txBox="1"/>
            <p:nvPr/>
          </p:nvSpPr>
          <p:spPr>
            <a:xfrm>
              <a:off x="3310411" y="4114776"/>
              <a:ext cx="636200" cy="523220"/>
            </a:xfrm>
            <a:prstGeom prst="rect">
              <a:avLst/>
            </a:prstGeom>
            <a:noFill/>
          </p:spPr>
          <p:txBody>
            <a:bodyPr wrap="none" rtlCol="0">
              <a:spAutoFit/>
            </a:bodyPr>
            <a:lstStyle/>
            <a:p>
              <a:pPr algn="ctr"/>
              <a:r>
                <a:rPr lang="en-US" sz="1400" dirty="0"/>
                <a:t>Piston</a:t>
              </a:r>
            </a:p>
            <a:p>
              <a:pPr algn="ctr"/>
              <a:r>
                <a:rPr lang="en-US" sz="1400" dirty="0"/>
                <a:t>rod</a:t>
              </a:r>
            </a:p>
          </p:txBody>
        </p:sp>
        <p:sp>
          <p:nvSpPr>
            <p:cNvPr id="31" name="TextBox 30">
              <a:extLst>
                <a:ext uri="{FF2B5EF4-FFF2-40B4-BE49-F238E27FC236}">
                  <a16:creationId xmlns:a16="http://schemas.microsoft.com/office/drawing/2014/main" id="{2EE7B827-8C64-FB14-CC99-81A7669CA962}"/>
                </a:ext>
              </a:extLst>
            </p:cNvPr>
            <p:cNvSpPr txBox="1"/>
            <p:nvPr/>
          </p:nvSpPr>
          <p:spPr>
            <a:xfrm>
              <a:off x="4370932" y="4266600"/>
              <a:ext cx="644728" cy="307777"/>
            </a:xfrm>
            <a:prstGeom prst="rect">
              <a:avLst/>
            </a:prstGeom>
            <a:noFill/>
          </p:spPr>
          <p:txBody>
            <a:bodyPr wrap="none" rtlCol="0">
              <a:spAutoFit/>
            </a:bodyPr>
            <a:lstStyle/>
            <a:p>
              <a:r>
                <a:rPr lang="en-US" sz="1400" dirty="0"/>
                <a:t>Spring</a:t>
              </a:r>
            </a:p>
          </p:txBody>
        </p:sp>
        <p:sp>
          <p:nvSpPr>
            <p:cNvPr id="32" name="Rectangle 31">
              <a:extLst>
                <a:ext uri="{FF2B5EF4-FFF2-40B4-BE49-F238E27FC236}">
                  <a16:creationId xmlns:a16="http://schemas.microsoft.com/office/drawing/2014/main" id="{283C29C5-8B63-337C-AA2B-FF733A0F9E1A}"/>
                </a:ext>
              </a:extLst>
            </p:cNvPr>
            <p:cNvSpPr/>
            <p:nvPr/>
          </p:nvSpPr>
          <p:spPr>
            <a:xfrm>
              <a:off x="4291665" y="4695683"/>
              <a:ext cx="895189" cy="5827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Variable manipulation</a:t>
              </a:r>
            </a:p>
          </p:txBody>
        </p:sp>
        <p:cxnSp>
          <p:nvCxnSpPr>
            <p:cNvPr id="33" name="Straight Arrow Connector 32">
              <a:extLst>
                <a:ext uri="{FF2B5EF4-FFF2-40B4-BE49-F238E27FC236}">
                  <a16:creationId xmlns:a16="http://schemas.microsoft.com/office/drawing/2014/main" id="{9CF4F9EB-55BF-7A23-574B-F18FCA6888DB}"/>
                </a:ext>
              </a:extLst>
            </p:cNvPr>
            <p:cNvCxnSpPr>
              <a:cxnSpLocks/>
            </p:cNvCxnSpPr>
            <p:nvPr/>
          </p:nvCxnSpPr>
          <p:spPr>
            <a:xfrm>
              <a:off x="4112550" y="4986964"/>
              <a:ext cx="18145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5DA3690F-404E-A3D6-B87F-8A4438B57AD9}"/>
                </a:ext>
              </a:extLst>
            </p:cNvPr>
            <p:cNvSpPr/>
            <p:nvPr/>
          </p:nvSpPr>
          <p:spPr>
            <a:xfrm>
              <a:off x="5397151" y="4680152"/>
              <a:ext cx="895189" cy="5827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Variable manipulation</a:t>
              </a:r>
            </a:p>
          </p:txBody>
        </p:sp>
        <p:cxnSp>
          <p:nvCxnSpPr>
            <p:cNvPr id="40" name="Straight Arrow Connector 39">
              <a:extLst>
                <a:ext uri="{FF2B5EF4-FFF2-40B4-BE49-F238E27FC236}">
                  <a16:creationId xmlns:a16="http://schemas.microsoft.com/office/drawing/2014/main" id="{260C567D-2B99-225B-D584-9319F85798D2}"/>
                </a:ext>
              </a:extLst>
            </p:cNvPr>
            <p:cNvCxnSpPr>
              <a:cxnSpLocks/>
            </p:cNvCxnSpPr>
            <p:nvPr/>
          </p:nvCxnSpPr>
          <p:spPr>
            <a:xfrm>
              <a:off x="6292340" y="4976555"/>
              <a:ext cx="21421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7EFFB3E7-6DF9-2EB2-A9BB-863AC6E13F77}"/>
                </a:ext>
              </a:extLst>
            </p:cNvPr>
            <p:cNvSpPr txBox="1"/>
            <p:nvPr/>
          </p:nvSpPr>
          <p:spPr>
            <a:xfrm>
              <a:off x="5397151" y="4261111"/>
              <a:ext cx="734753" cy="307777"/>
            </a:xfrm>
            <a:prstGeom prst="rect">
              <a:avLst/>
            </a:prstGeom>
            <a:noFill/>
          </p:spPr>
          <p:txBody>
            <a:bodyPr wrap="none" rtlCol="0">
              <a:spAutoFit/>
            </a:bodyPr>
            <a:lstStyle/>
            <a:p>
              <a:r>
                <a:rPr lang="en-US" sz="1400" dirty="0"/>
                <a:t>Linkage</a:t>
              </a:r>
            </a:p>
          </p:txBody>
        </p:sp>
        <p:sp>
          <p:nvSpPr>
            <p:cNvPr id="45" name="TextBox 44">
              <a:extLst>
                <a:ext uri="{FF2B5EF4-FFF2-40B4-BE49-F238E27FC236}">
                  <a16:creationId xmlns:a16="http://schemas.microsoft.com/office/drawing/2014/main" id="{B1DFF14F-86C0-943B-B334-97F5AC4BA87A}"/>
                </a:ext>
              </a:extLst>
            </p:cNvPr>
            <p:cNvSpPr txBox="1"/>
            <p:nvPr/>
          </p:nvSpPr>
          <p:spPr>
            <a:xfrm>
              <a:off x="6510816" y="4114776"/>
              <a:ext cx="984707" cy="523220"/>
            </a:xfrm>
            <a:prstGeom prst="rect">
              <a:avLst/>
            </a:prstGeom>
            <a:noFill/>
          </p:spPr>
          <p:txBody>
            <a:bodyPr wrap="square" rtlCol="0">
              <a:spAutoFit/>
            </a:bodyPr>
            <a:lstStyle/>
            <a:p>
              <a:pPr algn="ctr"/>
              <a:r>
                <a:rPr lang="en-US" sz="1400" dirty="0"/>
                <a:t>Pointer and scale</a:t>
              </a:r>
            </a:p>
          </p:txBody>
        </p:sp>
        <p:sp>
          <p:nvSpPr>
            <p:cNvPr id="53" name="TextBox 52">
              <a:extLst>
                <a:ext uri="{FF2B5EF4-FFF2-40B4-BE49-F238E27FC236}">
                  <a16:creationId xmlns:a16="http://schemas.microsoft.com/office/drawing/2014/main" id="{63B66795-80C4-9F2D-2333-3573D8C52193}"/>
                </a:ext>
              </a:extLst>
            </p:cNvPr>
            <p:cNvSpPr txBox="1"/>
            <p:nvPr/>
          </p:nvSpPr>
          <p:spPr>
            <a:xfrm>
              <a:off x="3951764" y="5280229"/>
              <a:ext cx="503023" cy="276999"/>
            </a:xfrm>
            <a:prstGeom prst="rect">
              <a:avLst/>
            </a:prstGeom>
            <a:noFill/>
          </p:spPr>
          <p:txBody>
            <a:bodyPr wrap="none" rtlCol="0">
              <a:spAutoFit/>
            </a:bodyPr>
            <a:lstStyle/>
            <a:p>
              <a:pPr algn="ctr"/>
              <a:r>
                <a:rPr lang="en-US" sz="1200" dirty="0"/>
                <a:t>force</a:t>
              </a:r>
            </a:p>
          </p:txBody>
        </p:sp>
        <p:sp>
          <p:nvSpPr>
            <p:cNvPr id="56" name="TextBox 55">
              <a:extLst>
                <a:ext uri="{FF2B5EF4-FFF2-40B4-BE49-F238E27FC236}">
                  <a16:creationId xmlns:a16="http://schemas.microsoft.com/office/drawing/2014/main" id="{F5D89BD1-97B4-1230-1048-1CF7DAA1D137}"/>
                </a:ext>
              </a:extLst>
            </p:cNvPr>
            <p:cNvSpPr txBox="1"/>
            <p:nvPr/>
          </p:nvSpPr>
          <p:spPr>
            <a:xfrm>
              <a:off x="2869873" y="5280229"/>
              <a:ext cx="503023" cy="276999"/>
            </a:xfrm>
            <a:prstGeom prst="rect">
              <a:avLst/>
            </a:prstGeom>
            <a:noFill/>
          </p:spPr>
          <p:txBody>
            <a:bodyPr wrap="none" rtlCol="0">
              <a:spAutoFit/>
            </a:bodyPr>
            <a:lstStyle/>
            <a:p>
              <a:pPr algn="ctr"/>
              <a:r>
                <a:rPr lang="en-US" sz="1200" dirty="0"/>
                <a:t>force</a:t>
              </a:r>
            </a:p>
          </p:txBody>
        </p:sp>
        <p:sp>
          <p:nvSpPr>
            <p:cNvPr id="57" name="TextBox 56">
              <a:extLst>
                <a:ext uri="{FF2B5EF4-FFF2-40B4-BE49-F238E27FC236}">
                  <a16:creationId xmlns:a16="http://schemas.microsoft.com/office/drawing/2014/main" id="{03F7B6AB-2420-5662-EFC6-BBB4418A3C56}"/>
                </a:ext>
              </a:extLst>
            </p:cNvPr>
            <p:cNvSpPr txBox="1"/>
            <p:nvPr/>
          </p:nvSpPr>
          <p:spPr>
            <a:xfrm>
              <a:off x="4982935" y="5280229"/>
              <a:ext cx="638316" cy="276999"/>
            </a:xfrm>
            <a:prstGeom prst="rect">
              <a:avLst/>
            </a:prstGeom>
            <a:noFill/>
          </p:spPr>
          <p:txBody>
            <a:bodyPr wrap="none" rtlCol="0">
              <a:spAutoFit/>
            </a:bodyPr>
            <a:lstStyle/>
            <a:p>
              <a:pPr algn="ctr"/>
              <a:r>
                <a:rPr lang="en-US" sz="1200" dirty="0"/>
                <a:t>motion</a:t>
              </a:r>
            </a:p>
          </p:txBody>
        </p:sp>
        <p:sp>
          <p:nvSpPr>
            <p:cNvPr id="58" name="TextBox 57">
              <a:extLst>
                <a:ext uri="{FF2B5EF4-FFF2-40B4-BE49-F238E27FC236}">
                  <a16:creationId xmlns:a16="http://schemas.microsoft.com/office/drawing/2014/main" id="{2A037ACF-95CA-FD79-844E-2DF12D4203B3}"/>
                </a:ext>
              </a:extLst>
            </p:cNvPr>
            <p:cNvSpPr txBox="1"/>
            <p:nvPr/>
          </p:nvSpPr>
          <p:spPr>
            <a:xfrm>
              <a:off x="6080291" y="5280229"/>
              <a:ext cx="638316" cy="276999"/>
            </a:xfrm>
            <a:prstGeom prst="rect">
              <a:avLst/>
            </a:prstGeom>
            <a:noFill/>
          </p:spPr>
          <p:txBody>
            <a:bodyPr wrap="none" rtlCol="0">
              <a:spAutoFit/>
            </a:bodyPr>
            <a:lstStyle/>
            <a:p>
              <a:pPr algn="ctr"/>
              <a:r>
                <a:rPr lang="en-US" sz="1200" dirty="0"/>
                <a:t>motion</a:t>
              </a:r>
            </a:p>
          </p:txBody>
        </p:sp>
      </p:grpSp>
      <p:sp>
        <p:nvSpPr>
          <p:cNvPr id="65" name="Rectangle 64">
            <a:extLst>
              <a:ext uri="{FF2B5EF4-FFF2-40B4-BE49-F238E27FC236}">
                <a16:creationId xmlns:a16="http://schemas.microsoft.com/office/drawing/2014/main" id="{0DCF7282-D30A-2FA3-A239-A6F120DF36DF}"/>
              </a:ext>
            </a:extLst>
          </p:cNvPr>
          <p:cNvSpPr/>
          <p:nvPr/>
        </p:nvSpPr>
        <p:spPr>
          <a:xfrm>
            <a:off x="531059" y="6500915"/>
            <a:ext cx="1886735" cy="338554"/>
          </a:xfrm>
          <a:prstGeom prst="rect">
            <a:avLst/>
          </a:prstGeom>
        </p:spPr>
        <p:txBody>
          <a:bodyPr wrap="none">
            <a:spAutoFit/>
          </a:bodyPr>
          <a:lstStyle/>
          <a:p>
            <a:r>
              <a:rPr lang="en-US" sz="1600" dirty="0"/>
              <a:t>Schematic: </a:t>
            </a:r>
            <a:r>
              <a:rPr lang="en-US" sz="1600" dirty="0" err="1"/>
              <a:t>Doebelin</a:t>
            </a:r>
            <a:endParaRPr lang="en-US" sz="1600" dirty="0"/>
          </a:p>
        </p:txBody>
      </p:sp>
    </p:spTree>
    <p:extLst>
      <p:ext uri="{BB962C8B-B14F-4D97-AF65-F5344CB8AC3E}">
        <p14:creationId xmlns:p14="http://schemas.microsoft.com/office/powerpoint/2010/main" val="2577134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Methods for correcting interfering &amp; modifying inputs</a:t>
            </a:r>
          </a:p>
        </p:txBody>
      </p:sp>
      <p:grpSp>
        <p:nvGrpSpPr>
          <p:cNvPr id="76" name="Group 75">
            <a:extLst>
              <a:ext uri="{FF2B5EF4-FFF2-40B4-BE49-F238E27FC236}">
                <a16:creationId xmlns:a16="http://schemas.microsoft.com/office/drawing/2014/main" id="{C7363239-0169-5277-18AF-6D0752185791}"/>
              </a:ext>
            </a:extLst>
          </p:cNvPr>
          <p:cNvGrpSpPr/>
          <p:nvPr/>
        </p:nvGrpSpPr>
        <p:grpSpPr>
          <a:xfrm>
            <a:off x="838200" y="2265670"/>
            <a:ext cx="7297166" cy="3728826"/>
            <a:chOff x="184778" y="1295099"/>
            <a:chExt cx="8559721" cy="4373987"/>
          </a:xfrm>
        </p:grpSpPr>
        <p:grpSp>
          <p:nvGrpSpPr>
            <p:cNvPr id="53" name="Group 52">
              <a:extLst>
                <a:ext uri="{FF2B5EF4-FFF2-40B4-BE49-F238E27FC236}">
                  <a16:creationId xmlns:a16="http://schemas.microsoft.com/office/drawing/2014/main" id="{3A04E902-2666-DB02-54F0-725BA1B5648E}"/>
                </a:ext>
              </a:extLst>
            </p:cNvPr>
            <p:cNvGrpSpPr/>
            <p:nvPr/>
          </p:nvGrpSpPr>
          <p:grpSpPr>
            <a:xfrm>
              <a:off x="934064" y="1574289"/>
              <a:ext cx="4218039" cy="3859827"/>
              <a:chOff x="3903406" y="1516626"/>
              <a:chExt cx="4218039" cy="3859827"/>
            </a:xfrm>
          </p:grpSpPr>
          <p:sp>
            <p:nvSpPr>
              <p:cNvPr id="36" name="Rectangle 35">
                <a:extLst>
                  <a:ext uri="{FF2B5EF4-FFF2-40B4-BE49-F238E27FC236}">
                    <a16:creationId xmlns:a16="http://schemas.microsoft.com/office/drawing/2014/main" id="{D19A4024-A687-13FE-EF9B-680FEC096B6D}"/>
                  </a:ext>
                </a:extLst>
              </p:cNvPr>
              <p:cNvSpPr/>
              <p:nvPr/>
            </p:nvSpPr>
            <p:spPr>
              <a:xfrm>
                <a:off x="5043948" y="1516626"/>
                <a:ext cx="3077497"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8506C8D-D9A7-32BA-D256-90A4C0702D35}"/>
                  </a:ext>
                </a:extLst>
              </p:cNvPr>
              <p:cNvSpPr/>
              <p:nvPr/>
            </p:nvSpPr>
            <p:spPr>
              <a:xfrm>
                <a:off x="5577516" y="1717606"/>
                <a:ext cx="1963825" cy="504486"/>
              </a:xfrm>
              <a:prstGeom prst="rect">
                <a:avLst/>
              </a:prstGeom>
              <a:solidFill>
                <a:schemeClr val="bg1">
                  <a:lumMod val="9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r>
                  <a:rPr lang="en-US" i="1" dirty="0">
                    <a:solidFill>
                      <a:sysClr val="windowText" lastClr="000000"/>
                    </a:solidFill>
                  </a:rPr>
                  <a:t>F</a:t>
                </a:r>
                <a:r>
                  <a:rPr lang="en-US" i="1" baseline="-25000" dirty="0">
                    <a:solidFill>
                      <a:sysClr val="windowText" lastClr="000000"/>
                    </a:solidFill>
                  </a:rPr>
                  <a:t>I</a:t>
                </a:r>
              </a:p>
            </p:txBody>
          </p:sp>
          <p:sp>
            <p:nvSpPr>
              <p:cNvPr id="38" name="Rectangle 37">
                <a:extLst>
                  <a:ext uri="{FF2B5EF4-FFF2-40B4-BE49-F238E27FC236}">
                    <a16:creationId xmlns:a16="http://schemas.microsoft.com/office/drawing/2014/main" id="{2134E8BC-B8FC-4280-1FA0-9147A6601265}"/>
                  </a:ext>
                </a:extLst>
              </p:cNvPr>
              <p:cNvSpPr/>
              <p:nvPr/>
            </p:nvSpPr>
            <p:spPr>
              <a:xfrm>
                <a:off x="5043948" y="4462053"/>
                <a:ext cx="3077497"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1768FAF-87CD-D860-7FFE-A8EAC97D26C0}"/>
                  </a:ext>
                </a:extLst>
              </p:cNvPr>
              <p:cNvSpPr/>
              <p:nvPr/>
            </p:nvSpPr>
            <p:spPr>
              <a:xfrm>
                <a:off x="5577516" y="4663033"/>
                <a:ext cx="1963825" cy="504486"/>
              </a:xfrm>
              <a:prstGeom prst="rect">
                <a:avLst/>
              </a:prstGeom>
              <a:solidFill>
                <a:schemeClr val="bg1">
                  <a:lumMod val="9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r>
                  <a:rPr lang="en-US" i="1" dirty="0">
                    <a:solidFill>
                      <a:sysClr val="windowText" lastClr="000000"/>
                    </a:solidFill>
                  </a:rPr>
                  <a:t>F</a:t>
                </a:r>
                <a:r>
                  <a:rPr lang="en-US" i="1" baseline="-25000" dirty="0">
                    <a:solidFill>
                      <a:sysClr val="windowText" lastClr="000000"/>
                    </a:solidFill>
                  </a:rPr>
                  <a:t>D</a:t>
                </a:r>
              </a:p>
            </p:txBody>
          </p:sp>
          <p:sp>
            <p:nvSpPr>
              <p:cNvPr id="40" name="Rectangle 39">
                <a:extLst>
                  <a:ext uri="{FF2B5EF4-FFF2-40B4-BE49-F238E27FC236}">
                    <a16:creationId xmlns:a16="http://schemas.microsoft.com/office/drawing/2014/main" id="{5E4175E3-39D0-291A-0972-4421709DA3A0}"/>
                  </a:ext>
                </a:extLst>
              </p:cNvPr>
              <p:cNvSpPr/>
              <p:nvPr/>
            </p:nvSpPr>
            <p:spPr>
              <a:xfrm>
                <a:off x="5600783" y="2794573"/>
                <a:ext cx="1963825" cy="504486"/>
              </a:xfrm>
              <a:prstGeom prst="rect">
                <a:avLst/>
              </a:prstGeom>
              <a:solidFill>
                <a:schemeClr val="bg1">
                  <a:lumMod val="95000"/>
                </a:schemeClr>
              </a:solidFill>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r>
                  <a:rPr lang="en-US" i="1" dirty="0">
                    <a:solidFill>
                      <a:sysClr val="windowText" lastClr="000000"/>
                    </a:solidFill>
                  </a:rPr>
                  <a:t>F</a:t>
                </a:r>
                <a:r>
                  <a:rPr lang="en-US" i="1" baseline="-25000" dirty="0">
                    <a:solidFill>
                      <a:sysClr val="windowText" lastClr="000000"/>
                    </a:solidFill>
                  </a:rPr>
                  <a:t>M,I</a:t>
                </a:r>
              </a:p>
            </p:txBody>
          </p:sp>
          <p:sp>
            <p:nvSpPr>
              <p:cNvPr id="41" name="Rectangle 40">
                <a:extLst>
                  <a:ext uri="{FF2B5EF4-FFF2-40B4-BE49-F238E27FC236}">
                    <a16:creationId xmlns:a16="http://schemas.microsoft.com/office/drawing/2014/main" id="{4B34F97D-4444-E9EE-A0B9-B88900774070}"/>
                  </a:ext>
                </a:extLst>
              </p:cNvPr>
              <p:cNvSpPr/>
              <p:nvPr/>
            </p:nvSpPr>
            <p:spPr>
              <a:xfrm>
                <a:off x="5600783" y="3588985"/>
                <a:ext cx="1963825" cy="504486"/>
              </a:xfrm>
              <a:prstGeom prst="rect">
                <a:avLst/>
              </a:prstGeom>
              <a:solidFill>
                <a:schemeClr val="bg1">
                  <a:lumMod val="95000"/>
                </a:schemeClr>
              </a:solidFill>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r>
                  <a:rPr lang="en-US" i="1" dirty="0">
                    <a:solidFill>
                      <a:sysClr val="windowText" lastClr="000000"/>
                    </a:solidFill>
                  </a:rPr>
                  <a:t>F</a:t>
                </a:r>
                <a:r>
                  <a:rPr lang="en-US" i="1" baseline="-25000" dirty="0">
                    <a:solidFill>
                      <a:sysClr val="windowText" lastClr="000000"/>
                    </a:solidFill>
                  </a:rPr>
                  <a:t>M,D</a:t>
                </a:r>
              </a:p>
            </p:txBody>
          </p:sp>
          <p:cxnSp>
            <p:nvCxnSpPr>
              <p:cNvPr id="43" name="Straight Arrow Connector 42">
                <a:extLst>
                  <a:ext uri="{FF2B5EF4-FFF2-40B4-BE49-F238E27FC236}">
                    <a16:creationId xmlns:a16="http://schemas.microsoft.com/office/drawing/2014/main" id="{BF695DDC-F6EB-7EE8-878D-00828354330C}"/>
                  </a:ext>
                </a:extLst>
              </p:cNvPr>
              <p:cNvCxnSpPr>
                <a:stCxn id="40" idx="0"/>
              </p:cNvCxnSpPr>
              <p:nvPr/>
            </p:nvCxnSpPr>
            <p:spPr>
              <a:xfrm flipV="1">
                <a:off x="6582696" y="2222092"/>
                <a:ext cx="4917" cy="572481"/>
              </a:xfrm>
              <a:prstGeom prst="straightConnector1">
                <a:avLst/>
              </a:prstGeom>
              <a:ln w="28575" cap="flat" cmpd="sng" algn="ctr">
                <a:solidFill>
                  <a:schemeClr val="dk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44" name="Straight Arrow Connector 43">
                <a:extLst>
                  <a:ext uri="{FF2B5EF4-FFF2-40B4-BE49-F238E27FC236}">
                    <a16:creationId xmlns:a16="http://schemas.microsoft.com/office/drawing/2014/main" id="{99BEB443-BE95-8CE9-A03F-F334B46F424F}"/>
                  </a:ext>
                </a:extLst>
              </p:cNvPr>
              <p:cNvCxnSpPr>
                <a:cxnSpLocks/>
              </p:cNvCxnSpPr>
              <p:nvPr/>
            </p:nvCxnSpPr>
            <p:spPr>
              <a:xfrm>
                <a:off x="6593839" y="4098847"/>
                <a:ext cx="4917" cy="572481"/>
              </a:xfrm>
              <a:prstGeom prst="straightConnector1">
                <a:avLst/>
              </a:prstGeom>
              <a:ln w="28575" cap="flat" cmpd="sng" algn="ctr">
                <a:solidFill>
                  <a:schemeClr val="dk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45" name="Straight Arrow Connector 44">
                <a:extLst>
                  <a:ext uri="{FF2B5EF4-FFF2-40B4-BE49-F238E27FC236}">
                    <a16:creationId xmlns:a16="http://schemas.microsoft.com/office/drawing/2014/main" id="{46898A72-0F10-8F72-E5C6-C00CBC01B9EA}"/>
                  </a:ext>
                </a:extLst>
              </p:cNvPr>
              <p:cNvCxnSpPr>
                <a:cxnSpLocks/>
                <a:endCxn id="41" idx="0"/>
              </p:cNvCxnSpPr>
              <p:nvPr/>
            </p:nvCxnSpPr>
            <p:spPr>
              <a:xfrm flipH="1">
                <a:off x="6582696" y="3317760"/>
                <a:ext cx="6226" cy="271225"/>
              </a:xfrm>
              <a:prstGeom prst="straightConnector1">
                <a:avLst/>
              </a:prstGeom>
              <a:ln w="28575">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287B57A1-3224-4BA4-6FFE-E95A3DD49C1B}"/>
                  </a:ext>
                </a:extLst>
              </p:cNvPr>
              <p:cNvCxnSpPr>
                <a:cxnSpLocks/>
              </p:cNvCxnSpPr>
              <p:nvPr/>
            </p:nvCxnSpPr>
            <p:spPr>
              <a:xfrm>
                <a:off x="3903406" y="3453791"/>
                <a:ext cx="2664540" cy="0"/>
              </a:xfrm>
              <a:prstGeom prst="straightConnector1">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6253817B-EF41-F887-2A54-B73428320845}"/>
                  </a:ext>
                </a:extLst>
              </p:cNvPr>
              <p:cNvCxnSpPr>
                <a:cxnSpLocks/>
              </p:cNvCxnSpPr>
              <p:nvPr/>
            </p:nvCxnSpPr>
            <p:spPr>
              <a:xfrm>
                <a:off x="3903406" y="4923714"/>
                <a:ext cx="1140542" cy="0"/>
              </a:xfrm>
              <a:prstGeom prst="straightConnector1">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52" name="Straight Arrow Connector 51">
                <a:extLst>
                  <a:ext uri="{FF2B5EF4-FFF2-40B4-BE49-F238E27FC236}">
                    <a16:creationId xmlns:a16="http://schemas.microsoft.com/office/drawing/2014/main" id="{014C59E5-84EC-3B9B-53BB-E5F16729E1CB}"/>
                  </a:ext>
                </a:extLst>
              </p:cNvPr>
              <p:cNvCxnSpPr>
                <a:cxnSpLocks/>
              </p:cNvCxnSpPr>
              <p:nvPr/>
            </p:nvCxnSpPr>
            <p:spPr>
              <a:xfrm>
                <a:off x="3903406" y="2018282"/>
                <a:ext cx="1140542" cy="0"/>
              </a:xfrm>
              <a:prstGeom prst="straightConnector1">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grpSp>
        <p:sp>
          <p:nvSpPr>
            <p:cNvPr id="54" name="Summing Junction 53">
              <a:extLst>
                <a:ext uri="{FF2B5EF4-FFF2-40B4-BE49-F238E27FC236}">
                  <a16:creationId xmlns:a16="http://schemas.microsoft.com/office/drawing/2014/main" id="{DB5ABD81-2560-9848-FBD3-9841A1FE80CD}"/>
                </a:ext>
              </a:extLst>
            </p:cNvPr>
            <p:cNvSpPr/>
            <p:nvPr/>
          </p:nvSpPr>
          <p:spPr>
            <a:xfrm>
              <a:off x="6275354" y="3145356"/>
              <a:ext cx="731357" cy="731357"/>
            </a:xfrm>
            <a:prstGeom prst="flowChartSummingJunction">
              <a:avLst/>
            </a:prstGeom>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8" name="Elbow Connector 57">
              <a:extLst>
                <a:ext uri="{FF2B5EF4-FFF2-40B4-BE49-F238E27FC236}">
                  <a16:creationId xmlns:a16="http://schemas.microsoft.com/office/drawing/2014/main" id="{31BA4A9B-64C3-8FCD-A5AD-289888A87976}"/>
                </a:ext>
              </a:extLst>
            </p:cNvPr>
            <p:cNvCxnSpPr>
              <a:cxnSpLocks/>
            </p:cNvCxnSpPr>
            <p:nvPr/>
          </p:nvCxnSpPr>
          <p:spPr>
            <a:xfrm flipV="1">
              <a:off x="5152103" y="3898891"/>
              <a:ext cx="1488929" cy="1082486"/>
            </a:xfrm>
            <a:prstGeom prst="bentConnector3">
              <a:avLst>
                <a:gd name="adj1" fmla="val 100187"/>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1" name="Elbow Connector 60">
              <a:extLst>
                <a:ext uri="{FF2B5EF4-FFF2-40B4-BE49-F238E27FC236}">
                  <a16:creationId xmlns:a16="http://schemas.microsoft.com/office/drawing/2014/main" id="{F005CFB3-1F5A-4A50-A0F7-11016C5484A2}"/>
                </a:ext>
              </a:extLst>
            </p:cNvPr>
            <p:cNvCxnSpPr>
              <a:cxnSpLocks/>
            </p:cNvCxnSpPr>
            <p:nvPr/>
          </p:nvCxnSpPr>
          <p:spPr>
            <a:xfrm>
              <a:off x="5144891" y="2036056"/>
              <a:ext cx="1488929" cy="1082486"/>
            </a:xfrm>
            <a:prstGeom prst="bentConnector3">
              <a:avLst>
                <a:gd name="adj1" fmla="val 100187"/>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2" name="TextBox 61">
              <a:extLst>
                <a:ext uri="{FF2B5EF4-FFF2-40B4-BE49-F238E27FC236}">
                  <a16:creationId xmlns:a16="http://schemas.microsoft.com/office/drawing/2014/main" id="{DFC2AFAF-9932-6961-09EA-AB85754007B9}"/>
                </a:ext>
              </a:extLst>
            </p:cNvPr>
            <p:cNvSpPr txBox="1"/>
            <p:nvPr/>
          </p:nvSpPr>
          <p:spPr>
            <a:xfrm>
              <a:off x="6118697" y="2644279"/>
              <a:ext cx="457302" cy="685953"/>
            </a:xfrm>
            <a:prstGeom prst="rect">
              <a:avLst/>
            </a:prstGeom>
            <a:noFill/>
          </p:spPr>
          <p:txBody>
            <a:bodyPr wrap="none" rtlCol="0">
              <a:spAutoFit/>
            </a:bodyPr>
            <a:lstStyle/>
            <a:p>
              <a:r>
                <a:rPr lang="en-US" sz="3200" dirty="0"/>
                <a:t>+</a:t>
              </a:r>
              <a:endParaRPr lang="en-US" dirty="0"/>
            </a:p>
          </p:txBody>
        </p:sp>
        <p:sp>
          <p:nvSpPr>
            <p:cNvPr id="63" name="TextBox 62">
              <a:extLst>
                <a:ext uri="{FF2B5EF4-FFF2-40B4-BE49-F238E27FC236}">
                  <a16:creationId xmlns:a16="http://schemas.microsoft.com/office/drawing/2014/main" id="{073BEA79-99F0-DE4C-064C-92DCBA41F5BF}"/>
                </a:ext>
              </a:extLst>
            </p:cNvPr>
            <p:cNvSpPr txBox="1"/>
            <p:nvPr/>
          </p:nvSpPr>
          <p:spPr>
            <a:xfrm>
              <a:off x="6118697" y="3736960"/>
              <a:ext cx="457302" cy="685953"/>
            </a:xfrm>
            <a:prstGeom prst="rect">
              <a:avLst/>
            </a:prstGeom>
            <a:noFill/>
          </p:spPr>
          <p:txBody>
            <a:bodyPr wrap="none" rtlCol="0">
              <a:spAutoFit/>
            </a:bodyPr>
            <a:lstStyle/>
            <a:p>
              <a:r>
                <a:rPr lang="en-US" sz="3200" dirty="0"/>
                <a:t>+</a:t>
              </a:r>
              <a:endParaRPr lang="en-US" dirty="0"/>
            </a:p>
          </p:txBody>
        </p:sp>
        <p:cxnSp>
          <p:nvCxnSpPr>
            <p:cNvPr id="64" name="Straight Arrow Connector 63">
              <a:extLst>
                <a:ext uri="{FF2B5EF4-FFF2-40B4-BE49-F238E27FC236}">
                  <a16:creationId xmlns:a16="http://schemas.microsoft.com/office/drawing/2014/main" id="{122EB65E-5F03-57DE-EF71-26D72E23C23B}"/>
                </a:ext>
              </a:extLst>
            </p:cNvPr>
            <p:cNvCxnSpPr>
              <a:cxnSpLocks/>
            </p:cNvCxnSpPr>
            <p:nvPr/>
          </p:nvCxnSpPr>
          <p:spPr>
            <a:xfrm>
              <a:off x="7006711" y="3511034"/>
              <a:ext cx="1140542" cy="0"/>
            </a:xfrm>
            <a:prstGeom prst="straightConnector1">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E66289AE-10A3-4066-5C29-2C8005888D4E}"/>
                </a:ext>
              </a:extLst>
            </p:cNvPr>
            <p:cNvSpPr txBox="1"/>
            <p:nvPr/>
          </p:nvSpPr>
          <p:spPr>
            <a:xfrm>
              <a:off x="7353174" y="3005490"/>
              <a:ext cx="374566" cy="469337"/>
            </a:xfrm>
            <a:prstGeom prst="rect">
              <a:avLst/>
            </a:prstGeom>
            <a:noFill/>
          </p:spPr>
          <p:txBody>
            <a:bodyPr wrap="none" rtlCol="0">
              <a:spAutoFit/>
            </a:bodyPr>
            <a:lstStyle/>
            <a:p>
              <a:r>
                <a:rPr lang="en-US" sz="2000" dirty="0"/>
                <a:t>o</a:t>
              </a:r>
              <a:endParaRPr lang="en-US" sz="1200" dirty="0"/>
            </a:p>
          </p:txBody>
        </p:sp>
        <p:sp>
          <p:nvSpPr>
            <p:cNvPr id="66" name="TextBox 65">
              <a:extLst>
                <a:ext uri="{FF2B5EF4-FFF2-40B4-BE49-F238E27FC236}">
                  <a16:creationId xmlns:a16="http://schemas.microsoft.com/office/drawing/2014/main" id="{9181C89D-4A9B-6CDF-DEAE-8A386B011155}"/>
                </a:ext>
              </a:extLst>
            </p:cNvPr>
            <p:cNvSpPr txBox="1"/>
            <p:nvPr/>
          </p:nvSpPr>
          <p:spPr>
            <a:xfrm>
              <a:off x="7116372" y="3591011"/>
              <a:ext cx="1092862" cy="469337"/>
            </a:xfrm>
            <a:prstGeom prst="rect">
              <a:avLst/>
            </a:prstGeom>
            <a:noFill/>
          </p:spPr>
          <p:txBody>
            <a:bodyPr wrap="none" rtlCol="0">
              <a:spAutoFit/>
            </a:bodyPr>
            <a:lstStyle/>
            <a:p>
              <a:r>
                <a:rPr lang="en-US" sz="2000" dirty="0"/>
                <a:t>Output</a:t>
              </a:r>
              <a:endParaRPr lang="en-US" sz="1200" dirty="0"/>
            </a:p>
          </p:txBody>
        </p:sp>
        <p:sp>
          <p:nvSpPr>
            <p:cNvPr id="67" name="TextBox 66">
              <a:extLst>
                <a:ext uri="{FF2B5EF4-FFF2-40B4-BE49-F238E27FC236}">
                  <a16:creationId xmlns:a16="http://schemas.microsoft.com/office/drawing/2014/main" id="{8D9E414C-8560-E399-5E84-CCA2287A7970}"/>
                </a:ext>
              </a:extLst>
            </p:cNvPr>
            <p:cNvSpPr txBox="1"/>
            <p:nvPr/>
          </p:nvSpPr>
          <p:spPr>
            <a:xfrm>
              <a:off x="483495" y="4445710"/>
              <a:ext cx="1529706" cy="397131"/>
            </a:xfrm>
            <a:prstGeom prst="rect">
              <a:avLst/>
            </a:prstGeom>
            <a:noFill/>
          </p:spPr>
          <p:txBody>
            <a:bodyPr wrap="none" rtlCol="0">
              <a:spAutoFit/>
            </a:bodyPr>
            <a:lstStyle/>
            <a:p>
              <a:r>
                <a:rPr lang="en-US" sz="1600" dirty="0"/>
                <a:t>Desired input</a:t>
              </a:r>
              <a:endParaRPr lang="en-US" sz="1050" dirty="0"/>
            </a:p>
          </p:txBody>
        </p:sp>
        <p:sp>
          <p:nvSpPr>
            <p:cNvPr id="68" name="TextBox 67">
              <a:extLst>
                <a:ext uri="{FF2B5EF4-FFF2-40B4-BE49-F238E27FC236}">
                  <a16:creationId xmlns:a16="http://schemas.microsoft.com/office/drawing/2014/main" id="{CDC54298-4C36-6ABD-2D3B-D4EBB0457C74}"/>
                </a:ext>
              </a:extLst>
            </p:cNvPr>
            <p:cNvSpPr txBox="1"/>
            <p:nvPr/>
          </p:nvSpPr>
          <p:spPr>
            <a:xfrm>
              <a:off x="223062" y="3012249"/>
              <a:ext cx="1774753" cy="397131"/>
            </a:xfrm>
            <a:prstGeom prst="rect">
              <a:avLst/>
            </a:prstGeom>
            <a:noFill/>
          </p:spPr>
          <p:txBody>
            <a:bodyPr wrap="none" rtlCol="0">
              <a:spAutoFit/>
            </a:bodyPr>
            <a:lstStyle/>
            <a:p>
              <a:r>
                <a:rPr lang="en-US" sz="1600" dirty="0"/>
                <a:t>Modifying input</a:t>
              </a:r>
              <a:endParaRPr lang="en-US" sz="1050" dirty="0"/>
            </a:p>
          </p:txBody>
        </p:sp>
        <p:sp>
          <p:nvSpPr>
            <p:cNvPr id="69" name="TextBox 68">
              <a:extLst>
                <a:ext uri="{FF2B5EF4-FFF2-40B4-BE49-F238E27FC236}">
                  <a16:creationId xmlns:a16="http://schemas.microsoft.com/office/drawing/2014/main" id="{00536D96-6157-CA68-9608-2BE15CFEA213}"/>
                </a:ext>
              </a:extLst>
            </p:cNvPr>
            <p:cNvSpPr txBox="1"/>
            <p:nvPr/>
          </p:nvSpPr>
          <p:spPr>
            <a:xfrm>
              <a:off x="184778" y="1657555"/>
              <a:ext cx="1817251" cy="397131"/>
            </a:xfrm>
            <a:prstGeom prst="rect">
              <a:avLst/>
            </a:prstGeom>
            <a:noFill/>
          </p:spPr>
          <p:txBody>
            <a:bodyPr wrap="none" rtlCol="0">
              <a:spAutoFit/>
            </a:bodyPr>
            <a:lstStyle/>
            <a:p>
              <a:r>
                <a:rPr lang="en-US" sz="1600" dirty="0"/>
                <a:t>Interfering input</a:t>
              </a:r>
              <a:endParaRPr lang="en-US" sz="1050" dirty="0"/>
            </a:p>
          </p:txBody>
        </p:sp>
        <p:sp>
          <p:nvSpPr>
            <p:cNvPr id="70" name="TextBox 69">
              <a:extLst>
                <a:ext uri="{FF2B5EF4-FFF2-40B4-BE49-F238E27FC236}">
                  <a16:creationId xmlns:a16="http://schemas.microsoft.com/office/drawing/2014/main" id="{30DE6D7B-4CDB-98A6-CDC6-6A6FF469BF9D}"/>
                </a:ext>
              </a:extLst>
            </p:cNvPr>
            <p:cNvSpPr txBox="1"/>
            <p:nvPr/>
          </p:nvSpPr>
          <p:spPr>
            <a:xfrm>
              <a:off x="596115" y="1877808"/>
              <a:ext cx="340720" cy="469337"/>
            </a:xfrm>
            <a:prstGeom prst="rect">
              <a:avLst/>
            </a:prstGeom>
            <a:noFill/>
          </p:spPr>
          <p:txBody>
            <a:bodyPr wrap="none" rtlCol="0">
              <a:spAutoFit/>
            </a:bodyPr>
            <a:lstStyle/>
            <a:p>
              <a:r>
                <a:rPr lang="en-US" sz="2000" i="1" dirty="0" err="1">
                  <a:latin typeface="Arial" panose="020B0604020202020204" pitchFamily="34" charset="0"/>
                  <a:cs typeface="Arial" panose="020B0604020202020204" pitchFamily="34" charset="0"/>
                </a:rPr>
                <a:t>i</a:t>
              </a:r>
              <a:r>
                <a:rPr lang="en-US" sz="2000" i="1" baseline="-25000" dirty="0" err="1">
                  <a:latin typeface="Arial" panose="020B0604020202020204" pitchFamily="34" charset="0"/>
                  <a:cs typeface="Arial" panose="020B0604020202020204" pitchFamily="34" charset="0"/>
                </a:rPr>
                <a:t>I</a:t>
              </a:r>
              <a:endParaRPr lang="en-US" sz="1200" i="1" baseline="-25000" dirty="0">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2975092F-50C5-9702-88C4-9F833022DEF8}"/>
                </a:ext>
              </a:extLst>
            </p:cNvPr>
            <p:cNvSpPr txBox="1"/>
            <p:nvPr/>
          </p:nvSpPr>
          <p:spPr>
            <a:xfrm>
              <a:off x="586283" y="3306130"/>
              <a:ext cx="451662" cy="469337"/>
            </a:xfrm>
            <a:prstGeom prst="rect">
              <a:avLst/>
            </a:prstGeom>
            <a:noFill/>
          </p:spPr>
          <p:txBody>
            <a:bodyPr wrap="none" rtlCol="0">
              <a:spAutoFit/>
            </a:bodyPr>
            <a:lstStyle/>
            <a:p>
              <a:r>
                <a:rPr lang="en-US" sz="2000" i="1" dirty="0" err="1">
                  <a:latin typeface="Arial" panose="020B0604020202020204" pitchFamily="34" charset="0"/>
                  <a:cs typeface="Arial" panose="020B0604020202020204" pitchFamily="34" charset="0"/>
                </a:rPr>
                <a:t>i</a:t>
              </a:r>
              <a:r>
                <a:rPr lang="en-US" sz="2000" i="1" baseline="-25000" dirty="0" err="1">
                  <a:latin typeface="Arial" panose="020B0604020202020204" pitchFamily="34" charset="0"/>
                  <a:cs typeface="Arial" panose="020B0604020202020204" pitchFamily="34" charset="0"/>
                </a:rPr>
                <a:t>M</a:t>
              </a:r>
              <a:endParaRPr lang="en-US" sz="1200" i="1" baseline="-25000" dirty="0">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60374A9A-B4EE-19FC-E2C5-888617F9E843}"/>
                </a:ext>
              </a:extLst>
            </p:cNvPr>
            <p:cNvSpPr txBox="1"/>
            <p:nvPr/>
          </p:nvSpPr>
          <p:spPr>
            <a:xfrm>
              <a:off x="596115" y="4771133"/>
              <a:ext cx="429098" cy="469337"/>
            </a:xfrm>
            <a:prstGeom prst="rect">
              <a:avLst/>
            </a:prstGeom>
            <a:noFill/>
          </p:spPr>
          <p:txBody>
            <a:bodyPr wrap="none" rtlCol="0">
              <a:spAutoFit/>
            </a:bodyPr>
            <a:lstStyle/>
            <a:p>
              <a:r>
                <a:rPr lang="en-US" sz="2000" i="1" dirty="0" err="1">
                  <a:latin typeface="Arial" panose="020B0604020202020204" pitchFamily="34" charset="0"/>
                  <a:cs typeface="Arial" panose="020B0604020202020204" pitchFamily="34" charset="0"/>
                </a:rPr>
                <a:t>i</a:t>
              </a:r>
              <a:r>
                <a:rPr lang="en-US" sz="2000" i="1" baseline="-25000" dirty="0" err="1">
                  <a:latin typeface="Arial" panose="020B0604020202020204" pitchFamily="34" charset="0"/>
                  <a:cs typeface="Arial" panose="020B0604020202020204" pitchFamily="34" charset="0"/>
                </a:rPr>
                <a:t>D</a:t>
              </a:r>
              <a:endParaRPr lang="en-US" sz="1200" i="1" baseline="-25000" dirty="0">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E04A805F-2E26-08CF-4CC8-9356192170AE}"/>
                </a:ext>
              </a:extLst>
            </p:cNvPr>
            <p:cNvSpPr txBox="1"/>
            <p:nvPr/>
          </p:nvSpPr>
          <p:spPr>
            <a:xfrm>
              <a:off x="5962177" y="1295099"/>
              <a:ext cx="2782322" cy="685953"/>
            </a:xfrm>
            <a:prstGeom prst="rect">
              <a:avLst/>
            </a:prstGeom>
            <a:noFill/>
          </p:spPr>
          <p:txBody>
            <a:bodyPr wrap="none" rtlCol="0">
              <a:spAutoFit/>
            </a:bodyPr>
            <a:lstStyle/>
            <a:p>
              <a:r>
                <a:rPr lang="en-US" sz="1600" dirty="0"/>
                <a:t>Output component due to</a:t>
              </a:r>
            </a:p>
            <a:p>
              <a:r>
                <a:rPr lang="en-US" sz="1600" dirty="0"/>
                <a:t>interfering input and </a:t>
              </a:r>
              <a:r>
                <a:rPr lang="en-US" sz="1600" i="1" dirty="0" err="1"/>
                <a:t>i</a:t>
              </a:r>
              <a:r>
                <a:rPr lang="en-US" sz="1600" i="1" baseline="-25000" dirty="0" err="1"/>
                <a:t>M</a:t>
              </a:r>
              <a:endParaRPr lang="en-US" sz="1050" i="1" baseline="-25000" dirty="0"/>
            </a:p>
          </p:txBody>
        </p:sp>
        <p:sp>
          <p:nvSpPr>
            <p:cNvPr id="75" name="TextBox 74">
              <a:extLst>
                <a:ext uri="{FF2B5EF4-FFF2-40B4-BE49-F238E27FC236}">
                  <a16:creationId xmlns:a16="http://schemas.microsoft.com/office/drawing/2014/main" id="{D45A626F-4576-BDB8-486B-477EECF15B1F}"/>
                </a:ext>
              </a:extLst>
            </p:cNvPr>
            <p:cNvSpPr txBox="1"/>
            <p:nvPr/>
          </p:nvSpPr>
          <p:spPr>
            <a:xfrm>
              <a:off x="5922879" y="4983133"/>
              <a:ext cx="2782322" cy="685953"/>
            </a:xfrm>
            <a:prstGeom prst="rect">
              <a:avLst/>
            </a:prstGeom>
            <a:noFill/>
          </p:spPr>
          <p:txBody>
            <a:bodyPr wrap="none" rtlCol="0">
              <a:spAutoFit/>
            </a:bodyPr>
            <a:lstStyle/>
            <a:p>
              <a:r>
                <a:rPr lang="en-US" sz="1600" dirty="0"/>
                <a:t>Output component due to</a:t>
              </a:r>
            </a:p>
            <a:p>
              <a:r>
                <a:rPr lang="en-US" sz="1600" dirty="0"/>
                <a:t>desired input and </a:t>
              </a:r>
              <a:r>
                <a:rPr lang="en-US" sz="1600" i="1" dirty="0" err="1"/>
                <a:t>i</a:t>
              </a:r>
              <a:r>
                <a:rPr lang="en-US" sz="1600" i="1" baseline="-25000" dirty="0" err="1"/>
                <a:t>M</a:t>
              </a:r>
              <a:endParaRPr lang="en-US" sz="1050" i="1" baseline="-25000" dirty="0"/>
            </a:p>
          </p:txBody>
        </p:sp>
      </p:grpSp>
    </p:spTree>
    <p:extLst>
      <p:ext uri="{BB962C8B-B14F-4D97-AF65-F5344CB8AC3E}">
        <p14:creationId xmlns:p14="http://schemas.microsoft.com/office/powerpoint/2010/main" val="4293101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904" y="234701"/>
            <a:ext cx="8229600" cy="1143000"/>
          </a:xfrm>
        </p:spPr>
        <p:txBody>
          <a:bodyPr>
            <a:noAutofit/>
          </a:bodyPr>
          <a:lstStyle/>
          <a:p>
            <a:r>
              <a:rPr lang="en-US" sz="3600" dirty="0"/>
              <a:t>Inputs</a:t>
            </a:r>
          </a:p>
        </p:txBody>
      </p:sp>
      <p:sp>
        <p:nvSpPr>
          <p:cNvPr id="3" name="Content Placeholder 2"/>
          <p:cNvSpPr>
            <a:spLocks noGrp="1"/>
          </p:cNvSpPr>
          <p:nvPr>
            <p:ph idx="1"/>
          </p:nvPr>
        </p:nvSpPr>
        <p:spPr>
          <a:xfrm>
            <a:off x="914401" y="1290020"/>
            <a:ext cx="11078816" cy="4525963"/>
          </a:xfrm>
        </p:spPr>
        <p:txBody>
          <a:bodyPr>
            <a:normAutofit/>
          </a:bodyPr>
          <a:lstStyle/>
          <a:p>
            <a:r>
              <a:rPr lang="en-US" sz="2800" b="1" i="1" dirty="0"/>
              <a:t>Desired inputs </a:t>
            </a:r>
            <a:r>
              <a:rPr lang="en-US" sz="2800" dirty="0"/>
              <a:t>– quantities instrument is intended to measure</a:t>
            </a:r>
          </a:p>
          <a:p>
            <a:r>
              <a:rPr lang="en-US" sz="2800" b="1" i="1" dirty="0"/>
              <a:t>Interfering inputs </a:t>
            </a:r>
            <a:r>
              <a:rPr lang="en-US" sz="2800" dirty="0"/>
              <a:t>– quantities it is unintentionally sensitive to</a:t>
            </a:r>
          </a:p>
          <a:p>
            <a:r>
              <a:rPr lang="en-US" sz="2800" dirty="0"/>
              <a:t>F = function that maps input to output</a:t>
            </a:r>
          </a:p>
          <a:p>
            <a:pPr lvl="1"/>
            <a:r>
              <a:rPr lang="en-US" sz="2400" dirty="0"/>
              <a:t>Could just be a constant gain multiplier K</a:t>
            </a:r>
          </a:p>
          <a:p>
            <a:pPr lvl="1"/>
            <a:r>
              <a:rPr lang="en-US" sz="2400" dirty="0"/>
              <a:t>Could be statistical. Could be complicated!</a:t>
            </a:r>
          </a:p>
          <a:p>
            <a:r>
              <a:rPr lang="en-US" sz="2800" dirty="0"/>
              <a:t>Modifying inputs – cause a change of input/output relationship. E.g., F</a:t>
            </a:r>
            <a:r>
              <a:rPr lang="en-US" sz="2800" baseline="-25000" dirty="0"/>
              <a:t>M,I</a:t>
            </a:r>
            <a:r>
              <a:rPr lang="en-US" sz="2800" dirty="0"/>
              <a:t> = how </a:t>
            </a:r>
            <a:r>
              <a:rPr lang="en-US" sz="2800" dirty="0" err="1"/>
              <a:t>i</a:t>
            </a:r>
            <a:r>
              <a:rPr lang="en-US" sz="2800" baseline="-25000" dirty="0" err="1"/>
              <a:t>M</a:t>
            </a:r>
            <a:r>
              <a:rPr lang="en-US" sz="2800" dirty="0"/>
              <a:t> affects F</a:t>
            </a:r>
            <a:r>
              <a:rPr lang="en-US" sz="2800" baseline="-25000" dirty="0"/>
              <a:t>I</a:t>
            </a:r>
            <a:r>
              <a:rPr lang="en-US" sz="2800" dirty="0"/>
              <a:t> </a:t>
            </a:r>
          </a:p>
          <a:p>
            <a:r>
              <a:rPr lang="en-US" sz="2800" dirty="0"/>
              <a:t>Add all contributions to create actual output</a:t>
            </a:r>
          </a:p>
        </p:txBody>
      </p:sp>
    </p:spTree>
    <p:extLst>
      <p:ext uri="{BB962C8B-B14F-4D97-AF65-F5344CB8AC3E}">
        <p14:creationId xmlns:p14="http://schemas.microsoft.com/office/powerpoint/2010/main" val="3556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Strain gauge</a:t>
            </a:r>
          </a:p>
        </p:txBody>
      </p:sp>
      <p:sp>
        <p:nvSpPr>
          <p:cNvPr id="3" name="Content Placeholder 2"/>
          <p:cNvSpPr>
            <a:spLocks noGrp="1"/>
          </p:cNvSpPr>
          <p:nvPr>
            <p:ph idx="1"/>
          </p:nvPr>
        </p:nvSpPr>
        <p:spPr>
          <a:xfrm>
            <a:off x="1981200" y="1417639"/>
            <a:ext cx="8229600" cy="4525963"/>
          </a:xfrm>
        </p:spPr>
        <p:txBody>
          <a:bodyPr>
            <a:normAutofit/>
          </a:bodyPr>
          <a:lstStyle/>
          <a:p>
            <a:r>
              <a:rPr lang="en-US" sz="2800" dirty="0"/>
              <a:t>Ideal gauge characteristic: change in R prop to strain</a:t>
            </a:r>
          </a:p>
        </p:txBody>
      </p:sp>
      <p:pic>
        <p:nvPicPr>
          <p:cNvPr id="6" name="Picture 5">
            <a:extLst>
              <a:ext uri="{FF2B5EF4-FFF2-40B4-BE49-F238E27FC236}">
                <a16:creationId xmlns:a16="http://schemas.microsoft.com/office/drawing/2014/main" id="{93672FD3-B1D5-D78D-98A6-DC7774408D21}"/>
              </a:ext>
            </a:extLst>
          </p:cNvPr>
          <p:cNvPicPr>
            <a:picLocks noChangeAspect="1"/>
          </p:cNvPicPr>
          <p:nvPr/>
        </p:nvPicPr>
        <p:blipFill>
          <a:blip r:embed="rId2"/>
          <a:stretch>
            <a:fillRect/>
          </a:stretch>
        </p:blipFill>
        <p:spPr>
          <a:xfrm>
            <a:off x="7380569" y="2743202"/>
            <a:ext cx="3467100" cy="469900"/>
          </a:xfrm>
          <a:prstGeom prst="rect">
            <a:avLst/>
          </a:prstGeom>
        </p:spPr>
      </p:pic>
      <p:pic>
        <p:nvPicPr>
          <p:cNvPr id="8" name="Picture 7">
            <a:extLst>
              <a:ext uri="{FF2B5EF4-FFF2-40B4-BE49-F238E27FC236}">
                <a16:creationId xmlns:a16="http://schemas.microsoft.com/office/drawing/2014/main" id="{BF07CBF8-92C1-EBFB-7DB3-539EF12990DE}"/>
              </a:ext>
            </a:extLst>
          </p:cNvPr>
          <p:cNvPicPr>
            <a:picLocks noChangeAspect="1"/>
          </p:cNvPicPr>
          <p:nvPr/>
        </p:nvPicPr>
        <p:blipFill>
          <a:blip r:embed="rId3"/>
          <a:stretch>
            <a:fillRect/>
          </a:stretch>
        </p:blipFill>
        <p:spPr>
          <a:xfrm>
            <a:off x="8138546" y="3696898"/>
            <a:ext cx="3113396" cy="1143000"/>
          </a:xfrm>
          <a:prstGeom prst="rect">
            <a:avLst/>
          </a:prstGeom>
        </p:spPr>
      </p:pic>
      <p:pic>
        <p:nvPicPr>
          <p:cNvPr id="9" name="Picture 8" descr="Diagram&#10;&#10;Description automatically generated">
            <a:extLst>
              <a:ext uri="{FF2B5EF4-FFF2-40B4-BE49-F238E27FC236}">
                <a16:creationId xmlns:a16="http://schemas.microsoft.com/office/drawing/2014/main" id="{1CFDF775-8A7C-070A-D580-A052A07DC7A4}"/>
              </a:ext>
            </a:extLst>
          </p:cNvPr>
          <p:cNvPicPr>
            <a:picLocks noChangeAspect="1"/>
          </p:cNvPicPr>
          <p:nvPr/>
        </p:nvPicPr>
        <p:blipFill>
          <a:blip r:embed="rId4"/>
          <a:stretch>
            <a:fillRect/>
          </a:stretch>
        </p:blipFill>
        <p:spPr>
          <a:xfrm>
            <a:off x="1524000" y="2639070"/>
            <a:ext cx="4691987" cy="2944762"/>
          </a:xfrm>
          <a:prstGeom prst="rect">
            <a:avLst/>
          </a:prstGeom>
        </p:spPr>
      </p:pic>
      <p:sp>
        <p:nvSpPr>
          <p:cNvPr id="10" name="Rectangle 9">
            <a:extLst>
              <a:ext uri="{FF2B5EF4-FFF2-40B4-BE49-F238E27FC236}">
                <a16:creationId xmlns:a16="http://schemas.microsoft.com/office/drawing/2014/main" id="{CFCC67D2-FB89-DC45-9DB6-D997417AE82B}"/>
              </a:ext>
            </a:extLst>
          </p:cNvPr>
          <p:cNvSpPr/>
          <p:nvPr/>
        </p:nvSpPr>
        <p:spPr>
          <a:xfrm>
            <a:off x="1524000" y="6532212"/>
            <a:ext cx="1543884" cy="338554"/>
          </a:xfrm>
          <a:prstGeom prst="rect">
            <a:avLst/>
          </a:prstGeom>
        </p:spPr>
        <p:txBody>
          <a:bodyPr wrap="none">
            <a:spAutoFit/>
          </a:bodyPr>
          <a:lstStyle/>
          <a:p>
            <a:r>
              <a:rPr lang="en-US" sz="1600" dirty="0"/>
              <a:t>Image: </a:t>
            </a:r>
            <a:r>
              <a:rPr lang="en-US" sz="1600" dirty="0" err="1"/>
              <a:t>Doebelin</a:t>
            </a:r>
            <a:endParaRPr lang="en-US" sz="1600" dirty="0"/>
          </a:p>
        </p:txBody>
      </p:sp>
    </p:spTree>
    <p:extLst>
      <p:ext uri="{BB962C8B-B14F-4D97-AF65-F5344CB8AC3E}">
        <p14:creationId xmlns:p14="http://schemas.microsoft.com/office/powerpoint/2010/main" val="1563330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scheme</a:t>
            </a:r>
          </a:p>
        </p:txBody>
      </p:sp>
      <p:sp>
        <p:nvSpPr>
          <p:cNvPr id="3" name="Content Placeholder 2"/>
          <p:cNvSpPr>
            <a:spLocks noGrp="1"/>
          </p:cNvSpPr>
          <p:nvPr>
            <p:ph idx="1"/>
          </p:nvPr>
        </p:nvSpPr>
        <p:spPr/>
        <p:txBody>
          <a:bodyPr/>
          <a:lstStyle/>
          <a:p>
            <a:r>
              <a:rPr lang="en-US" dirty="0"/>
              <a:t>Monitoring of processes and operations</a:t>
            </a:r>
          </a:p>
          <a:p>
            <a:endParaRPr lang="en-US" dirty="0"/>
          </a:p>
          <a:p>
            <a:r>
              <a:rPr lang="en-US" dirty="0"/>
              <a:t>Control of processes and operations</a:t>
            </a:r>
          </a:p>
          <a:p>
            <a:endParaRPr lang="en-US" dirty="0"/>
          </a:p>
          <a:p>
            <a:r>
              <a:rPr lang="en-US" dirty="0"/>
              <a:t>Experimental engineering analysis</a:t>
            </a:r>
          </a:p>
        </p:txBody>
      </p:sp>
    </p:spTree>
    <p:extLst>
      <p:ext uri="{BB962C8B-B14F-4D97-AF65-F5344CB8AC3E}">
        <p14:creationId xmlns:p14="http://schemas.microsoft.com/office/powerpoint/2010/main" val="3626433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Strain gauge</a:t>
            </a:r>
          </a:p>
        </p:txBody>
      </p:sp>
      <p:sp>
        <p:nvSpPr>
          <p:cNvPr id="3" name="Content Placeholder 2"/>
          <p:cNvSpPr>
            <a:spLocks noGrp="1"/>
          </p:cNvSpPr>
          <p:nvPr>
            <p:ph idx="1"/>
          </p:nvPr>
        </p:nvSpPr>
        <p:spPr>
          <a:xfrm>
            <a:off x="1981200" y="1417639"/>
            <a:ext cx="8229600" cy="4525963"/>
          </a:xfrm>
        </p:spPr>
        <p:txBody>
          <a:bodyPr>
            <a:normAutofit/>
          </a:bodyPr>
          <a:lstStyle/>
          <a:p>
            <a:r>
              <a:rPr lang="en-US" sz="2800" dirty="0"/>
              <a:t>Put in bridge configuration</a:t>
            </a:r>
          </a:p>
        </p:txBody>
      </p:sp>
      <p:pic>
        <p:nvPicPr>
          <p:cNvPr id="7" name="Picture 6">
            <a:extLst>
              <a:ext uri="{FF2B5EF4-FFF2-40B4-BE49-F238E27FC236}">
                <a16:creationId xmlns:a16="http://schemas.microsoft.com/office/drawing/2014/main" id="{933AC6A5-C1AF-BA94-1095-88747CE5B6E3}"/>
              </a:ext>
            </a:extLst>
          </p:cNvPr>
          <p:cNvPicPr>
            <a:picLocks noChangeAspect="1"/>
          </p:cNvPicPr>
          <p:nvPr/>
        </p:nvPicPr>
        <p:blipFill>
          <a:blip r:embed="rId2"/>
          <a:stretch>
            <a:fillRect/>
          </a:stretch>
        </p:blipFill>
        <p:spPr>
          <a:xfrm>
            <a:off x="3048000" y="2090510"/>
            <a:ext cx="6096000" cy="1054100"/>
          </a:xfrm>
          <a:prstGeom prst="rect">
            <a:avLst/>
          </a:prstGeom>
        </p:spPr>
      </p:pic>
      <p:pic>
        <p:nvPicPr>
          <p:cNvPr id="9" name="Picture 8">
            <a:extLst>
              <a:ext uri="{FF2B5EF4-FFF2-40B4-BE49-F238E27FC236}">
                <a16:creationId xmlns:a16="http://schemas.microsoft.com/office/drawing/2014/main" id="{09B5551A-DFE4-BB1E-555C-A6CDE02D75EE}"/>
              </a:ext>
            </a:extLst>
          </p:cNvPr>
          <p:cNvPicPr>
            <a:picLocks noChangeAspect="1"/>
          </p:cNvPicPr>
          <p:nvPr/>
        </p:nvPicPr>
        <p:blipFill>
          <a:blip r:embed="rId3"/>
          <a:stretch>
            <a:fillRect/>
          </a:stretch>
        </p:blipFill>
        <p:spPr>
          <a:xfrm>
            <a:off x="8187560" y="4106423"/>
            <a:ext cx="2374553" cy="875365"/>
          </a:xfrm>
          <a:prstGeom prst="rect">
            <a:avLst/>
          </a:prstGeom>
        </p:spPr>
      </p:pic>
      <p:pic>
        <p:nvPicPr>
          <p:cNvPr id="8" name="Picture 7" descr="Diagram&#10;&#10;Description automatically generated">
            <a:extLst>
              <a:ext uri="{FF2B5EF4-FFF2-40B4-BE49-F238E27FC236}">
                <a16:creationId xmlns:a16="http://schemas.microsoft.com/office/drawing/2014/main" id="{AE8A464E-BFAA-3A7C-7A0F-24EDF5F93BCE}"/>
              </a:ext>
            </a:extLst>
          </p:cNvPr>
          <p:cNvPicPr>
            <a:picLocks noChangeAspect="1"/>
          </p:cNvPicPr>
          <p:nvPr/>
        </p:nvPicPr>
        <p:blipFill>
          <a:blip r:embed="rId4"/>
          <a:stretch>
            <a:fillRect/>
          </a:stretch>
        </p:blipFill>
        <p:spPr>
          <a:xfrm>
            <a:off x="1215167" y="3429000"/>
            <a:ext cx="3958045" cy="2484129"/>
          </a:xfrm>
          <a:prstGeom prst="rect">
            <a:avLst/>
          </a:prstGeom>
        </p:spPr>
      </p:pic>
      <p:sp>
        <p:nvSpPr>
          <p:cNvPr id="10" name="Rectangle 9">
            <a:extLst>
              <a:ext uri="{FF2B5EF4-FFF2-40B4-BE49-F238E27FC236}">
                <a16:creationId xmlns:a16="http://schemas.microsoft.com/office/drawing/2014/main" id="{6117F08A-0CC4-F063-29AB-0A4110A9F265}"/>
              </a:ext>
            </a:extLst>
          </p:cNvPr>
          <p:cNvSpPr/>
          <p:nvPr/>
        </p:nvSpPr>
        <p:spPr>
          <a:xfrm>
            <a:off x="1524000" y="6532212"/>
            <a:ext cx="1543884" cy="338554"/>
          </a:xfrm>
          <a:prstGeom prst="rect">
            <a:avLst/>
          </a:prstGeom>
        </p:spPr>
        <p:txBody>
          <a:bodyPr wrap="none">
            <a:spAutoFit/>
          </a:bodyPr>
          <a:lstStyle/>
          <a:p>
            <a:r>
              <a:rPr lang="en-US" sz="1600" dirty="0"/>
              <a:t>Image: </a:t>
            </a:r>
            <a:r>
              <a:rPr lang="en-US" sz="1600" dirty="0" err="1"/>
              <a:t>Doebelin</a:t>
            </a:r>
            <a:endParaRPr lang="en-US" sz="1600" dirty="0"/>
          </a:p>
        </p:txBody>
      </p:sp>
    </p:spTree>
    <p:extLst>
      <p:ext uri="{BB962C8B-B14F-4D97-AF65-F5344CB8AC3E}">
        <p14:creationId xmlns:p14="http://schemas.microsoft.com/office/powerpoint/2010/main" val="707554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Issues</a:t>
            </a:r>
          </a:p>
        </p:txBody>
      </p:sp>
      <p:sp>
        <p:nvSpPr>
          <p:cNvPr id="3" name="Content Placeholder 2"/>
          <p:cNvSpPr>
            <a:spLocks noGrp="1"/>
          </p:cNvSpPr>
          <p:nvPr>
            <p:ph idx="1"/>
          </p:nvPr>
        </p:nvSpPr>
        <p:spPr>
          <a:xfrm>
            <a:off x="1186070" y="1523656"/>
            <a:ext cx="10886660" cy="4525963"/>
          </a:xfrm>
        </p:spPr>
        <p:txBody>
          <a:bodyPr>
            <a:normAutofit/>
          </a:bodyPr>
          <a:lstStyle/>
          <a:p>
            <a:r>
              <a:rPr lang="en-US" sz="2800" dirty="0"/>
              <a:t>Interference: 60Hz field – pickup in loops!</a:t>
            </a:r>
          </a:p>
          <a:p>
            <a:r>
              <a:rPr lang="en-US" sz="2800" dirty="0"/>
              <a:t>Gauge temperature modifies R</a:t>
            </a:r>
            <a:r>
              <a:rPr lang="en-US" sz="2800" baseline="-25000" dirty="0"/>
              <a:t>G</a:t>
            </a:r>
          </a:p>
          <a:p>
            <a:r>
              <a:rPr lang="en-US" sz="2800" dirty="0"/>
              <a:t>Differential thermal expansion of gauge and specimen</a:t>
            </a:r>
          </a:p>
          <a:p>
            <a:r>
              <a:rPr lang="en-US" sz="2800" dirty="0"/>
              <a:t>Battery voltage changes and fluctuations</a:t>
            </a:r>
          </a:p>
          <a:p>
            <a:endParaRPr lang="en-US" sz="2800" dirty="0"/>
          </a:p>
          <a:p>
            <a:r>
              <a:rPr lang="en-US" sz="2800" dirty="0"/>
              <a:t>How to correct for or minimize these things?</a:t>
            </a:r>
          </a:p>
          <a:p>
            <a:pPr lvl="1"/>
            <a:r>
              <a:rPr lang="en-US" sz="2400" dirty="0"/>
              <a:t>General idea leads us to feedback and control schemes</a:t>
            </a:r>
          </a:p>
        </p:txBody>
      </p:sp>
    </p:spTree>
    <p:extLst>
      <p:ext uri="{BB962C8B-B14F-4D97-AF65-F5344CB8AC3E}">
        <p14:creationId xmlns:p14="http://schemas.microsoft.com/office/powerpoint/2010/main" val="244187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5434"/>
            <a:ext cx="10515600" cy="1325563"/>
          </a:xfrm>
        </p:spPr>
        <p:txBody>
          <a:bodyPr>
            <a:noAutofit/>
          </a:bodyPr>
          <a:lstStyle/>
          <a:p>
            <a:r>
              <a:rPr lang="en-US" sz="3600" dirty="0"/>
              <a:t>Inherent sensitivity method</a:t>
            </a:r>
          </a:p>
        </p:txBody>
      </p:sp>
      <p:sp>
        <p:nvSpPr>
          <p:cNvPr id="3" name="Content Placeholder 2"/>
          <p:cNvSpPr>
            <a:spLocks noGrp="1"/>
          </p:cNvSpPr>
          <p:nvPr>
            <p:ph idx="1"/>
          </p:nvPr>
        </p:nvSpPr>
        <p:spPr>
          <a:xfrm>
            <a:off x="1492661" y="1166018"/>
            <a:ext cx="10210800" cy="4525963"/>
          </a:xfrm>
        </p:spPr>
        <p:txBody>
          <a:bodyPr>
            <a:normAutofit/>
          </a:bodyPr>
          <a:lstStyle/>
          <a:p>
            <a:r>
              <a:rPr lang="en-US" sz="2800" dirty="0"/>
              <a:t>Duh: make the measurement only sensitive to what you want and not other things</a:t>
            </a:r>
          </a:p>
          <a:p>
            <a:r>
              <a:rPr lang="en-US" sz="2800" dirty="0"/>
              <a:t>Make F</a:t>
            </a:r>
            <a:r>
              <a:rPr lang="en-US" sz="2800" baseline="-25000" dirty="0"/>
              <a:t>I</a:t>
            </a:r>
            <a:r>
              <a:rPr lang="en-US" sz="2800" dirty="0"/>
              <a:t> and/or F</a:t>
            </a:r>
            <a:r>
              <a:rPr lang="en-US" sz="2800" baseline="-25000" dirty="0"/>
              <a:t>M,D</a:t>
            </a:r>
            <a:r>
              <a:rPr lang="en-US" sz="2800" dirty="0"/>
              <a:t> as near zero as possible</a:t>
            </a:r>
          </a:p>
          <a:p>
            <a:pPr lvl="1"/>
            <a:r>
              <a:rPr lang="en-US" sz="2400" dirty="0"/>
              <a:t>So even if </a:t>
            </a:r>
            <a:r>
              <a:rPr lang="en-US" sz="2400" i="1" dirty="0" err="1"/>
              <a:t>i</a:t>
            </a:r>
            <a:r>
              <a:rPr lang="en-US" sz="2400" i="1" baseline="-25000" dirty="0" err="1"/>
              <a:t>I</a:t>
            </a:r>
            <a:r>
              <a:rPr lang="en-US" sz="2400" dirty="0"/>
              <a:t> and </a:t>
            </a:r>
            <a:r>
              <a:rPr lang="en-US" sz="2400" i="1" dirty="0" err="1"/>
              <a:t>i</a:t>
            </a:r>
            <a:r>
              <a:rPr lang="en-US" sz="2400" i="1" baseline="-25000" dirty="0" err="1"/>
              <a:t>M</a:t>
            </a:r>
            <a:r>
              <a:rPr lang="en-US" sz="2400" dirty="0"/>
              <a:t> exist they don’t affect output</a:t>
            </a:r>
          </a:p>
          <a:p>
            <a:r>
              <a:rPr lang="en-US" sz="2800" dirty="0"/>
              <a:t>Low thermal coefficient of R for gauge </a:t>
            </a:r>
          </a:p>
          <a:p>
            <a:r>
              <a:rPr lang="en-US" sz="2800" dirty="0"/>
              <a:t>Small thermal expansion coefficient</a:t>
            </a:r>
          </a:p>
          <a:p>
            <a:r>
              <a:rPr lang="en-US" sz="2800" dirty="0"/>
              <a:t>Twisted pair wiring / shielding to nullify 60Hz pickup</a:t>
            </a:r>
          </a:p>
        </p:txBody>
      </p:sp>
      <p:pic>
        <p:nvPicPr>
          <p:cNvPr id="4" name="Picture 4">
            <a:extLst>
              <a:ext uri="{FF2B5EF4-FFF2-40B4-BE49-F238E27FC236}">
                <a16:creationId xmlns:a16="http://schemas.microsoft.com/office/drawing/2014/main" id="{40F59E09-E1A5-D8AF-A2E9-A21711D76E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138" y="4529522"/>
            <a:ext cx="6660358" cy="17871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0197AB3-AF8B-A312-A7EA-F2851A7988BC}"/>
              </a:ext>
            </a:extLst>
          </p:cNvPr>
          <p:cNvSpPr txBox="1"/>
          <p:nvPr/>
        </p:nvSpPr>
        <p:spPr>
          <a:xfrm>
            <a:off x="986140" y="6487406"/>
            <a:ext cx="6106510" cy="307777"/>
          </a:xfrm>
          <a:prstGeom prst="rect">
            <a:avLst/>
          </a:prstGeom>
          <a:noFill/>
        </p:spPr>
        <p:txBody>
          <a:bodyPr wrap="square">
            <a:spAutoFit/>
          </a:bodyPr>
          <a:lstStyle/>
          <a:p>
            <a:r>
              <a:rPr lang="en-US" sz="1400" dirty="0"/>
              <a:t>https://</a:t>
            </a:r>
            <a:r>
              <a:rPr lang="en-US" sz="1400" dirty="0" err="1"/>
              <a:t>www.guralp.com</a:t>
            </a:r>
            <a:r>
              <a:rPr lang="en-US" sz="1400" dirty="0"/>
              <a:t>/</a:t>
            </a:r>
            <a:r>
              <a:rPr lang="en-US" sz="1400" dirty="0" err="1"/>
              <a:t>howtos</a:t>
            </a:r>
            <a:r>
              <a:rPr lang="en-US" sz="1400" dirty="0"/>
              <a:t>/differential-v-single-</a:t>
            </a:r>
            <a:r>
              <a:rPr lang="en-US" sz="1400" dirty="0" err="1"/>
              <a:t>ended.shtml</a:t>
            </a:r>
            <a:endParaRPr lang="en-US" sz="1400" dirty="0"/>
          </a:p>
        </p:txBody>
      </p:sp>
    </p:spTree>
    <p:extLst>
      <p:ext uri="{BB962C8B-B14F-4D97-AF65-F5344CB8AC3E}">
        <p14:creationId xmlns:p14="http://schemas.microsoft.com/office/powerpoint/2010/main" val="169173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D671E-9707-44A1-0A80-3FE8594B1146}"/>
              </a:ext>
            </a:extLst>
          </p:cNvPr>
          <p:cNvSpPr>
            <a:spLocks noGrp="1"/>
          </p:cNvSpPr>
          <p:nvPr>
            <p:ph type="title"/>
          </p:nvPr>
        </p:nvSpPr>
        <p:spPr>
          <a:xfrm>
            <a:off x="838200" y="258802"/>
            <a:ext cx="10515600" cy="1325563"/>
          </a:xfrm>
        </p:spPr>
        <p:txBody>
          <a:bodyPr/>
          <a:lstStyle/>
          <a:p>
            <a:r>
              <a:rPr lang="en-US" dirty="0"/>
              <a:t>Common mode signals – shielding is also key</a:t>
            </a:r>
          </a:p>
        </p:txBody>
      </p:sp>
      <p:pic>
        <p:nvPicPr>
          <p:cNvPr id="1026" name="Picture 2" descr="Understanding Common-Mode Signals | Maxim Integrated">
            <a:extLst>
              <a:ext uri="{FF2B5EF4-FFF2-40B4-BE49-F238E27FC236}">
                <a16:creationId xmlns:a16="http://schemas.microsoft.com/office/drawing/2014/main" id="{F9D15F2F-2A1A-12FF-35A8-B60444C599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22373"/>
            <a:ext cx="5626100" cy="5270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3851DDF-9EA2-F5BE-C587-198D0EBF0E0B}"/>
              </a:ext>
            </a:extLst>
          </p:cNvPr>
          <p:cNvSpPr txBox="1"/>
          <p:nvPr/>
        </p:nvSpPr>
        <p:spPr>
          <a:xfrm>
            <a:off x="7085276" y="2081049"/>
            <a:ext cx="4468659" cy="923330"/>
          </a:xfrm>
          <a:prstGeom prst="rect">
            <a:avLst/>
          </a:prstGeom>
          <a:noFill/>
        </p:spPr>
        <p:txBody>
          <a:bodyPr wrap="none" rtlCol="0">
            <a:spAutoFit/>
          </a:bodyPr>
          <a:lstStyle/>
          <a:p>
            <a:r>
              <a:rPr lang="en-US" dirty="0"/>
              <a:t>Individual pairs can also have common pickup</a:t>
            </a:r>
          </a:p>
          <a:p>
            <a:endParaRPr lang="en-US" dirty="0"/>
          </a:p>
          <a:p>
            <a:r>
              <a:rPr lang="en-US" dirty="0"/>
              <a:t>Common mode signals hard to get rid of</a:t>
            </a:r>
          </a:p>
        </p:txBody>
      </p:sp>
      <p:sp>
        <p:nvSpPr>
          <p:cNvPr id="6" name="TextBox 5">
            <a:extLst>
              <a:ext uri="{FF2B5EF4-FFF2-40B4-BE49-F238E27FC236}">
                <a16:creationId xmlns:a16="http://schemas.microsoft.com/office/drawing/2014/main" id="{C759BC0F-5D05-37BC-869D-A346649C948F}"/>
              </a:ext>
            </a:extLst>
          </p:cNvPr>
          <p:cNvSpPr txBox="1"/>
          <p:nvPr/>
        </p:nvSpPr>
        <p:spPr>
          <a:xfrm>
            <a:off x="838200" y="6581001"/>
            <a:ext cx="6103088" cy="276999"/>
          </a:xfrm>
          <a:prstGeom prst="rect">
            <a:avLst/>
          </a:prstGeom>
          <a:noFill/>
        </p:spPr>
        <p:txBody>
          <a:bodyPr wrap="square">
            <a:spAutoFit/>
          </a:bodyPr>
          <a:lstStyle/>
          <a:p>
            <a:r>
              <a:rPr lang="en-US" sz="1200" dirty="0"/>
              <a:t>https://</a:t>
            </a:r>
            <a:r>
              <a:rPr lang="en-US" sz="1200" dirty="0" err="1"/>
              <a:t>www.maximintegrated.com</a:t>
            </a:r>
            <a:r>
              <a:rPr lang="en-US" sz="1200" dirty="0"/>
              <a:t>/</a:t>
            </a:r>
            <a:r>
              <a:rPr lang="en-US" sz="1200" dirty="0" err="1"/>
              <a:t>en</a:t>
            </a:r>
            <a:r>
              <a:rPr lang="en-US" sz="1200" dirty="0"/>
              <a:t>/design/technical-documents/tutorials/2/2045.html</a:t>
            </a:r>
          </a:p>
        </p:txBody>
      </p:sp>
    </p:spTree>
    <p:extLst>
      <p:ext uri="{BB962C8B-B14F-4D97-AF65-F5344CB8AC3E}">
        <p14:creationId xmlns:p14="http://schemas.microsoft.com/office/powerpoint/2010/main" val="2847199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Method of high-gain feedback</a:t>
            </a:r>
          </a:p>
        </p:txBody>
      </p:sp>
      <p:sp>
        <p:nvSpPr>
          <p:cNvPr id="3" name="Content Placeholder 2"/>
          <p:cNvSpPr>
            <a:spLocks noGrp="1"/>
          </p:cNvSpPr>
          <p:nvPr>
            <p:ph idx="1"/>
          </p:nvPr>
        </p:nvSpPr>
        <p:spPr>
          <a:xfrm>
            <a:off x="1689651" y="1690690"/>
            <a:ext cx="9959009" cy="4525963"/>
          </a:xfrm>
        </p:spPr>
        <p:txBody>
          <a:bodyPr>
            <a:normAutofit/>
          </a:bodyPr>
          <a:lstStyle/>
          <a:p>
            <a:r>
              <a:rPr lang="en-US" sz="2800" dirty="0"/>
              <a:t>Measure voltage </a:t>
            </a:r>
            <a:r>
              <a:rPr lang="en-US" sz="2800" i="1" dirty="0" err="1"/>
              <a:t>e</a:t>
            </a:r>
            <a:r>
              <a:rPr lang="en-US" sz="2800" i="1" baseline="-25000" dirty="0" err="1"/>
              <a:t>i</a:t>
            </a:r>
            <a:r>
              <a:rPr lang="en-US" sz="2800" dirty="0"/>
              <a:t> by feeding it to a motor whose torque is applied to a spring -&gt; displacement </a:t>
            </a:r>
            <a:r>
              <a:rPr lang="en-US" sz="2800" i="1" dirty="0"/>
              <a:t>x</a:t>
            </a:r>
            <a:r>
              <a:rPr lang="en-US" sz="2800" i="1" baseline="-25000" dirty="0"/>
              <a:t>o</a:t>
            </a:r>
            <a:r>
              <a:rPr lang="en-US" sz="2800" dirty="0"/>
              <a:t>.</a:t>
            </a:r>
          </a:p>
          <a:p>
            <a:endParaRPr lang="en-US" sz="2800" b="1" dirty="0"/>
          </a:p>
          <a:p>
            <a:r>
              <a:rPr lang="en-US" sz="2800" b="1" dirty="0"/>
              <a:t>Open-loop system </a:t>
            </a:r>
            <a:r>
              <a:rPr lang="en-US" sz="2800" dirty="0"/>
              <a:t>(don’t monitor output, just run)</a:t>
            </a:r>
          </a:p>
          <a:p>
            <a:pPr lvl="1"/>
            <a:r>
              <a:rPr lang="en-US" dirty="0"/>
              <a:t>This is what we generally seek to avoid.</a:t>
            </a:r>
          </a:p>
          <a:p>
            <a:r>
              <a:rPr lang="en-US" sz="2800" dirty="0"/>
              <a:t>All modifying inputs (</a:t>
            </a:r>
            <a:r>
              <a:rPr lang="en-US" sz="2800" i="1" dirty="0" err="1"/>
              <a:t>i</a:t>
            </a:r>
            <a:r>
              <a:rPr lang="en-US" sz="2800" i="1" baseline="-25000" dirty="0" err="1"/>
              <a:t>M</a:t>
            </a:r>
            <a:r>
              <a:rPr lang="en-US" sz="2800" dirty="0" err="1"/>
              <a:t>’s</a:t>
            </a:r>
            <a:r>
              <a:rPr lang="en-US" sz="2800" dirty="0"/>
              <a:t>) seen in output </a:t>
            </a:r>
          </a:p>
          <a:p>
            <a:r>
              <a:rPr lang="en-US" sz="2800" dirty="0"/>
              <a:t>Errors in direct proportion to gain of each element</a:t>
            </a:r>
          </a:p>
        </p:txBody>
      </p:sp>
    </p:spTree>
    <p:extLst>
      <p:ext uri="{BB962C8B-B14F-4D97-AF65-F5344CB8AC3E}">
        <p14:creationId xmlns:p14="http://schemas.microsoft.com/office/powerpoint/2010/main" val="284054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670" y="297952"/>
            <a:ext cx="8229600" cy="1143000"/>
          </a:xfrm>
        </p:spPr>
        <p:txBody>
          <a:bodyPr>
            <a:noAutofit/>
          </a:bodyPr>
          <a:lstStyle/>
          <a:p>
            <a:r>
              <a:rPr lang="en-US" sz="3600" dirty="0"/>
              <a:t>Open-loop system</a:t>
            </a:r>
          </a:p>
        </p:txBody>
      </p:sp>
      <p:pic>
        <p:nvPicPr>
          <p:cNvPr id="7" name="Picture 6">
            <a:extLst>
              <a:ext uri="{FF2B5EF4-FFF2-40B4-BE49-F238E27FC236}">
                <a16:creationId xmlns:a16="http://schemas.microsoft.com/office/drawing/2014/main" id="{B331725D-264A-4744-16F2-F6D8AA8C1F3F}"/>
              </a:ext>
            </a:extLst>
          </p:cNvPr>
          <p:cNvPicPr>
            <a:picLocks noChangeAspect="1"/>
          </p:cNvPicPr>
          <p:nvPr/>
        </p:nvPicPr>
        <p:blipFill>
          <a:blip r:embed="rId3"/>
          <a:stretch>
            <a:fillRect/>
          </a:stretch>
        </p:blipFill>
        <p:spPr>
          <a:xfrm>
            <a:off x="2045351" y="5552358"/>
            <a:ext cx="3543300" cy="482600"/>
          </a:xfrm>
          <a:prstGeom prst="rect">
            <a:avLst/>
          </a:prstGeom>
        </p:spPr>
      </p:pic>
      <p:grpSp>
        <p:nvGrpSpPr>
          <p:cNvPr id="8" name="Group 7">
            <a:extLst>
              <a:ext uri="{FF2B5EF4-FFF2-40B4-BE49-F238E27FC236}">
                <a16:creationId xmlns:a16="http://schemas.microsoft.com/office/drawing/2014/main" id="{823D333E-A44B-6BF0-6F75-1F3F75195A12}"/>
              </a:ext>
            </a:extLst>
          </p:cNvPr>
          <p:cNvGrpSpPr/>
          <p:nvPr/>
        </p:nvGrpSpPr>
        <p:grpSpPr>
          <a:xfrm>
            <a:off x="1216670" y="2272945"/>
            <a:ext cx="8652055" cy="2911298"/>
            <a:chOff x="882066" y="2085149"/>
            <a:chExt cx="8652055" cy="2911298"/>
          </a:xfrm>
        </p:grpSpPr>
        <p:sp>
          <p:nvSpPr>
            <p:cNvPr id="9" name="Rectangle 8">
              <a:extLst>
                <a:ext uri="{FF2B5EF4-FFF2-40B4-BE49-F238E27FC236}">
                  <a16:creationId xmlns:a16="http://schemas.microsoft.com/office/drawing/2014/main" id="{4A34721B-4FC4-C495-106F-B22F759C7949}"/>
                </a:ext>
              </a:extLst>
            </p:cNvPr>
            <p:cNvSpPr/>
            <p:nvPr/>
          </p:nvSpPr>
          <p:spPr>
            <a:xfrm>
              <a:off x="1919336" y="3738010"/>
              <a:ext cx="2623567" cy="7795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66F78CD-285D-EB18-EFB2-F60C7A471152}"/>
                </a:ext>
              </a:extLst>
            </p:cNvPr>
            <p:cNvSpPr/>
            <p:nvPr/>
          </p:nvSpPr>
          <p:spPr>
            <a:xfrm>
              <a:off x="2374202" y="3909345"/>
              <a:ext cx="1674162" cy="430075"/>
            </a:xfrm>
            <a:prstGeom prst="rect">
              <a:avLst/>
            </a:prstGeom>
            <a:solidFill>
              <a:schemeClr val="bg1">
                <a:lumMod val="9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r>
                <a:rPr lang="en-US" i="1" dirty="0" err="1">
                  <a:solidFill>
                    <a:sysClr val="windowText" lastClr="000000"/>
                  </a:solidFill>
                </a:rPr>
                <a:t>K</a:t>
              </a:r>
              <a:r>
                <a:rPr lang="en-US" i="1" baseline="-25000" dirty="0" err="1">
                  <a:solidFill>
                    <a:sysClr val="windowText" lastClr="000000"/>
                  </a:solidFill>
                </a:rPr>
                <a:t>Mo</a:t>
              </a:r>
              <a:endParaRPr lang="en-US" i="1" baseline="-25000" dirty="0">
                <a:solidFill>
                  <a:sysClr val="windowText" lastClr="000000"/>
                </a:solidFill>
              </a:endParaRPr>
            </a:p>
          </p:txBody>
        </p:sp>
        <p:sp>
          <p:nvSpPr>
            <p:cNvPr id="11" name="Rectangle 10">
              <a:extLst>
                <a:ext uri="{FF2B5EF4-FFF2-40B4-BE49-F238E27FC236}">
                  <a16:creationId xmlns:a16="http://schemas.microsoft.com/office/drawing/2014/main" id="{CB0357B5-E94F-0665-C05E-BF326CA782EE}"/>
                </a:ext>
              </a:extLst>
            </p:cNvPr>
            <p:cNvSpPr/>
            <p:nvPr/>
          </p:nvSpPr>
          <p:spPr>
            <a:xfrm>
              <a:off x="2394038" y="2993719"/>
              <a:ext cx="1674162" cy="430075"/>
            </a:xfrm>
            <a:prstGeom prst="rect">
              <a:avLst/>
            </a:prstGeom>
            <a:solidFill>
              <a:schemeClr val="bg1">
                <a:lumMod val="95000"/>
              </a:schemeClr>
            </a:solidFill>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r>
                <a:rPr lang="en-US" i="1" dirty="0">
                  <a:solidFill>
                    <a:sysClr val="windowText" lastClr="000000"/>
                  </a:solidFill>
                </a:rPr>
                <a:t>F</a:t>
              </a:r>
              <a:r>
                <a:rPr lang="en-US" i="1" baseline="-25000" dirty="0">
                  <a:solidFill>
                    <a:sysClr val="windowText" lastClr="000000"/>
                  </a:solidFill>
                </a:rPr>
                <a:t>M,D,1</a:t>
              </a:r>
            </a:p>
          </p:txBody>
        </p:sp>
        <p:cxnSp>
          <p:nvCxnSpPr>
            <p:cNvPr id="12" name="Straight Arrow Connector 11">
              <a:extLst>
                <a:ext uri="{FF2B5EF4-FFF2-40B4-BE49-F238E27FC236}">
                  <a16:creationId xmlns:a16="http://schemas.microsoft.com/office/drawing/2014/main" id="{5A18633E-F8E7-E025-ED10-7418655F96F3}"/>
                </a:ext>
              </a:extLst>
            </p:cNvPr>
            <p:cNvCxnSpPr>
              <a:cxnSpLocks/>
            </p:cNvCxnSpPr>
            <p:nvPr/>
          </p:nvCxnSpPr>
          <p:spPr>
            <a:xfrm>
              <a:off x="3240618" y="3428376"/>
              <a:ext cx="4192" cy="488040"/>
            </a:xfrm>
            <a:prstGeom prst="straightConnector1">
              <a:avLst/>
            </a:prstGeom>
            <a:ln w="28575" cap="flat" cmpd="sng" algn="ctr">
              <a:solidFill>
                <a:schemeClr val="dk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13" name="Straight Arrow Connector 12">
              <a:extLst>
                <a:ext uri="{FF2B5EF4-FFF2-40B4-BE49-F238E27FC236}">
                  <a16:creationId xmlns:a16="http://schemas.microsoft.com/office/drawing/2014/main" id="{247A5382-FA66-B541-2C07-74D01B25DC6F}"/>
                </a:ext>
              </a:extLst>
            </p:cNvPr>
            <p:cNvCxnSpPr>
              <a:cxnSpLocks/>
            </p:cNvCxnSpPr>
            <p:nvPr/>
          </p:nvCxnSpPr>
          <p:spPr>
            <a:xfrm>
              <a:off x="3218544" y="2514600"/>
              <a:ext cx="0" cy="483134"/>
            </a:xfrm>
            <a:prstGeom prst="straightConnector1">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F2D1A4B4-7D3F-6D78-D32D-D72152FCE5A7}"/>
                </a:ext>
              </a:extLst>
            </p:cNvPr>
            <p:cNvCxnSpPr>
              <a:cxnSpLocks/>
            </p:cNvCxnSpPr>
            <p:nvPr/>
          </p:nvCxnSpPr>
          <p:spPr>
            <a:xfrm>
              <a:off x="947023" y="4131576"/>
              <a:ext cx="972313" cy="0"/>
            </a:xfrm>
            <a:prstGeom prst="straightConnector1">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158A162A-BEF5-854D-22B8-068E7E5838B0}"/>
                </a:ext>
              </a:extLst>
            </p:cNvPr>
            <p:cNvSpPr txBox="1"/>
            <p:nvPr/>
          </p:nvSpPr>
          <p:spPr>
            <a:xfrm>
              <a:off x="882066" y="3672396"/>
              <a:ext cx="809837" cy="338554"/>
            </a:xfrm>
            <a:prstGeom prst="rect">
              <a:avLst/>
            </a:prstGeom>
            <a:noFill/>
          </p:spPr>
          <p:txBody>
            <a:bodyPr wrap="none" rtlCol="0">
              <a:spAutoFit/>
            </a:bodyPr>
            <a:lstStyle/>
            <a:p>
              <a:r>
                <a:rPr lang="en-US" sz="1600" dirty="0"/>
                <a:t>Voltage</a:t>
              </a:r>
              <a:endParaRPr lang="en-US" sz="1050" dirty="0"/>
            </a:p>
          </p:txBody>
        </p:sp>
        <p:sp>
          <p:nvSpPr>
            <p:cNvPr id="16" name="TextBox 15">
              <a:extLst>
                <a:ext uri="{FF2B5EF4-FFF2-40B4-BE49-F238E27FC236}">
                  <a16:creationId xmlns:a16="http://schemas.microsoft.com/office/drawing/2014/main" id="{4CA38EBC-1CA8-D2DF-1CFF-15A627A06CD8}"/>
                </a:ext>
              </a:extLst>
            </p:cNvPr>
            <p:cNvSpPr txBox="1"/>
            <p:nvPr/>
          </p:nvSpPr>
          <p:spPr>
            <a:xfrm>
              <a:off x="2954689" y="2088540"/>
              <a:ext cx="527709" cy="400110"/>
            </a:xfrm>
            <a:prstGeom prst="rect">
              <a:avLst/>
            </a:prstGeom>
            <a:noFill/>
          </p:spPr>
          <p:txBody>
            <a:bodyPr wrap="none" rtlCol="0">
              <a:spAutoFit/>
            </a:bodyPr>
            <a:lstStyle/>
            <a:p>
              <a:r>
                <a:rPr lang="en-US" sz="2000" i="1" dirty="0">
                  <a:latin typeface="Arial" panose="020B0604020202020204" pitchFamily="34" charset="0"/>
                  <a:cs typeface="Arial" panose="020B0604020202020204" pitchFamily="34" charset="0"/>
                </a:rPr>
                <a:t>i</a:t>
              </a:r>
              <a:r>
                <a:rPr lang="en-US" sz="2000" i="1" baseline="-25000" dirty="0">
                  <a:latin typeface="Arial" panose="020B0604020202020204" pitchFamily="34" charset="0"/>
                  <a:cs typeface="Arial" panose="020B0604020202020204" pitchFamily="34" charset="0"/>
                </a:rPr>
                <a:t>M,1</a:t>
              </a:r>
              <a:endParaRPr lang="en-US" sz="1200" i="1" baseline="-250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AA7975D5-B56B-7A39-4169-A45046FC73C7}"/>
                </a:ext>
              </a:extLst>
            </p:cNvPr>
            <p:cNvSpPr txBox="1"/>
            <p:nvPr/>
          </p:nvSpPr>
          <p:spPr>
            <a:xfrm>
              <a:off x="1214949" y="4146131"/>
              <a:ext cx="365806" cy="400110"/>
            </a:xfrm>
            <a:prstGeom prst="rect">
              <a:avLst/>
            </a:prstGeom>
            <a:noFill/>
          </p:spPr>
          <p:txBody>
            <a:bodyPr wrap="none" rtlCol="0">
              <a:spAutoFit/>
            </a:bodyPr>
            <a:lstStyle/>
            <a:p>
              <a:r>
                <a:rPr lang="en-US" sz="2000" i="1" dirty="0" err="1">
                  <a:latin typeface="Arial" panose="020B0604020202020204" pitchFamily="34" charset="0"/>
                  <a:cs typeface="Arial" panose="020B0604020202020204" pitchFamily="34" charset="0"/>
                </a:rPr>
                <a:t>e</a:t>
              </a:r>
              <a:r>
                <a:rPr lang="en-US" sz="2000" i="1" baseline="-25000" dirty="0" err="1">
                  <a:latin typeface="Arial" panose="020B0604020202020204" pitchFamily="34" charset="0"/>
                  <a:cs typeface="Arial" panose="020B0604020202020204" pitchFamily="34" charset="0"/>
                </a:rPr>
                <a:t>i</a:t>
              </a:r>
              <a:endParaRPr lang="en-US" sz="1200" i="1" baseline="-250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6AD6F80C-DE72-1B95-C0F7-7F0CB1961286}"/>
                </a:ext>
              </a:extLst>
            </p:cNvPr>
            <p:cNvSpPr txBox="1"/>
            <p:nvPr/>
          </p:nvSpPr>
          <p:spPr>
            <a:xfrm>
              <a:off x="2954689" y="4657893"/>
              <a:ext cx="716478" cy="338554"/>
            </a:xfrm>
            <a:prstGeom prst="rect">
              <a:avLst/>
            </a:prstGeom>
            <a:noFill/>
          </p:spPr>
          <p:txBody>
            <a:bodyPr wrap="none" rtlCol="0">
              <a:spAutoFit/>
            </a:bodyPr>
            <a:lstStyle/>
            <a:p>
              <a:r>
                <a:rPr lang="en-US" sz="1600" dirty="0"/>
                <a:t>Motor</a:t>
              </a:r>
              <a:endParaRPr lang="en-US" sz="1050" dirty="0"/>
            </a:p>
          </p:txBody>
        </p:sp>
        <p:sp>
          <p:nvSpPr>
            <p:cNvPr id="19" name="Rectangle 18">
              <a:extLst>
                <a:ext uri="{FF2B5EF4-FFF2-40B4-BE49-F238E27FC236}">
                  <a16:creationId xmlns:a16="http://schemas.microsoft.com/office/drawing/2014/main" id="{1D036786-2AA9-56B8-464D-E23E3C6FAA60}"/>
                </a:ext>
              </a:extLst>
            </p:cNvPr>
            <p:cNvSpPr/>
            <p:nvPr/>
          </p:nvSpPr>
          <p:spPr>
            <a:xfrm>
              <a:off x="5514016" y="3734619"/>
              <a:ext cx="2623567" cy="7795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B3761F2-500A-D81F-9AC3-B5A82D565ACF}"/>
                </a:ext>
              </a:extLst>
            </p:cNvPr>
            <p:cNvSpPr/>
            <p:nvPr/>
          </p:nvSpPr>
          <p:spPr>
            <a:xfrm>
              <a:off x="5968882" y="3905954"/>
              <a:ext cx="1674162" cy="430075"/>
            </a:xfrm>
            <a:prstGeom prst="rect">
              <a:avLst/>
            </a:prstGeom>
            <a:solidFill>
              <a:schemeClr val="bg1">
                <a:lumMod val="9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r>
                <a:rPr lang="en-US" i="1" dirty="0" err="1">
                  <a:solidFill>
                    <a:sysClr val="windowText" lastClr="000000"/>
                  </a:solidFill>
                </a:rPr>
                <a:t>K</a:t>
              </a:r>
              <a:r>
                <a:rPr lang="en-US" i="1" baseline="-25000" dirty="0" err="1">
                  <a:solidFill>
                    <a:sysClr val="windowText" lastClr="000000"/>
                  </a:solidFill>
                </a:rPr>
                <a:t>Sp</a:t>
              </a:r>
              <a:endParaRPr lang="en-US" i="1" baseline="-25000" dirty="0">
                <a:solidFill>
                  <a:sysClr val="windowText" lastClr="000000"/>
                </a:solidFill>
              </a:endParaRPr>
            </a:p>
          </p:txBody>
        </p:sp>
        <p:sp>
          <p:nvSpPr>
            <p:cNvPr id="21" name="Rectangle 20">
              <a:extLst>
                <a:ext uri="{FF2B5EF4-FFF2-40B4-BE49-F238E27FC236}">
                  <a16:creationId xmlns:a16="http://schemas.microsoft.com/office/drawing/2014/main" id="{8B0EFBEF-D648-7302-2A5F-0CE3147E6E4C}"/>
                </a:ext>
              </a:extLst>
            </p:cNvPr>
            <p:cNvSpPr/>
            <p:nvPr/>
          </p:nvSpPr>
          <p:spPr>
            <a:xfrm>
              <a:off x="5988718" y="2990328"/>
              <a:ext cx="1674162" cy="430075"/>
            </a:xfrm>
            <a:prstGeom prst="rect">
              <a:avLst/>
            </a:prstGeom>
            <a:solidFill>
              <a:schemeClr val="bg1">
                <a:lumMod val="95000"/>
              </a:schemeClr>
            </a:solidFill>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r>
                <a:rPr lang="en-US" i="1" dirty="0">
                  <a:solidFill>
                    <a:sysClr val="windowText" lastClr="000000"/>
                  </a:solidFill>
                </a:rPr>
                <a:t>F</a:t>
              </a:r>
              <a:r>
                <a:rPr lang="en-US" i="1" baseline="-25000" dirty="0">
                  <a:solidFill>
                    <a:sysClr val="windowText" lastClr="000000"/>
                  </a:solidFill>
                </a:rPr>
                <a:t>M,D,2</a:t>
              </a:r>
            </a:p>
          </p:txBody>
        </p:sp>
        <p:cxnSp>
          <p:nvCxnSpPr>
            <p:cNvPr id="22" name="Straight Arrow Connector 21">
              <a:extLst>
                <a:ext uri="{FF2B5EF4-FFF2-40B4-BE49-F238E27FC236}">
                  <a16:creationId xmlns:a16="http://schemas.microsoft.com/office/drawing/2014/main" id="{D5BF2A36-F084-EF53-66DF-1EDC5C4E7FF6}"/>
                </a:ext>
              </a:extLst>
            </p:cNvPr>
            <p:cNvCxnSpPr>
              <a:cxnSpLocks/>
            </p:cNvCxnSpPr>
            <p:nvPr/>
          </p:nvCxnSpPr>
          <p:spPr>
            <a:xfrm>
              <a:off x="6835298" y="3424985"/>
              <a:ext cx="4192" cy="488040"/>
            </a:xfrm>
            <a:prstGeom prst="straightConnector1">
              <a:avLst/>
            </a:prstGeom>
            <a:ln w="28575" cap="flat" cmpd="sng" algn="ctr">
              <a:solidFill>
                <a:schemeClr val="dk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23" name="Straight Arrow Connector 22">
              <a:extLst>
                <a:ext uri="{FF2B5EF4-FFF2-40B4-BE49-F238E27FC236}">
                  <a16:creationId xmlns:a16="http://schemas.microsoft.com/office/drawing/2014/main" id="{AB8AF294-D92F-87A6-0C4D-B534AD3B643C}"/>
                </a:ext>
              </a:extLst>
            </p:cNvPr>
            <p:cNvCxnSpPr>
              <a:cxnSpLocks/>
            </p:cNvCxnSpPr>
            <p:nvPr/>
          </p:nvCxnSpPr>
          <p:spPr>
            <a:xfrm>
              <a:off x="6813224" y="2511209"/>
              <a:ext cx="0" cy="483134"/>
            </a:xfrm>
            <a:prstGeom prst="straightConnector1">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EF96589E-8D18-DF7A-A107-91C9D624E011}"/>
                </a:ext>
              </a:extLst>
            </p:cNvPr>
            <p:cNvCxnSpPr>
              <a:cxnSpLocks/>
            </p:cNvCxnSpPr>
            <p:nvPr/>
          </p:nvCxnSpPr>
          <p:spPr>
            <a:xfrm>
              <a:off x="4541703" y="4116999"/>
              <a:ext cx="972313" cy="0"/>
            </a:xfrm>
            <a:prstGeom prst="straightConnector1">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4B4CB1E2-5F82-8DF9-2B9F-37ADEAFD4B1F}"/>
                </a:ext>
              </a:extLst>
            </p:cNvPr>
            <p:cNvSpPr txBox="1"/>
            <p:nvPr/>
          </p:nvSpPr>
          <p:spPr>
            <a:xfrm>
              <a:off x="4616991" y="3715686"/>
              <a:ext cx="761555" cy="338554"/>
            </a:xfrm>
            <a:prstGeom prst="rect">
              <a:avLst/>
            </a:prstGeom>
            <a:noFill/>
          </p:spPr>
          <p:txBody>
            <a:bodyPr wrap="none" rtlCol="0">
              <a:spAutoFit/>
            </a:bodyPr>
            <a:lstStyle/>
            <a:p>
              <a:r>
                <a:rPr lang="en-US" sz="1600" dirty="0"/>
                <a:t>Torque</a:t>
              </a:r>
              <a:endParaRPr lang="en-US" sz="1050" dirty="0"/>
            </a:p>
          </p:txBody>
        </p:sp>
        <p:sp>
          <p:nvSpPr>
            <p:cNvPr id="26" name="TextBox 25">
              <a:extLst>
                <a:ext uri="{FF2B5EF4-FFF2-40B4-BE49-F238E27FC236}">
                  <a16:creationId xmlns:a16="http://schemas.microsoft.com/office/drawing/2014/main" id="{DDA8133A-FCBF-3EE3-CFEE-F51FE820A25C}"/>
                </a:ext>
              </a:extLst>
            </p:cNvPr>
            <p:cNvSpPr txBox="1"/>
            <p:nvPr/>
          </p:nvSpPr>
          <p:spPr>
            <a:xfrm>
              <a:off x="6549369" y="2085149"/>
              <a:ext cx="527709" cy="400110"/>
            </a:xfrm>
            <a:prstGeom prst="rect">
              <a:avLst/>
            </a:prstGeom>
            <a:noFill/>
          </p:spPr>
          <p:txBody>
            <a:bodyPr wrap="none" rtlCol="0">
              <a:spAutoFit/>
            </a:bodyPr>
            <a:lstStyle/>
            <a:p>
              <a:r>
                <a:rPr lang="en-US" sz="2000" i="1" dirty="0">
                  <a:latin typeface="Arial" panose="020B0604020202020204" pitchFamily="34" charset="0"/>
                  <a:cs typeface="Arial" panose="020B0604020202020204" pitchFamily="34" charset="0"/>
                </a:rPr>
                <a:t>i</a:t>
              </a:r>
              <a:r>
                <a:rPr lang="en-US" sz="2000" i="1" baseline="-25000" dirty="0">
                  <a:latin typeface="Arial" panose="020B0604020202020204" pitchFamily="34" charset="0"/>
                  <a:cs typeface="Arial" panose="020B0604020202020204" pitchFamily="34" charset="0"/>
                </a:rPr>
                <a:t>M,2</a:t>
              </a:r>
              <a:endParaRPr lang="en-US" sz="1200" i="1" baseline="-250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73D50DAE-5012-C519-CEBE-C70D66742088}"/>
                </a:ext>
              </a:extLst>
            </p:cNvPr>
            <p:cNvSpPr txBox="1"/>
            <p:nvPr/>
          </p:nvSpPr>
          <p:spPr>
            <a:xfrm>
              <a:off x="6549369" y="4654502"/>
              <a:ext cx="708848" cy="338554"/>
            </a:xfrm>
            <a:prstGeom prst="rect">
              <a:avLst/>
            </a:prstGeom>
            <a:noFill/>
          </p:spPr>
          <p:txBody>
            <a:bodyPr wrap="none" rtlCol="0">
              <a:spAutoFit/>
            </a:bodyPr>
            <a:lstStyle/>
            <a:p>
              <a:r>
                <a:rPr lang="en-US" sz="1600" dirty="0"/>
                <a:t>Spring</a:t>
              </a:r>
              <a:endParaRPr lang="en-US" sz="1050" dirty="0"/>
            </a:p>
          </p:txBody>
        </p:sp>
        <p:cxnSp>
          <p:nvCxnSpPr>
            <p:cNvPr id="28" name="Straight Arrow Connector 27">
              <a:extLst>
                <a:ext uri="{FF2B5EF4-FFF2-40B4-BE49-F238E27FC236}">
                  <a16:creationId xmlns:a16="http://schemas.microsoft.com/office/drawing/2014/main" id="{355CA794-EEB3-7931-3811-B4AB53606F14}"/>
                </a:ext>
              </a:extLst>
            </p:cNvPr>
            <p:cNvCxnSpPr>
              <a:cxnSpLocks/>
            </p:cNvCxnSpPr>
            <p:nvPr/>
          </p:nvCxnSpPr>
          <p:spPr>
            <a:xfrm>
              <a:off x="8139561" y="4116999"/>
              <a:ext cx="1394560" cy="0"/>
            </a:xfrm>
            <a:prstGeom prst="straightConnector1">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F739BCD7-52B5-057D-8A46-E16CD8B15BAF}"/>
                </a:ext>
              </a:extLst>
            </p:cNvPr>
            <p:cNvSpPr txBox="1"/>
            <p:nvPr/>
          </p:nvSpPr>
          <p:spPr>
            <a:xfrm>
              <a:off x="8214849" y="3715686"/>
              <a:ext cx="1319272" cy="338554"/>
            </a:xfrm>
            <a:prstGeom prst="rect">
              <a:avLst/>
            </a:prstGeom>
            <a:noFill/>
          </p:spPr>
          <p:txBody>
            <a:bodyPr wrap="none" rtlCol="0">
              <a:spAutoFit/>
            </a:bodyPr>
            <a:lstStyle/>
            <a:p>
              <a:r>
                <a:rPr lang="en-US" sz="1600" dirty="0"/>
                <a:t>Displacement</a:t>
              </a:r>
              <a:endParaRPr lang="en-US" sz="1050" dirty="0"/>
            </a:p>
          </p:txBody>
        </p:sp>
        <p:sp>
          <p:nvSpPr>
            <p:cNvPr id="30" name="TextBox 29">
              <a:extLst>
                <a:ext uri="{FF2B5EF4-FFF2-40B4-BE49-F238E27FC236}">
                  <a16:creationId xmlns:a16="http://schemas.microsoft.com/office/drawing/2014/main" id="{EAD258BE-3F72-0B29-457E-E221E26EFF0A}"/>
                </a:ext>
              </a:extLst>
            </p:cNvPr>
            <p:cNvSpPr txBox="1"/>
            <p:nvPr/>
          </p:nvSpPr>
          <p:spPr>
            <a:xfrm>
              <a:off x="8719689" y="4135974"/>
              <a:ext cx="407484" cy="400110"/>
            </a:xfrm>
            <a:prstGeom prst="rect">
              <a:avLst/>
            </a:prstGeom>
            <a:noFill/>
          </p:spPr>
          <p:txBody>
            <a:bodyPr wrap="none" rtlCol="0">
              <a:spAutoFit/>
            </a:bodyPr>
            <a:lstStyle/>
            <a:p>
              <a:r>
                <a:rPr lang="en-US" sz="2000" i="1" dirty="0">
                  <a:latin typeface="Arial" panose="020B0604020202020204" pitchFamily="34" charset="0"/>
                  <a:cs typeface="Arial" panose="020B0604020202020204" pitchFamily="34" charset="0"/>
                </a:rPr>
                <a:t>x</a:t>
              </a:r>
              <a:r>
                <a:rPr lang="en-US" sz="2000" i="1" baseline="-25000" dirty="0">
                  <a:latin typeface="Arial" panose="020B0604020202020204" pitchFamily="34" charset="0"/>
                  <a:cs typeface="Arial" panose="020B0604020202020204" pitchFamily="34" charset="0"/>
                </a:rPr>
                <a:t>o</a:t>
              </a:r>
              <a:endParaRPr lang="en-US" sz="1200" i="1" baseline="-25000" dirty="0">
                <a:latin typeface="Arial" panose="020B0604020202020204" pitchFamily="34" charset="0"/>
                <a:cs typeface="Arial" panose="020B0604020202020204" pitchFamily="34" charset="0"/>
              </a:endParaRPr>
            </a:p>
          </p:txBody>
        </p:sp>
      </p:grpSp>
      <p:sp>
        <p:nvSpPr>
          <p:cNvPr id="31" name="Rectangle 30">
            <a:extLst>
              <a:ext uri="{FF2B5EF4-FFF2-40B4-BE49-F238E27FC236}">
                <a16:creationId xmlns:a16="http://schemas.microsoft.com/office/drawing/2014/main" id="{2BFA264C-8FB0-E64A-50F6-70D4DDA8D7CD}"/>
              </a:ext>
            </a:extLst>
          </p:cNvPr>
          <p:cNvSpPr/>
          <p:nvPr/>
        </p:nvSpPr>
        <p:spPr>
          <a:xfrm>
            <a:off x="3545887" y="6279789"/>
            <a:ext cx="4572000" cy="369332"/>
          </a:xfrm>
          <a:prstGeom prst="rect">
            <a:avLst/>
          </a:prstGeom>
        </p:spPr>
        <p:txBody>
          <a:bodyPr>
            <a:spAutoFit/>
          </a:bodyPr>
          <a:lstStyle/>
          <a:p>
            <a:r>
              <a:rPr lang="en-US" dirty="0"/>
              <a:t>Think about error propagation … </a:t>
            </a:r>
          </a:p>
        </p:txBody>
      </p:sp>
      <p:sp>
        <p:nvSpPr>
          <p:cNvPr id="32" name="Rectangle 31">
            <a:extLst>
              <a:ext uri="{FF2B5EF4-FFF2-40B4-BE49-F238E27FC236}">
                <a16:creationId xmlns:a16="http://schemas.microsoft.com/office/drawing/2014/main" id="{9990F4E4-C3D6-F3B1-CC6A-31B6F8E74FB8}"/>
              </a:ext>
            </a:extLst>
          </p:cNvPr>
          <p:cNvSpPr/>
          <p:nvPr/>
        </p:nvSpPr>
        <p:spPr>
          <a:xfrm>
            <a:off x="1418467" y="1370168"/>
            <a:ext cx="9661909" cy="830997"/>
          </a:xfrm>
          <a:prstGeom prst="rect">
            <a:avLst/>
          </a:prstGeom>
        </p:spPr>
        <p:txBody>
          <a:bodyPr wrap="square">
            <a:spAutoFit/>
          </a:bodyPr>
          <a:lstStyle/>
          <a:p>
            <a:r>
              <a:rPr lang="en-US" sz="2400" dirty="0"/>
              <a:t>Voltage to measure – applied to motor, torque causes spring to compress, which moves an indicator</a:t>
            </a:r>
          </a:p>
        </p:txBody>
      </p:sp>
    </p:spTree>
    <p:extLst>
      <p:ext uri="{BB962C8B-B14F-4D97-AF65-F5344CB8AC3E}">
        <p14:creationId xmlns:p14="http://schemas.microsoft.com/office/powerpoint/2010/main" val="120298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656" y="271348"/>
            <a:ext cx="8229600" cy="1143000"/>
          </a:xfrm>
        </p:spPr>
        <p:txBody>
          <a:bodyPr>
            <a:noAutofit/>
          </a:bodyPr>
          <a:lstStyle/>
          <a:p>
            <a:r>
              <a:rPr lang="en-US" sz="3600" dirty="0"/>
              <a:t>Closed-loop system</a:t>
            </a:r>
          </a:p>
        </p:txBody>
      </p:sp>
      <p:sp>
        <p:nvSpPr>
          <p:cNvPr id="3" name="Content Placeholder 2"/>
          <p:cNvSpPr>
            <a:spLocks noGrp="1"/>
          </p:cNvSpPr>
          <p:nvPr>
            <p:ph idx="1"/>
          </p:nvPr>
        </p:nvSpPr>
        <p:spPr>
          <a:xfrm>
            <a:off x="7497433" y="1045132"/>
            <a:ext cx="4361640" cy="4525963"/>
          </a:xfrm>
        </p:spPr>
        <p:txBody>
          <a:bodyPr>
            <a:normAutofit/>
          </a:bodyPr>
          <a:lstStyle/>
          <a:p>
            <a:r>
              <a:rPr lang="en-US" sz="2400" dirty="0"/>
              <a:t>Amplify original signal – draw less from medium</a:t>
            </a:r>
          </a:p>
          <a:p>
            <a:r>
              <a:rPr lang="en-US" sz="2400" dirty="0"/>
              <a:t>Feed part of output back to input as a </a:t>
            </a:r>
            <a:r>
              <a:rPr lang="en-US" sz="2400" i="1" dirty="0"/>
              <a:t>difference</a:t>
            </a:r>
            <a:endParaRPr lang="en-US" sz="2400" dirty="0"/>
          </a:p>
          <a:p>
            <a:r>
              <a:rPr lang="en-US" sz="2400" dirty="0"/>
              <a:t>Output swings push back on themselves!</a:t>
            </a:r>
          </a:p>
        </p:txBody>
      </p:sp>
      <p:grpSp>
        <p:nvGrpSpPr>
          <p:cNvPr id="134" name="Group 133">
            <a:extLst>
              <a:ext uri="{FF2B5EF4-FFF2-40B4-BE49-F238E27FC236}">
                <a16:creationId xmlns:a16="http://schemas.microsoft.com/office/drawing/2014/main" id="{3F20588F-D1CC-60F0-B69B-C3D7F1BAEC9D}"/>
              </a:ext>
            </a:extLst>
          </p:cNvPr>
          <p:cNvGrpSpPr/>
          <p:nvPr/>
        </p:nvGrpSpPr>
        <p:grpSpPr>
          <a:xfrm>
            <a:off x="8629213" y="4126256"/>
            <a:ext cx="1903533" cy="1085565"/>
            <a:chOff x="7164291" y="4813360"/>
            <a:chExt cx="1903533" cy="1085565"/>
          </a:xfrm>
        </p:grpSpPr>
        <p:sp>
          <p:nvSpPr>
            <p:cNvPr id="6" name="Rectangle 5">
              <a:extLst>
                <a:ext uri="{FF2B5EF4-FFF2-40B4-BE49-F238E27FC236}">
                  <a16:creationId xmlns:a16="http://schemas.microsoft.com/office/drawing/2014/main" id="{BB02492D-F0C9-0845-A264-8520E8C2FF97}"/>
                </a:ext>
              </a:extLst>
            </p:cNvPr>
            <p:cNvSpPr/>
            <p:nvPr/>
          </p:nvSpPr>
          <p:spPr>
            <a:xfrm>
              <a:off x="7223408" y="4813360"/>
              <a:ext cx="1799466" cy="707886"/>
            </a:xfrm>
            <a:prstGeom prst="rect">
              <a:avLst/>
            </a:prstGeom>
          </p:spPr>
          <p:txBody>
            <a:bodyPr wrap="square">
              <a:spAutoFit/>
            </a:bodyPr>
            <a:lstStyle/>
            <a:p>
              <a:r>
                <a:rPr lang="en-US" sz="2000" dirty="0"/>
                <a:t>Constant gain on feedback:</a:t>
              </a:r>
            </a:p>
          </p:txBody>
        </p:sp>
        <p:pic>
          <p:nvPicPr>
            <p:cNvPr id="7" name="Picture 6">
              <a:extLst>
                <a:ext uri="{FF2B5EF4-FFF2-40B4-BE49-F238E27FC236}">
                  <a16:creationId xmlns:a16="http://schemas.microsoft.com/office/drawing/2014/main" id="{09528E50-535D-E6DF-A0C0-954006E35360}"/>
                </a:ext>
              </a:extLst>
            </p:cNvPr>
            <p:cNvPicPr>
              <a:picLocks noChangeAspect="1"/>
            </p:cNvPicPr>
            <p:nvPr/>
          </p:nvPicPr>
          <p:blipFill>
            <a:blip r:embed="rId2"/>
            <a:stretch>
              <a:fillRect/>
            </a:stretch>
          </p:blipFill>
          <p:spPr>
            <a:xfrm>
              <a:off x="7164291" y="5571094"/>
              <a:ext cx="1903533" cy="327831"/>
            </a:xfrm>
            <a:prstGeom prst="rect">
              <a:avLst/>
            </a:prstGeom>
          </p:spPr>
        </p:pic>
      </p:grpSp>
      <p:grpSp>
        <p:nvGrpSpPr>
          <p:cNvPr id="92" name="Group 91">
            <a:extLst>
              <a:ext uri="{FF2B5EF4-FFF2-40B4-BE49-F238E27FC236}">
                <a16:creationId xmlns:a16="http://schemas.microsoft.com/office/drawing/2014/main" id="{F0B6D4C8-D9BF-8559-C021-82FF254347A1}"/>
              </a:ext>
            </a:extLst>
          </p:cNvPr>
          <p:cNvGrpSpPr/>
          <p:nvPr/>
        </p:nvGrpSpPr>
        <p:grpSpPr>
          <a:xfrm>
            <a:off x="400516" y="2005093"/>
            <a:ext cx="7100782" cy="4573698"/>
            <a:chOff x="514344" y="1256076"/>
            <a:chExt cx="8062700" cy="5193280"/>
          </a:xfrm>
        </p:grpSpPr>
        <p:sp>
          <p:nvSpPr>
            <p:cNvPr id="93" name="Rectangle 92">
              <a:extLst>
                <a:ext uri="{FF2B5EF4-FFF2-40B4-BE49-F238E27FC236}">
                  <a16:creationId xmlns:a16="http://schemas.microsoft.com/office/drawing/2014/main" id="{BFE5C653-2C29-8838-FB2A-2CE55B1A61FF}"/>
                </a:ext>
              </a:extLst>
            </p:cNvPr>
            <p:cNvSpPr/>
            <p:nvPr/>
          </p:nvSpPr>
          <p:spPr>
            <a:xfrm>
              <a:off x="1901582" y="2649474"/>
              <a:ext cx="1563062" cy="7795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4FB341D6-FE84-C78A-CFC1-F831A188B7FA}"/>
                </a:ext>
              </a:extLst>
            </p:cNvPr>
            <p:cNvSpPr/>
            <p:nvPr/>
          </p:nvSpPr>
          <p:spPr>
            <a:xfrm>
              <a:off x="2184399" y="2820808"/>
              <a:ext cx="997428" cy="430075"/>
            </a:xfrm>
            <a:prstGeom prst="rect">
              <a:avLst/>
            </a:prstGeom>
            <a:solidFill>
              <a:schemeClr val="bg1">
                <a:lumMod val="9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r>
                <a:rPr lang="en-US" i="1" dirty="0" err="1">
                  <a:solidFill>
                    <a:sysClr val="windowText" lastClr="000000"/>
                  </a:solidFill>
                </a:rPr>
                <a:t>K</a:t>
              </a:r>
              <a:r>
                <a:rPr lang="en-US" i="1" baseline="-25000" dirty="0" err="1">
                  <a:solidFill>
                    <a:sysClr val="windowText" lastClr="000000"/>
                  </a:solidFill>
                </a:rPr>
                <a:t>Am</a:t>
              </a:r>
              <a:endParaRPr lang="en-US" i="1" baseline="-25000" dirty="0">
                <a:solidFill>
                  <a:sysClr val="windowText" lastClr="000000"/>
                </a:solidFill>
              </a:endParaRPr>
            </a:p>
          </p:txBody>
        </p:sp>
        <p:sp>
          <p:nvSpPr>
            <p:cNvPr id="95" name="Rectangle 94">
              <a:extLst>
                <a:ext uri="{FF2B5EF4-FFF2-40B4-BE49-F238E27FC236}">
                  <a16:creationId xmlns:a16="http://schemas.microsoft.com/office/drawing/2014/main" id="{ACAE324B-5AB1-6372-1F37-51C9E46767D5}"/>
                </a:ext>
              </a:extLst>
            </p:cNvPr>
            <p:cNvSpPr/>
            <p:nvPr/>
          </p:nvSpPr>
          <p:spPr>
            <a:xfrm>
              <a:off x="2230926" y="1809756"/>
              <a:ext cx="922065" cy="430075"/>
            </a:xfrm>
            <a:prstGeom prst="rect">
              <a:avLst/>
            </a:prstGeom>
            <a:solidFill>
              <a:schemeClr val="bg1">
                <a:lumMod val="95000"/>
              </a:schemeClr>
            </a:solidFill>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r>
                <a:rPr lang="en-US" i="1" dirty="0">
                  <a:solidFill>
                    <a:sysClr val="windowText" lastClr="000000"/>
                  </a:solidFill>
                </a:rPr>
                <a:t>F</a:t>
              </a:r>
              <a:r>
                <a:rPr lang="en-US" i="1" baseline="-25000" dirty="0">
                  <a:solidFill>
                    <a:sysClr val="windowText" lastClr="000000"/>
                  </a:solidFill>
                </a:rPr>
                <a:t>M,D,3</a:t>
              </a:r>
            </a:p>
          </p:txBody>
        </p:sp>
        <p:cxnSp>
          <p:nvCxnSpPr>
            <p:cNvPr id="96" name="Straight Arrow Connector 95">
              <a:extLst>
                <a:ext uri="{FF2B5EF4-FFF2-40B4-BE49-F238E27FC236}">
                  <a16:creationId xmlns:a16="http://schemas.microsoft.com/office/drawing/2014/main" id="{A8F87494-2A33-C6EC-67B0-D1B6FED0FFED}"/>
                </a:ext>
              </a:extLst>
            </p:cNvPr>
            <p:cNvCxnSpPr>
              <a:cxnSpLocks/>
            </p:cNvCxnSpPr>
            <p:nvPr/>
          </p:nvCxnSpPr>
          <p:spPr>
            <a:xfrm>
              <a:off x="2689416" y="2256860"/>
              <a:ext cx="0" cy="400850"/>
            </a:xfrm>
            <a:prstGeom prst="straightConnector1">
              <a:avLst/>
            </a:prstGeom>
            <a:ln w="28575" cap="flat" cmpd="sng" algn="ctr">
              <a:solidFill>
                <a:schemeClr val="dk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97" name="Straight Arrow Connector 96">
              <a:extLst>
                <a:ext uri="{FF2B5EF4-FFF2-40B4-BE49-F238E27FC236}">
                  <a16:creationId xmlns:a16="http://schemas.microsoft.com/office/drawing/2014/main" id="{0F8C1A35-1FCE-F0A3-7D2A-DF418A9747EB}"/>
                </a:ext>
              </a:extLst>
            </p:cNvPr>
            <p:cNvCxnSpPr>
              <a:cxnSpLocks/>
            </p:cNvCxnSpPr>
            <p:nvPr/>
          </p:nvCxnSpPr>
          <p:spPr>
            <a:xfrm>
              <a:off x="2689416" y="1326622"/>
              <a:ext cx="0" cy="483134"/>
            </a:xfrm>
            <a:prstGeom prst="straightConnector1">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98" name="Straight Arrow Connector 97">
              <a:extLst>
                <a:ext uri="{FF2B5EF4-FFF2-40B4-BE49-F238E27FC236}">
                  <a16:creationId xmlns:a16="http://schemas.microsoft.com/office/drawing/2014/main" id="{1D768CE6-5023-11E4-191E-C65B13778E19}"/>
                </a:ext>
              </a:extLst>
            </p:cNvPr>
            <p:cNvCxnSpPr>
              <a:cxnSpLocks/>
              <a:stCxn id="121" idx="6"/>
            </p:cNvCxnSpPr>
            <p:nvPr/>
          </p:nvCxnSpPr>
          <p:spPr>
            <a:xfrm>
              <a:off x="1567349" y="3032954"/>
              <a:ext cx="334232" cy="10086"/>
            </a:xfrm>
            <a:prstGeom prst="straightConnector1">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99" name="TextBox 98">
              <a:extLst>
                <a:ext uri="{FF2B5EF4-FFF2-40B4-BE49-F238E27FC236}">
                  <a16:creationId xmlns:a16="http://schemas.microsoft.com/office/drawing/2014/main" id="{202B63B5-A6B6-C1B2-FB3D-E5903AE792F8}"/>
                </a:ext>
              </a:extLst>
            </p:cNvPr>
            <p:cNvSpPr txBox="1"/>
            <p:nvPr/>
          </p:nvSpPr>
          <p:spPr>
            <a:xfrm>
              <a:off x="2706376" y="1256076"/>
              <a:ext cx="599196" cy="454311"/>
            </a:xfrm>
            <a:prstGeom prst="rect">
              <a:avLst/>
            </a:prstGeom>
            <a:noFill/>
          </p:spPr>
          <p:txBody>
            <a:bodyPr wrap="none" rtlCol="0">
              <a:spAutoFit/>
            </a:bodyPr>
            <a:lstStyle/>
            <a:p>
              <a:r>
                <a:rPr lang="en-US" sz="2000" i="1" dirty="0">
                  <a:latin typeface="Arial" panose="020B0604020202020204" pitchFamily="34" charset="0"/>
                  <a:cs typeface="Arial" panose="020B0604020202020204" pitchFamily="34" charset="0"/>
                </a:rPr>
                <a:t>i</a:t>
              </a:r>
              <a:r>
                <a:rPr lang="en-US" sz="2000" i="1" baseline="-25000" dirty="0">
                  <a:latin typeface="Arial" panose="020B0604020202020204" pitchFamily="34" charset="0"/>
                  <a:cs typeface="Arial" panose="020B0604020202020204" pitchFamily="34" charset="0"/>
                </a:rPr>
                <a:t>M,3</a:t>
              </a:r>
              <a:endParaRPr lang="en-US" sz="1200" i="1" baseline="-25000" dirty="0">
                <a:latin typeface="Arial" panose="020B0604020202020204" pitchFamily="34" charset="0"/>
                <a:cs typeface="Arial" panose="020B0604020202020204" pitchFamily="34" charset="0"/>
              </a:endParaRPr>
            </a:p>
          </p:txBody>
        </p:sp>
        <p:sp>
          <p:nvSpPr>
            <p:cNvPr id="100" name="TextBox 99">
              <a:extLst>
                <a:ext uri="{FF2B5EF4-FFF2-40B4-BE49-F238E27FC236}">
                  <a16:creationId xmlns:a16="http://schemas.microsoft.com/office/drawing/2014/main" id="{1DA65997-A688-5051-C6C5-CDCCBF7D23F6}"/>
                </a:ext>
              </a:extLst>
            </p:cNvPr>
            <p:cNvSpPr txBox="1"/>
            <p:nvPr/>
          </p:nvSpPr>
          <p:spPr>
            <a:xfrm>
              <a:off x="514344" y="2420698"/>
              <a:ext cx="415360" cy="454311"/>
            </a:xfrm>
            <a:prstGeom prst="rect">
              <a:avLst/>
            </a:prstGeom>
            <a:noFill/>
          </p:spPr>
          <p:txBody>
            <a:bodyPr wrap="none" rtlCol="0">
              <a:spAutoFit/>
            </a:bodyPr>
            <a:lstStyle/>
            <a:p>
              <a:r>
                <a:rPr lang="en-US" sz="2000" i="1" dirty="0" err="1">
                  <a:latin typeface="Arial" panose="020B0604020202020204" pitchFamily="34" charset="0"/>
                  <a:cs typeface="Arial" panose="020B0604020202020204" pitchFamily="34" charset="0"/>
                </a:rPr>
                <a:t>e</a:t>
              </a:r>
              <a:r>
                <a:rPr lang="en-US" sz="2000" i="1" baseline="-25000" dirty="0" err="1">
                  <a:latin typeface="Arial" panose="020B0604020202020204" pitchFamily="34" charset="0"/>
                  <a:cs typeface="Arial" panose="020B0604020202020204" pitchFamily="34" charset="0"/>
                </a:rPr>
                <a:t>i</a:t>
              </a:r>
              <a:endParaRPr lang="en-US" sz="1200" i="1" baseline="-25000" dirty="0">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AC701F27-70E0-0870-C8E1-BBFAF9474EC0}"/>
                </a:ext>
              </a:extLst>
            </p:cNvPr>
            <p:cNvSpPr txBox="1"/>
            <p:nvPr/>
          </p:nvSpPr>
          <p:spPr>
            <a:xfrm>
              <a:off x="4277837" y="3456357"/>
              <a:ext cx="813537" cy="384417"/>
            </a:xfrm>
            <a:prstGeom prst="rect">
              <a:avLst/>
            </a:prstGeom>
            <a:noFill/>
          </p:spPr>
          <p:txBody>
            <a:bodyPr wrap="none" rtlCol="0">
              <a:spAutoFit/>
            </a:bodyPr>
            <a:lstStyle/>
            <a:p>
              <a:r>
                <a:rPr lang="en-US" sz="1600" dirty="0"/>
                <a:t>Motor</a:t>
              </a:r>
              <a:endParaRPr lang="en-US" sz="1050" dirty="0"/>
            </a:p>
          </p:txBody>
        </p:sp>
        <p:cxnSp>
          <p:nvCxnSpPr>
            <p:cNvPr id="102" name="Straight Arrow Connector 101">
              <a:extLst>
                <a:ext uri="{FF2B5EF4-FFF2-40B4-BE49-F238E27FC236}">
                  <a16:creationId xmlns:a16="http://schemas.microsoft.com/office/drawing/2014/main" id="{177EA4C6-DE6A-B4C2-B61A-B6A01A4AD186}"/>
                </a:ext>
              </a:extLst>
            </p:cNvPr>
            <p:cNvCxnSpPr>
              <a:cxnSpLocks/>
            </p:cNvCxnSpPr>
            <p:nvPr/>
          </p:nvCxnSpPr>
          <p:spPr>
            <a:xfrm>
              <a:off x="3464643" y="3072151"/>
              <a:ext cx="422337" cy="0"/>
            </a:xfrm>
            <a:prstGeom prst="straightConnector1">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03" name="TextBox 102">
              <a:extLst>
                <a:ext uri="{FF2B5EF4-FFF2-40B4-BE49-F238E27FC236}">
                  <a16:creationId xmlns:a16="http://schemas.microsoft.com/office/drawing/2014/main" id="{B64E282E-3569-4CE9-8FA0-B4AB70235504}"/>
                </a:ext>
              </a:extLst>
            </p:cNvPr>
            <p:cNvSpPr txBox="1"/>
            <p:nvPr/>
          </p:nvSpPr>
          <p:spPr>
            <a:xfrm>
              <a:off x="6177190" y="3449945"/>
              <a:ext cx="804873" cy="384417"/>
            </a:xfrm>
            <a:prstGeom prst="rect">
              <a:avLst/>
            </a:prstGeom>
            <a:noFill/>
          </p:spPr>
          <p:txBody>
            <a:bodyPr wrap="none" rtlCol="0">
              <a:spAutoFit/>
            </a:bodyPr>
            <a:lstStyle/>
            <a:p>
              <a:r>
                <a:rPr lang="en-US" sz="1600" dirty="0"/>
                <a:t>Spring</a:t>
              </a:r>
              <a:endParaRPr lang="en-US" sz="1050" dirty="0"/>
            </a:p>
          </p:txBody>
        </p:sp>
        <p:cxnSp>
          <p:nvCxnSpPr>
            <p:cNvPr id="104" name="Straight Arrow Connector 103">
              <a:extLst>
                <a:ext uri="{FF2B5EF4-FFF2-40B4-BE49-F238E27FC236}">
                  <a16:creationId xmlns:a16="http://schemas.microsoft.com/office/drawing/2014/main" id="{75409841-CBA3-02DD-52E0-33C601EFBF1D}"/>
                </a:ext>
              </a:extLst>
            </p:cNvPr>
            <p:cNvCxnSpPr>
              <a:cxnSpLocks/>
            </p:cNvCxnSpPr>
            <p:nvPr/>
          </p:nvCxnSpPr>
          <p:spPr>
            <a:xfrm>
              <a:off x="7182484" y="3063035"/>
              <a:ext cx="1394560" cy="0"/>
            </a:xfrm>
            <a:prstGeom prst="straightConnector1">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05" name="TextBox 104">
              <a:extLst>
                <a:ext uri="{FF2B5EF4-FFF2-40B4-BE49-F238E27FC236}">
                  <a16:creationId xmlns:a16="http://schemas.microsoft.com/office/drawing/2014/main" id="{42F66143-9AE6-D8D2-1517-75BCECEDD81D}"/>
                </a:ext>
              </a:extLst>
            </p:cNvPr>
            <p:cNvSpPr txBox="1"/>
            <p:nvPr/>
          </p:nvSpPr>
          <p:spPr>
            <a:xfrm>
              <a:off x="8052340" y="2592722"/>
              <a:ext cx="462684" cy="454311"/>
            </a:xfrm>
            <a:prstGeom prst="rect">
              <a:avLst/>
            </a:prstGeom>
            <a:noFill/>
          </p:spPr>
          <p:txBody>
            <a:bodyPr wrap="none" rtlCol="0">
              <a:spAutoFit/>
            </a:bodyPr>
            <a:lstStyle/>
            <a:p>
              <a:r>
                <a:rPr lang="en-US" sz="2000" i="1" dirty="0">
                  <a:latin typeface="Arial" panose="020B0604020202020204" pitchFamily="34" charset="0"/>
                  <a:cs typeface="Arial" panose="020B0604020202020204" pitchFamily="34" charset="0"/>
                </a:rPr>
                <a:t>x</a:t>
              </a:r>
              <a:r>
                <a:rPr lang="en-US" sz="2000" i="1" baseline="-25000" dirty="0">
                  <a:latin typeface="Arial" panose="020B0604020202020204" pitchFamily="34" charset="0"/>
                  <a:cs typeface="Arial" panose="020B0604020202020204" pitchFamily="34" charset="0"/>
                </a:rPr>
                <a:t>o</a:t>
              </a:r>
              <a:endParaRPr lang="en-US" sz="1200" i="1" baseline="-25000" dirty="0">
                <a:latin typeface="Arial" panose="020B0604020202020204" pitchFamily="34" charset="0"/>
                <a:cs typeface="Arial" panose="020B0604020202020204" pitchFamily="34" charset="0"/>
              </a:endParaRPr>
            </a:p>
          </p:txBody>
        </p:sp>
        <p:sp>
          <p:nvSpPr>
            <p:cNvPr id="106" name="Rectangle 105">
              <a:extLst>
                <a:ext uri="{FF2B5EF4-FFF2-40B4-BE49-F238E27FC236}">
                  <a16:creationId xmlns:a16="http://schemas.microsoft.com/office/drawing/2014/main" id="{C3DB6547-8C23-BBC3-EE16-925AC080291D}"/>
                </a:ext>
              </a:extLst>
            </p:cNvPr>
            <p:cNvSpPr/>
            <p:nvPr/>
          </p:nvSpPr>
          <p:spPr>
            <a:xfrm>
              <a:off x="3854546" y="2649474"/>
              <a:ext cx="1563062" cy="7795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941C4069-D2E9-2CB1-BEBC-76EF2667BD73}"/>
                </a:ext>
              </a:extLst>
            </p:cNvPr>
            <p:cNvSpPr/>
            <p:nvPr/>
          </p:nvSpPr>
          <p:spPr>
            <a:xfrm>
              <a:off x="4137363" y="2820808"/>
              <a:ext cx="997428" cy="430075"/>
            </a:xfrm>
            <a:prstGeom prst="rect">
              <a:avLst/>
            </a:prstGeom>
            <a:solidFill>
              <a:schemeClr val="bg1">
                <a:lumMod val="9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r>
                <a:rPr lang="en-US" i="1" dirty="0" err="1">
                  <a:solidFill>
                    <a:sysClr val="windowText" lastClr="000000"/>
                  </a:solidFill>
                </a:rPr>
                <a:t>K</a:t>
              </a:r>
              <a:r>
                <a:rPr lang="en-US" i="1" baseline="-25000" dirty="0" err="1">
                  <a:solidFill>
                    <a:sysClr val="windowText" lastClr="000000"/>
                  </a:solidFill>
                </a:rPr>
                <a:t>Mo</a:t>
              </a:r>
              <a:endParaRPr lang="en-US" i="1" baseline="-25000" dirty="0">
                <a:solidFill>
                  <a:sysClr val="windowText" lastClr="000000"/>
                </a:solidFill>
              </a:endParaRPr>
            </a:p>
          </p:txBody>
        </p:sp>
        <p:sp>
          <p:nvSpPr>
            <p:cNvPr id="108" name="TextBox 107">
              <a:extLst>
                <a:ext uri="{FF2B5EF4-FFF2-40B4-BE49-F238E27FC236}">
                  <a16:creationId xmlns:a16="http://schemas.microsoft.com/office/drawing/2014/main" id="{1B3EB321-59D0-F27E-9784-F1712F409600}"/>
                </a:ext>
              </a:extLst>
            </p:cNvPr>
            <p:cNvSpPr txBox="1"/>
            <p:nvPr/>
          </p:nvSpPr>
          <p:spPr>
            <a:xfrm>
              <a:off x="2230926" y="3477531"/>
              <a:ext cx="1079716" cy="384417"/>
            </a:xfrm>
            <a:prstGeom prst="rect">
              <a:avLst/>
            </a:prstGeom>
            <a:noFill/>
          </p:spPr>
          <p:txBody>
            <a:bodyPr wrap="none" rtlCol="0">
              <a:spAutoFit/>
            </a:bodyPr>
            <a:lstStyle/>
            <a:p>
              <a:r>
                <a:rPr lang="en-US" sz="1600" dirty="0"/>
                <a:t>Amplifier</a:t>
              </a:r>
              <a:endParaRPr lang="en-US" sz="1050" dirty="0"/>
            </a:p>
          </p:txBody>
        </p:sp>
        <p:cxnSp>
          <p:nvCxnSpPr>
            <p:cNvPr id="109" name="Straight Arrow Connector 108">
              <a:extLst>
                <a:ext uri="{FF2B5EF4-FFF2-40B4-BE49-F238E27FC236}">
                  <a16:creationId xmlns:a16="http://schemas.microsoft.com/office/drawing/2014/main" id="{17F04C1F-124F-94CA-28FC-38040272E54B}"/>
                </a:ext>
              </a:extLst>
            </p:cNvPr>
            <p:cNvCxnSpPr>
              <a:cxnSpLocks/>
            </p:cNvCxnSpPr>
            <p:nvPr/>
          </p:nvCxnSpPr>
          <p:spPr>
            <a:xfrm>
              <a:off x="5419744" y="3072151"/>
              <a:ext cx="422337" cy="0"/>
            </a:xfrm>
            <a:prstGeom prst="straightConnector1">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10" name="Rectangle 109">
              <a:extLst>
                <a:ext uri="{FF2B5EF4-FFF2-40B4-BE49-F238E27FC236}">
                  <a16:creationId xmlns:a16="http://schemas.microsoft.com/office/drawing/2014/main" id="{64365417-5FED-F568-FAC2-40944A4D2A1F}"/>
                </a:ext>
              </a:extLst>
            </p:cNvPr>
            <p:cNvSpPr/>
            <p:nvPr/>
          </p:nvSpPr>
          <p:spPr>
            <a:xfrm>
              <a:off x="5809647" y="2649474"/>
              <a:ext cx="1563062" cy="7795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89B2200D-FC80-1D16-CFBC-26DC9CAB8381}"/>
                </a:ext>
              </a:extLst>
            </p:cNvPr>
            <p:cNvSpPr/>
            <p:nvPr/>
          </p:nvSpPr>
          <p:spPr>
            <a:xfrm>
              <a:off x="6092464" y="2820808"/>
              <a:ext cx="997428" cy="430075"/>
            </a:xfrm>
            <a:prstGeom prst="rect">
              <a:avLst/>
            </a:prstGeom>
            <a:solidFill>
              <a:schemeClr val="bg1">
                <a:lumMod val="9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r>
                <a:rPr lang="en-US" i="1" dirty="0" err="1">
                  <a:solidFill>
                    <a:sysClr val="windowText" lastClr="000000"/>
                  </a:solidFill>
                </a:rPr>
                <a:t>K</a:t>
              </a:r>
              <a:r>
                <a:rPr lang="en-US" i="1" baseline="-25000" dirty="0" err="1">
                  <a:solidFill>
                    <a:sysClr val="windowText" lastClr="000000"/>
                  </a:solidFill>
                </a:rPr>
                <a:t>Sp</a:t>
              </a:r>
              <a:endParaRPr lang="en-US" i="1" baseline="-25000" dirty="0">
                <a:solidFill>
                  <a:sysClr val="windowText" lastClr="000000"/>
                </a:solidFill>
              </a:endParaRPr>
            </a:p>
          </p:txBody>
        </p:sp>
        <p:sp>
          <p:nvSpPr>
            <p:cNvPr id="112" name="Rectangle 111">
              <a:extLst>
                <a:ext uri="{FF2B5EF4-FFF2-40B4-BE49-F238E27FC236}">
                  <a16:creationId xmlns:a16="http://schemas.microsoft.com/office/drawing/2014/main" id="{F000A35A-5F52-779D-DEE2-B327079DE075}"/>
                </a:ext>
              </a:extLst>
            </p:cNvPr>
            <p:cNvSpPr/>
            <p:nvPr/>
          </p:nvSpPr>
          <p:spPr>
            <a:xfrm>
              <a:off x="4212726" y="1809756"/>
              <a:ext cx="922065" cy="430075"/>
            </a:xfrm>
            <a:prstGeom prst="rect">
              <a:avLst/>
            </a:prstGeom>
            <a:solidFill>
              <a:schemeClr val="bg1">
                <a:lumMod val="95000"/>
              </a:schemeClr>
            </a:solidFill>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r>
                <a:rPr lang="en-US" i="1" dirty="0">
                  <a:solidFill>
                    <a:sysClr val="windowText" lastClr="000000"/>
                  </a:solidFill>
                </a:rPr>
                <a:t>F</a:t>
              </a:r>
              <a:r>
                <a:rPr lang="en-US" i="1" baseline="-25000" dirty="0">
                  <a:solidFill>
                    <a:sysClr val="windowText" lastClr="000000"/>
                  </a:solidFill>
                </a:rPr>
                <a:t>M,D,1</a:t>
              </a:r>
            </a:p>
          </p:txBody>
        </p:sp>
        <p:cxnSp>
          <p:nvCxnSpPr>
            <p:cNvPr id="113" name="Straight Arrow Connector 112">
              <a:extLst>
                <a:ext uri="{FF2B5EF4-FFF2-40B4-BE49-F238E27FC236}">
                  <a16:creationId xmlns:a16="http://schemas.microsoft.com/office/drawing/2014/main" id="{F9B4D226-0CEB-B0C9-FC6D-0B5D738A0F4F}"/>
                </a:ext>
              </a:extLst>
            </p:cNvPr>
            <p:cNvCxnSpPr>
              <a:cxnSpLocks/>
            </p:cNvCxnSpPr>
            <p:nvPr/>
          </p:nvCxnSpPr>
          <p:spPr>
            <a:xfrm>
              <a:off x="4671216" y="2256860"/>
              <a:ext cx="0" cy="400850"/>
            </a:xfrm>
            <a:prstGeom prst="straightConnector1">
              <a:avLst/>
            </a:prstGeom>
            <a:ln w="28575" cap="flat" cmpd="sng" algn="ctr">
              <a:solidFill>
                <a:schemeClr val="dk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114" name="Straight Arrow Connector 113">
              <a:extLst>
                <a:ext uri="{FF2B5EF4-FFF2-40B4-BE49-F238E27FC236}">
                  <a16:creationId xmlns:a16="http://schemas.microsoft.com/office/drawing/2014/main" id="{6AA4C2FA-0F37-8A5E-5AFD-3100FDB90DF8}"/>
                </a:ext>
              </a:extLst>
            </p:cNvPr>
            <p:cNvCxnSpPr>
              <a:cxnSpLocks/>
            </p:cNvCxnSpPr>
            <p:nvPr/>
          </p:nvCxnSpPr>
          <p:spPr>
            <a:xfrm>
              <a:off x="4671216" y="1326622"/>
              <a:ext cx="0" cy="483134"/>
            </a:xfrm>
            <a:prstGeom prst="straightConnector1">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15" name="TextBox 114">
              <a:extLst>
                <a:ext uri="{FF2B5EF4-FFF2-40B4-BE49-F238E27FC236}">
                  <a16:creationId xmlns:a16="http://schemas.microsoft.com/office/drawing/2014/main" id="{D26EF13D-8299-FF9F-451D-B05B500746B6}"/>
                </a:ext>
              </a:extLst>
            </p:cNvPr>
            <p:cNvSpPr txBox="1"/>
            <p:nvPr/>
          </p:nvSpPr>
          <p:spPr>
            <a:xfrm>
              <a:off x="4688176" y="1256076"/>
              <a:ext cx="599196" cy="454311"/>
            </a:xfrm>
            <a:prstGeom prst="rect">
              <a:avLst/>
            </a:prstGeom>
            <a:noFill/>
          </p:spPr>
          <p:txBody>
            <a:bodyPr wrap="none" rtlCol="0">
              <a:spAutoFit/>
            </a:bodyPr>
            <a:lstStyle/>
            <a:p>
              <a:r>
                <a:rPr lang="en-US" sz="2000" i="1" dirty="0">
                  <a:latin typeface="Arial" panose="020B0604020202020204" pitchFamily="34" charset="0"/>
                  <a:cs typeface="Arial" panose="020B0604020202020204" pitchFamily="34" charset="0"/>
                </a:rPr>
                <a:t>i</a:t>
              </a:r>
              <a:r>
                <a:rPr lang="en-US" sz="2000" i="1" baseline="-25000" dirty="0">
                  <a:latin typeface="Arial" panose="020B0604020202020204" pitchFamily="34" charset="0"/>
                  <a:cs typeface="Arial" panose="020B0604020202020204" pitchFamily="34" charset="0"/>
                </a:rPr>
                <a:t>M,1</a:t>
              </a:r>
              <a:endParaRPr lang="en-US" sz="1200" i="1" baseline="-25000" dirty="0">
                <a:latin typeface="Arial" panose="020B0604020202020204" pitchFamily="34" charset="0"/>
                <a:cs typeface="Arial" panose="020B0604020202020204" pitchFamily="34" charset="0"/>
              </a:endParaRPr>
            </a:p>
          </p:txBody>
        </p:sp>
        <p:sp>
          <p:nvSpPr>
            <p:cNvPr id="116" name="Rectangle 115">
              <a:extLst>
                <a:ext uri="{FF2B5EF4-FFF2-40B4-BE49-F238E27FC236}">
                  <a16:creationId xmlns:a16="http://schemas.microsoft.com/office/drawing/2014/main" id="{379C26EB-F57F-80E6-50FC-CD23DA130EB3}"/>
                </a:ext>
              </a:extLst>
            </p:cNvPr>
            <p:cNvSpPr/>
            <p:nvPr/>
          </p:nvSpPr>
          <p:spPr>
            <a:xfrm>
              <a:off x="6125308" y="1809756"/>
              <a:ext cx="922065" cy="430075"/>
            </a:xfrm>
            <a:prstGeom prst="rect">
              <a:avLst/>
            </a:prstGeom>
            <a:solidFill>
              <a:schemeClr val="bg1">
                <a:lumMod val="95000"/>
              </a:schemeClr>
            </a:solidFill>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r>
                <a:rPr lang="en-US" i="1" dirty="0">
                  <a:solidFill>
                    <a:sysClr val="windowText" lastClr="000000"/>
                  </a:solidFill>
                </a:rPr>
                <a:t>F</a:t>
              </a:r>
              <a:r>
                <a:rPr lang="en-US" i="1" baseline="-25000" dirty="0">
                  <a:solidFill>
                    <a:sysClr val="windowText" lastClr="000000"/>
                  </a:solidFill>
                </a:rPr>
                <a:t>M,D,2</a:t>
              </a:r>
            </a:p>
          </p:txBody>
        </p:sp>
        <p:cxnSp>
          <p:nvCxnSpPr>
            <p:cNvPr id="117" name="Straight Arrow Connector 116">
              <a:extLst>
                <a:ext uri="{FF2B5EF4-FFF2-40B4-BE49-F238E27FC236}">
                  <a16:creationId xmlns:a16="http://schemas.microsoft.com/office/drawing/2014/main" id="{C8F29E98-ABA0-1129-DC23-F5599F824F74}"/>
                </a:ext>
              </a:extLst>
            </p:cNvPr>
            <p:cNvCxnSpPr>
              <a:cxnSpLocks/>
            </p:cNvCxnSpPr>
            <p:nvPr/>
          </p:nvCxnSpPr>
          <p:spPr>
            <a:xfrm>
              <a:off x="6583798" y="2256860"/>
              <a:ext cx="0" cy="400850"/>
            </a:xfrm>
            <a:prstGeom prst="straightConnector1">
              <a:avLst/>
            </a:prstGeom>
            <a:ln w="28575" cap="flat" cmpd="sng" algn="ctr">
              <a:solidFill>
                <a:schemeClr val="dk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118" name="Straight Arrow Connector 117">
              <a:extLst>
                <a:ext uri="{FF2B5EF4-FFF2-40B4-BE49-F238E27FC236}">
                  <a16:creationId xmlns:a16="http://schemas.microsoft.com/office/drawing/2014/main" id="{D32C92A6-3951-A93F-D48C-CD1CD0667244}"/>
                </a:ext>
              </a:extLst>
            </p:cNvPr>
            <p:cNvCxnSpPr>
              <a:cxnSpLocks/>
            </p:cNvCxnSpPr>
            <p:nvPr/>
          </p:nvCxnSpPr>
          <p:spPr>
            <a:xfrm>
              <a:off x="6583798" y="1326622"/>
              <a:ext cx="0" cy="483134"/>
            </a:xfrm>
            <a:prstGeom prst="straightConnector1">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19" name="TextBox 118">
              <a:extLst>
                <a:ext uri="{FF2B5EF4-FFF2-40B4-BE49-F238E27FC236}">
                  <a16:creationId xmlns:a16="http://schemas.microsoft.com/office/drawing/2014/main" id="{7B456CFA-5160-4050-3500-2A283F40A2B0}"/>
                </a:ext>
              </a:extLst>
            </p:cNvPr>
            <p:cNvSpPr txBox="1"/>
            <p:nvPr/>
          </p:nvSpPr>
          <p:spPr>
            <a:xfrm>
              <a:off x="6600758" y="1256076"/>
              <a:ext cx="599196" cy="454311"/>
            </a:xfrm>
            <a:prstGeom prst="rect">
              <a:avLst/>
            </a:prstGeom>
            <a:noFill/>
          </p:spPr>
          <p:txBody>
            <a:bodyPr wrap="none" rtlCol="0">
              <a:spAutoFit/>
            </a:bodyPr>
            <a:lstStyle/>
            <a:p>
              <a:r>
                <a:rPr lang="en-US" sz="2000" i="1" dirty="0">
                  <a:latin typeface="Arial" panose="020B0604020202020204" pitchFamily="34" charset="0"/>
                  <a:cs typeface="Arial" panose="020B0604020202020204" pitchFamily="34" charset="0"/>
                </a:rPr>
                <a:t>i</a:t>
              </a:r>
              <a:r>
                <a:rPr lang="en-US" sz="2000" i="1" baseline="-25000" dirty="0">
                  <a:latin typeface="Arial" panose="020B0604020202020204" pitchFamily="34" charset="0"/>
                  <a:cs typeface="Arial" panose="020B0604020202020204" pitchFamily="34" charset="0"/>
                </a:rPr>
                <a:t>M,2</a:t>
              </a:r>
              <a:endParaRPr lang="en-US" sz="1200" i="1" baseline="-25000" dirty="0">
                <a:latin typeface="Arial" panose="020B0604020202020204" pitchFamily="34" charset="0"/>
                <a:cs typeface="Arial" panose="020B0604020202020204" pitchFamily="34" charset="0"/>
              </a:endParaRPr>
            </a:p>
          </p:txBody>
        </p:sp>
        <p:cxnSp>
          <p:nvCxnSpPr>
            <p:cNvPr id="120" name="Elbow Connector 119">
              <a:extLst>
                <a:ext uri="{FF2B5EF4-FFF2-40B4-BE49-F238E27FC236}">
                  <a16:creationId xmlns:a16="http://schemas.microsoft.com/office/drawing/2014/main" id="{A975383B-04EB-73E2-8BBF-F3B5E74FC3E9}"/>
                </a:ext>
              </a:extLst>
            </p:cNvPr>
            <p:cNvCxnSpPr>
              <a:cxnSpLocks/>
              <a:stCxn id="130" idx="3"/>
            </p:cNvCxnSpPr>
            <p:nvPr/>
          </p:nvCxnSpPr>
          <p:spPr>
            <a:xfrm flipV="1">
              <a:off x="5419837" y="3082011"/>
              <a:ext cx="2696909" cy="1730039"/>
            </a:xfrm>
            <a:prstGeom prst="bentConnector3">
              <a:avLst>
                <a:gd name="adj1" fmla="val 99706"/>
              </a:avLst>
            </a:prstGeom>
            <a:ln w="28575">
              <a:solidFill>
                <a:schemeClr val="tx1"/>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121" name="Summing Junction 120">
              <a:extLst>
                <a:ext uri="{FF2B5EF4-FFF2-40B4-BE49-F238E27FC236}">
                  <a16:creationId xmlns:a16="http://schemas.microsoft.com/office/drawing/2014/main" id="{203B5639-EE40-2C93-9A3F-ACACE8F732EC}"/>
                </a:ext>
              </a:extLst>
            </p:cNvPr>
            <p:cNvSpPr/>
            <p:nvPr/>
          </p:nvSpPr>
          <p:spPr>
            <a:xfrm>
              <a:off x="1086996" y="2792777"/>
              <a:ext cx="480353" cy="480353"/>
            </a:xfrm>
            <a:prstGeom prst="flowChartSummingJunction">
              <a:avLst/>
            </a:prstGeom>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8B63D0FD-125A-2704-5348-1F3D9F562214}"/>
                </a:ext>
              </a:extLst>
            </p:cNvPr>
            <p:cNvSpPr txBox="1"/>
            <p:nvPr/>
          </p:nvSpPr>
          <p:spPr>
            <a:xfrm>
              <a:off x="773532" y="2510564"/>
              <a:ext cx="442662" cy="663992"/>
            </a:xfrm>
            <a:prstGeom prst="rect">
              <a:avLst/>
            </a:prstGeom>
            <a:noFill/>
          </p:spPr>
          <p:txBody>
            <a:bodyPr wrap="none" rtlCol="0">
              <a:spAutoFit/>
            </a:bodyPr>
            <a:lstStyle/>
            <a:p>
              <a:r>
                <a:rPr lang="en-US" sz="3200" dirty="0"/>
                <a:t>+</a:t>
              </a:r>
              <a:endParaRPr lang="en-US" dirty="0"/>
            </a:p>
          </p:txBody>
        </p:sp>
        <p:sp>
          <p:nvSpPr>
            <p:cNvPr id="123" name="TextBox 122">
              <a:extLst>
                <a:ext uri="{FF2B5EF4-FFF2-40B4-BE49-F238E27FC236}">
                  <a16:creationId xmlns:a16="http://schemas.microsoft.com/office/drawing/2014/main" id="{6071EB68-C835-E554-208A-055D037B50D5}"/>
                </a:ext>
              </a:extLst>
            </p:cNvPr>
            <p:cNvSpPr txBox="1"/>
            <p:nvPr/>
          </p:nvSpPr>
          <p:spPr>
            <a:xfrm>
              <a:off x="870137" y="3063036"/>
              <a:ext cx="351654" cy="663992"/>
            </a:xfrm>
            <a:prstGeom prst="rect">
              <a:avLst/>
            </a:prstGeom>
            <a:noFill/>
          </p:spPr>
          <p:txBody>
            <a:bodyPr wrap="none" rtlCol="0">
              <a:spAutoFit/>
            </a:bodyPr>
            <a:lstStyle/>
            <a:p>
              <a:r>
                <a:rPr lang="en-US" sz="3200" dirty="0"/>
                <a:t>-</a:t>
              </a:r>
              <a:endParaRPr lang="en-US" dirty="0"/>
            </a:p>
          </p:txBody>
        </p:sp>
        <p:cxnSp>
          <p:nvCxnSpPr>
            <p:cNvPr id="124" name="Straight Arrow Connector 123">
              <a:extLst>
                <a:ext uri="{FF2B5EF4-FFF2-40B4-BE49-F238E27FC236}">
                  <a16:creationId xmlns:a16="http://schemas.microsoft.com/office/drawing/2014/main" id="{2A9A7E97-9711-4AFC-13B0-CE43058F7819}"/>
                </a:ext>
              </a:extLst>
            </p:cNvPr>
            <p:cNvCxnSpPr>
              <a:cxnSpLocks/>
              <a:endCxn id="121" idx="2"/>
            </p:cNvCxnSpPr>
            <p:nvPr/>
          </p:nvCxnSpPr>
          <p:spPr>
            <a:xfrm flipV="1">
              <a:off x="600839" y="3032954"/>
              <a:ext cx="486157" cy="1447"/>
            </a:xfrm>
            <a:prstGeom prst="straightConnector1">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25" name="Elbow Connector 124">
              <a:extLst>
                <a:ext uri="{FF2B5EF4-FFF2-40B4-BE49-F238E27FC236}">
                  <a16:creationId xmlns:a16="http://schemas.microsoft.com/office/drawing/2014/main" id="{F95B3D1A-FE08-8B82-3850-9EA6CD60B1EF}"/>
                </a:ext>
              </a:extLst>
            </p:cNvPr>
            <p:cNvCxnSpPr>
              <a:cxnSpLocks/>
              <a:stCxn id="121" idx="4"/>
            </p:cNvCxnSpPr>
            <p:nvPr/>
          </p:nvCxnSpPr>
          <p:spPr>
            <a:xfrm rot="16200000" flipH="1">
              <a:off x="1891116" y="2709186"/>
              <a:ext cx="1538921" cy="2666807"/>
            </a:xfrm>
            <a:prstGeom prst="bentConnector2">
              <a:avLst/>
            </a:prstGeom>
            <a:ln w="28575">
              <a:solidFill>
                <a:schemeClr val="tx1"/>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126" name="TextBox 125">
              <a:extLst>
                <a:ext uri="{FF2B5EF4-FFF2-40B4-BE49-F238E27FC236}">
                  <a16:creationId xmlns:a16="http://schemas.microsoft.com/office/drawing/2014/main" id="{75B4A253-BF40-4FF8-4DDE-D49A1799ED29}"/>
                </a:ext>
              </a:extLst>
            </p:cNvPr>
            <p:cNvSpPr txBox="1"/>
            <p:nvPr/>
          </p:nvSpPr>
          <p:spPr>
            <a:xfrm>
              <a:off x="807855" y="3711247"/>
              <a:ext cx="479065" cy="454311"/>
            </a:xfrm>
            <a:prstGeom prst="rect">
              <a:avLst/>
            </a:prstGeom>
            <a:noFill/>
          </p:spPr>
          <p:txBody>
            <a:bodyPr wrap="none" rtlCol="0">
              <a:spAutoFit/>
            </a:bodyPr>
            <a:lstStyle/>
            <a:p>
              <a:r>
                <a:rPr lang="en-US" sz="2000" i="1" dirty="0" err="1">
                  <a:latin typeface="Arial" panose="020B0604020202020204" pitchFamily="34" charset="0"/>
                  <a:cs typeface="Arial" panose="020B0604020202020204" pitchFamily="34" charset="0"/>
                </a:rPr>
                <a:t>e</a:t>
              </a:r>
              <a:r>
                <a:rPr lang="en-US" sz="2000" i="1" baseline="-25000" dirty="0" err="1">
                  <a:latin typeface="Arial" panose="020B0604020202020204" pitchFamily="34" charset="0"/>
                  <a:cs typeface="Arial" panose="020B0604020202020204" pitchFamily="34" charset="0"/>
                </a:rPr>
                <a:t>o</a:t>
              </a:r>
              <a:endParaRPr lang="en-US" sz="1200" i="1" baseline="-25000" dirty="0">
                <a:latin typeface="Arial" panose="020B0604020202020204" pitchFamily="34" charset="0"/>
                <a:cs typeface="Arial" panose="020B0604020202020204" pitchFamily="34" charset="0"/>
              </a:endParaRPr>
            </a:p>
          </p:txBody>
        </p:sp>
        <p:sp>
          <p:nvSpPr>
            <p:cNvPr id="127" name="Rectangle 126">
              <a:extLst>
                <a:ext uri="{FF2B5EF4-FFF2-40B4-BE49-F238E27FC236}">
                  <a16:creationId xmlns:a16="http://schemas.microsoft.com/office/drawing/2014/main" id="{106E6EA2-312D-1FBA-A578-DEF5A3EDF858}"/>
                </a:ext>
              </a:extLst>
            </p:cNvPr>
            <p:cNvSpPr/>
            <p:nvPr/>
          </p:nvSpPr>
          <p:spPr>
            <a:xfrm>
              <a:off x="4227143" y="5538344"/>
              <a:ext cx="922065" cy="430075"/>
            </a:xfrm>
            <a:prstGeom prst="rect">
              <a:avLst/>
            </a:prstGeom>
            <a:solidFill>
              <a:schemeClr val="bg1">
                <a:lumMod val="95000"/>
              </a:schemeClr>
            </a:solidFill>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r>
                <a:rPr lang="en-US" i="1" dirty="0">
                  <a:solidFill>
                    <a:sysClr val="windowText" lastClr="000000"/>
                  </a:solidFill>
                </a:rPr>
                <a:t>F</a:t>
              </a:r>
              <a:r>
                <a:rPr lang="en-US" i="1" baseline="-25000" dirty="0">
                  <a:solidFill>
                    <a:sysClr val="windowText" lastClr="000000"/>
                  </a:solidFill>
                </a:rPr>
                <a:t>M,D,4</a:t>
              </a:r>
            </a:p>
          </p:txBody>
        </p:sp>
        <p:cxnSp>
          <p:nvCxnSpPr>
            <p:cNvPr id="128" name="Straight Arrow Connector 127">
              <a:extLst>
                <a:ext uri="{FF2B5EF4-FFF2-40B4-BE49-F238E27FC236}">
                  <a16:creationId xmlns:a16="http://schemas.microsoft.com/office/drawing/2014/main" id="{F4DAD4D3-0FAD-1F0D-5F88-F92E9ED21D40}"/>
                </a:ext>
              </a:extLst>
            </p:cNvPr>
            <p:cNvCxnSpPr>
              <a:cxnSpLocks/>
            </p:cNvCxnSpPr>
            <p:nvPr/>
          </p:nvCxnSpPr>
          <p:spPr>
            <a:xfrm flipV="1">
              <a:off x="4690718" y="5195030"/>
              <a:ext cx="0" cy="333241"/>
            </a:xfrm>
            <a:prstGeom prst="straightConnector1">
              <a:avLst/>
            </a:prstGeom>
            <a:ln w="28575" cap="flat" cmpd="sng" algn="ctr">
              <a:solidFill>
                <a:schemeClr val="dk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129" name="TextBox 128">
              <a:extLst>
                <a:ext uri="{FF2B5EF4-FFF2-40B4-BE49-F238E27FC236}">
                  <a16:creationId xmlns:a16="http://schemas.microsoft.com/office/drawing/2014/main" id="{D15B5593-4B9B-AAE9-8A9F-9C3AB4A4370D}"/>
                </a:ext>
              </a:extLst>
            </p:cNvPr>
            <p:cNvSpPr txBox="1"/>
            <p:nvPr/>
          </p:nvSpPr>
          <p:spPr>
            <a:xfrm>
              <a:off x="4730461" y="5995045"/>
              <a:ext cx="599196" cy="454311"/>
            </a:xfrm>
            <a:prstGeom prst="rect">
              <a:avLst/>
            </a:prstGeom>
            <a:noFill/>
          </p:spPr>
          <p:txBody>
            <a:bodyPr wrap="none" rtlCol="0">
              <a:spAutoFit/>
            </a:bodyPr>
            <a:lstStyle/>
            <a:p>
              <a:r>
                <a:rPr lang="en-US" sz="2000" i="1" dirty="0">
                  <a:latin typeface="Arial" panose="020B0604020202020204" pitchFamily="34" charset="0"/>
                  <a:cs typeface="Arial" panose="020B0604020202020204" pitchFamily="34" charset="0"/>
                </a:rPr>
                <a:t>i</a:t>
              </a:r>
              <a:r>
                <a:rPr lang="en-US" sz="2000" i="1" baseline="-25000" dirty="0">
                  <a:latin typeface="Arial" panose="020B0604020202020204" pitchFamily="34" charset="0"/>
                  <a:cs typeface="Arial" panose="020B0604020202020204" pitchFamily="34" charset="0"/>
                </a:rPr>
                <a:t>M,4</a:t>
              </a:r>
              <a:endParaRPr lang="en-US" sz="1200" i="1" baseline="-25000" dirty="0">
                <a:latin typeface="Arial" panose="020B0604020202020204" pitchFamily="34" charset="0"/>
                <a:cs typeface="Arial" panose="020B0604020202020204" pitchFamily="34" charset="0"/>
              </a:endParaRPr>
            </a:p>
          </p:txBody>
        </p:sp>
        <p:sp>
          <p:nvSpPr>
            <p:cNvPr id="130" name="Rectangle 129">
              <a:extLst>
                <a:ext uri="{FF2B5EF4-FFF2-40B4-BE49-F238E27FC236}">
                  <a16:creationId xmlns:a16="http://schemas.microsoft.com/office/drawing/2014/main" id="{CF54FA88-CD18-20A0-1D37-F4BAEFFFB4D0}"/>
                </a:ext>
              </a:extLst>
            </p:cNvPr>
            <p:cNvSpPr/>
            <p:nvPr/>
          </p:nvSpPr>
          <p:spPr>
            <a:xfrm>
              <a:off x="3856775" y="4422287"/>
              <a:ext cx="1563062" cy="7795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1D393CEF-D6B0-F2AB-1A57-D777ABAD1717}"/>
                </a:ext>
              </a:extLst>
            </p:cNvPr>
            <p:cNvSpPr/>
            <p:nvPr/>
          </p:nvSpPr>
          <p:spPr>
            <a:xfrm>
              <a:off x="4139592" y="4593621"/>
              <a:ext cx="997428" cy="430075"/>
            </a:xfrm>
            <a:prstGeom prst="rect">
              <a:avLst/>
            </a:prstGeom>
            <a:solidFill>
              <a:schemeClr val="bg1">
                <a:lumMod val="9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r>
                <a:rPr lang="en-US" i="1" dirty="0">
                  <a:solidFill>
                    <a:sysClr val="windowText" lastClr="000000"/>
                  </a:solidFill>
                </a:rPr>
                <a:t>K</a:t>
              </a:r>
              <a:r>
                <a:rPr lang="en-US" i="1" baseline="-25000" dirty="0">
                  <a:solidFill>
                    <a:sysClr val="windowText" lastClr="000000"/>
                  </a:solidFill>
                </a:rPr>
                <a:t>FB</a:t>
              </a:r>
            </a:p>
          </p:txBody>
        </p:sp>
        <p:cxnSp>
          <p:nvCxnSpPr>
            <p:cNvPr id="132" name="Straight Arrow Connector 131">
              <a:extLst>
                <a:ext uri="{FF2B5EF4-FFF2-40B4-BE49-F238E27FC236}">
                  <a16:creationId xmlns:a16="http://schemas.microsoft.com/office/drawing/2014/main" id="{6CA6BC16-01AF-4FCF-DA58-55FA69DC723E}"/>
                </a:ext>
              </a:extLst>
            </p:cNvPr>
            <p:cNvCxnSpPr>
              <a:cxnSpLocks/>
            </p:cNvCxnSpPr>
            <p:nvPr/>
          </p:nvCxnSpPr>
          <p:spPr>
            <a:xfrm flipV="1">
              <a:off x="4707658" y="5973822"/>
              <a:ext cx="0" cy="421333"/>
            </a:xfrm>
            <a:prstGeom prst="straightConnector1">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33" name="TextBox 132">
              <a:extLst>
                <a:ext uri="{FF2B5EF4-FFF2-40B4-BE49-F238E27FC236}">
                  <a16:creationId xmlns:a16="http://schemas.microsoft.com/office/drawing/2014/main" id="{3F78DEF8-A36A-5938-A744-EFF139F63A70}"/>
                </a:ext>
              </a:extLst>
            </p:cNvPr>
            <p:cNvSpPr txBox="1"/>
            <p:nvPr/>
          </p:nvSpPr>
          <p:spPr>
            <a:xfrm>
              <a:off x="3821607" y="4052955"/>
              <a:ext cx="1790451" cy="384417"/>
            </a:xfrm>
            <a:prstGeom prst="rect">
              <a:avLst/>
            </a:prstGeom>
            <a:noFill/>
          </p:spPr>
          <p:txBody>
            <a:bodyPr wrap="none" rtlCol="0">
              <a:spAutoFit/>
            </a:bodyPr>
            <a:lstStyle/>
            <a:p>
              <a:r>
                <a:rPr lang="en-US" sz="1600" dirty="0"/>
                <a:t>Feedback Device</a:t>
              </a:r>
              <a:endParaRPr lang="en-US" sz="1050" dirty="0"/>
            </a:p>
          </p:txBody>
        </p:sp>
      </p:grpSp>
    </p:spTree>
    <p:extLst>
      <p:ext uri="{BB962C8B-B14F-4D97-AF65-F5344CB8AC3E}">
        <p14:creationId xmlns:p14="http://schemas.microsoft.com/office/powerpoint/2010/main" val="283849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623" y="251616"/>
            <a:ext cx="10515600" cy="1325563"/>
          </a:xfrm>
        </p:spPr>
        <p:txBody>
          <a:bodyPr>
            <a:noAutofit/>
          </a:bodyPr>
          <a:lstStyle/>
          <a:p>
            <a:r>
              <a:rPr lang="en-US" sz="3600" dirty="0"/>
              <a:t>Closed-loop system</a:t>
            </a:r>
          </a:p>
        </p:txBody>
      </p:sp>
      <p:sp>
        <p:nvSpPr>
          <p:cNvPr id="3" name="Content Placeholder 2"/>
          <p:cNvSpPr>
            <a:spLocks noGrp="1"/>
          </p:cNvSpPr>
          <p:nvPr>
            <p:ph idx="1"/>
          </p:nvPr>
        </p:nvSpPr>
        <p:spPr>
          <a:xfrm>
            <a:off x="1981200" y="1417639"/>
            <a:ext cx="8229600" cy="4525963"/>
          </a:xfrm>
        </p:spPr>
        <p:txBody>
          <a:bodyPr>
            <a:normAutofit/>
          </a:bodyPr>
          <a:lstStyle/>
          <a:p>
            <a:r>
              <a:rPr lang="en-US" sz="2800" dirty="0"/>
              <a:t>Check the math … what is different?</a:t>
            </a:r>
          </a:p>
          <a:p>
            <a:endParaRPr lang="en-US" sz="2800" dirty="0"/>
          </a:p>
          <a:p>
            <a:endParaRPr lang="en-US" sz="2800" dirty="0"/>
          </a:p>
        </p:txBody>
      </p:sp>
      <p:pic>
        <p:nvPicPr>
          <p:cNvPr id="7" name="Picture 6">
            <a:extLst>
              <a:ext uri="{FF2B5EF4-FFF2-40B4-BE49-F238E27FC236}">
                <a16:creationId xmlns:a16="http://schemas.microsoft.com/office/drawing/2014/main" id="{7FCB1E4F-C7BB-0EF7-4BDA-5FF3CDF04236}"/>
              </a:ext>
            </a:extLst>
          </p:cNvPr>
          <p:cNvPicPr>
            <a:picLocks noChangeAspect="1"/>
          </p:cNvPicPr>
          <p:nvPr/>
        </p:nvPicPr>
        <p:blipFill>
          <a:blip r:embed="rId2"/>
          <a:stretch>
            <a:fillRect/>
          </a:stretch>
        </p:blipFill>
        <p:spPr>
          <a:xfrm>
            <a:off x="2661104" y="2016690"/>
            <a:ext cx="7549697" cy="911512"/>
          </a:xfrm>
          <a:prstGeom prst="rect">
            <a:avLst/>
          </a:prstGeom>
        </p:spPr>
      </p:pic>
      <p:pic>
        <p:nvPicPr>
          <p:cNvPr id="8" name="Picture 7">
            <a:extLst>
              <a:ext uri="{FF2B5EF4-FFF2-40B4-BE49-F238E27FC236}">
                <a16:creationId xmlns:a16="http://schemas.microsoft.com/office/drawing/2014/main" id="{4F8C721E-D823-A7F9-8E6D-314CDA34A354}"/>
              </a:ext>
            </a:extLst>
          </p:cNvPr>
          <p:cNvPicPr>
            <a:picLocks noChangeAspect="1"/>
          </p:cNvPicPr>
          <p:nvPr/>
        </p:nvPicPr>
        <p:blipFill>
          <a:blip r:embed="rId3"/>
          <a:stretch>
            <a:fillRect/>
          </a:stretch>
        </p:blipFill>
        <p:spPr>
          <a:xfrm>
            <a:off x="3181350" y="3680619"/>
            <a:ext cx="5829300" cy="1066800"/>
          </a:xfrm>
          <a:prstGeom prst="rect">
            <a:avLst/>
          </a:prstGeom>
        </p:spPr>
      </p:pic>
      <p:sp>
        <p:nvSpPr>
          <p:cNvPr id="9" name="Content Placeholder 2">
            <a:extLst>
              <a:ext uri="{FF2B5EF4-FFF2-40B4-BE49-F238E27FC236}">
                <a16:creationId xmlns:a16="http://schemas.microsoft.com/office/drawing/2014/main" id="{AAF899A4-373F-44A7-EDB9-BC3FF183DFB6}"/>
              </a:ext>
            </a:extLst>
          </p:cNvPr>
          <p:cNvSpPr txBox="1">
            <a:spLocks/>
          </p:cNvSpPr>
          <p:nvPr/>
        </p:nvSpPr>
        <p:spPr>
          <a:xfrm>
            <a:off x="1981200" y="3018287"/>
            <a:ext cx="8229600" cy="91151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Output depends on itself … rearrange</a:t>
            </a:r>
          </a:p>
          <a:p>
            <a:endParaRPr lang="en-US" sz="2800" dirty="0"/>
          </a:p>
        </p:txBody>
      </p:sp>
      <p:sp>
        <p:nvSpPr>
          <p:cNvPr id="10" name="Content Placeholder 2">
            <a:extLst>
              <a:ext uri="{FF2B5EF4-FFF2-40B4-BE49-F238E27FC236}">
                <a16:creationId xmlns:a16="http://schemas.microsoft.com/office/drawing/2014/main" id="{7E6E6254-15BD-E73B-65DB-A5096AEC2C28}"/>
              </a:ext>
            </a:extLst>
          </p:cNvPr>
          <p:cNvSpPr txBox="1">
            <a:spLocks/>
          </p:cNvSpPr>
          <p:nvPr/>
        </p:nvSpPr>
        <p:spPr>
          <a:xfrm>
            <a:off x="1981200" y="4889754"/>
            <a:ext cx="8229600" cy="91151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So what? Output still linear in input signal at least … </a:t>
            </a:r>
          </a:p>
        </p:txBody>
      </p:sp>
    </p:spTree>
    <p:extLst>
      <p:ext uri="{BB962C8B-B14F-4D97-AF65-F5344CB8AC3E}">
        <p14:creationId xmlns:p14="http://schemas.microsoft.com/office/powerpoint/2010/main" val="230941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Method of high-gain feedback</a:t>
            </a:r>
          </a:p>
        </p:txBody>
      </p:sp>
      <p:sp>
        <p:nvSpPr>
          <p:cNvPr id="3" name="Content Placeholder 2"/>
          <p:cNvSpPr>
            <a:spLocks noGrp="1"/>
          </p:cNvSpPr>
          <p:nvPr>
            <p:ph idx="1"/>
          </p:nvPr>
        </p:nvSpPr>
        <p:spPr>
          <a:xfrm>
            <a:off x="1981200" y="1417639"/>
            <a:ext cx="9798424" cy="4525963"/>
          </a:xfrm>
        </p:spPr>
        <p:txBody>
          <a:bodyPr>
            <a:normAutofit/>
          </a:bodyPr>
          <a:lstStyle/>
          <a:p>
            <a:r>
              <a:rPr lang="en-US" sz="2800" dirty="0"/>
              <a:t>Make </a:t>
            </a:r>
            <a:r>
              <a:rPr lang="en-US" sz="2800" i="1" dirty="0" err="1"/>
              <a:t>K</a:t>
            </a:r>
            <a:r>
              <a:rPr lang="en-US" sz="2800" baseline="-25000" dirty="0" err="1"/>
              <a:t>Am</a:t>
            </a:r>
            <a:r>
              <a:rPr lang="en-US" sz="2800" dirty="0"/>
              <a:t> very large, such that </a:t>
            </a:r>
          </a:p>
          <a:p>
            <a:endParaRPr lang="en-US" sz="2800" dirty="0"/>
          </a:p>
          <a:p>
            <a:endParaRPr lang="en-US" sz="2800" dirty="0"/>
          </a:p>
          <a:p>
            <a:endParaRPr lang="en-US" sz="2800" dirty="0"/>
          </a:p>
          <a:p>
            <a:endParaRPr lang="en-US" sz="2800" dirty="0"/>
          </a:p>
          <a:p>
            <a:r>
              <a:rPr lang="en-US" sz="2800" dirty="0"/>
              <a:t>Now only feedback shows up – only it needs to be constant and unaffected by i</a:t>
            </a:r>
            <a:r>
              <a:rPr lang="en-US" sz="2800" baseline="-25000" dirty="0"/>
              <a:t>M4</a:t>
            </a:r>
            <a:r>
              <a:rPr lang="en-US" sz="2800" dirty="0"/>
              <a:t>. Easier!</a:t>
            </a:r>
          </a:p>
          <a:p>
            <a:r>
              <a:rPr lang="en-US" sz="2800" i="1" dirty="0"/>
              <a:t>Feedback</a:t>
            </a:r>
            <a:r>
              <a:rPr lang="en-US" sz="2800" dirty="0"/>
              <a:t> is key, not the gain being especially large</a:t>
            </a:r>
          </a:p>
          <a:p>
            <a:endParaRPr lang="en-US" sz="2800" i="1" dirty="0"/>
          </a:p>
        </p:txBody>
      </p:sp>
      <p:pic>
        <p:nvPicPr>
          <p:cNvPr id="7" name="Picture 6">
            <a:extLst>
              <a:ext uri="{FF2B5EF4-FFF2-40B4-BE49-F238E27FC236}">
                <a16:creationId xmlns:a16="http://schemas.microsoft.com/office/drawing/2014/main" id="{70309F2F-DA5E-837E-666F-0C5BF13F97AC}"/>
              </a:ext>
            </a:extLst>
          </p:cNvPr>
          <p:cNvPicPr>
            <a:picLocks noChangeAspect="1"/>
          </p:cNvPicPr>
          <p:nvPr/>
        </p:nvPicPr>
        <p:blipFill>
          <a:blip r:embed="rId2"/>
          <a:stretch>
            <a:fillRect/>
          </a:stretch>
        </p:blipFill>
        <p:spPr>
          <a:xfrm>
            <a:off x="3749602" y="2466698"/>
            <a:ext cx="4071307" cy="1213922"/>
          </a:xfrm>
          <a:prstGeom prst="rect">
            <a:avLst/>
          </a:prstGeom>
        </p:spPr>
      </p:pic>
    </p:spTree>
    <p:extLst>
      <p:ext uri="{BB962C8B-B14F-4D97-AF65-F5344CB8AC3E}">
        <p14:creationId xmlns:p14="http://schemas.microsoft.com/office/powerpoint/2010/main" val="704067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Method of high-gain feedback</a:t>
            </a:r>
          </a:p>
        </p:txBody>
      </p:sp>
      <p:sp>
        <p:nvSpPr>
          <p:cNvPr id="3" name="Content Placeholder 2"/>
          <p:cNvSpPr>
            <a:spLocks noGrp="1"/>
          </p:cNvSpPr>
          <p:nvPr>
            <p:ph idx="1"/>
          </p:nvPr>
        </p:nvSpPr>
        <p:spPr>
          <a:xfrm>
            <a:off x="1143000" y="1510295"/>
            <a:ext cx="10210800" cy="4525963"/>
          </a:xfrm>
        </p:spPr>
        <p:txBody>
          <a:bodyPr>
            <a:normAutofit/>
          </a:bodyPr>
          <a:lstStyle/>
          <a:p>
            <a:r>
              <a:rPr lang="en-US" sz="2800" dirty="0"/>
              <a:t>Amp supplies most of the power, so feedback can work with low power</a:t>
            </a:r>
          </a:p>
          <a:p>
            <a:pPr lvl="1"/>
            <a:r>
              <a:rPr lang="en-US" sz="2400" dirty="0"/>
              <a:t>Better accuracy and linearity, easier</a:t>
            </a:r>
          </a:p>
          <a:p>
            <a:r>
              <a:rPr lang="en-US" sz="2800" dirty="0"/>
              <a:t>Feedback can use tiny signals so influence on medium is much less than open-loop</a:t>
            </a:r>
          </a:p>
          <a:p>
            <a:r>
              <a:rPr lang="en-US" sz="2800" dirty="0"/>
              <a:t>Open loop is susceptible to all spurious inputs for all blocks, but </a:t>
            </a:r>
            <a:r>
              <a:rPr lang="en-US" sz="2800" i="1" dirty="0"/>
              <a:t>all</a:t>
            </a:r>
            <a:r>
              <a:rPr lang="en-US" sz="2800" dirty="0"/>
              <a:t> can be negated at once with high amplification and stable, accurate feedback</a:t>
            </a:r>
          </a:p>
          <a:p>
            <a:r>
              <a:rPr lang="en-US" sz="2800" dirty="0"/>
              <a:t>Familiar if you’ve used op-amps or transistors</a:t>
            </a:r>
          </a:p>
        </p:txBody>
      </p:sp>
    </p:spTree>
    <p:extLst>
      <p:ext uri="{BB962C8B-B14F-4D97-AF65-F5344CB8AC3E}">
        <p14:creationId xmlns:p14="http://schemas.microsoft.com/office/powerpoint/2010/main" val="352285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Monitoring</a:t>
            </a:r>
          </a:p>
        </p:txBody>
      </p:sp>
      <p:sp>
        <p:nvSpPr>
          <p:cNvPr id="3" name="Content Placeholder 2"/>
          <p:cNvSpPr>
            <a:spLocks noGrp="1"/>
          </p:cNvSpPr>
          <p:nvPr>
            <p:ph idx="1"/>
          </p:nvPr>
        </p:nvSpPr>
        <p:spPr/>
        <p:txBody>
          <a:bodyPr/>
          <a:lstStyle/>
          <a:p>
            <a:r>
              <a:rPr lang="en-US" dirty="0"/>
              <a:t>Sometimes we’re just watching</a:t>
            </a:r>
          </a:p>
          <a:p>
            <a:pPr lvl="1"/>
            <a:r>
              <a:rPr lang="en-US" dirty="0"/>
              <a:t>Thermometer, barometer for weather</a:t>
            </a:r>
          </a:p>
          <a:p>
            <a:pPr lvl="1"/>
            <a:r>
              <a:rPr lang="en-US" dirty="0"/>
              <a:t>Just indicate condition, no control function</a:t>
            </a:r>
          </a:p>
          <a:p>
            <a:r>
              <a:rPr lang="en-US" dirty="0"/>
              <a:t>Maybe you can’t control it</a:t>
            </a:r>
          </a:p>
          <a:p>
            <a:r>
              <a:rPr lang="en-US" dirty="0"/>
              <a:t>Maybe you aren’t sure you need to</a:t>
            </a:r>
          </a:p>
          <a:p>
            <a:pPr lvl="1"/>
            <a:r>
              <a:rPr lang="en-US" dirty="0"/>
              <a:t>Recording just in case</a:t>
            </a:r>
          </a:p>
        </p:txBody>
      </p:sp>
    </p:spTree>
    <p:extLst>
      <p:ext uri="{BB962C8B-B14F-4D97-AF65-F5344CB8AC3E}">
        <p14:creationId xmlns:p14="http://schemas.microsoft.com/office/powerpoint/2010/main" val="3025268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120" y="261623"/>
            <a:ext cx="8229600" cy="1143000"/>
          </a:xfrm>
        </p:spPr>
        <p:txBody>
          <a:bodyPr>
            <a:noAutofit/>
          </a:bodyPr>
          <a:lstStyle/>
          <a:p>
            <a:r>
              <a:rPr lang="en-US" sz="3600" dirty="0"/>
              <a:t>Feedback example</a:t>
            </a:r>
          </a:p>
        </p:txBody>
      </p:sp>
      <p:sp>
        <p:nvSpPr>
          <p:cNvPr id="3" name="Content Placeholder 2"/>
          <p:cNvSpPr>
            <a:spLocks noGrp="1"/>
          </p:cNvSpPr>
          <p:nvPr>
            <p:ph idx="1"/>
          </p:nvPr>
        </p:nvSpPr>
        <p:spPr>
          <a:xfrm>
            <a:off x="4803014" y="1280161"/>
            <a:ext cx="7244080" cy="4284663"/>
          </a:xfrm>
        </p:spPr>
        <p:txBody>
          <a:bodyPr>
            <a:normAutofit/>
          </a:bodyPr>
          <a:lstStyle/>
          <a:p>
            <a:r>
              <a:rPr lang="en-US" sz="2800" dirty="0"/>
              <a:t>Operational amplifier (“op amp”)</a:t>
            </a:r>
          </a:p>
          <a:p>
            <a:r>
              <a:rPr lang="en-US" sz="2800" dirty="0"/>
              <a:t>Rules:</a:t>
            </a:r>
          </a:p>
          <a:p>
            <a:pPr lvl="1"/>
            <a:r>
              <a:rPr lang="en-US" sz="2400" dirty="0"/>
              <a:t>Does what it must to keep V</a:t>
            </a:r>
            <a:r>
              <a:rPr lang="en-US" sz="2400" baseline="-25000" dirty="0"/>
              <a:t>+</a:t>
            </a:r>
            <a:r>
              <a:rPr lang="en-US" sz="2400" dirty="0"/>
              <a:t>=V</a:t>
            </a:r>
            <a:r>
              <a:rPr lang="en-US" sz="2400" baseline="-25000" dirty="0"/>
              <a:t>-</a:t>
            </a:r>
          </a:p>
          <a:p>
            <a:pPr lvl="1"/>
            <a:r>
              <a:rPr lang="en-US" sz="2400" dirty="0"/>
              <a:t>V</a:t>
            </a:r>
            <a:r>
              <a:rPr lang="en-US" sz="2400" baseline="-25000" dirty="0"/>
              <a:t>+</a:t>
            </a:r>
            <a:r>
              <a:rPr lang="en-US" sz="2400" dirty="0"/>
              <a:t> and V</a:t>
            </a:r>
            <a:r>
              <a:rPr lang="en-US" sz="2400" baseline="-25000" dirty="0"/>
              <a:t>-</a:t>
            </a:r>
            <a:r>
              <a:rPr lang="en-US" sz="2400" dirty="0"/>
              <a:t> inputs draw no current</a:t>
            </a:r>
          </a:p>
          <a:p>
            <a:pPr lvl="1"/>
            <a:r>
              <a:rPr lang="en-US" sz="2400" dirty="0"/>
              <a:t>Output limited by V</a:t>
            </a:r>
            <a:r>
              <a:rPr lang="en-US" sz="2400" baseline="-25000" dirty="0"/>
              <a:t>s</a:t>
            </a:r>
            <a:r>
              <a:rPr lang="en-US" sz="2400" dirty="0"/>
              <a:t>+/-</a:t>
            </a:r>
          </a:p>
          <a:p>
            <a:pPr lvl="1"/>
            <a:r>
              <a:rPr lang="en-US" sz="2400" dirty="0"/>
              <a:t>Open loop gain A</a:t>
            </a:r>
            <a:r>
              <a:rPr lang="en-US" sz="2400" baseline="-25000" dirty="0"/>
              <a:t>OL</a:t>
            </a:r>
            <a:r>
              <a:rPr lang="en-US" sz="2400" dirty="0"/>
              <a:t> huge (&gt; 10</a:t>
            </a:r>
            <a:r>
              <a:rPr lang="en-US" sz="2400" baseline="30000" dirty="0"/>
              <a:t>5</a:t>
            </a:r>
            <a:r>
              <a:rPr lang="en-US" sz="2400" dirty="0"/>
              <a:t>)</a:t>
            </a:r>
          </a:p>
          <a:p>
            <a:pPr lvl="1"/>
            <a:endParaRPr lang="en-US" sz="2400" dirty="0"/>
          </a:p>
          <a:p>
            <a:pPr lvl="1"/>
            <a:endParaRPr lang="en-US" sz="2400" dirty="0"/>
          </a:p>
          <a:p>
            <a:pPr lvl="1"/>
            <a:r>
              <a:rPr lang="en-US" sz="2400" dirty="0"/>
              <a:t>Too large to be useful (or stable)</a:t>
            </a:r>
          </a:p>
          <a:p>
            <a:pPr lvl="1"/>
            <a:r>
              <a:rPr lang="en-US" sz="2400" dirty="0"/>
              <a:t>Would just swing between +/- V</a:t>
            </a:r>
            <a:r>
              <a:rPr lang="en-US" sz="2400" baseline="-25000" dirty="0"/>
              <a:t>s</a:t>
            </a:r>
          </a:p>
          <a:p>
            <a:pPr marL="914400" lvl="2" indent="0">
              <a:buNone/>
            </a:pPr>
            <a:endParaRPr lang="en-US" sz="2000" dirty="0"/>
          </a:p>
        </p:txBody>
      </p:sp>
      <p:sp>
        <p:nvSpPr>
          <p:cNvPr id="5" name="Rectangle 4">
            <a:extLst>
              <a:ext uri="{FF2B5EF4-FFF2-40B4-BE49-F238E27FC236}">
                <a16:creationId xmlns:a16="http://schemas.microsoft.com/office/drawing/2014/main" id="{848423F3-8699-3501-B3D7-0190AEFF085C}"/>
              </a:ext>
            </a:extLst>
          </p:cNvPr>
          <p:cNvSpPr/>
          <p:nvPr/>
        </p:nvSpPr>
        <p:spPr>
          <a:xfrm>
            <a:off x="1452880" y="6583362"/>
            <a:ext cx="7244080" cy="253916"/>
          </a:xfrm>
          <a:prstGeom prst="rect">
            <a:avLst/>
          </a:prstGeom>
        </p:spPr>
        <p:txBody>
          <a:bodyPr wrap="square">
            <a:spAutoFit/>
          </a:bodyPr>
          <a:lstStyle/>
          <a:p>
            <a:r>
              <a:rPr lang="en-US" sz="1050" dirty="0"/>
              <a:t>https://</a:t>
            </a:r>
            <a:r>
              <a:rPr lang="en-US" sz="1050" dirty="0" err="1"/>
              <a:t>commons.wikimedia.org</a:t>
            </a:r>
            <a:r>
              <a:rPr lang="en-US" sz="1050" dirty="0"/>
              <a:t>/wiki/</a:t>
            </a:r>
            <a:r>
              <a:rPr lang="en-US" sz="1050" dirty="0" err="1"/>
              <a:t>File:Op-amp_symbol.svg</a:t>
            </a:r>
            <a:r>
              <a:rPr lang="en-US" sz="1050" dirty="0"/>
              <a:t>#/media/</a:t>
            </a:r>
            <a:r>
              <a:rPr lang="en-US" sz="1050" dirty="0" err="1"/>
              <a:t>File:Op-amp_symbol.svg</a:t>
            </a:r>
            <a:endParaRPr lang="en-US" sz="1050" dirty="0"/>
          </a:p>
        </p:txBody>
      </p:sp>
      <p:pic>
        <p:nvPicPr>
          <p:cNvPr id="11268" name="Picture 4">
            <a:extLst>
              <a:ext uri="{FF2B5EF4-FFF2-40B4-BE49-F238E27FC236}">
                <a16:creationId xmlns:a16="http://schemas.microsoft.com/office/drawing/2014/main" id="{A08E0C3E-82B8-6E42-F1C6-93F294A0F6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240" y="1855553"/>
            <a:ext cx="4019774" cy="28473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A7C3734-906E-C88A-BE97-FD06924971A7}"/>
              </a:ext>
            </a:extLst>
          </p:cNvPr>
          <p:cNvPicPr>
            <a:picLocks noChangeAspect="1"/>
          </p:cNvPicPr>
          <p:nvPr/>
        </p:nvPicPr>
        <p:blipFill>
          <a:blip r:embed="rId3"/>
          <a:stretch>
            <a:fillRect/>
          </a:stretch>
        </p:blipFill>
        <p:spPr>
          <a:xfrm>
            <a:off x="6095999" y="4048844"/>
            <a:ext cx="3813459" cy="411364"/>
          </a:xfrm>
          <a:prstGeom prst="rect">
            <a:avLst/>
          </a:prstGeom>
        </p:spPr>
      </p:pic>
    </p:spTree>
    <p:extLst>
      <p:ext uri="{BB962C8B-B14F-4D97-AF65-F5344CB8AC3E}">
        <p14:creationId xmlns:p14="http://schemas.microsoft.com/office/powerpoint/2010/main" val="39655751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98767"/>
            <a:ext cx="8229600" cy="1143000"/>
          </a:xfrm>
        </p:spPr>
        <p:txBody>
          <a:bodyPr>
            <a:noAutofit/>
          </a:bodyPr>
          <a:lstStyle/>
          <a:p>
            <a:r>
              <a:rPr lang="en-US" sz="3600" dirty="0"/>
              <a:t>Feedback example</a:t>
            </a:r>
          </a:p>
        </p:txBody>
      </p:sp>
      <p:sp>
        <p:nvSpPr>
          <p:cNvPr id="3" name="Content Placeholder 2"/>
          <p:cNvSpPr>
            <a:spLocks noGrp="1"/>
          </p:cNvSpPr>
          <p:nvPr>
            <p:ph idx="1"/>
          </p:nvPr>
        </p:nvSpPr>
        <p:spPr>
          <a:xfrm>
            <a:off x="6808694" y="1290239"/>
            <a:ext cx="4114800" cy="2479040"/>
          </a:xfrm>
        </p:spPr>
        <p:txBody>
          <a:bodyPr>
            <a:normAutofit fontScale="92500" lnSpcReduction="10000"/>
          </a:bodyPr>
          <a:lstStyle/>
          <a:p>
            <a:r>
              <a:rPr lang="en-US" sz="2800" dirty="0"/>
              <a:t>Op amp – inverting amp </a:t>
            </a:r>
          </a:p>
          <a:p>
            <a:r>
              <a:rPr lang="en-US" sz="2800" dirty="0"/>
              <a:t>Add feedback and close loop </a:t>
            </a:r>
          </a:p>
          <a:p>
            <a:r>
              <a:rPr lang="en-US" sz="2800" dirty="0"/>
              <a:t>Lowers gain but predictable and stable</a:t>
            </a:r>
          </a:p>
        </p:txBody>
      </p:sp>
      <p:pic>
        <p:nvPicPr>
          <p:cNvPr id="11266" name="Picture 2">
            <a:extLst>
              <a:ext uri="{FF2B5EF4-FFF2-40B4-BE49-F238E27FC236}">
                <a16:creationId xmlns:a16="http://schemas.microsoft.com/office/drawing/2014/main" id="{95299FE3-1A68-4D28-A14E-3869880518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2880" y="1121726"/>
            <a:ext cx="4387705" cy="255873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48423F3-8699-3501-B3D7-0190AEFF085C}"/>
              </a:ext>
            </a:extLst>
          </p:cNvPr>
          <p:cNvSpPr/>
          <p:nvPr/>
        </p:nvSpPr>
        <p:spPr>
          <a:xfrm>
            <a:off x="1452880" y="6583362"/>
            <a:ext cx="7244080" cy="253916"/>
          </a:xfrm>
          <a:prstGeom prst="rect">
            <a:avLst/>
          </a:prstGeom>
        </p:spPr>
        <p:txBody>
          <a:bodyPr wrap="square">
            <a:spAutoFit/>
          </a:bodyPr>
          <a:lstStyle/>
          <a:p>
            <a:r>
              <a:rPr lang="en-US" sz="1050" dirty="0"/>
              <a:t>https://</a:t>
            </a:r>
            <a:r>
              <a:rPr lang="en-US" sz="1050" dirty="0" err="1"/>
              <a:t>commons.wikimedia.org</a:t>
            </a:r>
            <a:r>
              <a:rPr lang="en-US" sz="1050" dirty="0"/>
              <a:t>/wiki/</a:t>
            </a:r>
            <a:r>
              <a:rPr lang="en-US" sz="1050" dirty="0" err="1"/>
              <a:t>File:Op-Amp_Inverting_Amplifier.svg</a:t>
            </a:r>
            <a:r>
              <a:rPr lang="en-US" sz="1050" dirty="0"/>
              <a:t>#/media/</a:t>
            </a:r>
            <a:r>
              <a:rPr lang="en-US" sz="1050" dirty="0" err="1"/>
              <a:t>File:Op-Amp_Inverting_Amplifier.svg</a:t>
            </a:r>
            <a:endParaRPr lang="en-US" sz="1050" dirty="0"/>
          </a:p>
        </p:txBody>
      </p:sp>
      <p:sp>
        <p:nvSpPr>
          <p:cNvPr id="8" name="Content Placeholder 2">
            <a:extLst>
              <a:ext uri="{FF2B5EF4-FFF2-40B4-BE49-F238E27FC236}">
                <a16:creationId xmlns:a16="http://schemas.microsoft.com/office/drawing/2014/main" id="{854B916E-F22E-82E5-D03F-5E3D3ED3FDB1}"/>
              </a:ext>
            </a:extLst>
          </p:cNvPr>
          <p:cNvSpPr txBox="1">
            <a:spLocks/>
          </p:cNvSpPr>
          <p:nvPr/>
        </p:nvSpPr>
        <p:spPr>
          <a:xfrm>
            <a:off x="1066800" y="3858099"/>
            <a:ext cx="8981440" cy="247904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V</a:t>
            </a:r>
            <a:r>
              <a:rPr lang="en-US" sz="2800" baseline="-25000" dirty="0"/>
              <a:t>+</a:t>
            </a:r>
            <a:r>
              <a:rPr lang="en-US" sz="2800" dirty="0"/>
              <a:t> is at ground, so must be V</a:t>
            </a:r>
            <a:r>
              <a:rPr lang="en-US" sz="2800" baseline="-25000" dirty="0"/>
              <a:t>- </a:t>
            </a:r>
          </a:p>
          <a:p>
            <a:r>
              <a:rPr lang="en-US" sz="2800" dirty="0"/>
              <a:t>- input draws no current</a:t>
            </a:r>
          </a:p>
          <a:p>
            <a:r>
              <a:rPr lang="en-US" sz="2800" dirty="0"/>
              <a:t>Current due to V</a:t>
            </a:r>
            <a:r>
              <a:rPr lang="en-US" sz="2800" baseline="-25000" dirty="0"/>
              <a:t>in</a:t>
            </a:r>
            <a:r>
              <a:rPr lang="en-US" sz="2800" dirty="0"/>
              <a:t> across R</a:t>
            </a:r>
            <a:r>
              <a:rPr lang="en-US" sz="2800" baseline="-25000" dirty="0"/>
              <a:t>in</a:t>
            </a:r>
            <a:r>
              <a:rPr lang="en-US" sz="2800" dirty="0"/>
              <a:t> must be same as current due to </a:t>
            </a:r>
            <a:r>
              <a:rPr lang="en-US" sz="2800" dirty="0" err="1"/>
              <a:t>V</a:t>
            </a:r>
            <a:r>
              <a:rPr lang="en-US" sz="2800" baseline="-25000" dirty="0" err="1"/>
              <a:t>out</a:t>
            </a:r>
            <a:r>
              <a:rPr lang="en-US" sz="2800" dirty="0"/>
              <a:t> across R</a:t>
            </a:r>
            <a:r>
              <a:rPr lang="en-US" sz="2800" baseline="-25000" dirty="0"/>
              <a:t>f</a:t>
            </a:r>
            <a:r>
              <a:rPr lang="en-US" sz="2800" dirty="0"/>
              <a:t>, but in opposite direction!</a:t>
            </a:r>
          </a:p>
        </p:txBody>
      </p:sp>
    </p:spTree>
    <p:extLst>
      <p:ext uri="{BB962C8B-B14F-4D97-AF65-F5344CB8AC3E}">
        <p14:creationId xmlns:p14="http://schemas.microsoft.com/office/powerpoint/2010/main" val="40137016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120" y="262628"/>
            <a:ext cx="8229600" cy="1143000"/>
          </a:xfrm>
        </p:spPr>
        <p:txBody>
          <a:bodyPr>
            <a:noAutofit/>
          </a:bodyPr>
          <a:lstStyle/>
          <a:p>
            <a:r>
              <a:rPr lang="en-US" sz="3600" dirty="0"/>
              <a:t>Feedback example</a:t>
            </a:r>
          </a:p>
        </p:txBody>
      </p:sp>
      <p:sp>
        <p:nvSpPr>
          <p:cNvPr id="7" name="Content Placeholder 6">
            <a:extLst>
              <a:ext uri="{FF2B5EF4-FFF2-40B4-BE49-F238E27FC236}">
                <a16:creationId xmlns:a16="http://schemas.microsoft.com/office/drawing/2014/main" id="{54CBFD10-FD3A-620C-B57E-6EFE47FA0887}"/>
              </a:ext>
            </a:extLst>
          </p:cNvPr>
          <p:cNvSpPr>
            <a:spLocks noGrp="1"/>
          </p:cNvSpPr>
          <p:nvPr>
            <p:ph idx="1"/>
          </p:nvPr>
        </p:nvSpPr>
        <p:spPr>
          <a:xfrm>
            <a:off x="5444359" y="1544876"/>
            <a:ext cx="6617653" cy="2283837"/>
          </a:xfrm>
        </p:spPr>
        <p:txBody>
          <a:bodyPr>
            <a:normAutofit fontScale="85000" lnSpcReduction="10000"/>
          </a:bodyPr>
          <a:lstStyle/>
          <a:p>
            <a:pPr>
              <a:lnSpc>
                <a:spcPct val="120000"/>
              </a:lnSpc>
            </a:pPr>
            <a:r>
              <a:rPr lang="en-US" dirty="0"/>
              <a:t>Output is inverted, with gain of R</a:t>
            </a:r>
            <a:r>
              <a:rPr lang="en-US" baseline="-25000" dirty="0"/>
              <a:t>f</a:t>
            </a:r>
            <a:r>
              <a:rPr lang="en-US" dirty="0"/>
              <a:t>/R</a:t>
            </a:r>
            <a:r>
              <a:rPr lang="en-US" baseline="-25000" dirty="0"/>
              <a:t>in</a:t>
            </a:r>
            <a:r>
              <a:rPr lang="en-US" dirty="0"/>
              <a:t>!</a:t>
            </a:r>
          </a:p>
          <a:p>
            <a:pPr>
              <a:lnSpc>
                <a:spcPct val="120000"/>
              </a:lnSpc>
            </a:pPr>
            <a:r>
              <a:rPr lang="en-US" dirty="0"/>
              <a:t>Open-loop gain of op-amp is </a:t>
            </a:r>
            <a:r>
              <a:rPr lang="en-US" b="1" i="1" dirty="0"/>
              <a:t>irrelevant</a:t>
            </a:r>
          </a:p>
          <a:p>
            <a:pPr>
              <a:lnSpc>
                <a:spcPct val="120000"/>
              </a:lnSpc>
            </a:pPr>
            <a:r>
              <a:rPr lang="en-US" dirty="0"/>
              <a:t>Amp is easily swapped with another, not sensitive to gain fluctuations</a:t>
            </a:r>
          </a:p>
        </p:txBody>
      </p:sp>
      <p:pic>
        <p:nvPicPr>
          <p:cNvPr id="11266" name="Picture 2">
            <a:extLst>
              <a:ext uri="{FF2B5EF4-FFF2-40B4-BE49-F238E27FC236}">
                <a16:creationId xmlns:a16="http://schemas.microsoft.com/office/drawing/2014/main" id="{95299FE3-1A68-4D28-A14E-3869880518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427" y="1269981"/>
            <a:ext cx="4387705" cy="255873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48423F3-8699-3501-B3D7-0190AEFF085C}"/>
              </a:ext>
            </a:extLst>
          </p:cNvPr>
          <p:cNvSpPr/>
          <p:nvPr/>
        </p:nvSpPr>
        <p:spPr>
          <a:xfrm>
            <a:off x="1452880" y="6583362"/>
            <a:ext cx="7244080" cy="253916"/>
          </a:xfrm>
          <a:prstGeom prst="rect">
            <a:avLst/>
          </a:prstGeom>
        </p:spPr>
        <p:txBody>
          <a:bodyPr wrap="square">
            <a:spAutoFit/>
          </a:bodyPr>
          <a:lstStyle/>
          <a:p>
            <a:r>
              <a:rPr lang="en-US" sz="1050" dirty="0"/>
              <a:t>https://</a:t>
            </a:r>
            <a:r>
              <a:rPr lang="en-US" sz="1050" dirty="0" err="1"/>
              <a:t>commons.wikimedia.org</a:t>
            </a:r>
            <a:r>
              <a:rPr lang="en-US" sz="1050" dirty="0"/>
              <a:t>/wiki/</a:t>
            </a:r>
            <a:r>
              <a:rPr lang="en-US" sz="1050" dirty="0" err="1"/>
              <a:t>File:Op-Amp_Inverting_Amplifier.svg</a:t>
            </a:r>
            <a:r>
              <a:rPr lang="en-US" sz="1050" dirty="0"/>
              <a:t>#/media/</a:t>
            </a:r>
            <a:r>
              <a:rPr lang="en-US" sz="1050" dirty="0" err="1"/>
              <a:t>File:Op-Amp_Inverting_Amplifier.svg</a:t>
            </a:r>
            <a:endParaRPr lang="en-US" sz="1050" dirty="0"/>
          </a:p>
        </p:txBody>
      </p:sp>
      <p:pic>
        <p:nvPicPr>
          <p:cNvPr id="10" name="Picture 9">
            <a:extLst>
              <a:ext uri="{FF2B5EF4-FFF2-40B4-BE49-F238E27FC236}">
                <a16:creationId xmlns:a16="http://schemas.microsoft.com/office/drawing/2014/main" id="{04B9C4F8-EF94-5DED-DCDA-A7CA3CAB2128}"/>
              </a:ext>
            </a:extLst>
          </p:cNvPr>
          <p:cNvPicPr>
            <a:picLocks noChangeAspect="1"/>
          </p:cNvPicPr>
          <p:nvPr/>
        </p:nvPicPr>
        <p:blipFill>
          <a:blip r:embed="rId3"/>
          <a:stretch>
            <a:fillRect/>
          </a:stretch>
        </p:blipFill>
        <p:spPr>
          <a:xfrm>
            <a:off x="2347558" y="4160276"/>
            <a:ext cx="5232400" cy="1744133"/>
          </a:xfrm>
          <a:prstGeom prst="rect">
            <a:avLst/>
          </a:prstGeom>
        </p:spPr>
      </p:pic>
    </p:spTree>
    <p:extLst>
      <p:ext uri="{BB962C8B-B14F-4D97-AF65-F5344CB8AC3E}">
        <p14:creationId xmlns:p14="http://schemas.microsoft.com/office/powerpoint/2010/main" val="2364447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E1FF5-6FBC-4F29-8E8B-20934DF6BE48}"/>
              </a:ext>
            </a:extLst>
          </p:cNvPr>
          <p:cNvSpPr>
            <a:spLocks noGrp="1"/>
          </p:cNvSpPr>
          <p:nvPr>
            <p:ph type="title"/>
          </p:nvPr>
        </p:nvSpPr>
        <p:spPr/>
        <p:txBody>
          <a:bodyPr/>
          <a:lstStyle/>
          <a:p>
            <a:r>
              <a:rPr lang="en-US" dirty="0"/>
              <a:t>Noise</a:t>
            </a:r>
          </a:p>
        </p:txBody>
      </p:sp>
      <p:sp>
        <p:nvSpPr>
          <p:cNvPr id="3" name="Content Placeholder 2">
            <a:extLst>
              <a:ext uri="{FF2B5EF4-FFF2-40B4-BE49-F238E27FC236}">
                <a16:creationId xmlns:a16="http://schemas.microsoft.com/office/drawing/2014/main" id="{0087F457-FC81-6923-C02A-AD88C42EA9B2}"/>
              </a:ext>
            </a:extLst>
          </p:cNvPr>
          <p:cNvSpPr>
            <a:spLocks noGrp="1"/>
          </p:cNvSpPr>
          <p:nvPr>
            <p:ph idx="1"/>
          </p:nvPr>
        </p:nvSpPr>
        <p:spPr>
          <a:xfrm>
            <a:off x="546538" y="1490329"/>
            <a:ext cx="11561379" cy="4214946"/>
          </a:xfrm>
        </p:spPr>
        <p:txBody>
          <a:bodyPr>
            <a:normAutofit lnSpcReduction="10000"/>
          </a:bodyPr>
          <a:lstStyle/>
          <a:p>
            <a:r>
              <a:rPr lang="en-US" dirty="0"/>
              <a:t>Open loop: </a:t>
            </a:r>
            <a:r>
              <a:rPr lang="en-US" i="1" dirty="0" err="1"/>
              <a:t>e</a:t>
            </a:r>
            <a:r>
              <a:rPr lang="en-US" i="1" baseline="-25000" dirty="0" err="1"/>
              <a:t>o</a:t>
            </a:r>
            <a:r>
              <a:rPr lang="en-US" i="1" dirty="0"/>
              <a:t> = G(</a:t>
            </a:r>
            <a:r>
              <a:rPr lang="en-US" i="1" dirty="0" err="1"/>
              <a:t>e</a:t>
            </a:r>
            <a:r>
              <a:rPr lang="en-US" i="1" baseline="-25000" dirty="0" err="1"/>
              <a:t>i</a:t>
            </a:r>
            <a:r>
              <a:rPr lang="en-US" i="1" dirty="0" err="1"/>
              <a:t>+N</a:t>
            </a:r>
            <a:r>
              <a:rPr lang="en-US" i="1" baseline="-25000" dirty="0" err="1"/>
              <a:t>s</a:t>
            </a:r>
            <a:r>
              <a:rPr lang="en-US" i="1" dirty="0"/>
              <a:t>) </a:t>
            </a:r>
          </a:p>
          <a:p>
            <a:r>
              <a:rPr lang="en-US" dirty="0"/>
              <a:t>Noise alone: set </a:t>
            </a:r>
            <a:r>
              <a:rPr lang="en-US" i="1" dirty="0" err="1"/>
              <a:t>e</a:t>
            </a:r>
            <a:r>
              <a:rPr lang="en-US" i="1" baseline="-25000" dirty="0" err="1"/>
              <a:t>i</a:t>
            </a:r>
            <a:r>
              <a:rPr lang="en-US" i="1" dirty="0"/>
              <a:t>=0,    N</a:t>
            </a:r>
            <a:r>
              <a:rPr lang="en-US" i="1" baseline="-25000" dirty="0"/>
              <a:t>o</a:t>
            </a:r>
            <a:r>
              <a:rPr lang="en-US" i="1" dirty="0"/>
              <a:t> = </a:t>
            </a:r>
            <a:r>
              <a:rPr lang="en-US" i="1" dirty="0" err="1"/>
              <a:t>N</a:t>
            </a:r>
            <a:r>
              <a:rPr lang="en-US" i="1" baseline="-25000" dirty="0" err="1"/>
              <a:t>s</a:t>
            </a:r>
            <a:r>
              <a:rPr lang="en-US" i="1" dirty="0" err="1"/>
              <a:t>G</a:t>
            </a:r>
            <a:endParaRPr lang="en-US" i="1" baseline="-25000" dirty="0"/>
          </a:p>
          <a:p>
            <a:r>
              <a:rPr lang="en-US" dirty="0"/>
              <a:t>Noise is amplified, as expected</a:t>
            </a:r>
          </a:p>
          <a:p>
            <a:r>
              <a:rPr lang="en-US" dirty="0"/>
              <a:t>Signal to noise ratio in = </a:t>
            </a:r>
            <a:r>
              <a:rPr lang="en-US" dirty="0" err="1"/>
              <a:t>SNR</a:t>
            </a:r>
            <a:r>
              <a:rPr lang="en-US" baseline="-25000" dirty="0" err="1"/>
              <a:t>i</a:t>
            </a:r>
            <a:r>
              <a:rPr lang="en-US" dirty="0"/>
              <a:t> = </a:t>
            </a:r>
            <a:r>
              <a:rPr lang="en-US" i="1" dirty="0" err="1"/>
              <a:t>e</a:t>
            </a:r>
            <a:r>
              <a:rPr lang="en-US" i="1" baseline="-25000" dirty="0" err="1"/>
              <a:t>i</a:t>
            </a:r>
            <a:r>
              <a:rPr lang="en-US" i="1" dirty="0"/>
              <a:t>/N</a:t>
            </a:r>
            <a:r>
              <a:rPr lang="en-US" i="1" baseline="-25000" dirty="0"/>
              <a:t>s</a:t>
            </a:r>
            <a:r>
              <a:rPr lang="en-US" i="1" dirty="0"/>
              <a:t> </a:t>
            </a:r>
          </a:p>
          <a:p>
            <a:r>
              <a:rPr lang="en-US" dirty="0"/>
              <a:t>Signal to noise ratio out = </a:t>
            </a:r>
            <a:r>
              <a:rPr lang="en-US" dirty="0" err="1"/>
              <a:t>SNR</a:t>
            </a:r>
            <a:r>
              <a:rPr lang="en-US" baseline="-25000" dirty="0" err="1"/>
              <a:t>o</a:t>
            </a:r>
            <a:r>
              <a:rPr lang="en-US" dirty="0"/>
              <a:t> = </a:t>
            </a:r>
            <a:r>
              <a:rPr lang="en-US" i="1" dirty="0" err="1"/>
              <a:t>e</a:t>
            </a:r>
            <a:r>
              <a:rPr lang="en-US" i="1" baseline="-25000" dirty="0" err="1"/>
              <a:t>o</a:t>
            </a:r>
            <a:r>
              <a:rPr lang="en-US" i="1" dirty="0"/>
              <a:t>/N</a:t>
            </a:r>
            <a:r>
              <a:rPr lang="en-US" i="1" baseline="-25000" dirty="0"/>
              <a:t>o</a:t>
            </a:r>
            <a:r>
              <a:rPr lang="en-US" i="1" dirty="0"/>
              <a:t> = 1 + </a:t>
            </a:r>
            <a:r>
              <a:rPr lang="en-US" i="1" dirty="0" err="1"/>
              <a:t>e</a:t>
            </a:r>
            <a:r>
              <a:rPr lang="en-US" i="1" baseline="-25000" dirty="0" err="1"/>
              <a:t>i</a:t>
            </a:r>
            <a:r>
              <a:rPr lang="en-US" i="1" dirty="0"/>
              <a:t>/N</a:t>
            </a:r>
            <a:r>
              <a:rPr lang="en-US" i="1" baseline="-25000" dirty="0"/>
              <a:t>s</a:t>
            </a:r>
            <a:endParaRPr lang="en-US" i="1" dirty="0"/>
          </a:p>
          <a:p>
            <a:r>
              <a:rPr lang="en-US" dirty="0"/>
              <a:t>SNR improved; use a low noise amp! </a:t>
            </a:r>
          </a:p>
          <a:p>
            <a:r>
              <a:rPr lang="en-US" dirty="0"/>
              <a:t>But … large power gain &amp; low noise are not often compatible. </a:t>
            </a:r>
          </a:p>
          <a:p>
            <a:r>
              <a:rPr lang="en-US" dirty="0"/>
              <a:t>Two stage solution: low noise preamp, then high power amp</a:t>
            </a:r>
          </a:p>
          <a:p>
            <a:pPr lvl="1"/>
            <a:r>
              <a:rPr lang="en-US" dirty="0"/>
              <a:t>Low noise and very high amplification not always possible either</a:t>
            </a:r>
          </a:p>
        </p:txBody>
      </p:sp>
      <p:grpSp>
        <p:nvGrpSpPr>
          <p:cNvPr id="77" name="Group 76">
            <a:extLst>
              <a:ext uri="{FF2B5EF4-FFF2-40B4-BE49-F238E27FC236}">
                <a16:creationId xmlns:a16="http://schemas.microsoft.com/office/drawing/2014/main" id="{A0C75226-D3A7-A4A7-CF2F-08E1EA73098E}"/>
              </a:ext>
            </a:extLst>
          </p:cNvPr>
          <p:cNvGrpSpPr/>
          <p:nvPr/>
        </p:nvGrpSpPr>
        <p:grpSpPr>
          <a:xfrm>
            <a:off x="8320182" y="167552"/>
            <a:ext cx="3192687" cy="1720711"/>
            <a:chOff x="2991438" y="4391592"/>
            <a:chExt cx="3192687" cy="1720711"/>
          </a:xfrm>
        </p:grpSpPr>
        <p:cxnSp>
          <p:nvCxnSpPr>
            <p:cNvPr id="33" name="Straight Arrow Connector 32">
              <a:extLst>
                <a:ext uri="{FF2B5EF4-FFF2-40B4-BE49-F238E27FC236}">
                  <a16:creationId xmlns:a16="http://schemas.microsoft.com/office/drawing/2014/main" id="{48F0DD0D-93EA-17A8-0903-8576D927BF3F}"/>
                </a:ext>
              </a:extLst>
            </p:cNvPr>
            <p:cNvCxnSpPr>
              <a:cxnSpLocks/>
            </p:cNvCxnSpPr>
            <p:nvPr/>
          </p:nvCxnSpPr>
          <p:spPr>
            <a:xfrm>
              <a:off x="3006315" y="5790000"/>
              <a:ext cx="496891" cy="0"/>
            </a:xfrm>
            <a:prstGeom prst="straightConnector1">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CAADA99C-2727-E17C-6AE5-BFE1DC8154F6}"/>
                </a:ext>
              </a:extLst>
            </p:cNvPr>
            <p:cNvSpPr txBox="1"/>
            <p:nvPr/>
          </p:nvSpPr>
          <p:spPr>
            <a:xfrm>
              <a:off x="2991438" y="5285978"/>
              <a:ext cx="365806" cy="400110"/>
            </a:xfrm>
            <a:prstGeom prst="rect">
              <a:avLst/>
            </a:prstGeom>
            <a:noFill/>
          </p:spPr>
          <p:txBody>
            <a:bodyPr wrap="square" rtlCol="0">
              <a:spAutoFit/>
            </a:bodyPr>
            <a:lstStyle/>
            <a:p>
              <a:r>
                <a:rPr lang="en-US" sz="2000" i="1" dirty="0" err="1">
                  <a:latin typeface="Arial" panose="020B0604020202020204" pitchFamily="34" charset="0"/>
                  <a:cs typeface="Arial" panose="020B0604020202020204" pitchFamily="34" charset="0"/>
                </a:rPr>
                <a:t>e</a:t>
              </a:r>
              <a:r>
                <a:rPr lang="en-US" sz="2000" i="1" baseline="-25000" dirty="0" err="1">
                  <a:latin typeface="Arial" panose="020B0604020202020204" pitchFamily="34" charset="0"/>
                  <a:cs typeface="Arial" panose="020B0604020202020204" pitchFamily="34" charset="0"/>
                </a:rPr>
                <a:t>i</a:t>
              </a:r>
              <a:endParaRPr lang="en-US" sz="1200" i="1" baseline="-25000"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CD3A2AF8-2468-1B62-360A-981A8F469B5D}"/>
                </a:ext>
              </a:extLst>
            </p:cNvPr>
            <p:cNvSpPr txBox="1"/>
            <p:nvPr/>
          </p:nvSpPr>
          <p:spPr>
            <a:xfrm>
              <a:off x="3110449" y="4391592"/>
              <a:ext cx="1257267" cy="338554"/>
            </a:xfrm>
            <a:prstGeom prst="rect">
              <a:avLst/>
            </a:prstGeom>
            <a:noFill/>
          </p:spPr>
          <p:txBody>
            <a:bodyPr wrap="square" rtlCol="0">
              <a:spAutoFit/>
            </a:bodyPr>
            <a:lstStyle/>
            <a:p>
              <a:r>
                <a:rPr lang="en-US" sz="1600" dirty="0"/>
                <a:t>Noise source</a:t>
              </a:r>
              <a:endParaRPr lang="en-US" sz="1050" dirty="0"/>
            </a:p>
          </p:txBody>
        </p:sp>
        <p:cxnSp>
          <p:nvCxnSpPr>
            <p:cNvPr id="39" name="Straight Arrow Connector 38">
              <a:extLst>
                <a:ext uri="{FF2B5EF4-FFF2-40B4-BE49-F238E27FC236}">
                  <a16:creationId xmlns:a16="http://schemas.microsoft.com/office/drawing/2014/main" id="{D2BCDD7E-1D74-C214-F99C-E14EE0686CD0}"/>
                </a:ext>
              </a:extLst>
            </p:cNvPr>
            <p:cNvCxnSpPr>
              <a:cxnSpLocks/>
            </p:cNvCxnSpPr>
            <p:nvPr/>
          </p:nvCxnSpPr>
          <p:spPr>
            <a:xfrm>
              <a:off x="5516678" y="5790000"/>
              <a:ext cx="667447" cy="0"/>
            </a:xfrm>
            <a:prstGeom prst="straightConnector1">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40" name="TextBox 39">
              <a:extLst>
                <a:ext uri="{FF2B5EF4-FFF2-40B4-BE49-F238E27FC236}">
                  <a16:creationId xmlns:a16="http://schemas.microsoft.com/office/drawing/2014/main" id="{AD1791C5-9129-F1A6-C918-E0F6A2CA1A33}"/>
                </a:ext>
              </a:extLst>
            </p:cNvPr>
            <p:cNvSpPr txBox="1"/>
            <p:nvPr/>
          </p:nvSpPr>
          <p:spPr>
            <a:xfrm>
              <a:off x="5762215" y="5267643"/>
              <a:ext cx="421910" cy="400110"/>
            </a:xfrm>
            <a:prstGeom prst="rect">
              <a:avLst/>
            </a:prstGeom>
            <a:noFill/>
          </p:spPr>
          <p:txBody>
            <a:bodyPr wrap="square" rtlCol="0">
              <a:spAutoFit/>
            </a:bodyPr>
            <a:lstStyle/>
            <a:p>
              <a:r>
                <a:rPr lang="en-US" sz="2000" i="1" dirty="0" err="1">
                  <a:latin typeface="Arial" panose="020B0604020202020204" pitchFamily="34" charset="0"/>
                  <a:cs typeface="Arial" panose="020B0604020202020204" pitchFamily="34" charset="0"/>
                </a:rPr>
                <a:t>e</a:t>
              </a:r>
              <a:r>
                <a:rPr lang="en-US" sz="2000" i="1" baseline="-25000" dirty="0" err="1">
                  <a:latin typeface="Arial" panose="020B0604020202020204" pitchFamily="34" charset="0"/>
                  <a:cs typeface="Arial" panose="020B0604020202020204" pitchFamily="34" charset="0"/>
                </a:rPr>
                <a:t>o</a:t>
              </a:r>
              <a:endParaRPr lang="en-US" sz="1200" i="1" baseline="-25000" dirty="0">
                <a:latin typeface="Arial" panose="020B0604020202020204" pitchFamily="34" charset="0"/>
                <a:cs typeface="Arial" panose="020B0604020202020204" pitchFamily="34" charset="0"/>
              </a:endParaRPr>
            </a:p>
          </p:txBody>
        </p:sp>
        <p:cxnSp>
          <p:nvCxnSpPr>
            <p:cNvPr id="44" name="Straight Arrow Connector 43">
              <a:extLst>
                <a:ext uri="{FF2B5EF4-FFF2-40B4-BE49-F238E27FC236}">
                  <a16:creationId xmlns:a16="http://schemas.microsoft.com/office/drawing/2014/main" id="{BE97B263-3824-32C3-8EAD-A32228EC71E0}"/>
                </a:ext>
              </a:extLst>
            </p:cNvPr>
            <p:cNvCxnSpPr>
              <a:cxnSpLocks/>
            </p:cNvCxnSpPr>
            <p:nvPr/>
          </p:nvCxnSpPr>
          <p:spPr>
            <a:xfrm>
              <a:off x="3964241" y="5798028"/>
              <a:ext cx="371950" cy="0"/>
            </a:xfrm>
            <a:prstGeom prst="straightConnector1">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45" name="Rectangle 44">
              <a:extLst>
                <a:ext uri="{FF2B5EF4-FFF2-40B4-BE49-F238E27FC236}">
                  <a16:creationId xmlns:a16="http://schemas.microsoft.com/office/drawing/2014/main" id="{0B209628-E043-D62E-5C06-3956E4E1ACC5}"/>
                </a:ext>
              </a:extLst>
            </p:cNvPr>
            <p:cNvSpPr/>
            <p:nvPr/>
          </p:nvSpPr>
          <p:spPr>
            <a:xfrm>
              <a:off x="4307626" y="5425778"/>
              <a:ext cx="1376581" cy="6865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BFCAB6E4-297C-CECC-D048-0AD380334B41}"/>
                </a:ext>
              </a:extLst>
            </p:cNvPr>
            <p:cNvSpPr/>
            <p:nvPr/>
          </p:nvSpPr>
          <p:spPr>
            <a:xfrm>
              <a:off x="4556702" y="5576671"/>
              <a:ext cx="878430" cy="378765"/>
            </a:xfrm>
            <a:prstGeom prst="rect">
              <a:avLst/>
            </a:prstGeom>
            <a:solidFill>
              <a:schemeClr val="bg1">
                <a:lumMod val="9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r>
                <a:rPr lang="en-US" i="1" dirty="0">
                  <a:solidFill>
                    <a:sysClr val="windowText" lastClr="000000"/>
                  </a:solidFill>
                </a:rPr>
                <a:t>G</a:t>
              </a:r>
              <a:endParaRPr lang="en-US" i="1" baseline="-25000" dirty="0">
                <a:solidFill>
                  <a:sysClr val="windowText" lastClr="000000"/>
                </a:solidFill>
              </a:endParaRPr>
            </a:p>
          </p:txBody>
        </p:sp>
        <p:sp>
          <p:nvSpPr>
            <p:cNvPr id="47" name="Rectangle 46">
              <a:extLst>
                <a:ext uri="{FF2B5EF4-FFF2-40B4-BE49-F238E27FC236}">
                  <a16:creationId xmlns:a16="http://schemas.microsoft.com/office/drawing/2014/main" id="{C581411C-3C01-4E94-BF9C-40822E52D812}"/>
                </a:ext>
              </a:extLst>
            </p:cNvPr>
            <p:cNvSpPr/>
            <p:nvPr/>
          </p:nvSpPr>
          <p:spPr>
            <a:xfrm>
              <a:off x="3323861" y="4799403"/>
              <a:ext cx="812058" cy="378765"/>
            </a:xfrm>
            <a:prstGeom prst="rect">
              <a:avLst/>
            </a:prstGeom>
            <a:solidFill>
              <a:schemeClr val="bg1">
                <a:lumMod val="95000"/>
              </a:schemeClr>
            </a:solidFill>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r>
                <a:rPr lang="en-US" i="1" dirty="0">
                  <a:solidFill>
                    <a:sysClr val="windowText" lastClr="000000"/>
                  </a:solidFill>
                </a:rPr>
                <a:t>N</a:t>
              </a:r>
              <a:r>
                <a:rPr lang="en-US" i="1" baseline="-25000" dirty="0">
                  <a:solidFill>
                    <a:sysClr val="windowText" lastClr="000000"/>
                  </a:solidFill>
                </a:rPr>
                <a:t>s</a:t>
              </a:r>
            </a:p>
          </p:txBody>
        </p:sp>
        <p:cxnSp>
          <p:nvCxnSpPr>
            <p:cNvPr id="48" name="Straight Arrow Connector 47">
              <a:extLst>
                <a:ext uri="{FF2B5EF4-FFF2-40B4-BE49-F238E27FC236}">
                  <a16:creationId xmlns:a16="http://schemas.microsoft.com/office/drawing/2014/main" id="{5AA5907A-80EB-315D-5618-C2B2583CB1A0}"/>
                </a:ext>
              </a:extLst>
            </p:cNvPr>
            <p:cNvCxnSpPr>
              <a:cxnSpLocks/>
            </p:cNvCxnSpPr>
            <p:nvPr/>
          </p:nvCxnSpPr>
          <p:spPr>
            <a:xfrm>
              <a:off x="3727651" y="5193166"/>
              <a:ext cx="0" cy="353027"/>
            </a:xfrm>
            <a:prstGeom prst="straightConnector1">
              <a:avLst/>
            </a:prstGeom>
            <a:ln w="28575" cap="flat" cmpd="sng" algn="ctr">
              <a:solidFill>
                <a:schemeClr val="dk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69" name="Summing Junction 68">
              <a:extLst>
                <a:ext uri="{FF2B5EF4-FFF2-40B4-BE49-F238E27FC236}">
                  <a16:creationId xmlns:a16="http://schemas.microsoft.com/office/drawing/2014/main" id="{CC869FC9-911A-D41F-2E71-F4CED4E10A7A}"/>
                </a:ext>
              </a:extLst>
            </p:cNvPr>
            <p:cNvSpPr/>
            <p:nvPr/>
          </p:nvSpPr>
          <p:spPr>
            <a:xfrm>
              <a:off x="3527561" y="5577677"/>
              <a:ext cx="423045" cy="423045"/>
            </a:xfrm>
            <a:prstGeom prst="flowChartSummingJunction">
              <a:avLst/>
            </a:prstGeom>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904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E1FF5-6FBC-4F29-8E8B-20934DF6BE48}"/>
              </a:ext>
            </a:extLst>
          </p:cNvPr>
          <p:cNvSpPr>
            <a:spLocks noGrp="1"/>
          </p:cNvSpPr>
          <p:nvPr>
            <p:ph type="title"/>
          </p:nvPr>
        </p:nvSpPr>
        <p:spPr/>
        <p:txBody>
          <a:bodyPr/>
          <a:lstStyle/>
          <a:p>
            <a:r>
              <a:rPr lang="en-US" dirty="0"/>
              <a:t>Noise: dual amp - low gain low noise stage 1</a:t>
            </a:r>
          </a:p>
        </p:txBody>
      </p:sp>
      <p:sp>
        <p:nvSpPr>
          <p:cNvPr id="3" name="Content Placeholder 2">
            <a:extLst>
              <a:ext uri="{FF2B5EF4-FFF2-40B4-BE49-F238E27FC236}">
                <a16:creationId xmlns:a16="http://schemas.microsoft.com/office/drawing/2014/main" id="{0087F457-FC81-6923-C02A-AD88C42EA9B2}"/>
              </a:ext>
            </a:extLst>
          </p:cNvPr>
          <p:cNvSpPr>
            <a:spLocks noGrp="1"/>
          </p:cNvSpPr>
          <p:nvPr>
            <p:ph idx="1"/>
          </p:nvPr>
        </p:nvSpPr>
        <p:spPr>
          <a:xfrm>
            <a:off x="838200" y="1361000"/>
            <a:ext cx="11269717" cy="4214946"/>
          </a:xfrm>
        </p:spPr>
        <p:txBody>
          <a:bodyPr/>
          <a:lstStyle/>
          <a:p>
            <a:r>
              <a:rPr lang="en-US" dirty="0"/>
              <a:t>Still open loop: </a:t>
            </a:r>
            <a:r>
              <a:rPr lang="en-US" i="1" dirty="0" err="1"/>
              <a:t>e</a:t>
            </a:r>
            <a:r>
              <a:rPr lang="en-US" i="1" baseline="-25000" dirty="0" err="1"/>
              <a:t>o</a:t>
            </a:r>
            <a:r>
              <a:rPr lang="en-US" i="1" dirty="0"/>
              <a:t> = </a:t>
            </a:r>
            <a:r>
              <a:rPr lang="en-US" i="1" dirty="0" err="1"/>
              <a:t>G</a:t>
            </a:r>
            <a:r>
              <a:rPr lang="en-US" i="1" baseline="-25000" dirty="0" err="1"/>
              <a:t>a</a:t>
            </a:r>
            <a:r>
              <a:rPr lang="en-US" i="1" dirty="0" err="1"/>
              <a:t>G</a:t>
            </a:r>
            <a:r>
              <a:rPr lang="en-US" i="1" baseline="-25000" dirty="0" err="1"/>
              <a:t>b</a:t>
            </a:r>
            <a:r>
              <a:rPr lang="en-US" i="1" dirty="0" err="1"/>
              <a:t>e</a:t>
            </a:r>
            <a:r>
              <a:rPr lang="en-US" i="1" baseline="-25000" dirty="0" err="1"/>
              <a:t>i</a:t>
            </a:r>
            <a:r>
              <a:rPr lang="en-US" i="1" dirty="0"/>
              <a:t>    </a:t>
            </a:r>
            <a:r>
              <a:rPr lang="en-US" sz="1600" i="1" dirty="0"/>
              <a:t>presume amp a has minimal noise</a:t>
            </a:r>
            <a:r>
              <a:rPr lang="en-US" i="1" dirty="0"/>
              <a:t>   </a:t>
            </a:r>
          </a:p>
          <a:p>
            <a:r>
              <a:rPr lang="en-US" dirty="0"/>
              <a:t>Noise alone: set </a:t>
            </a:r>
            <a:r>
              <a:rPr lang="en-US" i="1" dirty="0" err="1"/>
              <a:t>e</a:t>
            </a:r>
            <a:r>
              <a:rPr lang="en-US" i="1" baseline="-25000" dirty="0" err="1"/>
              <a:t>i</a:t>
            </a:r>
            <a:r>
              <a:rPr lang="en-US" i="1" dirty="0"/>
              <a:t>=0,    N</a:t>
            </a:r>
            <a:r>
              <a:rPr lang="en-US" i="1" baseline="-25000" dirty="0"/>
              <a:t>o</a:t>
            </a:r>
            <a:r>
              <a:rPr lang="en-US" i="1" dirty="0"/>
              <a:t> = </a:t>
            </a:r>
            <a:r>
              <a:rPr lang="en-US" i="1" dirty="0" err="1"/>
              <a:t>N</a:t>
            </a:r>
            <a:r>
              <a:rPr lang="en-US" i="1" baseline="-25000" dirty="0" err="1"/>
              <a:t>s</a:t>
            </a:r>
            <a:r>
              <a:rPr lang="en-US" i="1" dirty="0" err="1"/>
              <a:t>G</a:t>
            </a:r>
            <a:r>
              <a:rPr lang="en-US" i="1" baseline="-25000" dirty="0" err="1"/>
              <a:t>b</a:t>
            </a:r>
            <a:endParaRPr lang="en-US" i="1" baseline="-25000" dirty="0"/>
          </a:p>
          <a:p>
            <a:r>
              <a:rPr lang="en-US" dirty="0"/>
              <a:t>Noise is amplified by 2</a:t>
            </a:r>
            <a:r>
              <a:rPr lang="en-US" baseline="30000" dirty="0"/>
              <a:t>nd</a:t>
            </a:r>
            <a:r>
              <a:rPr lang="en-US" dirty="0"/>
              <a:t> stage, as expected</a:t>
            </a:r>
          </a:p>
          <a:p>
            <a:r>
              <a:rPr lang="en-US" dirty="0"/>
              <a:t>Signal to noise ratio out = </a:t>
            </a:r>
            <a:r>
              <a:rPr lang="en-US" dirty="0" err="1"/>
              <a:t>SNR</a:t>
            </a:r>
            <a:r>
              <a:rPr lang="en-US" baseline="-25000" dirty="0" err="1"/>
              <a:t>o</a:t>
            </a:r>
            <a:r>
              <a:rPr lang="en-US" dirty="0"/>
              <a:t> = </a:t>
            </a:r>
            <a:r>
              <a:rPr lang="en-US" i="1" dirty="0" err="1"/>
              <a:t>e</a:t>
            </a:r>
            <a:r>
              <a:rPr lang="en-US" i="1" baseline="-25000" dirty="0" err="1"/>
              <a:t>o</a:t>
            </a:r>
            <a:r>
              <a:rPr lang="en-US" i="1" dirty="0"/>
              <a:t>/N</a:t>
            </a:r>
            <a:r>
              <a:rPr lang="en-US" i="1" baseline="-25000" dirty="0"/>
              <a:t>o</a:t>
            </a:r>
            <a:r>
              <a:rPr lang="en-US" i="1" dirty="0"/>
              <a:t> = </a:t>
            </a:r>
            <a:r>
              <a:rPr lang="en-US" i="1" dirty="0" err="1"/>
              <a:t>G</a:t>
            </a:r>
            <a:r>
              <a:rPr lang="en-US" i="1" baseline="-25000" dirty="0" err="1"/>
              <a:t>a</a:t>
            </a:r>
            <a:r>
              <a:rPr lang="en-US" i="1" dirty="0" err="1"/>
              <a:t>e</a:t>
            </a:r>
            <a:r>
              <a:rPr lang="en-US" i="1" baseline="-25000" dirty="0" err="1"/>
              <a:t>i</a:t>
            </a:r>
            <a:r>
              <a:rPr lang="en-US" i="1" dirty="0"/>
              <a:t>/N</a:t>
            </a:r>
            <a:r>
              <a:rPr lang="en-US" i="1" baseline="-25000" dirty="0"/>
              <a:t>o</a:t>
            </a:r>
            <a:r>
              <a:rPr lang="en-US" i="1" dirty="0"/>
              <a:t> =G</a:t>
            </a:r>
            <a:r>
              <a:rPr lang="en-US" i="1" baseline="-25000" dirty="0"/>
              <a:t>a</a:t>
            </a:r>
            <a:r>
              <a:rPr lang="en-US" i="1" dirty="0"/>
              <a:t> </a:t>
            </a:r>
            <a:r>
              <a:rPr lang="en-US" dirty="0" err="1"/>
              <a:t>SNR</a:t>
            </a:r>
            <a:r>
              <a:rPr lang="en-US" i="1" baseline="-25000" dirty="0" err="1"/>
              <a:t>i</a:t>
            </a:r>
            <a:r>
              <a:rPr lang="en-US" i="1" dirty="0"/>
              <a:t> </a:t>
            </a:r>
          </a:p>
          <a:p>
            <a:r>
              <a:rPr lang="en-US" dirty="0"/>
              <a:t>Better SNR, as expected – just need 2 amps</a:t>
            </a:r>
          </a:p>
        </p:txBody>
      </p:sp>
      <p:grpSp>
        <p:nvGrpSpPr>
          <p:cNvPr id="72" name="Group 71">
            <a:extLst>
              <a:ext uri="{FF2B5EF4-FFF2-40B4-BE49-F238E27FC236}">
                <a16:creationId xmlns:a16="http://schemas.microsoft.com/office/drawing/2014/main" id="{6B3BF295-FE62-6243-0501-7CD493D6F5E2}"/>
              </a:ext>
            </a:extLst>
          </p:cNvPr>
          <p:cNvGrpSpPr/>
          <p:nvPr/>
        </p:nvGrpSpPr>
        <p:grpSpPr>
          <a:xfrm>
            <a:off x="1236606" y="4204203"/>
            <a:ext cx="4937008" cy="2585594"/>
            <a:chOff x="3643476" y="1839947"/>
            <a:chExt cx="4937008" cy="2585594"/>
          </a:xfrm>
        </p:grpSpPr>
        <p:sp>
          <p:nvSpPr>
            <p:cNvPr id="28" name="Rectangle 27">
              <a:extLst>
                <a:ext uri="{FF2B5EF4-FFF2-40B4-BE49-F238E27FC236}">
                  <a16:creationId xmlns:a16="http://schemas.microsoft.com/office/drawing/2014/main" id="{0BEE71E3-221F-B3FC-0F35-63DDA458CD46}"/>
                </a:ext>
              </a:extLst>
            </p:cNvPr>
            <p:cNvSpPr/>
            <p:nvPr/>
          </p:nvSpPr>
          <p:spPr>
            <a:xfrm>
              <a:off x="4155244" y="2873408"/>
              <a:ext cx="1376581" cy="6865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7FE6049-FFFB-2F61-3D7C-3FE9D699A5DA}"/>
                </a:ext>
              </a:extLst>
            </p:cNvPr>
            <p:cNvSpPr/>
            <p:nvPr/>
          </p:nvSpPr>
          <p:spPr>
            <a:xfrm>
              <a:off x="4404320" y="3024301"/>
              <a:ext cx="878430" cy="378765"/>
            </a:xfrm>
            <a:prstGeom prst="rect">
              <a:avLst/>
            </a:prstGeom>
            <a:solidFill>
              <a:schemeClr val="bg1">
                <a:lumMod val="9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r>
                <a:rPr lang="en-US" i="1" dirty="0">
                  <a:solidFill>
                    <a:sysClr val="windowText" lastClr="000000"/>
                  </a:solidFill>
                </a:rPr>
                <a:t>Ga</a:t>
              </a:r>
              <a:endParaRPr lang="en-US" i="1" baseline="-25000" dirty="0">
                <a:solidFill>
                  <a:sysClr val="windowText" lastClr="000000"/>
                </a:solidFill>
              </a:endParaRPr>
            </a:p>
          </p:txBody>
        </p:sp>
        <p:cxnSp>
          <p:nvCxnSpPr>
            <p:cNvPr id="33" name="Straight Arrow Connector 32">
              <a:extLst>
                <a:ext uri="{FF2B5EF4-FFF2-40B4-BE49-F238E27FC236}">
                  <a16:creationId xmlns:a16="http://schemas.microsoft.com/office/drawing/2014/main" id="{48F0DD0D-93EA-17A8-0903-8576D927BF3F}"/>
                </a:ext>
              </a:extLst>
            </p:cNvPr>
            <p:cNvCxnSpPr>
              <a:cxnSpLocks/>
            </p:cNvCxnSpPr>
            <p:nvPr/>
          </p:nvCxnSpPr>
          <p:spPr>
            <a:xfrm>
              <a:off x="3658353" y="3220020"/>
              <a:ext cx="496891" cy="0"/>
            </a:xfrm>
            <a:prstGeom prst="straightConnector1">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CAADA99C-2727-E17C-6AE5-BFE1DC8154F6}"/>
                </a:ext>
              </a:extLst>
            </p:cNvPr>
            <p:cNvSpPr txBox="1"/>
            <p:nvPr/>
          </p:nvSpPr>
          <p:spPr>
            <a:xfrm>
              <a:off x="3643476" y="2715998"/>
              <a:ext cx="365806" cy="400110"/>
            </a:xfrm>
            <a:prstGeom prst="rect">
              <a:avLst/>
            </a:prstGeom>
            <a:noFill/>
          </p:spPr>
          <p:txBody>
            <a:bodyPr wrap="none" rtlCol="0">
              <a:spAutoFit/>
            </a:bodyPr>
            <a:lstStyle/>
            <a:p>
              <a:r>
                <a:rPr lang="en-US" sz="2000" i="1" dirty="0" err="1">
                  <a:latin typeface="Arial" panose="020B0604020202020204" pitchFamily="34" charset="0"/>
                  <a:cs typeface="Arial" panose="020B0604020202020204" pitchFamily="34" charset="0"/>
                </a:rPr>
                <a:t>e</a:t>
              </a:r>
              <a:r>
                <a:rPr lang="en-US" sz="2000" i="1" baseline="-25000" dirty="0" err="1">
                  <a:latin typeface="Arial" panose="020B0604020202020204" pitchFamily="34" charset="0"/>
                  <a:cs typeface="Arial" panose="020B0604020202020204" pitchFamily="34" charset="0"/>
                </a:rPr>
                <a:t>i</a:t>
              </a:r>
              <a:endParaRPr lang="en-US" sz="1200" i="1" baseline="-25000"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CD3A2AF8-2468-1B62-360A-981A8F469B5D}"/>
                </a:ext>
              </a:extLst>
            </p:cNvPr>
            <p:cNvSpPr txBox="1"/>
            <p:nvPr/>
          </p:nvSpPr>
          <p:spPr>
            <a:xfrm>
              <a:off x="5506808" y="1839947"/>
              <a:ext cx="1257267" cy="338554"/>
            </a:xfrm>
            <a:prstGeom prst="rect">
              <a:avLst/>
            </a:prstGeom>
            <a:noFill/>
          </p:spPr>
          <p:txBody>
            <a:bodyPr wrap="none" rtlCol="0">
              <a:spAutoFit/>
            </a:bodyPr>
            <a:lstStyle/>
            <a:p>
              <a:r>
                <a:rPr lang="en-US" sz="1600" dirty="0"/>
                <a:t>Noise source</a:t>
              </a:r>
              <a:endParaRPr lang="en-US" sz="1050" dirty="0"/>
            </a:p>
          </p:txBody>
        </p:sp>
        <p:cxnSp>
          <p:nvCxnSpPr>
            <p:cNvPr id="37" name="Straight Arrow Connector 36">
              <a:extLst>
                <a:ext uri="{FF2B5EF4-FFF2-40B4-BE49-F238E27FC236}">
                  <a16:creationId xmlns:a16="http://schemas.microsoft.com/office/drawing/2014/main" id="{B7945D75-F90D-2325-4E5A-51DBB948FCB3}"/>
                </a:ext>
              </a:extLst>
            </p:cNvPr>
            <p:cNvCxnSpPr>
              <a:cxnSpLocks/>
            </p:cNvCxnSpPr>
            <p:nvPr/>
          </p:nvCxnSpPr>
          <p:spPr>
            <a:xfrm>
              <a:off x="5531824" y="3245658"/>
              <a:ext cx="371950" cy="0"/>
            </a:xfrm>
            <a:prstGeom prst="straightConnector1">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348AA269-8F14-55C5-1CAA-A9E274229BB8}"/>
                </a:ext>
              </a:extLst>
            </p:cNvPr>
            <p:cNvSpPr txBox="1"/>
            <p:nvPr/>
          </p:nvSpPr>
          <p:spPr>
            <a:xfrm>
              <a:off x="7062409" y="3594544"/>
              <a:ext cx="1145442" cy="830997"/>
            </a:xfrm>
            <a:prstGeom prst="rect">
              <a:avLst/>
            </a:prstGeom>
            <a:noFill/>
          </p:spPr>
          <p:txBody>
            <a:bodyPr wrap="none" rtlCol="0">
              <a:spAutoFit/>
            </a:bodyPr>
            <a:lstStyle/>
            <a:p>
              <a:r>
                <a:rPr lang="en-US" sz="1600" dirty="0"/>
                <a:t>amp b</a:t>
              </a:r>
            </a:p>
            <a:p>
              <a:r>
                <a:rPr lang="en-US" sz="1600" dirty="0"/>
                <a:t>High power</a:t>
              </a:r>
            </a:p>
            <a:p>
              <a:r>
                <a:rPr lang="en-US" sz="1600" dirty="0"/>
                <a:t>High gain</a:t>
              </a:r>
              <a:endParaRPr lang="en-US" sz="1050" dirty="0"/>
            </a:p>
          </p:txBody>
        </p:sp>
        <p:cxnSp>
          <p:nvCxnSpPr>
            <p:cNvPr id="39" name="Straight Arrow Connector 38">
              <a:extLst>
                <a:ext uri="{FF2B5EF4-FFF2-40B4-BE49-F238E27FC236}">
                  <a16:creationId xmlns:a16="http://schemas.microsoft.com/office/drawing/2014/main" id="{D2BCDD7E-1D74-C214-F99C-E14EE0686CD0}"/>
                </a:ext>
              </a:extLst>
            </p:cNvPr>
            <p:cNvCxnSpPr>
              <a:cxnSpLocks/>
            </p:cNvCxnSpPr>
            <p:nvPr/>
          </p:nvCxnSpPr>
          <p:spPr>
            <a:xfrm>
              <a:off x="7913037" y="3238355"/>
              <a:ext cx="667447" cy="0"/>
            </a:xfrm>
            <a:prstGeom prst="straightConnector1">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40" name="TextBox 39">
              <a:extLst>
                <a:ext uri="{FF2B5EF4-FFF2-40B4-BE49-F238E27FC236}">
                  <a16:creationId xmlns:a16="http://schemas.microsoft.com/office/drawing/2014/main" id="{AD1791C5-9129-F1A6-C918-E0F6A2CA1A33}"/>
                </a:ext>
              </a:extLst>
            </p:cNvPr>
            <p:cNvSpPr txBox="1"/>
            <p:nvPr/>
          </p:nvSpPr>
          <p:spPr>
            <a:xfrm>
              <a:off x="8158574" y="2715998"/>
              <a:ext cx="421910" cy="400110"/>
            </a:xfrm>
            <a:prstGeom prst="rect">
              <a:avLst/>
            </a:prstGeom>
            <a:noFill/>
          </p:spPr>
          <p:txBody>
            <a:bodyPr wrap="none" rtlCol="0">
              <a:spAutoFit/>
            </a:bodyPr>
            <a:lstStyle/>
            <a:p>
              <a:r>
                <a:rPr lang="en-US" sz="2000" i="1" dirty="0" err="1">
                  <a:latin typeface="Arial" panose="020B0604020202020204" pitchFamily="34" charset="0"/>
                  <a:cs typeface="Arial" panose="020B0604020202020204" pitchFamily="34" charset="0"/>
                </a:rPr>
                <a:t>e</a:t>
              </a:r>
              <a:r>
                <a:rPr lang="en-US" sz="2000" i="1" baseline="-25000" dirty="0" err="1">
                  <a:latin typeface="Arial" panose="020B0604020202020204" pitchFamily="34" charset="0"/>
                  <a:cs typeface="Arial" panose="020B0604020202020204" pitchFamily="34" charset="0"/>
                </a:rPr>
                <a:t>o</a:t>
              </a:r>
              <a:endParaRPr lang="en-US" sz="1200" i="1" baseline="-25000" dirty="0">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99E4A55C-4130-96BB-5F6E-FC23A5C73A8C}"/>
                </a:ext>
              </a:extLst>
            </p:cNvPr>
            <p:cNvSpPr txBox="1"/>
            <p:nvPr/>
          </p:nvSpPr>
          <p:spPr>
            <a:xfrm>
              <a:off x="4445296" y="3602674"/>
              <a:ext cx="1018997" cy="584775"/>
            </a:xfrm>
            <a:prstGeom prst="rect">
              <a:avLst/>
            </a:prstGeom>
            <a:noFill/>
          </p:spPr>
          <p:txBody>
            <a:bodyPr wrap="none" rtlCol="0">
              <a:spAutoFit/>
            </a:bodyPr>
            <a:lstStyle/>
            <a:p>
              <a:r>
                <a:rPr lang="en-US" sz="1600" dirty="0"/>
                <a:t>amp a</a:t>
              </a:r>
            </a:p>
            <a:p>
              <a:r>
                <a:rPr lang="en-US" sz="1600" dirty="0"/>
                <a:t>Low noise</a:t>
              </a:r>
              <a:endParaRPr lang="en-US" sz="1050" dirty="0"/>
            </a:p>
          </p:txBody>
        </p:sp>
        <p:cxnSp>
          <p:nvCxnSpPr>
            <p:cNvPr id="44" name="Straight Arrow Connector 43">
              <a:extLst>
                <a:ext uri="{FF2B5EF4-FFF2-40B4-BE49-F238E27FC236}">
                  <a16:creationId xmlns:a16="http://schemas.microsoft.com/office/drawing/2014/main" id="{BE97B263-3824-32C3-8EAD-A32228EC71E0}"/>
                </a:ext>
              </a:extLst>
            </p:cNvPr>
            <p:cNvCxnSpPr>
              <a:cxnSpLocks/>
            </p:cNvCxnSpPr>
            <p:nvPr/>
          </p:nvCxnSpPr>
          <p:spPr>
            <a:xfrm>
              <a:off x="6360600" y="3246383"/>
              <a:ext cx="371950" cy="0"/>
            </a:xfrm>
            <a:prstGeom prst="straightConnector1">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45" name="Rectangle 44">
              <a:extLst>
                <a:ext uri="{FF2B5EF4-FFF2-40B4-BE49-F238E27FC236}">
                  <a16:creationId xmlns:a16="http://schemas.microsoft.com/office/drawing/2014/main" id="{0B209628-E043-D62E-5C06-3956E4E1ACC5}"/>
                </a:ext>
              </a:extLst>
            </p:cNvPr>
            <p:cNvSpPr/>
            <p:nvPr/>
          </p:nvSpPr>
          <p:spPr>
            <a:xfrm>
              <a:off x="6703985" y="2874133"/>
              <a:ext cx="1376581" cy="6865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BFCAB6E4-297C-CECC-D048-0AD380334B41}"/>
                </a:ext>
              </a:extLst>
            </p:cNvPr>
            <p:cNvSpPr/>
            <p:nvPr/>
          </p:nvSpPr>
          <p:spPr>
            <a:xfrm>
              <a:off x="6953061" y="3025026"/>
              <a:ext cx="878430" cy="378765"/>
            </a:xfrm>
            <a:prstGeom prst="rect">
              <a:avLst/>
            </a:prstGeom>
            <a:solidFill>
              <a:schemeClr val="bg1">
                <a:lumMod val="9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r>
                <a:rPr lang="en-US" i="1" dirty="0">
                  <a:solidFill>
                    <a:sysClr val="windowText" lastClr="000000"/>
                  </a:solidFill>
                </a:rPr>
                <a:t>Gb</a:t>
              </a:r>
              <a:endParaRPr lang="en-US" i="1" baseline="-25000" dirty="0">
                <a:solidFill>
                  <a:sysClr val="windowText" lastClr="000000"/>
                </a:solidFill>
              </a:endParaRPr>
            </a:p>
          </p:txBody>
        </p:sp>
        <p:sp>
          <p:nvSpPr>
            <p:cNvPr id="47" name="Rectangle 46">
              <a:extLst>
                <a:ext uri="{FF2B5EF4-FFF2-40B4-BE49-F238E27FC236}">
                  <a16:creationId xmlns:a16="http://schemas.microsoft.com/office/drawing/2014/main" id="{C581411C-3C01-4E94-BF9C-40822E52D812}"/>
                </a:ext>
              </a:extLst>
            </p:cNvPr>
            <p:cNvSpPr/>
            <p:nvPr/>
          </p:nvSpPr>
          <p:spPr>
            <a:xfrm>
              <a:off x="5720220" y="2247758"/>
              <a:ext cx="812058" cy="378765"/>
            </a:xfrm>
            <a:prstGeom prst="rect">
              <a:avLst/>
            </a:prstGeom>
            <a:solidFill>
              <a:schemeClr val="bg1">
                <a:lumMod val="95000"/>
              </a:schemeClr>
            </a:solidFill>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r>
                <a:rPr lang="en-US" i="1" dirty="0">
                  <a:solidFill>
                    <a:sysClr val="windowText" lastClr="000000"/>
                  </a:solidFill>
                </a:rPr>
                <a:t>N</a:t>
              </a:r>
              <a:r>
                <a:rPr lang="en-US" i="1" baseline="-25000" dirty="0">
                  <a:solidFill>
                    <a:sysClr val="windowText" lastClr="000000"/>
                  </a:solidFill>
                </a:rPr>
                <a:t>s</a:t>
              </a:r>
            </a:p>
          </p:txBody>
        </p:sp>
        <p:cxnSp>
          <p:nvCxnSpPr>
            <p:cNvPr id="48" name="Straight Arrow Connector 47">
              <a:extLst>
                <a:ext uri="{FF2B5EF4-FFF2-40B4-BE49-F238E27FC236}">
                  <a16:creationId xmlns:a16="http://schemas.microsoft.com/office/drawing/2014/main" id="{5AA5907A-80EB-315D-5618-C2B2583CB1A0}"/>
                </a:ext>
              </a:extLst>
            </p:cNvPr>
            <p:cNvCxnSpPr>
              <a:cxnSpLocks/>
            </p:cNvCxnSpPr>
            <p:nvPr/>
          </p:nvCxnSpPr>
          <p:spPr>
            <a:xfrm>
              <a:off x="6124010" y="2641521"/>
              <a:ext cx="0" cy="353027"/>
            </a:xfrm>
            <a:prstGeom prst="straightConnector1">
              <a:avLst/>
            </a:prstGeom>
            <a:ln w="28575" cap="flat" cmpd="sng" algn="ctr">
              <a:solidFill>
                <a:schemeClr val="dk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69" name="Summing Junction 68">
              <a:extLst>
                <a:ext uri="{FF2B5EF4-FFF2-40B4-BE49-F238E27FC236}">
                  <a16:creationId xmlns:a16="http://schemas.microsoft.com/office/drawing/2014/main" id="{CC869FC9-911A-D41F-2E71-F4CED4E10A7A}"/>
                </a:ext>
              </a:extLst>
            </p:cNvPr>
            <p:cNvSpPr/>
            <p:nvPr/>
          </p:nvSpPr>
          <p:spPr>
            <a:xfrm>
              <a:off x="5923920" y="3026032"/>
              <a:ext cx="423045" cy="423045"/>
            </a:xfrm>
            <a:prstGeom prst="flowChartSummingJunction">
              <a:avLst/>
            </a:prstGeom>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0099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E1FF5-6FBC-4F29-8E8B-20934DF6BE48}"/>
              </a:ext>
            </a:extLst>
          </p:cNvPr>
          <p:cNvSpPr>
            <a:spLocks noGrp="1"/>
          </p:cNvSpPr>
          <p:nvPr>
            <p:ph type="title"/>
          </p:nvPr>
        </p:nvSpPr>
        <p:spPr>
          <a:xfrm>
            <a:off x="838200" y="270537"/>
            <a:ext cx="10515600" cy="1325563"/>
          </a:xfrm>
        </p:spPr>
        <p:txBody>
          <a:bodyPr/>
          <a:lstStyle/>
          <a:p>
            <a:r>
              <a:rPr lang="en-US" dirty="0"/>
              <a:t>Noise in feedback systems</a:t>
            </a:r>
          </a:p>
        </p:txBody>
      </p:sp>
      <p:sp>
        <p:nvSpPr>
          <p:cNvPr id="3" name="Content Placeholder 2">
            <a:extLst>
              <a:ext uri="{FF2B5EF4-FFF2-40B4-BE49-F238E27FC236}">
                <a16:creationId xmlns:a16="http://schemas.microsoft.com/office/drawing/2014/main" id="{0087F457-FC81-6923-C02A-AD88C42EA9B2}"/>
              </a:ext>
            </a:extLst>
          </p:cNvPr>
          <p:cNvSpPr>
            <a:spLocks noGrp="1"/>
          </p:cNvSpPr>
          <p:nvPr>
            <p:ph idx="1"/>
          </p:nvPr>
        </p:nvSpPr>
        <p:spPr>
          <a:xfrm>
            <a:off x="768214" y="1345472"/>
            <a:ext cx="10515600" cy="4214946"/>
          </a:xfrm>
        </p:spPr>
        <p:txBody>
          <a:bodyPr/>
          <a:lstStyle/>
          <a:p>
            <a:r>
              <a:rPr lang="en-US" dirty="0"/>
              <a:t>Closed loop:</a:t>
            </a:r>
          </a:p>
          <a:p>
            <a:endParaRPr lang="en-US" dirty="0"/>
          </a:p>
          <a:p>
            <a:r>
              <a:rPr lang="en-US" dirty="0"/>
              <a:t>Noise alone:  </a:t>
            </a:r>
          </a:p>
        </p:txBody>
      </p:sp>
      <p:grpSp>
        <p:nvGrpSpPr>
          <p:cNvPr id="9" name="Group 8">
            <a:extLst>
              <a:ext uri="{FF2B5EF4-FFF2-40B4-BE49-F238E27FC236}">
                <a16:creationId xmlns:a16="http://schemas.microsoft.com/office/drawing/2014/main" id="{4834C692-7A93-939C-E205-A9266B007AE7}"/>
              </a:ext>
            </a:extLst>
          </p:cNvPr>
          <p:cNvGrpSpPr/>
          <p:nvPr/>
        </p:nvGrpSpPr>
        <p:grpSpPr>
          <a:xfrm>
            <a:off x="878958" y="3515375"/>
            <a:ext cx="6653878" cy="3281295"/>
            <a:chOff x="2933510" y="1839947"/>
            <a:chExt cx="6653878" cy="3281295"/>
          </a:xfrm>
        </p:grpSpPr>
        <p:sp>
          <p:nvSpPr>
            <p:cNvPr id="28" name="Rectangle 27">
              <a:extLst>
                <a:ext uri="{FF2B5EF4-FFF2-40B4-BE49-F238E27FC236}">
                  <a16:creationId xmlns:a16="http://schemas.microsoft.com/office/drawing/2014/main" id="{0BEE71E3-221F-B3FC-0F35-63DDA458CD46}"/>
                </a:ext>
              </a:extLst>
            </p:cNvPr>
            <p:cNvSpPr/>
            <p:nvPr/>
          </p:nvSpPr>
          <p:spPr>
            <a:xfrm>
              <a:off x="4155244" y="2873408"/>
              <a:ext cx="1376581" cy="6865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7FE6049-FFFB-2F61-3D7C-3FE9D699A5DA}"/>
                </a:ext>
              </a:extLst>
            </p:cNvPr>
            <p:cNvSpPr/>
            <p:nvPr/>
          </p:nvSpPr>
          <p:spPr>
            <a:xfrm>
              <a:off x="4404320" y="3024301"/>
              <a:ext cx="878430" cy="378765"/>
            </a:xfrm>
            <a:prstGeom prst="rect">
              <a:avLst/>
            </a:prstGeom>
            <a:solidFill>
              <a:schemeClr val="bg1">
                <a:lumMod val="9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r>
                <a:rPr lang="en-US" i="1" dirty="0">
                  <a:solidFill>
                    <a:sysClr val="windowText" lastClr="000000"/>
                  </a:solidFill>
                </a:rPr>
                <a:t>G</a:t>
              </a:r>
              <a:r>
                <a:rPr lang="en-US" i="1" baseline="-25000" dirty="0">
                  <a:solidFill>
                    <a:sysClr val="windowText" lastClr="000000"/>
                  </a:solidFill>
                </a:rPr>
                <a:t>a</a:t>
              </a:r>
            </a:p>
          </p:txBody>
        </p:sp>
        <p:cxnSp>
          <p:nvCxnSpPr>
            <p:cNvPr id="33" name="Straight Arrow Connector 32">
              <a:extLst>
                <a:ext uri="{FF2B5EF4-FFF2-40B4-BE49-F238E27FC236}">
                  <a16:creationId xmlns:a16="http://schemas.microsoft.com/office/drawing/2014/main" id="{48F0DD0D-93EA-17A8-0903-8576D927BF3F}"/>
                </a:ext>
              </a:extLst>
            </p:cNvPr>
            <p:cNvCxnSpPr>
              <a:cxnSpLocks/>
              <a:stCxn id="56" idx="6"/>
            </p:cNvCxnSpPr>
            <p:nvPr/>
          </p:nvCxnSpPr>
          <p:spPr>
            <a:xfrm>
              <a:off x="3860887" y="3211137"/>
              <a:ext cx="294357" cy="8883"/>
            </a:xfrm>
            <a:prstGeom prst="straightConnector1">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CAADA99C-2727-E17C-6AE5-BFE1DC8154F6}"/>
                </a:ext>
              </a:extLst>
            </p:cNvPr>
            <p:cNvSpPr txBox="1"/>
            <p:nvPr/>
          </p:nvSpPr>
          <p:spPr>
            <a:xfrm>
              <a:off x="2933510" y="2671926"/>
              <a:ext cx="365806" cy="400110"/>
            </a:xfrm>
            <a:prstGeom prst="rect">
              <a:avLst/>
            </a:prstGeom>
            <a:noFill/>
          </p:spPr>
          <p:txBody>
            <a:bodyPr wrap="none" rtlCol="0">
              <a:spAutoFit/>
            </a:bodyPr>
            <a:lstStyle/>
            <a:p>
              <a:r>
                <a:rPr lang="en-US" sz="2000" i="1" dirty="0" err="1">
                  <a:latin typeface="Arial" panose="020B0604020202020204" pitchFamily="34" charset="0"/>
                  <a:cs typeface="Arial" panose="020B0604020202020204" pitchFamily="34" charset="0"/>
                </a:rPr>
                <a:t>e</a:t>
              </a:r>
              <a:r>
                <a:rPr lang="en-US" sz="2000" i="1" baseline="-25000" dirty="0" err="1">
                  <a:latin typeface="Arial" panose="020B0604020202020204" pitchFamily="34" charset="0"/>
                  <a:cs typeface="Arial" panose="020B0604020202020204" pitchFamily="34" charset="0"/>
                </a:rPr>
                <a:t>i</a:t>
              </a:r>
              <a:endParaRPr lang="en-US" sz="1200" i="1" baseline="-25000"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CD3A2AF8-2468-1B62-360A-981A8F469B5D}"/>
                </a:ext>
              </a:extLst>
            </p:cNvPr>
            <p:cNvSpPr txBox="1"/>
            <p:nvPr/>
          </p:nvSpPr>
          <p:spPr>
            <a:xfrm>
              <a:off x="5506808" y="1839947"/>
              <a:ext cx="1257267" cy="338554"/>
            </a:xfrm>
            <a:prstGeom prst="rect">
              <a:avLst/>
            </a:prstGeom>
            <a:noFill/>
          </p:spPr>
          <p:txBody>
            <a:bodyPr wrap="none" rtlCol="0">
              <a:spAutoFit/>
            </a:bodyPr>
            <a:lstStyle/>
            <a:p>
              <a:r>
                <a:rPr lang="en-US" sz="1600" dirty="0"/>
                <a:t>Noise source</a:t>
              </a:r>
              <a:endParaRPr lang="en-US" sz="1050" dirty="0"/>
            </a:p>
          </p:txBody>
        </p:sp>
        <p:cxnSp>
          <p:nvCxnSpPr>
            <p:cNvPr id="37" name="Straight Arrow Connector 36">
              <a:extLst>
                <a:ext uri="{FF2B5EF4-FFF2-40B4-BE49-F238E27FC236}">
                  <a16:creationId xmlns:a16="http://schemas.microsoft.com/office/drawing/2014/main" id="{B7945D75-F90D-2325-4E5A-51DBB948FCB3}"/>
                </a:ext>
              </a:extLst>
            </p:cNvPr>
            <p:cNvCxnSpPr>
              <a:cxnSpLocks/>
            </p:cNvCxnSpPr>
            <p:nvPr/>
          </p:nvCxnSpPr>
          <p:spPr>
            <a:xfrm>
              <a:off x="5531824" y="3245658"/>
              <a:ext cx="371950" cy="0"/>
            </a:xfrm>
            <a:prstGeom prst="straightConnector1">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348AA269-8F14-55C5-1CAA-A9E274229BB8}"/>
                </a:ext>
              </a:extLst>
            </p:cNvPr>
            <p:cNvSpPr txBox="1"/>
            <p:nvPr/>
          </p:nvSpPr>
          <p:spPr>
            <a:xfrm>
              <a:off x="7920752" y="3578379"/>
              <a:ext cx="707245" cy="338554"/>
            </a:xfrm>
            <a:prstGeom prst="rect">
              <a:avLst/>
            </a:prstGeom>
            <a:noFill/>
          </p:spPr>
          <p:txBody>
            <a:bodyPr wrap="none" rtlCol="0">
              <a:spAutoFit/>
            </a:bodyPr>
            <a:lstStyle/>
            <a:p>
              <a:r>
                <a:rPr lang="en-US" sz="1600" dirty="0"/>
                <a:t>amp b</a:t>
              </a:r>
              <a:endParaRPr lang="en-US" sz="1050" dirty="0"/>
            </a:p>
          </p:txBody>
        </p:sp>
        <p:cxnSp>
          <p:nvCxnSpPr>
            <p:cNvPr id="39" name="Straight Arrow Connector 38">
              <a:extLst>
                <a:ext uri="{FF2B5EF4-FFF2-40B4-BE49-F238E27FC236}">
                  <a16:creationId xmlns:a16="http://schemas.microsoft.com/office/drawing/2014/main" id="{D2BCDD7E-1D74-C214-F99C-E14EE0686CD0}"/>
                </a:ext>
              </a:extLst>
            </p:cNvPr>
            <p:cNvCxnSpPr>
              <a:cxnSpLocks/>
            </p:cNvCxnSpPr>
            <p:nvPr/>
          </p:nvCxnSpPr>
          <p:spPr>
            <a:xfrm>
              <a:off x="7913037" y="3238355"/>
              <a:ext cx="1228182" cy="0"/>
            </a:xfrm>
            <a:prstGeom prst="straightConnector1">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40" name="TextBox 39">
              <a:extLst>
                <a:ext uri="{FF2B5EF4-FFF2-40B4-BE49-F238E27FC236}">
                  <a16:creationId xmlns:a16="http://schemas.microsoft.com/office/drawing/2014/main" id="{AD1791C5-9129-F1A6-C918-E0F6A2CA1A33}"/>
                </a:ext>
              </a:extLst>
            </p:cNvPr>
            <p:cNvSpPr txBox="1"/>
            <p:nvPr/>
          </p:nvSpPr>
          <p:spPr>
            <a:xfrm>
              <a:off x="8104825" y="2809822"/>
              <a:ext cx="421910" cy="400110"/>
            </a:xfrm>
            <a:prstGeom prst="rect">
              <a:avLst/>
            </a:prstGeom>
            <a:noFill/>
          </p:spPr>
          <p:txBody>
            <a:bodyPr wrap="none" rtlCol="0">
              <a:spAutoFit/>
            </a:bodyPr>
            <a:lstStyle/>
            <a:p>
              <a:r>
                <a:rPr lang="en-US" sz="2000" i="1" dirty="0" err="1">
                  <a:latin typeface="Arial" panose="020B0604020202020204" pitchFamily="34" charset="0"/>
                  <a:cs typeface="Arial" panose="020B0604020202020204" pitchFamily="34" charset="0"/>
                </a:rPr>
                <a:t>e</a:t>
              </a:r>
              <a:r>
                <a:rPr lang="en-US" sz="2000" i="1" baseline="-25000" dirty="0" err="1">
                  <a:latin typeface="Arial" panose="020B0604020202020204" pitchFamily="34" charset="0"/>
                  <a:cs typeface="Arial" panose="020B0604020202020204" pitchFamily="34" charset="0"/>
                </a:rPr>
                <a:t>o</a:t>
              </a:r>
              <a:endParaRPr lang="en-US" sz="1200" i="1" baseline="-25000" dirty="0">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99E4A55C-4130-96BB-5F6E-FC23A5C73A8C}"/>
                </a:ext>
              </a:extLst>
            </p:cNvPr>
            <p:cNvSpPr txBox="1"/>
            <p:nvPr/>
          </p:nvSpPr>
          <p:spPr>
            <a:xfrm>
              <a:off x="4445296" y="3602674"/>
              <a:ext cx="697627" cy="338554"/>
            </a:xfrm>
            <a:prstGeom prst="rect">
              <a:avLst/>
            </a:prstGeom>
            <a:noFill/>
          </p:spPr>
          <p:txBody>
            <a:bodyPr wrap="none" rtlCol="0">
              <a:spAutoFit/>
            </a:bodyPr>
            <a:lstStyle/>
            <a:p>
              <a:r>
                <a:rPr lang="en-US" sz="1600" dirty="0"/>
                <a:t>amp a</a:t>
              </a:r>
              <a:endParaRPr lang="en-US" sz="1050" dirty="0"/>
            </a:p>
          </p:txBody>
        </p:sp>
        <p:cxnSp>
          <p:nvCxnSpPr>
            <p:cNvPr id="44" name="Straight Arrow Connector 43">
              <a:extLst>
                <a:ext uri="{FF2B5EF4-FFF2-40B4-BE49-F238E27FC236}">
                  <a16:creationId xmlns:a16="http://schemas.microsoft.com/office/drawing/2014/main" id="{BE97B263-3824-32C3-8EAD-A32228EC71E0}"/>
                </a:ext>
              </a:extLst>
            </p:cNvPr>
            <p:cNvCxnSpPr>
              <a:cxnSpLocks/>
            </p:cNvCxnSpPr>
            <p:nvPr/>
          </p:nvCxnSpPr>
          <p:spPr>
            <a:xfrm>
              <a:off x="6360600" y="3246383"/>
              <a:ext cx="371950" cy="0"/>
            </a:xfrm>
            <a:prstGeom prst="straightConnector1">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45" name="Rectangle 44">
              <a:extLst>
                <a:ext uri="{FF2B5EF4-FFF2-40B4-BE49-F238E27FC236}">
                  <a16:creationId xmlns:a16="http://schemas.microsoft.com/office/drawing/2014/main" id="{0B209628-E043-D62E-5C06-3956E4E1ACC5}"/>
                </a:ext>
              </a:extLst>
            </p:cNvPr>
            <p:cNvSpPr/>
            <p:nvPr/>
          </p:nvSpPr>
          <p:spPr>
            <a:xfrm>
              <a:off x="6703985" y="2874133"/>
              <a:ext cx="1376581" cy="6865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BFCAB6E4-297C-CECC-D048-0AD380334B41}"/>
                </a:ext>
              </a:extLst>
            </p:cNvPr>
            <p:cNvSpPr/>
            <p:nvPr/>
          </p:nvSpPr>
          <p:spPr>
            <a:xfrm>
              <a:off x="6953061" y="3025026"/>
              <a:ext cx="878430" cy="378765"/>
            </a:xfrm>
            <a:prstGeom prst="rect">
              <a:avLst/>
            </a:prstGeom>
            <a:solidFill>
              <a:schemeClr val="bg1">
                <a:lumMod val="9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r>
                <a:rPr lang="en-US" i="1" dirty="0">
                  <a:solidFill>
                    <a:sysClr val="windowText" lastClr="000000"/>
                  </a:solidFill>
                </a:rPr>
                <a:t>G</a:t>
              </a:r>
              <a:r>
                <a:rPr lang="en-US" i="1" baseline="-25000" dirty="0">
                  <a:solidFill>
                    <a:sysClr val="windowText" lastClr="000000"/>
                  </a:solidFill>
                </a:rPr>
                <a:t>b</a:t>
              </a:r>
            </a:p>
          </p:txBody>
        </p:sp>
        <p:sp>
          <p:nvSpPr>
            <p:cNvPr id="47" name="Rectangle 46">
              <a:extLst>
                <a:ext uri="{FF2B5EF4-FFF2-40B4-BE49-F238E27FC236}">
                  <a16:creationId xmlns:a16="http://schemas.microsoft.com/office/drawing/2014/main" id="{C581411C-3C01-4E94-BF9C-40822E52D812}"/>
                </a:ext>
              </a:extLst>
            </p:cNvPr>
            <p:cNvSpPr/>
            <p:nvPr/>
          </p:nvSpPr>
          <p:spPr>
            <a:xfrm>
              <a:off x="5720220" y="2247758"/>
              <a:ext cx="812058" cy="378765"/>
            </a:xfrm>
            <a:prstGeom prst="rect">
              <a:avLst/>
            </a:prstGeom>
            <a:solidFill>
              <a:schemeClr val="bg1">
                <a:lumMod val="95000"/>
              </a:schemeClr>
            </a:solidFill>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r>
                <a:rPr lang="en-US" i="1" dirty="0">
                  <a:solidFill>
                    <a:sysClr val="windowText" lastClr="000000"/>
                  </a:solidFill>
                </a:rPr>
                <a:t>N</a:t>
              </a:r>
              <a:r>
                <a:rPr lang="en-US" i="1" baseline="-25000" dirty="0">
                  <a:solidFill>
                    <a:sysClr val="windowText" lastClr="000000"/>
                  </a:solidFill>
                </a:rPr>
                <a:t>s</a:t>
              </a:r>
            </a:p>
          </p:txBody>
        </p:sp>
        <p:cxnSp>
          <p:nvCxnSpPr>
            <p:cNvPr id="48" name="Straight Arrow Connector 47">
              <a:extLst>
                <a:ext uri="{FF2B5EF4-FFF2-40B4-BE49-F238E27FC236}">
                  <a16:creationId xmlns:a16="http://schemas.microsoft.com/office/drawing/2014/main" id="{5AA5907A-80EB-315D-5618-C2B2583CB1A0}"/>
                </a:ext>
              </a:extLst>
            </p:cNvPr>
            <p:cNvCxnSpPr>
              <a:cxnSpLocks/>
            </p:cNvCxnSpPr>
            <p:nvPr/>
          </p:nvCxnSpPr>
          <p:spPr>
            <a:xfrm>
              <a:off x="6124010" y="2641521"/>
              <a:ext cx="0" cy="353027"/>
            </a:xfrm>
            <a:prstGeom prst="straightConnector1">
              <a:avLst/>
            </a:prstGeom>
            <a:ln w="28575" cap="flat" cmpd="sng" algn="ctr">
              <a:solidFill>
                <a:schemeClr val="dk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55" name="Elbow Connector 54">
              <a:extLst>
                <a:ext uri="{FF2B5EF4-FFF2-40B4-BE49-F238E27FC236}">
                  <a16:creationId xmlns:a16="http://schemas.microsoft.com/office/drawing/2014/main" id="{CA1439E6-2F4C-7880-EE21-B7B4806767FC}"/>
                </a:ext>
              </a:extLst>
            </p:cNvPr>
            <p:cNvCxnSpPr>
              <a:cxnSpLocks/>
              <a:stCxn id="65" idx="3"/>
            </p:cNvCxnSpPr>
            <p:nvPr/>
          </p:nvCxnSpPr>
          <p:spPr>
            <a:xfrm flipV="1">
              <a:off x="6770279" y="3252449"/>
              <a:ext cx="1874966" cy="1525531"/>
            </a:xfrm>
            <a:prstGeom prst="bentConnector3">
              <a:avLst>
                <a:gd name="adj1" fmla="val 99329"/>
              </a:avLst>
            </a:prstGeom>
            <a:ln w="28575">
              <a:solidFill>
                <a:schemeClr val="tx1"/>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56" name="Summing Junction 55">
              <a:extLst>
                <a:ext uri="{FF2B5EF4-FFF2-40B4-BE49-F238E27FC236}">
                  <a16:creationId xmlns:a16="http://schemas.microsoft.com/office/drawing/2014/main" id="{5A237066-7E87-5C3C-A7ED-D8684488C584}"/>
                </a:ext>
              </a:extLst>
            </p:cNvPr>
            <p:cNvSpPr/>
            <p:nvPr/>
          </p:nvSpPr>
          <p:spPr>
            <a:xfrm>
              <a:off x="3437842" y="2999615"/>
              <a:ext cx="423045" cy="423045"/>
            </a:xfrm>
            <a:prstGeom prst="flowChartSummingJunction">
              <a:avLst/>
            </a:prstGeom>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60464F28-F224-1050-8288-8F982F0CCBA0}"/>
                </a:ext>
              </a:extLst>
            </p:cNvPr>
            <p:cNvSpPr txBox="1"/>
            <p:nvPr/>
          </p:nvSpPr>
          <p:spPr>
            <a:xfrm>
              <a:off x="3161776" y="2751071"/>
              <a:ext cx="389850" cy="584775"/>
            </a:xfrm>
            <a:prstGeom prst="rect">
              <a:avLst/>
            </a:prstGeom>
            <a:noFill/>
          </p:spPr>
          <p:txBody>
            <a:bodyPr wrap="none" rtlCol="0">
              <a:spAutoFit/>
            </a:bodyPr>
            <a:lstStyle/>
            <a:p>
              <a:r>
                <a:rPr lang="en-US" sz="3200" dirty="0"/>
                <a:t>+</a:t>
              </a:r>
              <a:endParaRPr lang="en-US" dirty="0"/>
            </a:p>
          </p:txBody>
        </p:sp>
        <p:sp>
          <p:nvSpPr>
            <p:cNvPr id="58" name="TextBox 57">
              <a:extLst>
                <a:ext uri="{FF2B5EF4-FFF2-40B4-BE49-F238E27FC236}">
                  <a16:creationId xmlns:a16="http://schemas.microsoft.com/office/drawing/2014/main" id="{F05769EB-9878-FF95-357D-E8FC4175F4FE}"/>
                </a:ext>
              </a:extLst>
            </p:cNvPr>
            <p:cNvSpPr txBox="1"/>
            <p:nvPr/>
          </p:nvSpPr>
          <p:spPr>
            <a:xfrm>
              <a:off x="3246855" y="3237630"/>
              <a:ext cx="309700" cy="584775"/>
            </a:xfrm>
            <a:prstGeom prst="rect">
              <a:avLst/>
            </a:prstGeom>
            <a:noFill/>
          </p:spPr>
          <p:txBody>
            <a:bodyPr wrap="none" rtlCol="0">
              <a:spAutoFit/>
            </a:bodyPr>
            <a:lstStyle/>
            <a:p>
              <a:r>
                <a:rPr lang="en-US" sz="3200" dirty="0"/>
                <a:t>-</a:t>
              </a:r>
              <a:endParaRPr lang="en-US" dirty="0"/>
            </a:p>
          </p:txBody>
        </p:sp>
        <p:cxnSp>
          <p:nvCxnSpPr>
            <p:cNvPr id="59" name="Straight Arrow Connector 58">
              <a:extLst>
                <a:ext uri="{FF2B5EF4-FFF2-40B4-BE49-F238E27FC236}">
                  <a16:creationId xmlns:a16="http://schemas.microsoft.com/office/drawing/2014/main" id="{358C0787-1B72-6667-F0A0-BE153298C152}"/>
                </a:ext>
              </a:extLst>
            </p:cNvPr>
            <p:cNvCxnSpPr>
              <a:cxnSpLocks/>
              <a:endCxn id="56" idx="2"/>
            </p:cNvCxnSpPr>
            <p:nvPr/>
          </p:nvCxnSpPr>
          <p:spPr>
            <a:xfrm flipV="1">
              <a:off x="3009686" y="3211137"/>
              <a:ext cx="428156" cy="1274"/>
            </a:xfrm>
            <a:prstGeom prst="straightConnector1">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60" name="Elbow Connector 59">
              <a:extLst>
                <a:ext uri="{FF2B5EF4-FFF2-40B4-BE49-F238E27FC236}">
                  <a16:creationId xmlns:a16="http://schemas.microsoft.com/office/drawing/2014/main" id="{54EA8161-28E6-F129-2E14-AB67DABF1904}"/>
                </a:ext>
              </a:extLst>
            </p:cNvPr>
            <p:cNvCxnSpPr>
              <a:cxnSpLocks/>
              <a:stCxn id="56" idx="4"/>
            </p:cNvCxnSpPr>
            <p:nvPr/>
          </p:nvCxnSpPr>
          <p:spPr>
            <a:xfrm rot="16200000" flipH="1">
              <a:off x="4146027" y="2925997"/>
              <a:ext cx="1355321" cy="2348644"/>
            </a:xfrm>
            <a:prstGeom prst="bentConnector2">
              <a:avLst/>
            </a:prstGeom>
            <a:ln w="28575">
              <a:solidFill>
                <a:schemeClr val="tx1"/>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5F17BB90-68FA-11C2-B740-24C81AD4DA0C}"/>
                </a:ext>
              </a:extLst>
            </p:cNvPr>
            <p:cNvSpPr txBox="1"/>
            <p:nvPr/>
          </p:nvSpPr>
          <p:spPr>
            <a:xfrm>
              <a:off x="3192004" y="3808507"/>
              <a:ext cx="421910" cy="400110"/>
            </a:xfrm>
            <a:prstGeom prst="rect">
              <a:avLst/>
            </a:prstGeom>
            <a:noFill/>
          </p:spPr>
          <p:txBody>
            <a:bodyPr wrap="none" rtlCol="0">
              <a:spAutoFit/>
            </a:bodyPr>
            <a:lstStyle/>
            <a:p>
              <a:r>
                <a:rPr lang="en-US" sz="2000" i="1" dirty="0" err="1">
                  <a:latin typeface="Arial" panose="020B0604020202020204" pitchFamily="34" charset="0"/>
                  <a:cs typeface="Arial" panose="020B0604020202020204" pitchFamily="34" charset="0"/>
                </a:rPr>
                <a:t>e</a:t>
              </a:r>
              <a:r>
                <a:rPr lang="en-US" sz="2000" i="1" baseline="-25000" dirty="0" err="1">
                  <a:latin typeface="Arial" panose="020B0604020202020204" pitchFamily="34" charset="0"/>
                  <a:cs typeface="Arial" panose="020B0604020202020204" pitchFamily="34" charset="0"/>
                </a:rPr>
                <a:t>o</a:t>
              </a:r>
              <a:endParaRPr lang="en-US" sz="1200" i="1" baseline="-25000" dirty="0">
                <a:latin typeface="Arial" panose="020B0604020202020204" pitchFamily="34" charset="0"/>
                <a:cs typeface="Arial" panose="020B0604020202020204" pitchFamily="34" charset="0"/>
              </a:endParaRPr>
            </a:p>
          </p:txBody>
        </p:sp>
        <p:sp>
          <p:nvSpPr>
            <p:cNvPr id="65" name="Rectangle 64">
              <a:extLst>
                <a:ext uri="{FF2B5EF4-FFF2-40B4-BE49-F238E27FC236}">
                  <a16:creationId xmlns:a16="http://schemas.microsoft.com/office/drawing/2014/main" id="{9744DD3A-D641-A969-5E20-49C0A08EE33D}"/>
                </a:ext>
              </a:extLst>
            </p:cNvPr>
            <p:cNvSpPr/>
            <p:nvPr/>
          </p:nvSpPr>
          <p:spPr>
            <a:xfrm>
              <a:off x="5393698" y="4434717"/>
              <a:ext cx="1376581" cy="6865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417FAEF5-E89C-DEBA-1C0B-7DBF1B055873}"/>
                </a:ext>
              </a:extLst>
            </p:cNvPr>
            <p:cNvSpPr/>
            <p:nvPr/>
          </p:nvSpPr>
          <p:spPr>
            <a:xfrm>
              <a:off x="5642774" y="4585610"/>
              <a:ext cx="878430" cy="378765"/>
            </a:xfrm>
            <a:prstGeom prst="rect">
              <a:avLst/>
            </a:prstGeom>
            <a:solidFill>
              <a:schemeClr val="bg1">
                <a:lumMod val="9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r>
                <a:rPr lang="en-US" i="1" dirty="0">
                  <a:solidFill>
                    <a:sysClr val="windowText" lastClr="000000"/>
                  </a:solidFill>
                </a:rPr>
                <a:t>G</a:t>
              </a:r>
              <a:r>
                <a:rPr lang="en-US" i="1" baseline="-25000" dirty="0">
                  <a:solidFill>
                    <a:sysClr val="windowText" lastClr="000000"/>
                  </a:solidFill>
                </a:rPr>
                <a:t>f</a:t>
              </a:r>
            </a:p>
          </p:txBody>
        </p:sp>
        <p:sp>
          <p:nvSpPr>
            <p:cNvPr id="68" name="TextBox 67">
              <a:extLst>
                <a:ext uri="{FF2B5EF4-FFF2-40B4-BE49-F238E27FC236}">
                  <a16:creationId xmlns:a16="http://schemas.microsoft.com/office/drawing/2014/main" id="{1D1DFBE2-FE9C-1AAF-E844-33BBF403AADB}"/>
                </a:ext>
              </a:extLst>
            </p:cNvPr>
            <p:cNvSpPr txBox="1"/>
            <p:nvPr/>
          </p:nvSpPr>
          <p:spPr>
            <a:xfrm>
              <a:off x="5362726" y="4109448"/>
              <a:ext cx="1576842" cy="338554"/>
            </a:xfrm>
            <a:prstGeom prst="rect">
              <a:avLst/>
            </a:prstGeom>
            <a:noFill/>
          </p:spPr>
          <p:txBody>
            <a:bodyPr wrap="none" rtlCol="0">
              <a:spAutoFit/>
            </a:bodyPr>
            <a:lstStyle/>
            <a:p>
              <a:r>
                <a:rPr lang="en-US" sz="1600" dirty="0"/>
                <a:t>Feedback Device</a:t>
              </a:r>
              <a:endParaRPr lang="en-US" sz="1050" dirty="0"/>
            </a:p>
          </p:txBody>
        </p:sp>
        <p:sp>
          <p:nvSpPr>
            <p:cNvPr id="69" name="Summing Junction 68">
              <a:extLst>
                <a:ext uri="{FF2B5EF4-FFF2-40B4-BE49-F238E27FC236}">
                  <a16:creationId xmlns:a16="http://schemas.microsoft.com/office/drawing/2014/main" id="{CC869FC9-911A-D41F-2E71-F4CED4E10A7A}"/>
                </a:ext>
              </a:extLst>
            </p:cNvPr>
            <p:cNvSpPr/>
            <p:nvPr/>
          </p:nvSpPr>
          <p:spPr>
            <a:xfrm>
              <a:off x="5923920" y="3026032"/>
              <a:ext cx="423045" cy="423045"/>
            </a:xfrm>
            <a:prstGeom prst="flowChartSummingJunction">
              <a:avLst/>
            </a:prstGeom>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BC7CEBD-8A93-0CE6-944B-FEA9C710ABEF}"/>
                </a:ext>
              </a:extLst>
            </p:cNvPr>
            <p:cNvSpPr txBox="1"/>
            <p:nvPr/>
          </p:nvSpPr>
          <p:spPr>
            <a:xfrm>
              <a:off x="9165478" y="2994548"/>
              <a:ext cx="421910" cy="400110"/>
            </a:xfrm>
            <a:prstGeom prst="rect">
              <a:avLst/>
            </a:prstGeom>
            <a:noFill/>
          </p:spPr>
          <p:txBody>
            <a:bodyPr wrap="none" rtlCol="0">
              <a:spAutoFit/>
            </a:bodyPr>
            <a:lstStyle/>
            <a:p>
              <a:r>
                <a:rPr lang="en-US" sz="2000" i="1" dirty="0" err="1">
                  <a:latin typeface="Arial" panose="020B0604020202020204" pitchFamily="34" charset="0"/>
                  <a:cs typeface="Arial" panose="020B0604020202020204" pitchFamily="34" charset="0"/>
                </a:rPr>
                <a:t>e</a:t>
              </a:r>
              <a:r>
                <a:rPr lang="en-US" sz="2000" i="1" baseline="-25000" dirty="0" err="1">
                  <a:latin typeface="Arial" panose="020B0604020202020204" pitchFamily="34" charset="0"/>
                  <a:cs typeface="Arial" panose="020B0604020202020204" pitchFamily="34" charset="0"/>
                </a:rPr>
                <a:t>o</a:t>
              </a:r>
              <a:endParaRPr lang="en-US" sz="1200" i="1" baseline="-25000" dirty="0">
                <a:latin typeface="Arial" panose="020B0604020202020204" pitchFamily="34" charset="0"/>
                <a:cs typeface="Arial" panose="020B0604020202020204" pitchFamily="34" charset="0"/>
              </a:endParaRPr>
            </a:p>
          </p:txBody>
        </p:sp>
      </p:grpSp>
      <p:pic>
        <p:nvPicPr>
          <p:cNvPr id="10" name="Picture 9">
            <a:extLst>
              <a:ext uri="{FF2B5EF4-FFF2-40B4-BE49-F238E27FC236}">
                <a16:creationId xmlns:a16="http://schemas.microsoft.com/office/drawing/2014/main" id="{83064901-DAA4-C551-0914-2EDF2A7247F0}"/>
              </a:ext>
            </a:extLst>
          </p:cNvPr>
          <p:cNvPicPr>
            <a:picLocks noChangeAspect="1"/>
          </p:cNvPicPr>
          <p:nvPr/>
        </p:nvPicPr>
        <p:blipFill>
          <a:blip r:embed="rId2"/>
          <a:stretch>
            <a:fillRect/>
          </a:stretch>
        </p:blipFill>
        <p:spPr>
          <a:xfrm>
            <a:off x="3579649" y="1221824"/>
            <a:ext cx="3138437" cy="769310"/>
          </a:xfrm>
          <a:prstGeom prst="rect">
            <a:avLst/>
          </a:prstGeom>
        </p:spPr>
      </p:pic>
      <p:pic>
        <p:nvPicPr>
          <p:cNvPr id="11" name="Picture 10">
            <a:extLst>
              <a:ext uri="{FF2B5EF4-FFF2-40B4-BE49-F238E27FC236}">
                <a16:creationId xmlns:a16="http://schemas.microsoft.com/office/drawing/2014/main" id="{05DBAD80-B771-9200-FF7B-FE84104AC44B}"/>
              </a:ext>
            </a:extLst>
          </p:cNvPr>
          <p:cNvPicPr>
            <a:picLocks noChangeAspect="1"/>
          </p:cNvPicPr>
          <p:nvPr/>
        </p:nvPicPr>
        <p:blipFill>
          <a:blip r:embed="rId3"/>
          <a:stretch>
            <a:fillRect/>
          </a:stretch>
        </p:blipFill>
        <p:spPr>
          <a:xfrm>
            <a:off x="3646871" y="2329279"/>
            <a:ext cx="2825312" cy="642448"/>
          </a:xfrm>
          <a:prstGeom prst="rect">
            <a:avLst/>
          </a:prstGeom>
        </p:spPr>
      </p:pic>
      <p:pic>
        <p:nvPicPr>
          <p:cNvPr id="12" name="Picture 11">
            <a:extLst>
              <a:ext uri="{FF2B5EF4-FFF2-40B4-BE49-F238E27FC236}">
                <a16:creationId xmlns:a16="http://schemas.microsoft.com/office/drawing/2014/main" id="{DE9AACE6-3D93-7AA0-08E0-64DF6AE262F1}"/>
              </a:ext>
            </a:extLst>
          </p:cNvPr>
          <p:cNvPicPr>
            <a:picLocks noChangeAspect="1"/>
          </p:cNvPicPr>
          <p:nvPr/>
        </p:nvPicPr>
        <p:blipFill>
          <a:blip r:embed="rId4"/>
          <a:stretch>
            <a:fillRect/>
          </a:stretch>
        </p:blipFill>
        <p:spPr>
          <a:xfrm>
            <a:off x="1095828" y="3115866"/>
            <a:ext cx="2661886" cy="315483"/>
          </a:xfrm>
          <a:prstGeom prst="rect">
            <a:avLst/>
          </a:prstGeom>
        </p:spPr>
      </p:pic>
      <p:sp>
        <p:nvSpPr>
          <p:cNvPr id="14" name="TextBox 13">
            <a:extLst>
              <a:ext uri="{FF2B5EF4-FFF2-40B4-BE49-F238E27FC236}">
                <a16:creationId xmlns:a16="http://schemas.microsoft.com/office/drawing/2014/main" id="{CB54D671-9B5E-D6CB-AC8C-1B72B4A97884}"/>
              </a:ext>
            </a:extLst>
          </p:cNvPr>
          <p:cNvSpPr txBox="1"/>
          <p:nvPr/>
        </p:nvSpPr>
        <p:spPr>
          <a:xfrm>
            <a:off x="7532836" y="1345472"/>
            <a:ext cx="4693681" cy="2862322"/>
          </a:xfrm>
          <a:prstGeom prst="rect">
            <a:avLst/>
          </a:prstGeom>
          <a:noFill/>
        </p:spPr>
        <p:txBody>
          <a:bodyPr wrap="square">
            <a:sp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Again, amp a helps</a:t>
            </a:r>
          </a:p>
          <a:p>
            <a:r>
              <a:rPr lang="en-US" sz="2000" dirty="0" err="1">
                <a:latin typeface="Verdana" panose="020B0604030504040204" pitchFamily="34" charset="0"/>
                <a:ea typeface="Verdana" panose="020B0604030504040204" pitchFamily="34" charset="0"/>
                <a:cs typeface="Verdana" panose="020B0604030504040204" pitchFamily="34" charset="0"/>
              </a:rPr>
              <a:t>G</a:t>
            </a:r>
            <a:r>
              <a:rPr lang="en-US" sz="2000" baseline="-25000" dirty="0" err="1">
                <a:latin typeface="Verdana" panose="020B0604030504040204" pitchFamily="34" charset="0"/>
                <a:ea typeface="Verdana" panose="020B0604030504040204" pitchFamily="34" charset="0"/>
                <a:cs typeface="Verdana" panose="020B0604030504040204" pitchFamily="34" charset="0"/>
              </a:rPr>
              <a:t>f</a:t>
            </a:r>
            <a:r>
              <a:rPr lang="en-US" sz="2000" dirty="0" err="1">
                <a:latin typeface="Verdana" panose="020B0604030504040204" pitchFamily="34" charset="0"/>
                <a:ea typeface="Verdana" panose="020B0604030504040204" pitchFamily="34" charset="0"/>
                <a:cs typeface="Verdana" panose="020B0604030504040204" pitchFamily="34" charset="0"/>
              </a:rPr>
              <a:t>G</a:t>
            </a:r>
            <a:r>
              <a:rPr lang="en-US" sz="2000" baseline="-25000" dirty="0" err="1">
                <a:latin typeface="Verdana" panose="020B0604030504040204" pitchFamily="34" charset="0"/>
                <a:ea typeface="Verdana" panose="020B0604030504040204" pitchFamily="34" charset="0"/>
                <a:cs typeface="Verdana" panose="020B0604030504040204" pitchFamily="34" charset="0"/>
              </a:rPr>
              <a:t>a</a:t>
            </a:r>
            <a:r>
              <a:rPr lang="en-US" sz="2000" dirty="0" err="1">
                <a:latin typeface="Verdana" panose="020B0604030504040204" pitchFamily="34" charset="0"/>
                <a:ea typeface="Verdana" panose="020B0604030504040204" pitchFamily="34" charset="0"/>
                <a:cs typeface="Verdana" panose="020B0604030504040204" pitchFamily="34" charset="0"/>
              </a:rPr>
              <a:t>G</a:t>
            </a:r>
            <a:r>
              <a:rPr lang="en-US" sz="2000" baseline="-25000" dirty="0" err="1">
                <a:latin typeface="Verdana" panose="020B0604030504040204" pitchFamily="34" charset="0"/>
                <a:ea typeface="Verdana" panose="020B0604030504040204" pitchFamily="34" charset="0"/>
                <a:cs typeface="Verdana" panose="020B0604030504040204" pitchFamily="34" charset="0"/>
              </a:rPr>
              <a:t>b</a:t>
            </a:r>
            <a:r>
              <a:rPr lang="en-US" sz="2000" dirty="0">
                <a:latin typeface="Verdana" panose="020B0604030504040204" pitchFamily="34" charset="0"/>
                <a:ea typeface="Verdana" panose="020B0604030504040204" pitchFamily="34" charset="0"/>
                <a:cs typeface="Verdana" panose="020B0604030504040204" pitchFamily="34" charset="0"/>
              </a:rPr>
              <a:t> &gt;&gt;1 ?</a:t>
            </a:r>
          </a:p>
          <a:p>
            <a:r>
              <a:rPr lang="en-US" sz="2000" dirty="0">
                <a:latin typeface="Verdana" panose="020B0604030504040204" pitchFamily="34" charset="0"/>
                <a:ea typeface="Verdana" panose="020B0604030504040204" pitchFamily="34" charset="0"/>
                <a:cs typeface="Verdana" panose="020B0604030504040204" pitchFamily="34" charset="0"/>
              </a:rPr>
              <a:t>	N</a:t>
            </a:r>
            <a:r>
              <a:rPr lang="en-US" sz="2000" baseline="-25000" dirty="0">
                <a:latin typeface="Verdana" panose="020B0604030504040204" pitchFamily="34" charset="0"/>
                <a:ea typeface="Verdana" panose="020B0604030504040204" pitchFamily="34" charset="0"/>
                <a:cs typeface="Verdana" panose="020B0604030504040204" pitchFamily="34" charset="0"/>
              </a:rPr>
              <a:t>o</a:t>
            </a:r>
            <a:r>
              <a:rPr lang="en-US" sz="2000" dirty="0">
                <a:latin typeface="Verdana" panose="020B0604030504040204" pitchFamily="34" charset="0"/>
                <a:ea typeface="Verdana" panose="020B0604030504040204" pitchFamily="34" charset="0"/>
                <a:cs typeface="Verdana" panose="020B0604030504040204" pitchFamily="34" charset="0"/>
              </a:rPr>
              <a:t> ~ N</a:t>
            </a:r>
            <a:r>
              <a:rPr lang="en-US" sz="2000" baseline="-25000" dirty="0">
                <a:latin typeface="Verdana" panose="020B0604030504040204" pitchFamily="34" charset="0"/>
                <a:ea typeface="Verdana" panose="020B0604030504040204" pitchFamily="34" charset="0"/>
                <a:cs typeface="Verdana" panose="020B0604030504040204" pitchFamily="34" charset="0"/>
              </a:rPr>
              <a:t>s</a:t>
            </a:r>
            <a:r>
              <a:rPr lang="en-US" sz="2000" dirty="0">
                <a:latin typeface="Verdana" panose="020B0604030504040204" pitchFamily="34" charset="0"/>
                <a:ea typeface="Verdana" panose="020B0604030504040204" pitchFamily="34" charset="0"/>
                <a:cs typeface="Verdana" panose="020B0604030504040204" pitchFamily="34" charset="0"/>
              </a:rPr>
              <a:t>/</a:t>
            </a:r>
            <a:r>
              <a:rPr lang="en-US" sz="2000" dirty="0" err="1">
                <a:latin typeface="Verdana" panose="020B0604030504040204" pitchFamily="34" charset="0"/>
                <a:ea typeface="Verdana" panose="020B0604030504040204" pitchFamily="34" charset="0"/>
                <a:cs typeface="Verdana" panose="020B0604030504040204" pitchFamily="34" charset="0"/>
              </a:rPr>
              <a:t>G</a:t>
            </a:r>
            <a:r>
              <a:rPr lang="en-US" sz="2000" baseline="-25000" dirty="0" err="1">
                <a:latin typeface="Verdana" panose="020B0604030504040204" pitchFamily="34" charset="0"/>
                <a:ea typeface="Verdana" panose="020B0604030504040204" pitchFamily="34" charset="0"/>
                <a:cs typeface="Verdana" panose="020B0604030504040204" pitchFamily="34" charset="0"/>
              </a:rPr>
              <a:t>f</a:t>
            </a:r>
            <a:r>
              <a:rPr lang="en-US" sz="2000" dirty="0" err="1">
                <a:latin typeface="Verdana" panose="020B0604030504040204" pitchFamily="34" charset="0"/>
                <a:ea typeface="Verdana" panose="020B0604030504040204" pitchFamily="34" charset="0"/>
                <a:cs typeface="Verdana" panose="020B0604030504040204" pitchFamily="34" charset="0"/>
              </a:rPr>
              <a:t>G</a:t>
            </a:r>
            <a:r>
              <a:rPr lang="en-US" sz="2000" baseline="-25000" dirty="0" err="1">
                <a:latin typeface="Verdana" panose="020B0604030504040204" pitchFamily="34" charset="0"/>
                <a:ea typeface="Verdana" panose="020B0604030504040204" pitchFamily="34" charset="0"/>
                <a:cs typeface="Verdana" panose="020B0604030504040204" pitchFamily="34" charset="0"/>
              </a:rPr>
              <a:t>a</a:t>
            </a:r>
            <a:r>
              <a:rPr lang="en-US" sz="2000" dirty="0">
                <a:latin typeface="Verdana" panose="020B0604030504040204" pitchFamily="34" charset="0"/>
                <a:ea typeface="Verdana" panose="020B0604030504040204" pitchFamily="34" charset="0"/>
                <a:cs typeface="Verdana" panose="020B0604030504040204" pitchFamily="34" charset="0"/>
              </a:rPr>
              <a:t> !</a:t>
            </a:r>
          </a:p>
          <a:p>
            <a:r>
              <a:rPr lang="en-US" sz="2000" dirty="0">
                <a:latin typeface="Verdana" panose="020B0604030504040204" pitchFamily="34" charset="0"/>
                <a:ea typeface="Verdana" panose="020B0604030504040204" pitchFamily="34" charset="0"/>
                <a:cs typeface="Verdana" panose="020B0604030504040204" pitchFamily="34" charset="0"/>
              </a:rPr>
              <a:t>	very strong noise reduction!</a:t>
            </a:r>
          </a:p>
          <a:p>
            <a:r>
              <a:rPr lang="en-US" sz="2000" dirty="0">
                <a:latin typeface="Verdana" panose="020B0604030504040204" pitchFamily="34" charset="0"/>
                <a:ea typeface="Verdana" panose="020B0604030504040204" pitchFamily="34" charset="0"/>
                <a:cs typeface="Verdana" panose="020B0604030504040204" pitchFamily="34" charset="0"/>
              </a:rPr>
              <a:t>Better SNR and retain benefits of feedback</a:t>
            </a:r>
          </a:p>
          <a:p>
            <a:endParaRPr lang="en-US" sz="2000" dirty="0">
              <a:latin typeface="Verdana" panose="020B0604030504040204" pitchFamily="34" charset="0"/>
              <a:ea typeface="Verdana" panose="020B0604030504040204" pitchFamily="34" charset="0"/>
              <a:cs typeface="Verdana" panose="020B0604030504040204" pitchFamily="34" charset="0"/>
            </a:endParaRPr>
          </a:p>
          <a:p>
            <a:r>
              <a:rPr lang="en-US" sz="2000" dirty="0">
                <a:latin typeface="Verdana" panose="020B0604030504040204" pitchFamily="34" charset="0"/>
                <a:ea typeface="Verdana" panose="020B0604030504040204" pitchFamily="34" charset="0"/>
                <a:cs typeface="Verdana" panose="020B0604030504040204" pitchFamily="34" charset="0"/>
              </a:rPr>
              <a:t>Low-noise amp should be first and ASAP in signal chain</a:t>
            </a:r>
          </a:p>
        </p:txBody>
      </p:sp>
    </p:spTree>
    <p:extLst>
      <p:ext uri="{BB962C8B-B14F-4D97-AF65-F5344CB8AC3E}">
        <p14:creationId xmlns:p14="http://schemas.microsoft.com/office/powerpoint/2010/main" val="249733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6928"/>
            <a:ext cx="10515600" cy="1325563"/>
          </a:xfrm>
        </p:spPr>
        <p:txBody>
          <a:bodyPr>
            <a:noAutofit/>
          </a:bodyPr>
          <a:lstStyle/>
          <a:p>
            <a:r>
              <a:rPr lang="en-US" sz="3600" dirty="0"/>
              <a:t>Filtering</a:t>
            </a:r>
          </a:p>
        </p:txBody>
      </p:sp>
      <p:sp>
        <p:nvSpPr>
          <p:cNvPr id="3" name="Content Placeholder 2"/>
          <p:cNvSpPr>
            <a:spLocks noGrp="1"/>
          </p:cNvSpPr>
          <p:nvPr>
            <p:ph idx="1"/>
          </p:nvPr>
        </p:nvSpPr>
        <p:spPr>
          <a:xfrm>
            <a:off x="1981200" y="1232360"/>
            <a:ext cx="10210800" cy="4525963"/>
          </a:xfrm>
        </p:spPr>
        <p:txBody>
          <a:bodyPr>
            <a:normAutofit/>
          </a:bodyPr>
          <a:lstStyle/>
          <a:p>
            <a:r>
              <a:rPr lang="en-US" sz="2800" dirty="0"/>
              <a:t>What it sounds like. On input or output (or both)</a:t>
            </a:r>
          </a:p>
          <a:p>
            <a:r>
              <a:rPr lang="en-US" sz="2800" dirty="0"/>
              <a:t>Consider signal as having many frequency components, squash the ones you don’t want</a:t>
            </a:r>
          </a:p>
          <a:p>
            <a:r>
              <a:rPr lang="en-US" sz="2800" dirty="0"/>
              <a:t>E.g., equalizer -&gt; tweeter/woofer</a:t>
            </a:r>
          </a:p>
        </p:txBody>
      </p:sp>
      <p:grpSp>
        <p:nvGrpSpPr>
          <p:cNvPr id="7" name="Group 6">
            <a:extLst>
              <a:ext uri="{FF2B5EF4-FFF2-40B4-BE49-F238E27FC236}">
                <a16:creationId xmlns:a16="http://schemas.microsoft.com/office/drawing/2014/main" id="{72B75760-9E0A-D84E-FF91-B670CBFD932F}"/>
              </a:ext>
            </a:extLst>
          </p:cNvPr>
          <p:cNvGrpSpPr/>
          <p:nvPr/>
        </p:nvGrpSpPr>
        <p:grpSpPr>
          <a:xfrm>
            <a:off x="1202940" y="3344204"/>
            <a:ext cx="5483044" cy="3287043"/>
            <a:chOff x="509553" y="1710949"/>
            <a:chExt cx="5838504" cy="3500139"/>
          </a:xfrm>
        </p:grpSpPr>
        <p:cxnSp>
          <p:nvCxnSpPr>
            <p:cNvPr id="8" name="Elbow Connector 7">
              <a:extLst>
                <a:ext uri="{FF2B5EF4-FFF2-40B4-BE49-F238E27FC236}">
                  <a16:creationId xmlns:a16="http://schemas.microsoft.com/office/drawing/2014/main" id="{61B2F42A-3BD7-F6D4-DE23-8398CE6B92C3}"/>
                </a:ext>
              </a:extLst>
            </p:cNvPr>
            <p:cNvCxnSpPr>
              <a:cxnSpLocks/>
            </p:cNvCxnSpPr>
            <p:nvPr/>
          </p:nvCxnSpPr>
          <p:spPr>
            <a:xfrm flipV="1">
              <a:off x="3681453" y="3902346"/>
              <a:ext cx="1269313" cy="922820"/>
            </a:xfrm>
            <a:prstGeom prst="bentConnector3">
              <a:avLst>
                <a:gd name="adj1" fmla="val 100187"/>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 name="Elbow Connector 8">
              <a:extLst>
                <a:ext uri="{FF2B5EF4-FFF2-40B4-BE49-F238E27FC236}">
                  <a16:creationId xmlns:a16="http://schemas.microsoft.com/office/drawing/2014/main" id="{61474CC3-C53D-F151-3A8B-4E9B511AD702}"/>
                </a:ext>
              </a:extLst>
            </p:cNvPr>
            <p:cNvCxnSpPr>
              <a:cxnSpLocks/>
            </p:cNvCxnSpPr>
            <p:nvPr/>
          </p:nvCxnSpPr>
          <p:spPr>
            <a:xfrm>
              <a:off x="3675305" y="2314278"/>
              <a:ext cx="1269313" cy="922820"/>
            </a:xfrm>
            <a:prstGeom prst="bentConnector3">
              <a:avLst>
                <a:gd name="adj1" fmla="val 100187"/>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7886AEA7-E8F9-471C-4E36-9B00A7E5B0BF}"/>
                </a:ext>
              </a:extLst>
            </p:cNvPr>
            <p:cNvSpPr/>
            <p:nvPr/>
          </p:nvSpPr>
          <p:spPr>
            <a:xfrm>
              <a:off x="2613972" y="1920584"/>
              <a:ext cx="1593267" cy="7795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9FA432E-B85B-3D5A-0954-4E2ECE24FEB6}"/>
                </a:ext>
              </a:extLst>
            </p:cNvPr>
            <p:cNvSpPr/>
            <p:nvPr/>
          </p:nvSpPr>
          <p:spPr>
            <a:xfrm>
              <a:off x="2902254" y="2091919"/>
              <a:ext cx="1016702" cy="430075"/>
            </a:xfrm>
            <a:prstGeom prst="rect">
              <a:avLst/>
            </a:prstGeom>
            <a:solidFill>
              <a:schemeClr val="bg1">
                <a:lumMod val="9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r>
                <a:rPr lang="en-US" i="1" dirty="0">
                  <a:solidFill>
                    <a:sysClr val="windowText" lastClr="000000"/>
                  </a:solidFill>
                </a:rPr>
                <a:t>F</a:t>
              </a:r>
              <a:r>
                <a:rPr lang="en-US" i="1" baseline="-25000" dirty="0">
                  <a:solidFill>
                    <a:sysClr val="windowText" lastClr="000000"/>
                  </a:solidFill>
                </a:rPr>
                <a:t>I</a:t>
              </a:r>
            </a:p>
          </p:txBody>
        </p:sp>
        <p:sp>
          <p:nvSpPr>
            <p:cNvPr id="12" name="Rectangle 11">
              <a:extLst>
                <a:ext uri="{FF2B5EF4-FFF2-40B4-BE49-F238E27FC236}">
                  <a16:creationId xmlns:a16="http://schemas.microsoft.com/office/drawing/2014/main" id="{688BC88D-B92E-3114-464D-36C64638DA4D}"/>
                </a:ext>
              </a:extLst>
            </p:cNvPr>
            <p:cNvSpPr/>
            <p:nvPr/>
          </p:nvSpPr>
          <p:spPr>
            <a:xfrm>
              <a:off x="2616068" y="4431562"/>
              <a:ext cx="1589075" cy="7795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94131DE-D532-6736-2A6D-C4E01ACE4E36}"/>
                </a:ext>
              </a:extLst>
            </p:cNvPr>
            <p:cNvSpPr/>
            <p:nvPr/>
          </p:nvSpPr>
          <p:spPr>
            <a:xfrm>
              <a:off x="2903592" y="4602896"/>
              <a:ext cx="1014027" cy="430075"/>
            </a:xfrm>
            <a:prstGeom prst="rect">
              <a:avLst/>
            </a:prstGeom>
            <a:solidFill>
              <a:schemeClr val="bg1">
                <a:lumMod val="9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r>
                <a:rPr lang="en-US" i="1" dirty="0">
                  <a:solidFill>
                    <a:sysClr val="windowText" lastClr="000000"/>
                  </a:solidFill>
                </a:rPr>
                <a:t>F</a:t>
              </a:r>
              <a:r>
                <a:rPr lang="en-US" i="1" baseline="-25000" dirty="0">
                  <a:solidFill>
                    <a:sysClr val="windowText" lastClr="000000"/>
                  </a:solidFill>
                </a:rPr>
                <a:t>D</a:t>
              </a:r>
            </a:p>
          </p:txBody>
        </p:sp>
        <p:sp>
          <p:nvSpPr>
            <p:cNvPr id="14" name="Rectangle 13">
              <a:extLst>
                <a:ext uri="{FF2B5EF4-FFF2-40B4-BE49-F238E27FC236}">
                  <a16:creationId xmlns:a16="http://schemas.microsoft.com/office/drawing/2014/main" id="{816F3E4F-0F6D-DC41-516C-A15729944987}"/>
                </a:ext>
              </a:extLst>
            </p:cNvPr>
            <p:cNvSpPr/>
            <p:nvPr/>
          </p:nvSpPr>
          <p:spPr>
            <a:xfrm>
              <a:off x="2782237" y="3010034"/>
              <a:ext cx="1256737" cy="430075"/>
            </a:xfrm>
            <a:prstGeom prst="rect">
              <a:avLst/>
            </a:prstGeom>
            <a:solidFill>
              <a:schemeClr val="bg1">
                <a:lumMod val="95000"/>
              </a:schemeClr>
            </a:solidFill>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r>
                <a:rPr lang="en-US" i="1" dirty="0">
                  <a:solidFill>
                    <a:sysClr val="windowText" lastClr="000000"/>
                  </a:solidFill>
                </a:rPr>
                <a:t>F</a:t>
              </a:r>
              <a:r>
                <a:rPr lang="en-US" i="1" baseline="-25000" dirty="0">
                  <a:solidFill>
                    <a:sysClr val="windowText" lastClr="000000"/>
                  </a:solidFill>
                </a:rPr>
                <a:t>M,I</a:t>
              </a:r>
            </a:p>
          </p:txBody>
        </p:sp>
        <p:sp>
          <p:nvSpPr>
            <p:cNvPr id="15" name="Rectangle 14">
              <a:extLst>
                <a:ext uri="{FF2B5EF4-FFF2-40B4-BE49-F238E27FC236}">
                  <a16:creationId xmlns:a16="http://schemas.microsoft.com/office/drawing/2014/main" id="{D11F0A82-F06E-9AAB-8BEE-E436F1D9940C}"/>
                </a:ext>
              </a:extLst>
            </p:cNvPr>
            <p:cNvSpPr/>
            <p:nvPr/>
          </p:nvSpPr>
          <p:spPr>
            <a:xfrm>
              <a:off x="2782237" y="3687271"/>
              <a:ext cx="1256737" cy="430075"/>
            </a:xfrm>
            <a:prstGeom prst="rect">
              <a:avLst/>
            </a:prstGeom>
            <a:solidFill>
              <a:schemeClr val="bg1">
                <a:lumMod val="95000"/>
              </a:schemeClr>
            </a:solidFill>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r>
                <a:rPr lang="en-US" i="1" dirty="0">
                  <a:solidFill>
                    <a:sysClr val="windowText" lastClr="000000"/>
                  </a:solidFill>
                </a:rPr>
                <a:t>F</a:t>
              </a:r>
              <a:r>
                <a:rPr lang="en-US" i="1" baseline="-25000" dirty="0">
                  <a:solidFill>
                    <a:sysClr val="windowText" lastClr="000000"/>
                  </a:solidFill>
                </a:rPr>
                <a:t>M,D</a:t>
              </a:r>
            </a:p>
          </p:txBody>
        </p:sp>
        <p:cxnSp>
          <p:nvCxnSpPr>
            <p:cNvPr id="16" name="Straight Arrow Connector 15">
              <a:extLst>
                <a:ext uri="{FF2B5EF4-FFF2-40B4-BE49-F238E27FC236}">
                  <a16:creationId xmlns:a16="http://schemas.microsoft.com/office/drawing/2014/main" id="{6725EA4C-A9C1-74B0-284F-CBE790854AD1}"/>
                </a:ext>
              </a:extLst>
            </p:cNvPr>
            <p:cNvCxnSpPr>
              <a:cxnSpLocks/>
            </p:cNvCxnSpPr>
            <p:nvPr/>
          </p:nvCxnSpPr>
          <p:spPr>
            <a:xfrm flipV="1">
              <a:off x="3410605" y="2521994"/>
              <a:ext cx="0" cy="488040"/>
            </a:xfrm>
            <a:prstGeom prst="straightConnector1">
              <a:avLst/>
            </a:prstGeom>
            <a:ln w="28575" cap="flat" cmpd="sng" algn="ctr">
              <a:solidFill>
                <a:schemeClr val="dk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17" name="Straight Arrow Connector 16">
              <a:extLst>
                <a:ext uri="{FF2B5EF4-FFF2-40B4-BE49-F238E27FC236}">
                  <a16:creationId xmlns:a16="http://schemas.microsoft.com/office/drawing/2014/main" id="{45994EEF-3C91-C330-0721-08A474752E89}"/>
                </a:ext>
              </a:extLst>
            </p:cNvPr>
            <p:cNvCxnSpPr>
              <a:cxnSpLocks/>
            </p:cNvCxnSpPr>
            <p:nvPr/>
          </p:nvCxnSpPr>
          <p:spPr>
            <a:xfrm>
              <a:off x="3408509" y="4121928"/>
              <a:ext cx="4192" cy="488040"/>
            </a:xfrm>
            <a:prstGeom prst="straightConnector1">
              <a:avLst/>
            </a:prstGeom>
            <a:ln w="28575" cap="flat" cmpd="sng" algn="ctr">
              <a:solidFill>
                <a:schemeClr val="dk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18" name="Straight Arrow Connector 17">
              <a:extLst>
                <a:ext uri="{FF2B5EF4-FFF2-40B4-BE49-F238E27FC236}">
                  <a16:creationId xmlns:a16="http://schemas.microsoft.com/office/drawing/2014/main" id="{E39411FD-E89B-4714-D6FE-FCE3F89933AE}"/>
                </a:ext>
              </a:extLst>
            </p:cNvPr>
            <p:cNvCxnSpPr>
              <a:cxnSpLocks/>
            </p:cNvCxnSpPr>
            <p:nvPr/>
          </p:nvCxnSpPr>
          <p:spPr>
            <a:xfrm flipH="1">
              <a:off x="3410605" y="3440109"/>
              <a:ext cx="4597" cy="247162"/>
            </a:xfrm>
            <a:prstGeom prst="straightConnector1">
              <a:avLst/>
            </a:prstGeom>
            <a:ln w="28575">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41E5DDF5-8E74-AF9F-7FB7-3068C4B60EFF}"/>
                </a:ext>
              </a:extLst>
            </p:cNvPr>
            <p:cNvCxnSpPr>
              <a:cxnSpLocks/>
            </p:cNvCxnSpPr>
            <p:nvPr/>
          </p:nvCxnSpPr>
          <p:spPr>
            <a:xfrm>
              <a:off x="1641659" y="3572018"/>
              <a:ext cx="1766850" cy="0"/>
            </a:xfrm>
            <a:prstGeom prst="straightConnector1">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724D738F-4E57-D916-433A-58946BC7E92A}"/>
                </a:ext>
              </a:extLst>
            </p:cNvPr>
            <p:cNvCxnSpPr>
              <a:cxnSpLocks/>
            </p:cNvCxnSpPr>
            <p:nvPr/>
          </p:nvCxnSpPr>
          <p:spPr>
            <a:xfrm>
              <a:off x="1641659" y="4825128"/>
              <a:ext cx="972313" cy="0"/>
            </a:xfrm>
            <a:prstGeom prst="straightConnector1">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C2ECDBB1-32E5-E2C3-C047-06BAEED521D2}"/>
                </a:ext>
              </a:extLst>
            </p:cNvPr>
            <p:cNvCxnSpPr>
              <a:cxnSpLocks/>
            </p:cNvCxnSpPr>
            <p:nvPr/>
          </p:nvCxnSpPr>
          <p:spPr>
            <a:xfrm>
              <a:off x="1641659" y="2348246"/>
              <a:ext cx="972313" cy="0"/>
            </a:xfrm>
            <a:prstGeom prst="straightConnector1">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2" name="Summing Junction 21">
              <a:extLst>
                <a:ext uri="{FF2B5EF4-FFF2-40B4-BE49-F238E27FC236}">
                  <a16:creationId xmlns:a16="http://schemas.microsoft.com/office/drawing/2014/main" id="{3B65D419-DEFD-9A4F-847C-4002ABC576C8}"/>
                </a:ext>
              </a:extLst>
            </p:cNvPr>
            <p:cNvSpPr/>
            <p:nvPr/>
          </p:nvSpPr>
          <p:spPr>
            <a:xfrm>
              <a:off x="4639025" y="3259957"/>
              <a:ext cx="623482" cy="623482"/>
            </a:xfrm>
            <a:prstGeom prst="flowChartSummingJunction">
              <a:avLst/>
            </a:prstGeom>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D79B98E-7E62-BD86-674F-5EFD62B755DE}"/>
                </a:ext>
              </a:extLst>
            </p:cNvPr>
            <p:cNvSpPr txBox="1"/>
            <p:nvPr/>
          </p:nvSpPr>
          <p:spPr>
            <a:xfrm>
              <a:off x="4505475" y="2832789"/>
              <a:ext cx="415124" cy="622685"/>
            </a:xfrm>
            <a:prstGeom prst="rect">
              <a:avLst/>
            </a:prstGeom>
            <a:noFill/>
          </p:spPr>
          <p:txBody>
            <a:bodyPr wrap="none" rtlCol="0">
              <a:spAutoFit/>
            </a:bodyPr>
            <a:lstStyle/>
            <a:p>
              <a:r>
                <a:rPr lang="en-US" sz="3200" dirty="0"/>
                <a:t>+</a:t>
              </a:r>
              <a:endParaRPr lang="en-US" dirty="0"/>
            </a:p>
          </p:txBody>
        </p:sp>
        <p:sp>
          <p:nvSpPr>
            <p:cNvPr id="24" name="TextBox 23">
              <a:extLst>
                <a:ext uri="{FF2B5EF4-FFF2-40B4-BE49-F238E27FC236}">
                  <a16:creationId xmlns:a16="http://schemas.microsoft.com/office/drawing/2014/main" id="{E234AF02-C412-4F2A-0972-8B9E97A41272}"/>
                </a:ext>
              </a:extLst>
            </p:cNvPr>
            <p:cNvSpPr txBox="1"/>
            <p:nvPr/>
          </p:nvSpPr>
          <p:spPr>
            <a:xfrm>
              <a:off x="4505475" y="3764300"/>
              <a:ext cx="415124" cy="622685"/>
            </a:xfrm>
            <a:prstGeom prst="rect">
              <a:avLst/>
            </a:prstGeom>
            <a:noFill/>
          </p:spPr>
          <p:txBody>
            <a:bodyPr wrap="none" rtlCol="0">
              <a:spAutoFit/>
            </a:bodyPr>
            <a:lstStyle/>
            <a:p>
              <a:r>
                <a:rPr lang="en-US" sz="3200" dirty="0"/>
                <a:t>+</a:t>
              </a:r>
              <a:endParaRPr lang="en-US" dirty="0"/>
            </a:p>
          </p:txBody>
        </p:sp>
        <p:cxnSp>
          <p:nvCxnSpPr>
            <p:cNvPr id="25" name="Straight Arrow Connector 24">
              <a:extLst>
                <a:ext uri="{FF2B5EF4-FFF2-40B4-BE49-F238E27FC236}">
                  <a16:creationId xmlns:a16="http://schemas.microsoft.com/office/drawing/2014/main" id="{9714C79C-B376-7332-965C-7832CA86814D}"/>
                </a:ext>
              </a:extLst>
            </p:cNvPr>
            <p:cNvCxnSpPr>
              <a:cxnSpLocks/>
            </p:cNvCxnSpPr>
            <p:nvPr/>
          </p:nvCxnSpPr>
          <p:spPr>
            <a:xfrm>
              <a:off x="5262507" y="3571698"/>
              <a:ext cx="972313" cy="0"/>
            </a:xfrm>
            <a:prstGeom prst="straightConnector1">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97BBCE34-B6FF-B95A-4EB7-EF05247725A3}"/>
                </a:ext>
              </a:extLst>
            </p:cNvPr>
            <p:cNvSpPr txBox="1"/>
            <p:nvPr/>
          </p:nvSpPr>
          <p:spPr>
            <a:xfrm>
              <a:off x="5355993" y="3639878"/>
              <a:ext cx="992064" cy="426049"/>
            </a:xfrm>
            <a:prstGeom prst="rect">
              <a:avLst/>
            </a:prstGeom>
            <a:noFill/>
          </p:spPr>
          <p:txBody>
            <a:bodyPr wrap="none" rtlCol="0">
              <a:spAutoFit/>
            </a:bodyPr>
            <a:lstStyle/>
            <a:p>
              <a:r>
                <a:rPr lang="en-US" sz="2000" dirty="0"/>
                <a:t>Output</a:t>
              </a:r>
              <a:endParaRPr lang="en-US" sz="1200" dirty="0"/>
            </a:p>
          </p:txBody>
        </p:sp>
        <p:sp>
          <p:nvSpPr>
            <p:cNvPr id="27" name="TextBox 26">
              <a:extLst>
                <a:ext uri="{FF2B5EF4-FFF2-40B4-BE49-F238E27FC236}">
                  <a16:creationId xmlns:a16="http://schemas.microsoft.com/office/drawing/2014/main" id="{EEFB86D7-995B-D905-ECB9-0E75F75A385A}"/>
                </a:ext>
              </a:extLst>
            </p:cNvPr>
            <p:cNvSpPr txBox="1"/>
            <p:nvPr/>
          </p:nvSpPr>
          <p:spPr>
            <a:xfrm>
              <a:off x="509553" y="1874921"/>
              <a:ext cx="309294" cy="426049"/>
            </a:xfrm>
            <a:prstGeom prst="rect">
              <a:avLst/>
            </a:prstGeom>
            <a:noFill/>
          </p:spPr>
          <p:txBody>
            <a:bodyPr wrap="none" rtlCol="0">
              <a:spAutoFit/>
            </a:bodyPr>
            <a:lstStyle/>
            <a:p>
              <a:r>
                <a:rPr lang="en-US" sz="2000" i="1" dirty="0" err="1">
                  <a:latin typeface="Arial" panose="020B0604020202020204" pitchFamily="34" charset="0"/>
                  <a:cs typeface="Arial" panose="020B0604020202020204" pitchFamily="34" charset="0"/>
                </a:rPr>
                <a:t>i</a:t>
              </a:r>
              <a:r>
                <a:rPr lang="en-US" sz="2000" i="1" baseline="-25000" dirty="0" err="1">
                  <a:latin typeface="Arial" panose="020B0604020202020204" pitchFamily="34" charset="0"/>
                  <a:cs typeface="Arial" panose="020B0604020202020204" pitchFamily="34" charset="0"/>
                </a:rPr>
                <a:t>I</a:t>
              </a:r>
              <a:endParaRPr lang="en-US" sz="1200" i="1" baseline="-250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EC4E04F3-2922-BC5B-4021-E8F4145F648A}"/>
                </a:ext>
              </a:extLst>
            </p:cNvPr>
            <p:cNvSpPr txBox="1"/>
            <p:nvPr/>
          </p:nvSpPr>
          <p:spPr>
            <a:xfrm>
              <a:off x="1309167" y="4619261"/>
              <a:ext cx="389521" cy="426049"/>
            </a:xfrm>
            <a:prstGeom prst="rect">
              <a:avLst/>
            </a:prstGeom>
            <a:noFill/>
          </p:spPr>
          <p:txBody>
            <a:bodyPr wrap="none" rtlCol="0">
              <a:spAutoFit/>
            </a:bodyPr>
            <a:lstStyle/>
            <a:p>
              <a:r>
                <a:rPr lang="en-US" sz="2000" i="1" dirty="0" err="1">
                  <a:latin typeface="Arial" panose="020B0604020202020204" pitchFamily="34" charset="0"/>
                  <a:cs typeface="Arial" panose="020B0604020202020204" pitchFamily="34" charset="0"/>
                </a:rPr>
                <a:t>i</a:t>
              </a:r>
              <a:r>
                <a:rPr lang="en-US" sz="2000" i="1" baseline="-25000" dirty="0" err="1">
                  <a:latin typeface="Arial" panose="020B0604020202020204" pitchFamily="34" charset="0"/>
                  <a:cs typeface="Arial" panose="020B0604020202020204" pitchFamily="34" charset="0"/>
                </a:rPr>
                <a:t>D</a:t>
              </a:r>
              <a:endParaRPr lang="en-US" sz="1200" i="1" baseline="-25000" dirty="0">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A68BBC76-012C-E07C-C731-452DD3D2E986}"/>
                </a:ext>
              </a:extLst>
            </p:cNvPr>
            <p:cNvSpPr/>
            <p:nvPr/>
          </p:nvSpPr>
          <p:spPr>
            <a:xfrm>
              <a:off x="970859" y="2113957"/>
              <a:ext cx="1024152" cy="430075"/>
            </a:xfrm>
            <a:prstGeom prst="rect">
              <a:avLst/>
            </a:prstGeom>
            <a:solidFill>
              <a:schemeClr val="bg1">
                <a:lumMod val="95000"/>
              </a:schemeClr>
            </a:solidFill>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r>
                <a:rPr lang="en-US" i="1" dirty="0">
                  <a:solidFill>
                    <a:sysClr val="windowText" lastClr="000000"/>
                  </a:solidFill>
                </a:rPr>
                <a:t>Zero</a:t>
              </a:r>
              <a:endParaRPr lang="en-US" i="1" baseline="-25000" dirty="0">
                <a:solidFill>
                  <a:sysClr val="windowText" lastClr="000000"/>
                </a:solidFill>
              </a:endParaRPr>
            </a:p>
          </p:txBody>
        </p:sp>
        <p:sp>
          <p:nvSpPr>
            <p:cNvPr id="30" name="TextBox 29">
              <a:extLst>
                <a:ext uri="{FF2B5EF4-FFF2-40B4-BE49-F238E27FC236}">
                  <a16:creationId xmlns:a16="http://schemas.microsoft.com/office/drawing/2014/main" id="{FACCB89D-6DAF-166B-5463-52931EBC41AE}"/>
                </a:ext>
              </a:extLst>
            </p:cNvPr>
            <p:cNvSpPr txBox="1"/>
            <p:nvPr/>
          </p:nvSpPr>
          <p:spPr>
            <a:xfrm>
              <a:off x="1121073" y="1710949"/>
              <a:ext cx="770642" cy="426049"/>
            </a:xfrm>
            <a:prstGeom prst="rect">
              <a:avLst/>
            </a:prstGeom>
            <a:noFill/>
          </p:spPr>
          <p:txBody>
            <a:bodyPr wrap="none" rtlCol="0">
              <a:spAutoFit/>
            </a:bodyPr>
            <a:lstStyle/>
            <a:p>
              <a:r>
                <a:rPr lang="en-US" sz="2000" dirty="0"/>
                <a:t>Filter</a:t>
              </a:r>
              <a:endParaRPr lang="en-US" sz="1200" dirty="0"/>
            </a:p>
          </p:txBody>
        </p:sp>
        <p:cxnSp>
          <p:nvCxnSpPr>
            <p:cNvPr id="31" name="Straight Arrow Connector 30">
              <a:extLst>
                <a:ext uri="{FF2B5EF4-FFF2-40B4-BE49-F238E27FC236}">
                  <a16:creationId xmlns:a16="http://schemas.microsoft.com/office/drawing/2014/main" id="{5B174261-8CA9-DA40-15E6-561CB520270A}"/>
                </a:ext>
              </a:extLst>
            </p:cNvPr>
            <p:cNvCxnSpPr>
              <a:cxnSpLocks/>
              <a:endCxn id="29" idx="1"/>
            </p:cNvCxnSpPr>
            <p:nvPr/>
          </p:nvCxnSpPr>
          <p:spPr>
            <a:xfrm flipV="1">
              <a:off x="537169" y="2328995"/>
              <a:ext cx="433690" cy="6020"/>
            </a:xfrm>
            <a:prstGeom prst="straightConnector1">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32" name="TextBox 31">
              <a:extLst>
                <a:ext uri="{FF2B5EF4-FFF2-40B4-BE49-F238E27FC236}">
                  <a16:creationId xmlns:a16="http://schemas.microsoft.com/office/drawing/2014/main" id="{B30C9537-957E-1BE2-A438-77967831C337}"/>
                </a:ext>
              </a:extLst>
            </p:cNvPr>
            <p:cNvSpPr txBox="1"/>
            <p:nvPr/>
          </p:nvSpPr>
          <p:spPr>
            <a:xfrm>
              <a:off x="2125581" y="1887921"/>
              <a:ext cx="350261" cy="426049"/>
            </a:xfrm>
            <a:prstGeom prst="rect">
              <a:avLst/>
            </a:prstGeom>
            <a:noFill/>
          </p:spPr>
          <p:txBody>
            <a:bodyPr wrap="none" rtlCol="0">
              <a:spAutoFit/>
            </a:bodyPr>
            <a:lstStyle/>
            <a:p>
              <a:r>
                <a:rPr lang="en-US" sz="2000" i="1" dirty="0" err="1">
                  <a:latin typeface="Arial" panose="020B0604020202020204" pitchFamily="34" charset="0"/>
                  <a:cs typeface="Arial" panose="020B0604020202020204" pitchFamily="34" charset="0"/>
                </a:rPr>
                <a:t>i</a:t>
              </a:r>
              <a:r>
                <a:rPr lang="en-US" sz="2000" i="1" baseline="-25000" dirty="0" err="1">
                  <a:latin typeface="Arial" panose="020B0604020202020204" pitchFamily="34" charset="0"/>
                  <a:cs typeface="Arial" panose="020B0604020202020204" pitchFamily="34" charset="0"/>
                </a:rPr>
                <a:t>I</a:t>
              </a:r>
              <a:r>
                <a:rPr lang="en-US" sz="2000" i="1" baseline="30000" dirty="0">
                  <a:latin typeface="Arial" panose="020B0604020202020204" pitchFamily="34" charset="0"/>
                  <a:cs typeface="Arial" panose="020B0604020202020204" pitchFamily="34" charset="0"/>
                </a:rPr>
                <a:t>’</a:t>
              </a:r>
              <a:endParaRPr lang="en-US" sz="1200" i="1" baseline="30000"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CDF1A021-C047-850D-DC5F-9FEDEF939910}"/>
                </a:ext>
              </a:extLst>
            </p:cNvPr>
            <p:cNvSpPr txBox="1"/>
            <p:nvPr/>
          </p:nvSpPr>
          <p:spPr>
            <a:xfrm>
              <a:off x="509553" y="3108621"/>
              <a:ext cx="410004" cy="426049"/>
            </a:xfrm>
            <a:prstGeom prst="rect">
              <a:avLst/>
            </a:prstGeom>
            <a:noFill/>
          </p:spPr>
          <p:txBody>
            <a:bodyPr wrap="none" rtlCol="0">
              <a:spAutoFit/>
            </a:bodyPr>
            <a:lstStyle/>
            <a:p>
              <a:r>
                <a:rPr lang="en-US" sz="2000" i="1" dirty="0" err="1">
                  <a:latin typeface="Arial" panose="020B0604020202020204" pitchFamily="34" charset="0"/>
                  <a:cs typeface="Arial" panose="020B0604020202020204" pitchFamily="34" charset="0"/>
                </a:rPr>
                <a:t>i</a:t>
              </a:r>
              <a:r>
                <a:rPr lang="en-US" sz="2000" i="1" baseline="-25000" dirty="0" err="1">
                  <a:latin typeface="Arial" panose="020B0604020202020204" pitchFamily="34" charset="0"/>
                  <a:cs typeface="Arial" panose="020B0604020202020204" pitchFamily="34" charset="0"/>
                </a:rPr>
                <a:t>M</a:t>
              </a:r>
              <a:endParaRPr lang="en-US" sz="1200" i="1" baseline="-25000" dirty="0">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F2DFA09E-7A64-BCB9-D99E-0751966B1C15}"/>
                </a:ext>
              </a:extLst>
            </p:cNvPr>
            <p:cNvSpPr/>
            <p:nvPr/>
          </p:nvSpPr>
          <p:spPr>
            <a:xfrm>
              <a:off x="970859" y="3347657"/>
              <a:ext cx="1024152" cy="430075"/>
            </a:xfrm>
            <a:prstGeom prst="rect">
              <a:avLst/>
            </a:prstGeom>
            <a:solidFill>
              <a:schemeClr val="bg1">
                <a:lumMod val="95000"/>
              </a:schemeClr>
            </a:solidFill>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r>
                <a:rPr lang="en-US" i="1" dirty="0">
                  <a:solidFill>
                    <a:sysClr val="windowText" lastClr="000000"/>
                  </a:solidFill>
                </a:rPr>
                <a:t>Zero</a:t>
              </a:r>
              <a:endParaRPr lang="en-US" i="1" baseline="-25000" dirty="0">
                <a:solidFill>
                  <a:sysClr val="windowText" lastClr="000000"/>
                </a:solidFill>
              </a:endParaRPr>
            </a:p>
          </p:txBody>
        </p:sp>
        <p:sp>
          <p:nvSpPr>
            <p:cNvPr id="35" name="TextBox 34">
              <a:extLst>
                <a:ext uri="{FF2B5EF4-FFF2-40B4-BE49-F238E27FC236}">
                  <a16:creationId xmlns:a16="http://schemas.microsoft.com/office/drawing/2014/main" id="{92F9C863-C218-BA54-4597-56C2A8E3F793}"/>
                </a:ext>
              </a:extLst>
            </p:cNvPr>
            <p:cNvSpPr txBox="1"/>
            <p:nvPr/>
          </p:nvSpPr>
          <p:spPr>
            <a:xfrm>
              <a:off x="1121073" y="2944649"/>
              <a:ext cx="770642" cy="426049"/>
            </a:xfrm>
            <a:prstGeom prst="rect">
              <a:avLst/>
            </a:prstGeom>
            <a:noFill/>
          </p:spPr>
          <p:txBody>
            <a:bodyPr wrap="none" rtlCol="0">
              <a:spAutoFit/>
            </a:bodyPr>
            <a:lstStyle/>
            <a:p>
              <a:r>
                <a:rPr lang="en-US" sz="2000" dirty="0"/>
                <a:t>Filter</a:t>
              </a:r>
              <a:endParaRPr lang="en-US" sz="1200" dirty="0"/>
            </a:p>
          </p:txBody>
        </p:sp>
        <p:cxnSp>
          <p:nvCxnSpPr>
            <p:cNvPr id="36" name="Straight Arrow Connector 35">
              <a:extLst>
                <a:ext uri="{FF2B5EF4-FFF2-40B4-BE49-F238E27FC236}">
                  <a16:creationId xmlns:a16="http://schemas.microsoft.com/office/drawing/2014/main" id="{F93E1D22-1FF4-CEA1-8029-E1ACD9353392}"/>
                </a:ext>
              </a:extLst>
            </p:cNvPr>
            <p:cNvCxnSpPr>
              <a:cxnSpLocks/>
              <a:endCxn id="34" idx="1"/>
            </p:cNvCxnSpPr>
            <p:nvPr/>
          </p:nvCxnSpPr>
          <p:spPr>
            <a:xfrm flipV="1">
              <a:off x="537169" y="3562695"/>
              <a:ext cx="433690" cy="6020"/>
            </a:xfrm>
            <a:prstGeom prst="straightConnector1">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37" name="TextBox 36">
              <a:extLst>
                <a:ext uri="{FF2B5EF4-FFF2-40B4-BE49-F238E27FC236}">
                  <a16:creationId xmlns:a16="http://schemas.microsoft.com/office/drawing/2014/main" id="{C37CD7E9-A737-407B-97CF-07419C24B989}"/>
                </a:ext>
              </a:extLst>
            </p:cNvPr>
            <p:cNvSpPr txBox="1"/>
            <p:nvPr/>
          </p:nvSpPr>
          <p:spPr>
            <a:xfrm>
              <a:off x="2125581" y="3121620"/>
              <a:ext cx="450970" cy="426049"/>
            </a:xfrm>
            <a:prstGeom prst="rect">
              <a:avLst/>
            </a:prstGeom>
            <a:noFill/>
          </p:spPr>
          <p:txBody>
            <a:bodyPr wrap="none" rtlCol="0">
              <a:spAutoFit/>
            </a:bodyPr>
            <a:lstStyle/>
            <a:p>
              <a:r>
                <a:rPr lang="en-US" sz="2000" i="1" dirty="0" err="1">
                  <a:latin typeface="Arial" panose="020B0604020202020204" pitchFamily="34" charset="0"/>
                  <a:cs typeface="Arial" panose="020B0604020202020204" pitchFamily="34" charset="0"/>
                </a:rPr>
                <a:t>i</a:t>
              </a:r>
              <a:r>
                <a:rPr lang="en-US" sz="2000" i="1" baseline="-25000" dirty="0" err="1">
                  <a:latin typeface="Arial" panose="020B0604020202020204" pitchFamily="34" charset="0"/>
                  <a:cs typeface="Arial" panose="020B0604020202020204" pitchFamily="34" charset="0"/>
                </a:rPr>
                <a:t>M</a:t>
              </a:r>
              <a:r>
                <a:rPr lang="en-US" sz="2000" i="1" baseline="30000" dirty="0">
                  <a:latin typeface="Arial" panose="020B0604020202020204" pitchFamily="34" charset="0"/>
                  <a:cs typeface="Arial" panose="020B0604020202020204" pitchFamily="34" charset="0"/>
                </a:rPr>
                <a:t>’</a:t>
              </a:r>
              <a:endParaRPr lang="en-US" sz="1200" i="1" baseline="30000" dirty="0">
                <a:latin typeface="Arial" panose="020B0604020202020204" pitchFamily="34" charset="0"/>
                <a:cs typeface="Arial" panose="020B0604020202020204" pitchFamily="34" charset="0"/>
              </a:endParaRPr>
            </a:p>
          </p:txBody>
        </p:sp>
      </p:grpSp>
      <p:sp>
        <p:nvSpPr>
          <p:cNvPr id="38" name="Content Placeholder 2">
            <a:extLst>
              <a:ext uri="{FF2B5EF4-FFF2-40B4-BE49-F238E27FC236}">
                <a16:creationId xmlns:a16="http://schemas.microsoft.com/office/drawing/2014/main" id="{43230EAF-0343-A313-B646-F2E39C47EAAB}"/>
              </a:ext>
            </a:extLst>
          </p:cNvPr>
          <p:cNvSpPr txBox="1">
            <a:spLocks/>
          </p:cNvSpPr>
          <p:nvPr/>
        </p:nvSpPr>
        <p:spPr>
          <a:xfrm>
            <a:off x="6900885" y="3690185"/>
            <a:ext cx="3538515" cy="165338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On input or output </a:t>
            </a:r>
          </a:p>
          <a:p>
            <a:r>
              <a:rPr lang="en-US" sz="2800" dirty="0"/>
              <a:t>Input filtering shown</a:t>
            </a:r>
          </a:p>
        </p:txBody>
      </p:sp>
    </p:spTree>
    <p:extLst>
      <p:ext uri="{BB962C8B-B14F-4D97-AF65-F5344CB8AC3E}">
        <p14:creationId xmlns:p14="http://schemas.microsoft.com/office/powerpoint/2010/main" val="29908489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1612" y="274638"/>
            <a:ext cx="8229600" cy="1143000"/>
          </a:xfrm>
        </p:spPr>
        <p:txBody>
          <a:bodyPr>
            <a:noAutofit/>
          </a:bodyPr>
          <a:lstStyle/>
          <a:p>
            <a:r>
              <a:rPr lang="en-US" sz="3600" dirty="0"/>
              <a:t>Filtering</a:t>
            </a:r>
          </a:p>
        </p:txBody>
      </p:sp>
      <p:sp>
        <p:nvSpPr>
          <p:cNvPr id="3" name="Content Placeholder 2"/>
          <p:cNvSpPr>
            <a:spLocks noGrp="1"/>
          </p:cNvSpPr>
          <p:nvPr>
            <p:ph idx="1"/>
          </p:nvPr>
        </p:nvSpPr>
        <p:spPr>
          <a:xfrm>
            <a:off x="1981200" y="1417638"/>
            <a:ext cx="8469086" cy="4022724"/>
          </a:xfrm>
        </p:spPr>
        <p:txBody>
          <a:bodyPr>
            <a:normAutofit/>
          </a:bodyPr>
          <a:lstStyle/>
          <a:p>
            <a:r>
              <a:rPr lang="en-US" sz="2800" dirty="0"/>
              <a:t>Can be electrical, mechanical, optical, etc.</a:t>
            </a:r>
          </a:p>
        </p:txBody>
      </p:sp>
      <p:sp>
        <p:nvSpPr>
          <p:cNvPr id="5" name="Rectangle 4">
            <a:extLst>
              <a:ext uri="{FF2B5EF4-FFF2-40B4-BE49-F238E27FC236}">
                <a16:creationId xmlns:a16="http://schemas.microsoft.com/office/drawing/2014/main" id="{21807508-A8D4-EDBA-9911-0A40F2AE3882}"/>
              </a:ext>
            </a:extLst>
          </p:cNvPr>
          <p:cNvSpPr/>
          <p:nvPr/>
        </p:nvSpPr>
        <p:spPr>
          <a:xfrm>
            <a:off x="1524000" y="6532212"/>
            <a:ext cx="4607352" cy="338554"/>
          </a:xfrm>
          <a:prstGeom prst="rect">
            <a:avLst/>
          </a:prstGeom>
        </p:spPr>
        <p:txBody>
          <a:bodyPr wrap="none">
            <a:spAutoFit/>
          </a:bodyPr>
          <a:lstStyle/>
          <a:p>
            <a:r>
              <a:rPr lang="en-US" sz="1600" dirty="0"/>
              <a:t>Image: https</a:t>
            </a:r>
            <a:r>
              <a:rPr lang="en-US" sz="1200" dirty="0"/>
              <a:t>://</a:t>
            </a:r>
            <a:r>
              <a:rPr lang="en-US" sz="1600" dirty="0" err="1"/>
              <a:t>doi.org</a:t>
            </a:r>
            <a:r>
              <a:rPr lang="en-US" sz="1600" dirty="0"/>
              <a:t>/10.1016/j.neuron.2019.02.039</a:t>
            </a:r>
          </a:p>
        </p:txBody>
      </p:sp>
      <p:pic>
        <p:nvPicPr>
          <p:cNvPr id="8" name="Picture 7" descr="Shape&#10;&#10;Description automatically generated with medium confidence">
            <a:extLst>
              <a:ext uri="{FF2B5EF4-FFF2-40B4-BE49-F238E27FC236}">
                <a16:creationId xmlns:a16="http://schemas.microsoft.com/office/drawing/2014/main" id="{4C6908BC-3680-5D69-27B7-45127712D531}"/>
              </a:ext>
            </a:extLst>
          </p:cNvPr>
          <p:cNvPicPr>
            <a:picLocks noChangeAspect="1"/>
          </p:cNvPicPr>
          <p:nvPr/>
        </p:nvPicPr>
        <p:blipFill>
          <a:blip r:embed="rId2"/>
          <a:stretch>
            <a:fillRect/>
          </a:stretch>
        </p:blipFill>
        <p:spPr>
          <a:xfrm>
            <a:off x="2933943" y="2026831"/>
            <a:ext cx="7276857" cy="4384479"/>
          </a:xfrm>
          <a:prstGeom prst="rect">
            <a:avLst/>
          </a:prstGeom>
        </p:spPr>
      </p:pic>
    </p:spTree>
    <p:extLst>
      <p:ext uri="{BB962C8B-B14F-4D97-AF65-F5344CB8AC3E}">
        <p14:creationId xmlns:p14="http://schemas.microsoft.com/office/powerpoint/2010/main" val="22465744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8847" y="262130"/>
            <a:ext cx="8229600" cy="1143000"/>
          </a:xfrm>
        </p:spPr>
        <p:txBody>
          <a:bodyPr>
            <a:noAutofit/>
          </a:bodyPr>
          <a:lstStyle/>
          <a:p>
            <a:r>
              <a:rPr lang="en-US" sz="3600" dirty="0"/>
              <a:t>Examples</a:t>
            </a:r>
          </a:p>
        </p:txBody>
      </p:sp>
      <p:sp>
        <p:nvSpPr>
          <p:cNvPr id="3" name="Content Placeholder 2"/>
          <p:cNvSpPr>
            <a:spLocks noGrp="1"/>
          </p:cNvSpPr>
          <p:nvPr>
            <p:ph idx="1"/>
          </p:nvPr>
        </p:nvSpPr>
        <p:spPr>
          <a:xfrm>
            <a:off x="6343388" y="1249637"/>
            <a:ext cx="5745518" cy="4525963"/>
          </a:xfrm>
        </p:spPr>
        <p:txBody>
          <a:bodyPr>
            <a:normAutofit/>
          </a:bodyPr>
          <a:lstStyle/>
          <a:p>
            <a:r>
              <a:rPr lang="en-US" sz="2800" dirty="0"/>
              <a:t>Mechanical: spring only couples a portion of vibration</a:t>
            </a:r>
          </a:p>
          <a:p>
            <a:r>
              <a:rPr lang="en-US" sz="2800" dirty="0"/>
              <a:t>Tilt angle filter: gimbal so tube always hangs vertical</a:t>
            </a:r>
          </a:p>
          <a:p>
            <a:r>
              <a:rPr lang="en-US" sz="2800" dirty="0"/>
              <a:t>Thermal isolation: nullify changes not due to T </a:t>
            </a:r>
          </a:p>
          <a:p>
            <a:r>
              <a:rPr lang="en-US" sz="2800" dirty="0"/>
              <a:t>Magnetic shield – no pickup</a:t>
            </a:r>
          </a:p>
        </p:txBody>
      </p:sp>
      <p:pic>
        <p:nvPicPr>
          <p:cNvPr id="9" name="Picture 8" descr="Diagram, engineering drawing&#10;&#10;Description automatically generated">
            <a:extLst>
              <a:ext uri="{FF2B5EF4-FFF2-40B4-BE49-F238E27FC236}">
                <a16:creationId xmlns:a16="http://schemas.microsoft.com/office/drawing/2014/main" id="{3EBE511C-DFC2-24F3-0F6A-A3ADDA592632}"/>
              </a:ext>
            </a:extLst>
          </p:cNvPr>
          <p:cNvPicPr>
            <a:picLocks noChangeAspect="1"/>
          </p:cNvPicPr>
          <p:nvPr/>
        </p:nvPicPr>
        <p:blipFill rotWithShape="1">
          <a:blip r:embed="rId2"/>
          <a:srcRect b="35850"/>
          <a:stretch/>
        </p:blipFill>
        <p:spPr>
          <a:xfrm rot="60000">
            <a:off x="929673" y="1121562"/>
            <a:ext cx="5219723" cy="5504012"/>
          </a:xfrm>
          <a:prstGeom prst="rect">
            <a:avLst/>
          </a:prstGeom>
        </p:spPr>
      </p:pic>
      <p:sp>
        <p:nvSpPr>
          <p:cNvPr id="10" name="Rectangle 9">
            <a:extLst>
              <a:ext uri="{FF2B5EF4-FFF2-40B4-BE49-F238E27FC236}">
                <a16:creationId xmlns:a16="http://schemas.microsoft.com/office/drawing/2014/main" id="{41C954E3-EF81-90D2-C341-6866CC9DDA14}"/>
              </a:ext>
            </a:extLst>
          </p:cNvPr>
          <p:cNvSpPr/>
          <p:nvPr/>
        </p:nvSpPr>
        <p:spPr>
          <a:xfrm>
            <a:off x="1524000" y="6532212"/>
            <a:ext cx="1543884" cy="338554"/>
          </a:xfrm>
          <a:prstGeom prst="rect">
            <a:avLst/>
          </a:prstGeom>
        </p:spPr>
        <p:txBody>
          <a:bodyPr wrap="none">
            <a:spAutoFit/>
          </a:bodyPr>
          <a:lstStyle/>
          <a:p>
            <a:r>
              <a:rPr lang="en-US" sz="1600" dirty="0"/>
              <a:t>Image: </a:t>
            </a:r>
            <a:r>
              <a:rPr lang="en-US" sz="1600" dirty="0" err="1"/>
              <a:t>Doebelin</a:t>
            </a:r>
            <a:endParaRPr lang="en-US" sz="1600" dirty="0"/>
          </a:p>
        </p:txBody>
      </p:sp>
    </p:spTree>
    <p:extLst>
      <p:ext uri="{BB962C8B-B14F-4D97-AF65-F5344CB8AC3E}">
        <p14:creationId xmlns:p14="http://schemas.microsoft.com/office/powerpoint/2010/main" val="3699779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682" y="151140"/>
            <a:ext cx="10515600" cy="1325563"/>
          </a:xfrm>
        </p:spPr>
        <p:txBody>
          <a:bodyPr>
            <a:noAutofit/>
          </a:bodyPr>
          <a:lstStyle/>
          <a:p>
            <a:r>
              <a:rPr lang="en-US" sz="3600" dirty="0"/>
              <a:t>Passive RC output filter</a:t>
            </a:r>
          </a:p>
        </p:txBody>
      </p:sp>
      <p:sp>
        <p:nvSpPr>
          <p:cNvPr id="3" name="Content Placeholder 2"/>
          <p:cNvSpPr>
            <a:spLocks noGrp="1"/>
          </p:cNvSpPr>
          <p:nvPr>
            <p:ph idx="1"/>
          </p:nvPr>
        </p:nvSpPr>
        <p:spPr>
          <a:xfrm>
            <a:off x="1981200" y="1166019"/>
            <a:ext cx="9749118" cy="4525963"/>
          </a:xfrm>
        </p:spPr>
        <p:txBody>
          <a:bodyPr>
            <a:normAutofit/>
          </a:bodyPr>
          <a:lstStyle/>
          <a:p>
            <a:r>
              <a:rPr lang="en-US" sz="2800" dirty="0"/>
              <a:t>Low-pass filter to attenuate 60 Hz pickup</a:t>
            </a:r>
          </a:p>
          <a:p>
            <a:r>
              <a:rPr lang="en-US" sz="2800" dirty="0"/>
              <a:t>Would want this before amplifier most of the time</a:t>
            </a:r>
          </a:p>
          <a:p>
            <a:pPr lvl="1"/>
            <a:r>
              <a:rPr lang="en-US" sz="2400" dirty="0"/>
              <a:t>(why?)</a:t>
            </a:r>
          </a:p>
        </p:txBody>
      </p:sp>
      <p:pic>
        <p:nvPicPr>
          <p:cNvPr id="6" name="Picture 5" descr="Diagram, engineering drawing&#10;&#10;Description automatically generated">
            <a:extLst>
              <a:ext uri="{FF2B5EF4-FFF2-40B4-BE49-F238E27FC236}">
                <a16:creationId xmlns:a16="http://schemas.microsoft.com/office/drawing/2014/main" id="{2174F097-32C3-54F8-6001-3FDA1037D0CE}"/>
              </a:ext>
            </a:extLst>
          </p:cNvPr>
          <p:cNvPicPr>
            <a:picLocks noChangeAspect="1"/>
          </p:cNvPicPr>
          <p:nvPr/>
        </p:nvPicPr>
        <p:blipFill rotWithShape="1">
          <a:blip r:embed="rId2"/>
          <a:srcRect t="63661"/>
          <a:stretch/>
        </p:blipFill>
        <p:spPr>
          <a:xfrm rot="60000">
            <a:off x="968899" y="2995877"/>
            <a:ext cx="6373117" cy="3806799"/>
          </a:xfrm>
          <a:prstGeom prst="rect">
            <a:avLst/>
          </a:prstGeom>
        </p:spPr>
      </p:pic>
      <p:sp>
        <p:nvSpPr>
          <p:cNvPr id="7" name="Rectangle 6">
            <a:extLst>
              <a:ext uri="{FF2B5EF4-FFF2-40B4-BE49-F238E27FC236}">
                <a16:creationId xmlns:a16="http://schemas.microsoft.com/office/drawing/2014/main" id="{6365F90A-6A48-680F-9E8C-1DEF6819EB26}"/>
              </a:ext>
            </a:extLst>
          </p:cNvPr>
          <p:cNvSpPr/>
          <p:nvPr/>
        </p:nvSpPr>
        <p:spPr>
          <a:xfrm>
            <a:off x="411040" y="6537583"/>
            <a:ext cx="1543884" cy="338554"/>
          </a:xfrm>
          <a:prstGeom prst="rect">
            <a:avLst/>
          </a:prstGeom>
        </p:spPr>
        <p:txBody>
          <a:bodyPr wrap="none">
            <a:spAutoFit/>
          </a:bodyPr>
          <a:lstStyle/>
          <a:p>
            <a:r>
              <a:rPr lang="en-US" sz="1600" dirty="0"/>
              <a:t>Image: </a:t>
            </a:r>
            <a:r>
              <a:rPr lang="en-US" sz="1600" dirty="0" err="1"/>
              <a:t>Doebelin</a:t>
            </a:r>
            <a:endParaRPr lang="en-US" sz="1600" dirty="0"/>
          </a:p>
        </p:txBody>
      </p:sp>
    </p:spTree>
    <p:extLst>
      <p:ext uri="{BB962C8B-B14F-4D97-AF65-F5344CB8AC3E}">
        <p14:creationId xmlns:p14="http://schemas.microsoft.com/office/powerpoint/2010/main" val="3422472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834" y="188274"/>
            <a:ext cx="8229600" cy="1143000"/>
          </a:xfrm>
        </p:spPr>
        <p:txBody>
          <a:bodyPr/>
          <a:lstStyle/>
          <a:p>
            <a:r>
              <a:rPr lang="en-US" dirty="0"/>
              <a:t>Control </a:t>
            </a:r>
          </a:p>
        </p:txBody>
      </p:sp>
      <p:sp>
        <p:nvSpPr>
          <p:cNvPr id="3" name="Content Placeholder 2"/>
          <p:cNvSpPr>
            <a:spLocks noGrp="1"/>
          </p:cNvSpPr>
          <p:nvPr>
            <p:ph idx="1"/>
          </p:nvPr>
        </p:nvSpPr>
        <p:spPr>
          <a:xfrm>
            <a:off x="1702904" y="1166018"/>
            <a:ext cx="9816433" cy="4525963"/>
          </a:xfrm>
        </p:spPr>
        <p:txBody>
          <a:bodyPr/>
          <a:lstStyle/>
          <a:p>
            <a:r>
              <a:rPr lang="en-US" dirty="0"/>
              <a:t>Measuring instrument serves as part of control system – e.g., sweep </a:t>
            </a:r>
            <a:r>
              <a:rPr lang="en-US" i="1" dirty="0"/>
              <a:t>x</a:t>
            </a:r>
            <a:r>
              <a:rPr lang="en-US" dirty="0"/>
              <a:t> and measure </a:t>
            </a:r>
            <a:r>
              <a:rPr lang="en-US" i="1" dirty="0"/>
              <a:t>y</a:t>
            </a:r>
            <a:endParaRPr lang="en-US" dirty="0"/>
          </a:p>
          <a:p>
            <a:r>
              <a:rPr lang="en-US" dirty="0"/>
              <a:t>Clearly: to regulate a variable, must measure it</a:t>
            </a:r>
          </a:p>
          <a:p>
            <a:r>
              <a:rPr lang="en-US" i="1" dirty="0"/>
              <a:t>Feedback</a:t>
            </a:r>
            <a:r>
              <a:rPr lang="en-US" dirty="0"/>
              <a:t> is at the heart. e.g., thermostat</a:t>
            </a:r>
          </a:p>
          <a:p>
            <a:r>
              <a:rPr lang="en-US" dirty="0"/>
              <a:t>Endless variety.</a:t>
            </a:r>
          </a:p>
          <a:p>
            <a:r>
              <a:rPr lang="en-US" dirty="0"/>
              <a:t>Distinction not always clear:</a:t>
            </a:r>
          </a:p>
          <a:p>
            <a:pPr lvl="1"/>
            <a:r>
              <a:rPr lang="en-US" dirty="0"/>
              <a:t>Monitoring for one may be control for another</a:t>
            </a:r>
          </a:p>
          <a:p>
            <a:pPr lvl="1"/>
            <a:r>
              <a:rPr lang="en-US" dirty="0"/>
              <a:t>Weather: we monitor, farmers use as control</a:t>
            </a:r>
          </a:p>
        </p:txBody>
      </p:sp>
    </p:spTree>
    <p:extLst>
      <p:ext uri="{BB962C8B-B14F-4D97-AF65-F5344CB8AC3E}">
        <p14:creationId xmlns:p14="http://schemas.microsoft.com/office/powerpoint/2010/main" val="9621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Pneumatic filter</a:t>
            </a:r>
          </a:p>
        </p:txBody>
      </p:sp>
      <p:sp>
        <p:nvSpPr>
          <p:cNvPr id="3" name="Content Placeholder 2"/>
          <p:cNvSpPr>
            <a:spLocks noGrp="1"/>
          </p:cNvSpPr>
          <p:nvPr>
            <p:ph idx="1"/>
          </p:nvPr>
        </p:nvSpPr>
        <p:spPr>
          <a:xfrm>
            <a:off x="1981200" y="1417639"/>
            <a:ext cx="8229600" cy="4525963"/>
          </a:xfrm>
        </p:spPr>
        <p:txBody>
          <a:bodyPr>
            <a:normAutofit/>
          </a:bodyPr>
          <a:lstStyle/>
          <a:p>
            <a:r>
              <a:rPr lang="en-US" sz="2800" dirty="0"/>
              <a:t>Restriction = pneumatic filter (low pass)</a:t>
            </a:r>
          </a:p>
          <a:p>
            <a:pPr lvl="1"/>
            <a:r>
              <a:rPr lang="en-US" sz="2400" dirty="0"/>
              <a:t>Like RC filter in previous; only low freq. couple </a:t>
            </a:r>
          </a:p>
          <a:p>
            <a:pPr lvl="1"/>
            <a:endParaRPr lang="en-US" sz="2400" dirty="0"/>
          </a:p>
        </p:txBody>
      </p:sp>
      <p:pic>
        <p:nvPicPr>
          <p:cNvPr id="7" name="Picture 6" descr="Diagram&#10;&#10;Description automatically generated">
            <a:extLst>
              <a:ext uri="{FF2B5EF4-FFF2-40B4-BE49-F238E27FC236}">
                <a16:creationId xmlns:a16="http://schemas.microsoft.com/office/drawing/2014/main" id="{34070444-E912-FAB4-1879-11DF262594D3}"/>
              </a:ext>
            </a:extLst>
          </p:cNvPr>
          <p:cNvPicPr>
            <a:picLocks noChangeAspect="1"/>
          </p:cNvPicPr>
          <p:nvPr/>
        </p:nvPicPr>
        <p:blipFill rotWithShape="1">
          <a:blip r:embed="rId2"/>
          <a:srcRect t="-1" b="61609"/>
          <a:stretch/>
        </p:blipFill>
        <p:spPr>
          <a:xfrm rot="60000">
            <a:off x="2443121" y="2815438"/>
            <a:ext cx="8308914" cy="3540769"/>
          </a:xfrm>
          <a:prstGeom prst="rect">
            <a:avLst/>
          </a:prstGeom>
        </p:spPr>
      </p:pic>
      <p:sp>
        <p:nvSpPr>
          <p:cNvPr id="8" name="Rectangle 7">
            <a:extLst>
              <a:ext uri="{FF2B5EF4-FFF2-40B4-BE49-F238E27FC236}">
                <a16:creationId xmlns:a16="http://schemas.microsoft.com/office/drawing/2014/main" id="{C1B7E0C7-859C-9B77-1604-3480A3EDE05D}"/>
              </a:ext>
            </a:extLst>
          </p:cNvPr>
          <p:cNvSpPr/>
          <p:nvPr/>
        </p:nvSpPr>
        <p:spPr>
          <a:xfrm>
            <a:off x="1524000" y="6532212"/>
            <a:ext cx="1543884" cy="338554"/>
          </a:xfrm>
          <a:prstGeom prst="rect">
            <a:avLst/>
          </a:prstGeom>
        </p:spPr>
        <p:txBody>
          <a:bodyPr wrap="none">
            <a:spAutoFit/>
          </a:bodyPr>
          <a:lstStyle/>
          <a:p>
            <a:r>
              <a:rPr lang="en-US" sz="1600" dirty="0"/>
              <a:t>Image: </a:t>
            </a:r>
            <a:r>
              <a:rPr lang="en-US" sz="1600" dirty="0" err="1"/>
              <a:t>Doebelin</a:t>
            </a:r>
            <a:endParaRPr lang="en-US" sz="1600" dirty="0"/>
          </a:p>
        </p:txBody>
      </p:sp>
    </p:spTree>
    <p:extLst>
      <p:ext uri="{BB962C8B-B14F-4D97-AF65-F5344CB8AC3E}">
        <p14:creationId xmlns:p14="http://schemas.microsoft.com/office/powerpoint/2010/main" val="34251545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730" y="225903"/>
            <a:ext cx="8229600" cy="1143000"/>
          </a:xfrm>
        </p:spPr>
        <p:txBody>
          <a:bodyPr>
            <a:noAutofit/>
          </a:bodyPr>
          <a:lstStyle/>
          <a:p>
            <a:r>
              <a:rPr lang="en-US" sz="3600" dirty="0"/>
              <a:t>Chopper</a:t>
            </a:r>
          </a:p>
        </p:txBody>
      </p:sp>
      <p:sp>
        <p:nvSpPr>
          <p:cNvPr id="3" name="Content Placeholder 2"/>
          <p:cNvSpPr>
            <a:spLocks noGrp="1"/>
          </p:cNvSpPr>
          <p:nvPr>
            <p:ph idx="1"/>
          </p:nvPr>
        </p:nvSpPr>
        <p:spPr>
          <a:xfrm>
            <a:off x="1424295" y="1166018"/>
            <a:ext cx="11135257" cy="4525963"/>
          </a:xfrm>
        </p:spPr>
        <p:txBody>
          <a:bodyPr>
            <a:normAutofit/>
          </a:bodyPr>
          <a:lstStyle/>
          <a:p>
            <a:r>
              <a:rPr lang="en-US" sz="2800" dirty="0"/>
              <a:t>Modulate to shift measurement to less noisy frequency range </a:t>
            </a:r>
            <a:r>
              <a:rPr lang="en-US" sz="2800" i="1" dirty="0"/>
              <a:t>and</a:t>
            </a:r>
            <a:r>
              <a:rPr lang="en-US" sz="2800" dirty="0"/>
              <a:t> reduce bandwidth (LED blinking expt.)</a:t>
            </a:r>
          </a:p>
          <a:p>
            <a:r>
              <a:rPr lang="en-US" sz="2800" dirty="0"/>
              <a:t>Modulate faster than drift.</a:t>
            </a:r>
          </a:p>
          <a:p>
            <a:r>
              <a:rPr lang="en-US" sz="2800" dirty="0"/>
              <a:t>What are the odds anything moves at this frequency? </a:t>
            </a:r>
          </a:p>
        </p:txBody>
      </p:sp>
      <p:sp>
        <p:nvSpPr>
          <p:cNvPr id="6" name="Rectangle 5">
            <a:extLst>
              <a:ext uri="{FF2B5EF4-FFF2-40B4-BE49-F238E27FC236}">
                <a16:creationId xmlns:a16="http://schemas.microsoft.com/office/drawing/2014/main" id="{8D3F3BF6-5558-0C14-FF72-5685C523E736}"/>
              </a:ext>
            </a:extLst>
          </p:cNvPr>
          <p:cNvSpPr/>
          <p:nvPr/>
        </p:nvSpPr>
        <p:spPr>
          <a:xfrm>
            <a:off x="8280791" y="4907447"/>
            <a:ext cx="3141694" cy="369332"/>
          </a:xfrm>
          <a:prstGeom prst="rect">
            <a:avLst/>
          </a:prstGeom>
        </p:spPr>
        <p:txBody>
          <a:bodyPr wrap="none">
            <a:spAutoFit/>
          </a:bodyPr>
          <a:lstStyle/>
          <a:p>
            <a:r>
              <a:rPr lang="en-US" dirty="0"/>
              <a:t>Basis for lock-in amplifier - later</a:t>
            </a:r>
          </a:p>
        </p:txBody>
      </p:sp>
      <p:sp>
        <p:nvSpPr>
          <p:cNvPr id="7" name="Rectangle 6">
            <a:extLst>
              <a:ext uri="{FF2B5EF4-FFF2-40B4-BE49-F238E27FC236}">
                <a16:creationId xmlns:a16="http://schemas.microsoft.com/office/drawing/2014/main" id="{3B5CDCBB-1D03-DC38-922C-251C131E7E43}"/>
              </a:ext>
            </a:extLst>
          </p:cNvPr>
          <p:cNvSpPr/>
          <p:nvPr/>
        </p:nvSpPr>
        <p:spPr>
          <a:xfrm>
            <a:off x="1524000" y="6532212"/>
            <a:ext cx="1543884" cy="338554"/>
          </a:xfrm>
          <a:prstGeom prst="rect">
            <a:avLst/>
          </a:prstGeom>
        </p:spPr>
        <p:txBody>
          <a:bodyPr wrap="none">
            <a:spAutoFit/>
          </a:bodyPr>
          <a:lstStyle/>
          <a:p>
            <a:r>
              <a:rPr lang="en-US" sz="1600" dirty="0"/>
              <a:t>Image: </a:t>
            </a:r>
            <a:r>
              <a:rPr lang="en-US" sz="1600" dirty="0" err="1"/>
              <a:t>Doebelin</a:t>
            </a:r>
            <a:endParaRPr lang="en-US" sz="1600" dirty="0"/>
          </a:p>
        </p:txBody>
      </p:sp>
      <p:pic>
        <p:nvPicPr>
          <p:cNvPr id="8" name="Picture 7" descr="Diagram&#10;&#10;Description automatically generated">
            <a:extLst>
              <a:ext uri="{FF2B5EF4-FFF2-40B4-BE49-F238E27FC236}">
                <a16:creationId xmlns:a16="http://schemas.microsoft.com/office/drawing/2014/main" id="{8B1DBB5D-AE2E-5D14-DE03-996B5A7B350C}"/>
              </a:ext>
            </a:extLst>
          </p:cNvPr>
          <p:cNvPicPr>
            <a:picLocks noChangeAspect="1"/>
          </p:cNvPicPr>
          <p:nvPr/>
        </p:nvPicPr>
        <p:blipFill rotWithShape="1">
          <a:blip r:embed="rId2"/>
          <a:srcRect l="200" t="43282" r="-200" b="1478"/>
          <a:stretch/>
        </p:blipFill>
        <p:spPr>
          <a:xfrm rot="60000">
            <a:off x="519116" y="3086256"/>
            <a:ext cx="5765020" cy="3534805"/>
          </a:xfrm>
          <a:prstGeom prst="rect">
            <a:avLst/>
          </a:prstGeom>
        </p:spPr>
      </p:pic>
    </p:spTree>
    <p:extLst>
      <p:ext uri="{BB962C8B-B14F-4D97-AF65-F5344CB8AC3E}">
        <p14:creationId xmlns:p14="http://schemas.microsoft.com/office/powerpoint/2010/main" val="33465640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Method of opposing inputs</a:t>
            </a:r>
          </a:p>
        </p:txBody>
      </p:sp>
      <p:sp>
        <p:nvSpPr>
          <p:cNvPr id="3" name="Content Placeholder 2"/>
          <p:cNvSpPr>
            <a:spLocks noGrp="1"/>
          </p:cNvSpPr>
          <p:nvPr>
            <p:ph idx="1"/>
          </p:nvPr>
        </p:nvSpPr>
        <p:spPr>
          <a:xfrm>
            <a:off x="1981200" y="1417639"/>
            <a:ext cx="8229600" cy="4525963"/>
          </a:xfrm>
        </p:spPr>
        <p:txBody>
          <a:bodyPr>
            <a:normAutofit/>
          </a:bodyPr>
          <a:lstStyle/>
          <a:p>
            <a:r>
              <a:rPr lang="en-US" sz="2800" dirty="0"/>
              <a:t>Like active noise cancellation: if you can’t avoid the modifying input, sample it and add back out of phase</a:t>
            </a:r>
          </a:p>
        </p:txBody>
      </p:sp>
      <p:sp>
        <p:nvSpPr>
          <p:cNvPr id="6" name="Rectangle 5">
            <a:extLst>
              <a:ext uri="{FF2B5EF4-FFF2-40B4-BE49-F238E27FC236}">
                <a16:creationId xmlns:a16="http://schemas.microsoft.com/office/drawing/2014/main" id="{8F83029C-BFED-E04B-68DE-CD57FCA0A7F3}"/>
              </a:ext>
            </a:extLst>
          </p:cNvPr>
          <p:cNvSpPr/>
          <p:nvPr/>
        </p:nvSpPr>
        <p:spPr>
          <a:xfrm>
            <a:off x="8955026" y="4510377"/>
            <a:ext cx="2992278" cy="1015663"/>
          </a:xfrm>
          <a:prstGeom prst="rect">
            <a:avLst/>
          </a:prstGeom>
        </p:spPr>
        <p:txBody>
          <a:bodyPr wrap="square">
            <a:spAutoFit/>
          </a:bodyPr>
          <a:lstStyle/>
          <a:p>
            <a:r>
              <a:rPr lang="en-US" sz="1200" dirty="0"/>
              <a:t>Idea clear for many decades, having signal processing hardware able to do it effectively and cheaply is another thing</a:t>
            </a:r>
          </a:p>
          <a:p>
            <a:endParaRPr lang="en-US" sz="1200" dirty="0"/>
          </a:p>
          <a:p>
            <a:r>
              <a:rPr lang="en-US" sz="1200" dirty="0"/>
              <a:t>Patent 1936. Commercial: 1980s</a:t>
            </a:r>
          </a:p>
        </p:txBody>
      </p:sp>
      <p:grpSp>
        <p:nvGrpSpPr>
          <p:cNvPr id="7" name="Group 6">
            <a:extLst>
              <a:ext uri="{FF2B5EF4-FFF2-40B4-BE49-F238E27FC236}">
                <a16:creationId xmlns:a16="http://schemas.microsoft.com/office/drawing/2014/main" id="{FB88EE63-0E4B-6CE2-DC09-23BACBA79B11}"/>
              </a:ext>
            </a:extLst>
          </p:cNvPr>
          <p:cNvGrpSpPr/>
          <p:nvPr/>
        </p:nvGrpSpPr>
        <p:grpSpPr>
          <a:xfrm>
            <a:off x="840045" y="3011600"/>
            <a:ext cx="6946159" cy="3129165"/>
            <a:chOff x="248053" y="1675487"/>
            <a:chExt cx="6946159" cy="3129165"/>
          </a:xfrm>
        </p:grpSpPr>
        <p:cxnSp>
          <p:nvCxnSpPr>
            <p:cNvPr id="8" name="Elbow Connector 7">
              <a:extLst>
                <a:ext uri="{FF2B5EF4-FFF2-40B4-BE49-F238E27FC236}">
                  <a16:creationId xmlns:a16="http://schemas.microsoft.com/office/drawing/2014/main" id="{A8495D3C-E0C7-A07F-2247-ED09D6DCB020}"/>
                </a:ext>
              </a:extLst>
            </p:cNvPr>
            <p:cNvCxnSpPr>
              <a:cxnSpLocks/>
              <a:endCxn id="14" idx="0"/>
            </p:cNvCxnSpPr>
            <p:nvPr/>
          </p:nvCxnSpPr>
          <p:spPr>
            <a:xfrm>
              <a:off x="3675305" y="2314278"/>
              <a:ext cx="1435709" cy="320029"/>
            </a:xfrm>
            <a:prstGeom prst="bentConnector2">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6AA692A0-B073-451E-295C-9A15B92AF78B}"/>
                </a:ext>
              </a:extLst>
            </p:cNvPr>
            <p:cNvSpPr/>
            <p:nvPr/>
          </p:nvSpPr>
          <p:spPr>
            <a:xfrm>
              <a:off x="2613972" y="1920584"/>
              <a:ext cx="1593267" cy="7795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3FCCB90-5D21-BF2C-6FF0-BD59C946D29C}"/>
                </a:ext>
              </a:extLst>
            </p:cNvPr>
            <p:cNvSpPr/>
            <p:nvPr/>
          </p:nvSpPr>
          <p:spPr>
            <a:xfrm>
              <a:off x="2902254" y="2091919"/>
              <a:ext cx="1016702" cy="430075"/>
            </a:xfrm>
            <a:prstGeom prst="rect">
              <a:avLst/>
            </a:prstGeom>
            <a:solidFill>
              <a:schemeClr val="bg1">
                <a:lumMod val="9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r>
                <a:rPr lang="en-US" i="1" dirty="0">
                  <a:solidFill>
                    <a:sysClr val="windowText" lastClr="000000"/>
                  </a:solidFill>
                </a:rPr>
                <a:t>F</a:t>
              </a:r>
              <a:r>
                <a:rPr lang="en-US" i="1" baseline="-25000" dirty="0">
                  <a:solidFill>
                    <a:sysClr val="windowText" lastClr="000000"/>
                  </a:solidFill>
                </a:rPr>
                <a:t>I1</a:t>
              </a:r>
            </a:p>
          </p:txBody>
        </p:sp>
        <p:sp>
          <p:nvSpPr>
            <p:cNvPr id="11" name="Rectangle 10">
              <a:extLst>
                <a:ext uri="{FF2B5EF4-FFF2-40B4-BE49-F238E27FC236}">
                  <a16:creationId xmlns:a16="http://schemas.microsoft.com/office/drawing/2014/main" id="{DA45A662-F0FA-F87B-A9CF-F44462FDF8FD}"/>
                </a:ext>
              </a:extLst>
            </p:cNvPr>
            <p:cNvSpPr/>
            <p:nvPr/>
          </p:nvSpPr>
          <p:spPr>
            <a:xfrm>
              <a:off x="2627418" y="2972855"/>
              <a:ext cx="1589075" cy="7795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AE6F94-27B3-97E2-D930-54E88644DF40}"/>
                </a:ext>
              </a:extLst>
            </p:cNvPr>
            <p:cNvSpPr/>
            <p:nvPr/>
          </p:nvSpPr>
          <p:spPr>
            <a:xfrm>
              <a:off x="2914942" y="3144189"/>
              <a:ext cx="1014027" cy="430075"/>
            </a:xfrm>
            <a:prstGeom prst="rect">
              <a:avLst/>
            </a:prstGeom>
            <a:solidFill>
              <a:schemeClr val="bg1">
                <a:lumMod val="9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r>
                <a:rPr lang="en-US" i="1" dirty="0">
                  <a:solidFill>
                    <a:sysClr val="windowText" lastClr="000000"/>
                  </a:solidFill>
                </a:rPr>
                <a:t>F</a:t>
              </a:r>
              <a:r>
                <a:rPr lang="en-US" i="1" baseline="-25000" dirty="0">
                  <a:solidFill>
                    <a:sysClr val="windowText" lastClr="000000"/>
                  </a:solidFill>
                </a:rPr>
                <a:t>I2</a:t>
              </a:r>
            </a:p>
          </p:txBody>
        </p:sp>
        <p:cxnSp>
          <p:nvCxnSpPr>
            <p:cNvPr id="13" name="Straight Arrow Connector 12">
              <a:extLst>
                <a:ext uri="{FF2B5EF4-FFF2-40B4-BE49-F238E27FC236}">
                  <a16:creationId xmlns:a16="http://schemas.microsoft.com/office/drawing/2014/main" id="{022FE9C0-EB14-B631-DFA5-2C3CF974FF49}"/>
                </a:ext>
              </a:extLst>
            </p:cNvPr>
            <p:cNvCxnSpPr>
              <a:cxnSpLocks/>
            </p:cNvCxnSpPr>
            <p:nvPr/>
          </p:nvCxnSpPr>
          <p:spPr>
            <a:xfrm>
              <a:off x="633095" y="2348246"/>
              <a:ext cx="1980877" cy="0"/>
            </a:xfrm>
            <a:prstGeom prst="straightConnector1">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4" name="Summing Junction 13">
              <a:extLst>
                <a:ext uri="{FF2B5EF4-FFF2-40B4-BE49-F238E27FC236}">
                  <a16:creationId xmlns:a16="http://schemas.microsoft.com/office/drawing/2014/main" id="{346B398E-90D0-1ACE-313F-11D977933281}"/>
                </a:ext>
              </a:extLst>
            </p:cNvPr>
            <p:cNvSpPr/>
            <p:nvPr/>
          </p:nvSpPr>
          <p:spPr>
            <a:xfrm>
              <a:off x="4912532" y="2634307"/>
              <a:ext cx="396963" cy="396963"/>
            </a:xfrm>
            <a:prstGeom prst="flowChartSummingJunction">
              <a:avLst/>
            </a:prstGeom>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E20DAD-5B9E-9E0F-2666-46DAD3CB3FF8}"/>
                </a:ext>
              </a:extLst>
            </p:cNvPr>
            <p:cNvSpPr txBox="1"/>
            <p:nvPr/>
          </p:nvSpPr>
          <p:spPr>
            <a:xfrm>
              <a:off x="4660325" y="2208523"/>
              <a:ext cx="389850" cy="584775"/>
            </a:xfrm>
            <a:prstGeom prst="rect">
              <a:avLst/>
            </a:prstGeom>
            <a:noFill/>
          </p:spPr>
          <p:txBody>
            <a:bodyPr wrap="none" rtlCol="0">
              <a:spAutoFit/>
            </a:bodyPr>
            <a:lstStyle/>
            <a:p>
              <a:r>
                <a:rPr lang="en-US" sz="3200" dirty="0"/>
                <a:t>+</a:t>
              </a:r>
              <a:endParaRPr lang="en-US" dirty="0"/>
            </a:p>
          </p:txBody>
        </p:sp>
        <p:sp>
          <p:nvSpPr>
            <p:cNvPr id="16" name="TextBox 15">
              <a:extLst>
                <a:ext uri="{FF2B5EF4-FFF2-40B4-BE49-F238E27FC236}">
                  <a16:creationId xmlns:a16="http://schemas.microsoft.com/office/drawing/2014/main" id="{A4AF22ED-699D-5614-2471-2CD1FA45A989}"/>
                </a:ext>
              </a:extLst>
            </p:cNvPr>
            <p:cNvSpPr txBox="1"/>
            <p:nvPr/>
          </p:nvSpPr>
          <p:spPr>
            <a:xfrm>
              <a:off x="4671648" y="2902167"/>
              <a:ext cx="309700" cy="584775"/>
            </a:xfrm>
            <a:prstGeom prst="rect">
              <a:avLst/>
            </a:prstGeom>
            <a:noFill/>
          </p:spPr>
          <p:txBody>
            <a:bodyPr wrap="none" rtlCol="0">
              <a:spAutoFit/>
            </a:bodyPr>
            <a:lstStyle/>
            <a:p>
              <a:r>
                <a:rPr lang="en-US" sz="3200" dirty="0"/>
                <a:t>-</a:t>
              </a:r>
              <a:endParaRPr lang="en-US" dirty="0"/>
            </a:p>
          </p:txBody>
        </p:sp>
        <p:sp>
          <p:nvSpPr>
            <p:cNvPr id="17" name="TextBox 16">
              <a:extLst>
                <a:ext uri="{FF2B5EF4-FFF2-40B4-BE49-F238E27FC236}">
                  <a16:creationId xmlns:a16="http://schemas.microsoft.com/office/drawing/2014/main" id="{C32F0E70-824C-A5F8-1111-036E86EB0636}"/>
                </a:ext>
              </a:extLst>
            </p:cNvPr>
            <p:cNvSpPr txBox="1"/>
            <p:nvPr/>
          </p:nvSpPr>
          <p:spPr>
            <a:xfrm>
              <a:off x="248053" y="2074182"/>
              <a:ext cx="385042" cy="400110"/>
            </a:xfrm>
            <a:prstGeom prst="rect">
              <a:avLst/>
            </a:prstGeom>
            <a:noFill/>
          </p:spPr>
          <p:txBody>
            <a:bodyPr wrap="none" rtlCol="0">
              <a:spAutoFit/>
            </a:bodyPr>
            <a:lstStyle/>
            <a:p>
              <a:r>
                <a:rPr lang="en-US" sz="2000" i="1" dirty="0">
                  <a:latin typeface="Arial" panose="020B0604020202020204" pitchFamily="34" charset="0"/>
                  <a:cs typeface="Arial" panose="020B0604020202020204" pitchFamily="34" charset="0"/>
                </a:rPr>
                <a:t>i</a:t>
              </a:r>
              <a:r>
                <a:rPr lang="en-US" sz="2000" i="1" baseline="-25000" dirty="0">
                  <a:latin typeface="Arial" panose="020B0604020202020204" pitchFamily="34" charset="0"/>
                  <a:cs typeface="Arial" panose="020B0604020202020204" pitchFamily="34" charset="0"/>
                </a:rPr>
                <a:t>I1</a:t>
              </a:r>
              <a:endParaRPr lang="en-US" sz="1200" i="1" baseline="-25000" dirty="0">
                <a:latin typeface="Arial" panose="020B0604020202020204" pitchFamily="34" charset="0"/>
                <a:cs typeface="Arial" panose="020B0604020202020204" pitchFamily="34" charset="0"/>
              </a:endParaRPr>
            </a:p>
          </p:txBody>
        </p:sp>
        <p:cxnSp>
          <p:nvCxnSpPr>
            <p:cNvPr id="18" name="Elbow Connector 17">
              <a:extLst>
                <a:ext uri="{FF2B5EF4-FFF2-40B4-BE49-F238E27FC236}">
                  <a16:creationId xmlns:a16="http://schemas.microsoft.com/office/drawing/2014/main" id="{2931C112-66EB-9B2F-1891-3B5FCA96A71C}"/>
                </a:ext>
              </a:extLst>
            </p:cNvPr>
            <p:cNvCxnSpPr>
              <a:cxnSpLocks/>
              <a:stCxn id="11" idx="3"/>
            </p:cNvCxnSpPr>
            <p:nvPr/>
          </p:nvCxnSpPr>
          <p:spPr>
            <a:xfrm flipV="1">
              <a:off x="4216493" y="3042589"/>
              <a:ext cx="903399" cy="320029"/>
            </a:xfrm>
            <a:prstGeom prst="bentConnector3">
              <a:avLst>
                <a:gd name="adj1" fmla="val 100118"/>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7C4D74E0-7794-93ED-8A47-C26B4401A892}"/>
                </a:ext>
              </a:extLst>
            </p:cNvPr>
            <p:cNvCxnSpPr>
              <a:cxnSpLocks/>
            </p:cNvCxnSpPr>
            <p:nvPr/>
          </p:nvCxnSpPr>
          <p:spPr>
            <a:xfrm>
              <a:off x="651220" y="3386632"/>
              <a:ext cx="1980877" cy="0"/>
            </a:xfrm>
            <a:prstGeom prst="straightConnector1">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2619813-D54D-1F54-B3E3-69B568525B97}"/>
                </a:ext>
              </a:extLst>
            </p:cNvPr>
            <p:cNvSpPr txBox="1"/>
            <p:nvPr/>
          </p:nvSpPr>
          <p:spPr>
            <a:xfrm>
              <a:off x="266178" y="3112568"/>
              <a:ext cx="385042" cy="400110"/>
            </a:xfrm>
            <a:prstGeom prst="rect">
              <a:avLst/>
            </a:prstGeom>
            <a:noFill/>
          </p:spPr>
          <p:txBody>
            <a:bodyPr wrap="none" rtlCol="0">
              <a:spAutoFit/>
            </a:bodyPr>
            <a:lstStyle/>
            <a:p>
              <a:r>
                <a:rPr lang="en-US" sz="2000" i="1" dirty="0">
                  <a:latin typeface="Arial" panose="020B0604020202020204" pitchFamily="34" charset="0"/>
                  <a:cs typeface="Arial" panose="020B0604020202020204" pitchFamily="34" charset="0"/>
                </a:rPr>
                <a:t>i</a:t>
              </a:r>
              <a:r>
                <a:rPr lang="en-US" sz="2000" i="1" baseline="-25000" dirty="0">
                  <a:latin typeface="Arial" panose="020B0604020202020204" pitchFamily="34" charset="0"/>
                  <a:cs typeface="Arial" panose="020B0604020202020204" pitchFamily="34" charset="0"/>
                </a:rPr>
                <a:t>I2</a:t>
              </a:r>
              <a:endParaRPr lang="en-US" sz="1200" i="1" baseline="-25000"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CE265E05-17B8-420A-8187-BDCC09AB7B4A}"/>
                </a:ext>
              </a:extLst>
            </p:cNvPr>
            <p:cNvSpPr/>
            <p:nvPr/>
          </p:nvSpPr>
          <p:spPr>
            <a:xfrm>
              <a:off x="2644060" y="4025126"/>
              <a:ext cx="1589075" cy="7795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DEDA46C-B8CA-379B-C3EA-7B12C82FF5BF}"/>
                </a:ext>
              </a:extLst>
            </p:cNvPr>
            <p:cNvSpPr/>
            <p:nvPr/>
          </p:nvSpPr>
          <p:spPr>
            <a:xfrm>
              <a:off x="2931584" y="4196460"/>
              <a:ext cx="1014027" cy="430075"/>
            </a:xfrm>
            <a:prstGeom prst="rect">
              <a:avLst/>
            </a:prstGeom>
            <a:solidFill>
              <a:schemeClr val="bg1">
                <a:lumMod val="9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r>
                <a:rPr lang="en-US" i="1" dirty="0">
                  <a:solidFill>
                    <a:sysClr val="windowText" lastClr="000000"/>
                  </a:solidFill>
                </a:rPr>
                <a:t>F</a:t>
              </a:r>
              <a:r>
                <a:rPr lang="en-US" i="1" baseline="-25000" dirty="0">
                  <a:solidFill>
                    <a:sysClr val="windowText" lastClr="000000"/>
                  </a:solidFill>
                </a:rPr>
                <a:t>D</a:t>
              </a:r>
            </a:p>
          </p:txBody>
        </p:sp>
        <p:cxnSp>
          <p:nvCxnSpPr>
            <p:cNvPr id="23" name="Straight Arrow Connector 22">
              <a:extLst>
                <a:ext uri="{FF2B5EF4-FFF2-40B4-BE49-F238E27FC236}">
                  <a16:creationId xmlns:a16="http://schemas.microsoft.com/office/drawing/2014/main" id="{CF3DEC63-BF8C-2DB0-87A8-103C616A7FF9}"/>
                </a:ext>
              </a:extLst>
            </p:cNvPr>
            <p:cNvCxnSpPr>
              <a:cxnSpLocks/>
            </p:cNvCxnSpPr>
            <p:nvPr/>
          </p:nvCxnSpPr>
          <p:spPr>
            <a:xfrm>
              <a:off x="667862" y="4438903"/>
              <a:ext cx="1980877" cy="0"/>
            </a:xfrm>
            <a:prstGeom prst="straightConnector1">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F5A3F70D-BFA7-060D-C737-99C6950F46E7}"/>
                </a:ext>
              </a:extLst>
            </p:cNvPr>
            <p:cNvSpPr txBox="1"/>
            <p:nvPr/>
          </p:nvSpPr>
          <p:spPr>
            <a:xfrm>
              <a:off x="282820" y="4164839"/>
              <a:ext cx="365806" cy="400110"/>
            </a:xfrm>
            <a:prstGeom prst="rect">
              <a:avLst/>
            </a:prstGeom>
            <a:noFill/>
          </p:spPr>
          <p:txBody>
            <a:bodyPr wrap="none" rtlCol="0">
              <a:spAutoFit/>
            </a:bodyPr>
            <a:lstStyle/>
            <a:p>
              <a:r>
                <a:rPr lang="en-US" sz="2000" i="1" dirty="0" err="1">
                  <a:latin typeface="Arial" panose="020B0604020202020204" pitchFamily="34" charset="0"/>
                  <a:cs typeface="Arial" panose="020B0604020202020204" pitchFamily="34" charset="0"/>
                </a:rPr>
                <a:t>i</a:t>
              </a:r>
              <a:r>
                <a:rPr lang="en-US" sz="2000" i="1" baseline="-25000" dirty="0" err="1">
                  <a:latin typeface="Arial" panose="020B0604020202020204" pitchFamily="34" charset="0"/>
                  <a:cs typeface="Arial" panose="020B0604020202020204" pitchFamily="34" charset="0"/>
                </a:rPr>
                <a:t>D</a:t>
              </a:r>
              <a:endParaRPr lang="en-US" sz="1200" i="1" baseline="-25000"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0A9BA629-614E-EB5A-0574-41CEFF751057}"/>
                </a:ext>
              </a:extLst>
            </p:cNvPr>
            <p:cNvSpPr txBox="1"/>
            <p:nvPr/>
          </p:nvSpPr>
          <p:spPr>
            <a:xfrm>
              <a:off x="4393159" y="1837878"/>
              <a:ext cx="470000" cy="400110"/>
            </a:xfrm>
            <a:prstGeom prst="rect">
              <a:avLst/>
            </a:prstGeom>
            <a:noFill/>
          </p:spPr>
          <p:txBody>
            <a:bodyPr wrap="none" rtlCol="0">
              <a:spAutoFit/>
            </a:bodyPr>
            <a:lstStyle/>
            <a:p>
              <a:r>
                <a:rPr lang="en-US" sz="2000" i="1" dirty="0">
                  <a:latin typeface="Arial" panose="020B0604020202020204" pitchFamily="34" charset="0"/>
                  <a:cs typeface="Arial" panose="020B0604020202020204" pitchFamily="34" charset="0"/>
                </a:rPr>
                <a:t>o</a:t>
              </a:r>
              <a:r>
                <a:rPr lang="en-US" sz="2000" i="1" baseline="-25000" dirty="0">
                  <a:latin typeface="Arial" panose="020B0604020202020204" pitchFamily="34" charset="0"/>
                  <a:cs typeface="Arial" panose="020B0604020202020204" pitchFamily="34" charset="0"/>
                </a:rPr>
                <a:t>I1</a:t>
              </a:r>
              <a:endParaRPr lang="en-US" sz="1200" i="1" baseline="-250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003C8F4A-2942-FDC7-A76E-D842F6CCAA2F}"/>
                </a:ext>
              </a:extLst>
            </p:cNvPr>
            <p:cNvSpPr txBox="1"/>
            <p:nvPr/>
          </p:nvSpPr>
          <p:spPr>
            <a:xfrm>
              <a:off x="4393159" y="3370790"/>
              <a:ext cx="470000" cy="400110"/>
            </a:xfrm>
            <a:prstGeom prst="rect">
              <a:avLst/>
            </a:prstGeom>
            <a:noFill/>
          </p:spPr>
          <p:txBody>
            <a:bodyPr wrap="none" rtlCol="0">
              <a:spAutoFit/>
            </a:bodyPr>
            <a:lstStyle/>
            <a:p>
              <a:r>
                <a:rPr lang="en-US" sz="2000" i="1" dirty="0">
                  <a:latin typeface="Arial" panose="020B0604020202020204" pitchFamily="34" charset="0"/>
                  <a:cs typeface="Arial" panose="020B0604020202020204" pitchFamily="34" charset="0"/>
                </a:rPr>
                <a:t>o</a:t>
              </a:r>
              <a:r>
                <a:rPr lang="en-US" sz="2000" i="1" baseline="-25000" dirty="0">
                  <a:latin typeface="Arial" panose="020B0604020202020204" pitchFamily="34" charset="0"/>
                  <a:cs typeface="Arial" panose="020B0604020202020204" pitchFamily="34" charset="0"/>
                </a:rPr>
                <a:t>I2</a:t>
              </a:r>
              <a:endParaRPr lang="en-US" sz="1200" i="1" baseline="-25000" dirty="0">
                <a:latin typeface="Arial" panose="020B0604020202020204" pitchFamily="34" charset="0"/>
                <a:cs typeface="Arial" panose="020B0604020202020204" pitchFamily="34" charset="0"/>
              </a:endParaRPr>
            </a:p>
          </p:txBody>
        </p:sp>
        <p:cxnSp>
          <p:nvCxnSpPr>
            <p:cNvPr id="27" name="Elbow Connector 26">
              <a:extLst>
                <a:ext uri="{FF2B5EF4-FFF2-40B4-BE49-F238E27FC236}">
                  <a16:creationId xmlns:a16="http://schemas.microsoft.com/office/drawing/2014/main" id="{2B5CF149-722F-D93E-3818-7C672F2B779D}"/>
                </a:ext>
              </a:extLst>
            </p:cNvPr>
            <p:cNvCxnSpPr>
              <a:cxnSpLocks/>
              <a:endCxn id="28" idx="0"/>
            </p:cNvCxnSpPr>
            <p:nvPr/>
          </p:nvCxnSpPr>
          <p:spPr>
            <a:xfrm rot="16200000" flipH="1">
              <a:off x="5224308" y="2890551"/>
              <a:ext cx="992812" cy="837384"/>
            </a:xfrm>
            <a:prstGeom prst="bentConnector3">
              <a:avLst>
                <a:gd name="adj1" fmla="val 1714"/>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8" name="Summing Junction 27">
              <a:extLst>
                <a:ext uri="{FF2B5EF4-FFF2-40B4-BE49-F238E27FC236}">
                  <a16:creationId xmlns:a16="http://schemas.microsoft.com/office/drawing/2014/main" id="{7B0B407C-88C4-26B8-E759-BA332871224E}"/>
                </a:ext>
              </a:extLst>
            </p:cNvPr>
            <p:cNvSpPr/>
            <p:nvPr/>
          </p:nvSpPr>
          <p:spPr>
            <a:xfrm>
              <a:off x="5940924" y="3805649"/>
              <a:ext cx="396963" cy="396963"/>
            </a:xfrm>
            <a:prstGeom prst="flowChartSummingJunction">
              <a:avLst/>
            </a:prstGeom>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Elbow Connector 28">
              <a:extLst>
                <a:ext uri="{FF2B5EF4-FFF2-40B4-BE49-F238E27FC236}">
                  <a16:creationId xmlns:a16="http://schemas.microsoft.com/office/drawing/2014/main" id="{C54C0574-A6F8-A6BB-8512-6B46186D8B45}"/>
                </a:ext>
              </a:extLst>
            </p:cNvPr>
            <p:cNvCxnSpPr>
              <a:cxnSpLocks/>
              <a:stCxn id="21" idx="3"/>
            </p:cNvCxnSpPr>
            <p:nvPr/>
          </p:nvCxnSpPr>
          <p:spPr>
            <a:xfrm flipV="1">
              <a:off x="4233135" y="4194375"/>
              <a:ext cx="1917103" cy="220514"/>
            </a:xfrm>
            <a:prstGeom prst="bentConnector3">
              <a:avLst>
                <a:gd name="adj1" fmla="val 100012"/>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0" name="Rectangle 29">
              <a:extLst>
                <a:ext uri="{FF2B5EF4-FFF2-40B4-BE49-F238E27FC236}">
                  <a16:creationId xmlns:a16="http://schemas.microsoft.com/office/drawing/2014/main" id="{085FB52A-4D39-7E51-7F7C-2F7CCDC047DF}"/>
                </a:ext>
              </a:extLst>
            </p:cNvPr>
            <p:cNvSpPr/>
            <p:nvPr/>
          </p:nvSpPr>
          <p:spPr>
            <a:xfrm>
              <a:off x="6337887" y="4164839"/>
              <a:ext cx="856325" cy="369332"/>
            </a:xfrm>
            <a:prstGeom prst="rect">
              <a:avLst/>
            </a:prstGeom>
          </p:spPr>
          <p:txBody>
            <a:bodyPr wrap="none">
              <a:spAutoFit/>
            </a:bodyPr>
            <a:lstStyle/>
            <a:p>
              <a:r>
                <a:rPr lang="en-US" dirty="0"/>
                <a:t>Output</a:t>
              </a:r>
              <a:endParaRPr lang="en-US" sz="1100" dirty="0"/>
            </a:p>
          </p:txBody>
        </p:sp>
        <p:cxnSp>
          <p:nvCxnSpPr>
            <p:cNvPr id="31" name="Straight Arrow Connector 30">
              <a:extLst>
                <a:ext uri="{FF2B5EF4-FFF2-40B4-BE49-F238E27FC236}">
                  <a16:creationId xmlns:a16="http://schemas.microsoft.com/office/drawing/2014/main" id="{4EFA96F4-E1BD-55A5-891C-6BE742DC655C}"/>
                </a:ext>
              </a:extLst>
            </p:cNvPr>
            <p:cNvCxnSpPr>
              <a:cxnSpLocks/>
            </p:cNvCxnSpPr>
            <p:nvPr/>
          </p:nvCxnSpPr>
          <p:spPr>
            <a:xfrm>
              <a:off x="6337887" y="4016248"/>
              <a:ext cx="688662" cy="0"/>
            </a:xfrm>
            <a:prstGeom prst="straightConnector1">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32" name="TextBox 31">
              <a:extLst>
                <a:ext uri="{FF2B5EF4-FFF2-40B4-BE49-F238E27FC236}">
                  <a16:creationId xmlns:a16="http://schemas.microsoft.com/office/drawing/2014/main" id="{0AB542F6-87D6-F7DC-F533-9CAAC067C02B}"/>
                </a:ext>
              </a:extLst>
            </p:cNvPr>
            <p:cNvSpPr txBox="1"/>
            <p:nvPr/>
          </p:nvSpPr>
          <p:spPr>
            <a:xfrm>
              <a:off x="6544800" y="3570845"/>
              <a:ext cx="327334" cy="400110"/>
            </a:xfrm>
            <a:prstGeom prst="rect">
              <a:avLst/>
            </a:prstGeom>
            <a:noFill/>
          </p:spPr>
          <p:txBody>
            <a:bodyPr wrap="none" rtlCol="0">
              <a:spAutoFit/>
            </a:bodyPr>
            <a:lstStyle/>
            <a:p>
              <a:r>
                <a:rPr lang="en-US" sz="2000" i="1" dirty="0">
                  <a:latin typeface="Arial" panose="020B0604020202020204" pitchFamily="34" charset="0"/>
                  <a:cs typeface="Arial" panose="020B0604020202020204" pitchFamily="34" charset="0"/>
                </a:rPr>
                <a:t>o</a:t>
              </a:r>
              <a:endParaRPr lang="en-US" sz="1200" i="1" baseline="-25000"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9291A006-50A3-6AFB-0851-22EC0E3BEE66}"/>
                </a:ext>
              </a:extLst>
            </p:cNvPr>
            <p:cNvSpPr txBox="1"/>
            <p:nvPr/>
          </p:nvSpPr>
          <p:spPr>
            <a:xfrm>
              <a:off x="4393159" y="3994320"/>
              <a:ext cx="450764" cy="400110"/>
            </a:xfrm>
            <a:prstGeom prst="rect">
              <a:avLst/>
            </a:prstGeom>
            <a:noFill/>
          </p:spPr>
          <p:txBody>
            <a:bodyPr wrap="none" rtlCol="0">
              <a:spAutoFit/>
            </a:bodyPr>
            <a:lstStyle/>
            <a:p>
              <a:r>
                <a:rPr lang="en-US" sz="2000" i="1" dirty="0" err="1">
                  <a:latin typeface="Arial" panose="020B0604020202020204" pitchFamily="34" charset="0"/>
                  <a:cs typeface="Arial" panose="020B0604020202020204" pitchFamily="34" charset="0"/>
                </a:rPr>
                <a:t>o</a:t>
              </a:r>
              <a:r>
                <a:rPr lang="en-US" sz="2000" i="1" baseline="-25000" dirty="0" err="1">
                  <a:latin typeface="Arial" panose="020B0604020202020204" pitchFamily="34" charset="0"/>
                  <a:cs typeface="Arial" panose="020B0604020202020204" pitchFamily="34" charset="0"/>
                </a:rPr>
                <a:t>D</a:t>
              </a:r>
              <a:endParaRPr lang="en-US" sz="1200" i="1" baseline="-25000"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D543E8E5-5FDD-8B08-BA83-BDC6E3C0B46B}"/>
                </a:ext>
              </a:extLst>
            </p:cNvPr>
            <p:cNvSpPr txBox="1"/>
            <p:nvPr/>
          </p:nvSpPr>
          <p:spPr>
            <a:xfrm>
              <a:off x="675531" y="1716686"/>
              <a:ext cx="1845481"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Unavoidably interfering input</a:t>
              </a:r>
              <a:endParaRPr lang="en-US" sz="1050" baseline="-25000"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522AF97C-A3D1-D51C-93D8-7D86323359B7}"/>
                </a:ext>
              </a:extLst>
            </p:cNvPr>
            <p:cNvSpPr txBox="1"/>
            <p:nvPr/>
          </p:nvSpPr>
          <p:spPr>
            <a:xfrm>
              <a:off x="674369" y="2530455"/>
              <a:ext cx="1845481" cy="83099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Intentionally introduced interfering input</a:t>
              </a:r>
              <a:endParaRPr lang="en-US" sz="1050" baseline="-25000"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EC27D3AA-FA41-8D12-C1E3-6D306D455626}"/>
                </a:ext>
              </a:extLst>
            </p:cNvPr>
            <p:cNvSpPr txBox="1"/>
            <p:nvPr/>
          </p:nvSpPr>
          <p:spPr>
            <a:xfrm>
              <a:off x="677678" y="4088820"/>
              <a:ext cx="1845481"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Desired input</a:t>
              </a:r>
              <a:endParaRPr lang="en-US" sz="1050" dirty="0">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9A510C6F-D841-681E-3780-A13C84850773}"/>
                </a:ext>
              </a:extLst>
            </p:cNvPr>
            <p:cNvSpPr txBox="1"/>
            <p:nvPr/>
          </p:nvSpPr>
          <p:spPr>
            <a:xfrm>
              <a:off x="5736424" y="3437115"/>
              <a:ext cx="389850" cy="584775"/>
            </a:xfrm>
            <a:prstGeom prst="rect">
              <a:avLst/>
            </a:prstGeom>
            <a:noFill/>
          </p:spPr>
          <p:txBody>
            <a:bodyPr wrap="none" rtlCol="0">
              <a:spAutoFit/>
            </a:bodyPr>
            <a:lstStyle/>
            <a:p>
              <a:r>
                <a:rPr lang="en-US" sz="3200" dirty="0"/>
                <a:t>+</a:t>
              </a:r>
              <a:endParaRPr lang="en-US" dirty="0"/>
            </a:p>
          </p:txBody>
        </p:sp>
        <p:sp>
          <p:nvSpPr>
            <p:cNvPr id="38" name="TextBox 37">
              <a:extLst>
                <a:ext uri="{FF2B5EF4-FFF2-40B4-BE49-F238E27FC236}">
                  <a16:creationId xmlns:a16="http://schemas.microsoft.com/office/drawing/2014/main" id="{B53BB62D-0722-268F-5D70-A29FDC48BDF8}"/>
                </a:ext>
              </a:extLst>
            </p:cNvPr>
            <p:cNvSpPr txBox="1"/>
            <p:nvPr/>
          </p:nvSpPr>
          <p:spPr>
            <a:xfrm>
              <a:off x="5707672" y="3970955"/>
              <a:ext cx="389850" cy="584775"/>
            </a:xfrm>
            <a:prstGeom prst="rect">
              <a:avLst/>
            </a:prstGeom>
            <a:noFill/>
          </p:spPr>
          <p:txBody>
            <a:bodyPr wrap="none" rtlCol="0">
              <a:spAutoFit/>
            </a:bodyPr>
            <a:lstStyle/>
            <a:p>
              <a:r>
                <a:rPr lang="en-US" sz="3200" dirty="0"/>
                <a:t>+</a:t>
              </a:r>
              <a:endParaRPr lang="en-US" dirty="0"/>
            </a:p>
          </p:txBody>
        </p:sp>
        <p:sp>
          <p:nvSpPr>
            <p:cNvPr id="39" name="TextBox 38">
              <a:extLst>
                <a:ext uri="{FF2B5EF4-FFF2-40B4-BE49-F238E27FC236}">
                  <a16:creationId xmlns:a16="http://schemas.microsoft.com/office/drawing/2014/main" id="{39DC946C-2E49-876E-DFC1-27A7163C354F}"/>
                </a:ext>
              </a:extLst>
            </p:cNvPr>
            <p:cNvSpPr txBox="1"/>
            <p:nvPr/>
          </p:nvSpPr>
          <p:spPr>
            <a:xfrm>
              <a:off x="5265287" y="2774154"/>
              <a:ext cx="920445" cy="400110"/>
            </a:xfrm>
            <a:prstGeom prst="rect">
              <a:avLst/>
            </a:prstGeom>
            <a:noFill/>
          </p:spPr>
          <p:txBody>
            <a:bodyPr wrap="none" rtlCol="0">
              <a:spAutoFit/>
            </a:bodyPr>
            <a:lstStyle/>
            <a:p>
              <a:r>
                <a:rPr lang="en-US" sz="2000" i="1" dirty="0">
                  <a:latin typeface="Arial" panose="020B0604020202020204" pitchFamily="34" charset="0"/>
                  <a:cs typeface="Arial" panose="020B0604020202020204" pitchFamily="34" charset="0"/>
                </a:rPr>
                <a:t>o</a:t>
              </a:r>
              <a:r>
                <a:rPr lang="en-US" sz="2000" i="1" baseline="-25000" dirty="0">
                  <a:latin typeface="Arial" panose="020B0604020202020204" pitchFamily="34" charset="0"/>
                  <a:cs typeface="Arial" panose="020B0604020202020204" pitchFamily="34" charset="0"/>
                </a:rPr>
                <a:t>I2</a:t>
              </a:r>
              <a:r>
                <a:rPr lang="en-US" sz="2000" i="1" dirty="0">
                  <a:latin typeface="Arial" panose="020B0604020202020204" pitchFamily="34" charset="0"/>
                  <a:cs typeface="Arial" panose="020B0604020202020204" pitchFamily="34" charset="0"/>
                </a:rPr>
                <a:t> </a:t>
              </a:r>
              <a:r>
                <a:rPr lang="en-US" sz="1200" i="1" dirty="0">
                  <a:latin typeface="Arial" panose="020B0604020202020204" pitchFamily="34" charset="0"/>
                  <a:cs typeface="Arial" panose="020B0604020202020204" pitchFamily="34" charset="0"/>
                </a:rPr>
                <a:t>-</a:t>
              </a:r>
              <a:r>
                <a:rPr lang="en-US" sz="1200" i="1" baseline="-25000"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o</a:t>
              </a:r>
              <a:r>
                <a:rPr lang="en-US" sz="2000" i="1" baseline="-25000" dirty="0">
                  <a:latin typeface="Arial" panose="020B0604020202020204" pitchFamily="34" charset="0"/>
                  <a:cs typeface="Arial" panose="020B0604020202020204" pitchFamily="34" charset="0"/>
                </a:rPr>
                <a:t>I2</a:t>
              </a:r>
              <a:endParaRPr lang="en-US" sz="1200" i="1" baseline="-25000" dirty="0">
                <a:latin typeface="Arial" panose="020B0604020202020204" pitchFamily="34" charset="0"/>
                <a:cs typeface="Arial" panose="020B0604020202020204" pitchFamily="34" charset="0"/>
              </a:endParaRPr>
            </a:p>
          </p:txBody>
        </p:sp>
        <p:cxnSp>
          <p:nvCxnSpPr>
            <p:cNvPr id="40" name="Curved Connector 39">
              <a:extLst>
                <a:ext uri="{FF2B5EF4-FFF2-40B4-BE49-F238E27FC236}">
                  <a16:creationId xmlns:a16="http://schemas.microsoft.com/office/drawing/2014/main" id="{11E7C584-FF67-0096-9F30-B9C84B844836}"/>
                </a:ext>
              </a:extLst>
            </p:cNvPr>
            <p:cNvCxnSpPr/>
            <p:nvPr/>
          </p:nvCxnSpPr>
          <p:spPr>
            <a:xfrm rot="5400000">
              <a:off x="5697022" y="2229741"/>
              <a:ext cx="632862" cy="444701"/>
            </a:xfrm>
            <a:prstGeom prst="curved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1E352082-6FC9-D0ED-3458-7996E37E965B}"/>
                </a:ext>
              </a:extLst>
            </p:cNvPr>
            <p:cNvSpPr txBox="1"/>
            <p:nvPr/>
          </p:nvSpPr>
          <p:spPr>
            <a:xfrm>
              <a:off x="5591354" y="1675487"/>
              <a:ext cx="1161985" cy="646331"/>
            </a:xfrm>
            <a:prstGeom prst="rect">
              <a:avLst/>
            </a:prstGeom>
            <a:noFill/>
          </p:spPr>
          <p:txBody>
            <a:bodyPr wrap="none" rtlCol="0">
              <a:spAutoFit/>
            </a:bodyPr>
            <a:lstStyle/>
            <a:p>
              <a:r>
                <a:rPr lang="en-US" dirty="0"/>
                <a:t>Essentially</a:t>
              </a:r>
            </a:p>
            <a:p>
              <a:r>
                <a:rPr lang="en-US" dirty="0"/>
                <a:t>zero</a:t>
              </a:r>
            </a:p>
          </p:txBody>
        </p:sp>
      </p:grpSp>
    </p:spTree>
    <p:extLst>
      <p:ext uri="{BB962C8B-B14F-4D97-AF65-F5344CB8AC3E}">
        <p14:creationId xmlns:p14="http://schemas.microsoft.com/office/powerpoint/2010/main" val="32531630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066" y="312290"/>
            <a:ext cx="8229600" cy="1143000"/>
          </a:xfrm>
        </p:spPr>
        <p:txBody>
          <a:bodyPr>
            <a:noAutofit/>
          </a:bodyPr>
          <a:lstStyle/>
          <a:p>
            <a:r>
              <a:rPr lang="en-US" sz="3600" dirty="0"/>
              <a:t>Process control (PID)</a:t>
            </a:r>
          </a:p>
        </p:txBody>
      </p:sp>
      <p:sp>
        <p:nvSpPr>
          <p:cNvPr id="3" name="Content Placeholder 2"/>
          <p:cNvSpPr>
            <a:spLocks noGrp="1"/>
          </p:cNvSpPr>
          <p:nvPr>
            <p:ph idx="1"/>
          </p:nvPr>
        </p:nvSpPr>
        <p:spPr>
          <a:xfrm>
            <a:off x="673549" y="1338150"/>
            <a:ext cx="10796792" cy="4525963"/>
          </a:xfrm>
        </p:spPr>
        <p:txBody>
          <a:bodyPr>
            <a:normAutofit/>
          </a:bodyPr>
          <a:lstStyle/>
          <a:p>
            <a:r>
              <a:rPr lang="en-US" sz="2800" dirty="0"/>
              <a:t>Say you want to measure resistance vs temperature</a:t>
            </a:r>
          </a:p>
          <a:p>
            <a:r>
              <a:rPr lang="en-US" sz="2800" dirty="0"/>
              <a:t>You have a sample heater to control temperature</a:t>
            </a:r>
          </a:p>
          <a:p>
            <a:r>
              <a:rPr lang="en-US" sz="2800" dirty="0"/>
              <a:t>How do you do it? Closed-loop, but </a:t>
            </a:r>
            <a:r>
              <a:rPr lang="en-US" sz="2800" i="1" dirty="0"/>
              <a:t>details</a:t>
            </a:r>
            <a:endParaRPr lang="en-US" sz="2800" dirty="0"/>
          </a:p>
          <a:p>
            <a:pPr lvl="1"/>
            <a:r>
              <a:rPr lang="en-US" sz="2400" dirty="0"/>
              <a:t>How to ramp power to approach set point?</a:t>
            </a:r>
          </a:p>
          <a:p>
            <a:pPr lvl="1"/>
            <a:r>
              <a:rPr lang="en-US" sz="2400" dirty="0"/>
              <a:t>Does overshoot matter (hysteresis)?</a:t>
            </a:r>
          </a:p>
          <a:p>
            <a:pPr lvl="1"/>
            <a:r>
              <a:rPr lang="en-US" sz="2400" dirty="0"/>
              <a:t>Speed vs accuracy tradeoffs</a:t>
            </a:r>
          </a:p>
          <a:p>
            <a:r>
              <a:rPr lang="en-US" sz="2800" dirty="0"/>
              <a:t>How well you control process variable impacts the measurement of interest ... </a:t>
            </a:r>
          </a:p>
        </p:txBody>
      </p:sp>
      <p:pic>
        <p:nvPicPr>
          <p:cNvPr id="5" name="Picture 4">
            <a:extLst>
              <a:ext uri="{FF2B5EF4-FFF2-40B4-BE49-F238E27FC236}">
                <a16:creationId xmlns:a16="http://schemas.microsoft.com/office/drawing/2014/main" id="{19AF2763-0A76-FA81-715D-403795E4BF07}"/>
              </a:ext>
            </a:extLst>
          </p:cNvPr>
          <p:cNvPicPr>
            <a:picLocks noChangeAspect="1"/>
          </p:cNvPicPr>
          <p:nvPr/>
        </p:nvPicPr>
        <p:blipFill>
          <a:blip r:embed="rId2"/>
          <a:stretch>
            <a:fillRect/>
          </a:stretch>
        </p:blipFill>
        <p:spPr>
          <a:xfrm>
            <a:off x="4928713" y="5204012"/>
            <a:ext cx="1895304" cy="914401"/>
          </a:xfrm>
          <a:prstGeom prst="rect">
            <a:avLst/>
          </a:prstGeom>
        </p:spPr>
      </p:pic>
    </p:spTree>
    <p:extLst>
      <p:ext uri="{BB962C8B-B14F-4D97-AF65-F5344CB8AC3E}">
        <p14:creationId xmlns:p14="http://schemas.microsoft.com/office/powerpoint/2010/main" val="38373264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251899"/>
            <a:ext cx="8229600" cy="1143000"/>
          </a:xfrm>
        </p:spPr>
        <p:txBody>
          <a:bodyPr>
            <a:noAutofit/>
          </a:bodyPr>
          <a:lstStyle/>
          <a:p>
            <a:r>
              <a:rPr lang="en-US" sz="3600" dirty="0"/>
              <a:t>PID</a:t>
            </a:r>
          </a:p>
        </p:txBody>
      </p:sp>
      <p:sp>
        <p:nvSpPr>
          <p:cNvPr id="3" name="Content Placeholder 2"/>
          <p:cNvSpPr>
            <a:spLocks noGrp="1"/>
          </p:cNvSpPr>
          <p:nvPr>
            <p:ph idx="1"/>
          </p:nvPr>
        </p:nvSpPr>
        <p:spPr>
          <a:xfrm>
            <a:off x="782321" y="1452864"/>
            <a:ext cx="10916620" cy="1386522"/>
          </a:xfrm>
        </p:spPr>
        <p:txBody>
          <a:bodyPr>
            <a:normAutofit/>
          </a:bodyPr>
          <a:lstStyle/>
          <a:p>
            <a:r>
              <a:rPr lang="en-US" sz="2400" dirty="0"/>
              <a:t>Control process variable (PV) in comparison to setpoint (SP)</a:t>
            </a:r>
          </a:p>
          <a:p>
            <a:r>
              <a:rPr lang="en-US" sz="2400" dirty="0"/>
              <a:t>Error value </a:t>
            </a:r>
            <a:r>
              <a:rPr lang="en-US" sz="2400" i="1" dirty="0"/>
              <a:t>e(t)</a:t>
            </a:r>
            <a:r>
              <a:rPr lang="en-US" sz="2400" dirty="0"/>
              <a:t> is the difference, used to correct – closed loop</a:t>
            </a:r>
          </a:p>
        </p:txBody>
      </p:sp>
      <p:pic>
        <p:nvPicPr>
          <p:cNvPr id="1026" name="Picture 2">
            <a:extLst>
              <a:ext uri="{FF2B5EF4-FFF2-40B4-BE49-F238E27FC236}">
                <a16:creationId xmlns:a16="http://schemas.microsoft.com/office/drawing/2014/main" id="{5D134C78-4A3F-0AEE-2D83-05DDDA2577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2619516"/>
            <a:ext cx="7112000" cy="25225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41AB732-3CE2-42EE-831E-4ABB909601D2}"/>
              </a:ext>
            </a:extLst>
          </p:cNvPr>
          <p:cNvSpPr/>
          <p:nvPr/>
        </p:nvSpPr>
        <p:spPr>
          <a:xfrm>
            <a:off x="1524001" y="6583013"/>
            <a:ext cx="4256935" cy="307777"/>
          </a:xfrm>
          <a:prstGeom prst="rect">
            <a:avLst/>
          </a:prstGeom>
        </p:spPr>
        <p:txBody>
          <a:bodyPr wrap="none">
            <a:spAutoFit/>
          </a:bodyPr>
          <a:lstStyle/>
          <a:p>
            <a:r>
              <a:rPr lang="en-US" sz="1400" dirty="0"/>
              <a:t>Image: </a:t>
            </a:r>
            <a:r>
              <a:rPr lang="en-US" sz="1400" dirty="0">
                <a:hlinkClick r:id="rId3"/>
              </a:rPr>
              <a:t>http://commons.wikimedia.org/wiki/File:PID.svg</a:t>
            </a:r>
            <a:endParaRPr lang="en-US" sz="1400" dirty="0"/>
          </a:p>
        </p:txBody>
      </p:sp>
      <p:sp>
        <p:nvSpPr>
          <p:cNvPr id="8" name="Content Placeholder 2">
            <a:extLst>
              <a:ext uri="{FF2B5EF4-FFF2-40B4-BE49-F238E27FC236}">
                <a16:creationId xmlns:a16="http://schemas.microsoft.com/office/drawing/2014/main" id="{9783F9D2-9527-8C41-954C-74D27D1DD201}"/>
              </a:ext>
            </a:extLst>
          </p:cNvPr>
          <p:cNvSpPr txBox="1">
            <a:spLocks/>
          </p:cNvSpPr>
          <p:nvPr/>
        </p:nvSpPr>
        <p:spPr>
          <a:xfrm>
            <a:off x="782321" y="5241905"/>
            <a:ext cx="8229600" cy="106680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SP = desired = r(t),       PV = actual output = y(t)</a:t>
            </a:r>
          </a:p>
          <a:p>
            <a:r>
              <a:rPr lang="en-US" sz="2400" dirty="0"/>
              <a:t>SP-PV = error = e(t),     control function = u(t)</a:t>
            </a:r>
          </a:p>
        </p:txBody>
      </p:sp>
    </p:spTree>
    <p:extLst>
      <p:ext uri="{BB962C8B-B14F-4D97-AF65-F5344CB8AC3E}">
        <p14:creationId xmlns:p14="http://schemas.microsoft.com/office/powerpoint/2010/main" val="788688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640" y="279981"/>
            <a:ext cx="8229600" cy="1143000"/>
          </a:xfrm>
        </p:spPr>
        <p:txBody>
          <a:bodyPr>
            <a:noAutofit/>
          </a:bodyPr>
          <a:lstStyle/>
          <a:p>
            <a:r>
              <a:rPr lang="en-US" sz="3600" dirty="0"/>
              <a:t>Proportional</a:t>
            </a:r>
          </a:p>
        </p:txBody>
      </p:sp>
      <p:sp>
        <p:nvSpPr>
          <p:cNvPr id="3" name="Content Placeholder 2"/>
          <p:cNvSpPr>
            <a:spLocks noGrp="1"/>
          </p:cNvSpPr>
          <p:nvPr>
            <p:ph idx="1"/>
          </p:nvPr>
        </p:nvSpPr>
        <p:spPr>
          <a:xfrm>
            <a:off x="1290021" y="1289426"/>
            <a:ext cx="10355132" cy="4525963"/>
          </a:xfrm>
        </p:spPr>
        <p:txBody>
          <a:bodyPr>
            <a:normAutofit/>
          </a:bodyPr>
          <a:lstStyle/>
          <a:p>
            <a:r>
              <a:rPr lang="en-US" sz="2800" dirty="0"/>
              <a:t>Control signal has 3 terms in response to error</a:t>
            </a:r>
          </a:p>
          <a:p>
            <a:r>
              <a:rPr lang="en-US" sz="2800" b="1" dirty="0"/>
              <a:t>P term = proportional</a:t>
            </a:r>
          </a:p>
          <a:p>
            <a:pPr lvl="1"/>
            <a:r>
              <a:rPr lang="en-US" sz="2400" dirty="0"/>
              <a:t>Proportional to (SP-PV) via gain factor </a:t>
            </a:r>
            <a:r>
              <a:rPr lang="en-US" sz="2400" i="1" dirty="0"/>
              <a:t>K</a:t>
            </a:r>
            <a:r>
              <a:rPr lang="en-US" sz="2400" baseline="-25000" dirty="0"/>
              <a:t>P</a:t>
            </a:r>
          </a:p>
          <a:p>
            <a:pPr lvl="1"/>
            <a:r>
              <a:rPr lang="en-US" sz="2400" dirty="0"/>
              <a:t>Like closed-loop example earlier</a:t>
            </a:r>
          </a:p>
          <a:p>
            <a:pPr lvl="1"/>
            <a:r>
              <a:rPr lang="en-US" sz="2400" dirty="0"/>
              <a:t>Large (+) error =&gt; large (+) output</a:t>
            </a:r>
          </a:p>
          <a:p>
            <a:pPr lvl="1"/>
            <a:r>
              <a:rPr lang="en-US" sz="2400" dirty="0"/>
              <a:t>Using P alone generally results in an error, because it </a:t>
            </a:r>
            <a:r>
              <a:rPr lang="en-US" sz="2400" i="1" dirty="0"/>
              <a:t>requires</a:t>
            </a:r>
            <a:r>
              <a:rPr lang="en-US" sz="2400" dirty="0"/>
              <a:t> an error to respond! No error, no response</a:t>
            </a:r>
          </a:p>
          <a:p>
            <a:pPr lvl="1"/>
            <a:r>
              <a:rPr lang="en-US" sz="2400" dirty="0"/>
              <a:t>Does not account for nature of the deviation</a:t>
            </a:r>
          </a:p>
          <a:p>
            <a:pPr lvl="1"/>
            <a:r>
              <a:rPr lang="en-US" sz="2400" dirty="0"/>
              <a:t>Sometimes P alone is enough</a:t>
            </a:r>
          </a:p>
          <a:p>
            <a:pPr lvl="2"/>
            <a:r>
              <a:rPr lang="en-US" sz="2000" dirty="0"/>
              <a:t>(or even less than this: “bang-bang” controller = only on/off)</a:t>
            </a:r>
          </a:p>
          <a:p>
            <a:pPr lvl="2"/>
            <a:r>
              <a:rPr lang="en-US" sz="2000" dirty="0"/>
              <a:t>(e.g., pulse width modulation)</a:t>
            </a:r>
          </a:p>
        </p:txBody>
      </p:sp>
      <p:pic>
        <p:nvPicPr>
          <p:cNvPr id="2050" name="Picture 2">
            <a:extLst>
              <a:ext uri="{FF2B5EF4-FFF2-40B4-BE49-F238E27FC236}">
                <a16:creationId xmlns:a16="http://schemas.microsoft.com/office/drawing/2014/main" id="{00AEA560-CD7B-41C8-C5DF-3BB97B65B9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2365" y="3120607"/>
            <a:ext cx="1187450" cy="431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2C48DC5-ADEF-513C-9370-17CE25E368A4}"/>
              </a:ext>
            </a:extLst>
          </p:cNvPr>
          <p:cNvPicPr>
            <a:picLocks noChangeAspect="1"/>
          </p:cNvPicPr>
          <p:nvPr/>
        </p:nvPicPr>
        <p:blipFill>
          <a:blip r:embed="rId3"/>
          <a:stretch>
            <a:fillRect/>
          </a:stretch>
        </p:blipFill>
        <p:spPr>
          <a:xfrm>
            <a:off x="9286240" y="2417487"/>
            <a:ext cx="2552700" cy="469900"/>
          </a:xfrm>
          <a:prstGeom prst="rect">
            <a:avLst/>
          </a:prstGeom>
        </p:spPr>
      </p:pic>
    </p:spTree>
    <p:extLst>
      <p:ext uri="{BB962C8B-B14F-4D97-AF65-F5344CB8AC3E}">
        <p14:creationId xmlns:p14="http://schemas.microsoft.com/office/powerpoint/2010/main" val="16559370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189" y="266534"/>
            <a:ext cx="8229600" cy="1143000"/>
          </a:xfrm>
        </p:spPr>
        <p:txBody>
          <a:bodyPr>
            <a:noAutofit/>
          </a:bodyPr>
          <a:lstStyle/>
          <a:p>
            <a:r>
              <a:rPr lang="en-US" sz="3600" dirty="0"/>
              <a:t>Integral</a:t>
            </a:r>
          </a:p>
        </p:txBody>
      </p:sp>
      <p:sp>
        <p:nvSpPr>
          <p:cNvPr id="3" name="Content Placeholder 2"/>
          <p:cNvSpPr>
            <a:spLocks noGrp="1"/>
          </p:cNvSpPr>
          <p:nvPr>
            <p:ph idx="1"/>
          </p:nvPr>
        </p:nvSpPr>
        <p:spPr>
          <a:xfrm>
            <a:off x="1349188" y="1573307"/>
            <a:ext cx="10416987" cy="4525963"/>
          </a:xfrm>
        </p:spPr>
        <p:txBody>
          <a:bodyPr>
            <a:normAutofit/>
          </a:bodyPr>
          <a:lstStyle/>
          <a:p>
            <a:r>
              <a:rPr lang="en-US" sz="2800" b="1" dirty="0"/>
              <a:t>I term = integral</a:t>
            </a:r>
            <a:endParaRPr lang="en-US" sz="2800" dirty="0"/>
          </a:p>
          <a:p>
            <a:r>
              <a:rPr lang="en-US" sz="2800" dirty="0"/>
              <a:t>Integrates difference signal </a:t>
            </a:r>
            <a:r>
              <a:rPr lang="en-US" sz="2800" i="1" dirty="0"/>
              <a:t>e(t)</a:t>
            </a:r>
            <a:r>
              <a:rPr lang="en-US" sz="2800" dirty="0"/>
              <a:t> over time to respond</a:t>
            </a:r>
          </a:p>
          <a:p>
            <a:r>
              <a:rPr lang="en-US" sz="2800" dirty="0"/>
              <a:t>Eliminate offset / residual error</a:t>
            </a:r>
          </a:p>
          <a:p>
            <a:r>
              <a:rPr lang="en-US" sz="2800" dirty="0"/>
              <a:t>Historic accumulation matters</a:t>
            </a:r>
          </a:p>
          <a:p>
            <a:r>
              <a:rPr lang="en-US" sz="2800" dirty="0"/>
              <a:t>As error ↓ P is less effective … but I effect grows </a:t>
            </a:r>
          </a:p>
          <a:p>
            <a:r>
              <a:rPr lang="en-US" sz="2800" dirty="0"/>
              <a:t>Time scale: oscillations faster than 1/</a:t>
            </a:r>
            <a:r>
              <a:rPr lang="en-US" sz="2800" i="1" dirty="0"/>
              <a:t>t</a:t>
            </a:r>
            <a:r>
              <a:rPr lang="en-US" sz="2800" dirty="0"/>
              <a:t> don’t show up</a:t>
            </a:r>
          </a:p>
          <a:p>
            <a:r>
              <a:rPr lang="en-US" sz="2800" dirty="0"/>
              <a:t>Too high: overshoot at small </a:t>
            </a:r>
            <a:r>
              <a:rPr lang="en-US" sz="2800" i="1" dirty="0"/>
              <a:t>e</a:t>
            </a:r>
            <a:r>
              <a:rPr lang="en-US" sz="2800" dirty="0"/>
              <a:t>, leading to </a:t>
            </a:r>
            <a:r>
              <a:rPr lang="en-US" sz="2800" b="1" i="1" dirty="0"/>
              <a:t>oscillation</a:t>
            </a:r>
          </a:p>
          <a:p>
            <a:r>
              <a:rPr lang="en-US" sz="2800" dirty="0"/>
              <a:t>General: feedback too high can lead to instability</a:t>
            </a:r>
          </a:p>
        </p:txBody>
      </p:sp>
      <p:pic>
        <p:nvPicPr>
          <p:cNvPr id="5" name="Picture 4">
            <a:extLst>
              <a:ext uri="{FF2B5EF4-FFF2-40B4-BE49-F238E27FC236}">
                <a16:creationId xmlns:a16="http://schemas.microsoft.com/office/drawing/2014/main" id="{3103D90C-E6FC-9DD9-70E9-437B79ACFD8C}"/>
              </a:ext>
            </a:extLst>
          </p:cNvPr>
          <p:cNvPicPr>
            <a:picLocks noChangeAspect="1"/>
          </p:cNvPicPr>
          <p:nvPr/>
        </p:nvPicPr>
        <p:blipFill>
          <a:blip r:embed="rId2"/>
          <a:stretch>
            <a:fillRect/>
          </a:stretch>
        </p:blipFill>
        <p:spPr>
          <a:xfrm>
            <a:off x="7508240" y="534915"/>
            <a:ext cx="2702560" cy="1190638"/>
          </a:xfrm>
          <a:prstGeom prst="rect">
            <a:avLst/>
          </a:prstGeom>
        </p:spPr>
      </p:pic>
    </p:spTree>
    <p:extLst>
      <p:ext uri="{BB962C8B-B14F-4D97-AF65-F5344CB8AC3E}">
        <p14:creationId xmlns:p14="http://schemas.microsoft.com/office/powerpoint/2010/main" val="35848900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247" y="339113"/>
            <a:ext cx="8229600" cy="1143000"/>
          </a:xfrm>
        </p:spPr>
        <p:txBody>
          <a:bodyPr>
            <a:noAutofit/>
          </a:bodyPr>
          <a:lstStyle/>
          <a:p>
            <a:r>
              <a:rPr lang="en-US" sz="3600" dirty="0"/>
              <a:t>You guessed it, Derivative</a:t>
            </a:r>
          </a:p>
        </p:txBody>
      </p:sp>
      <p:sp>
        <p:nvSpPr>
          <p:cNvPr id="3" name="Content Placeholder 2"/>
          <p:cNvSpPr>
            <a:spLocks noGrp="1"/>
          </p:cNvSpPr>
          <p:nvPr>
            <p:ph idx="1"/>
          </p:nvPr>
        </p:nvSpPr>
        <p:spPr>
          <a:xfrm>
            <a:off x="948167" y="1871929"/>
            <a:ext cx="11033162" cy="4525963"/>
          </a:xfrm>
        </p:spPr>
        <p:txBody>
          <a:bodyPr>
            <a:normAutofit/>
          </a:bodyPr>
          <a:lstStyle/>
          <a:p>
            <a:r>
              <a:rPr lang="en-US" sz="2800" dirty="0"/>
              <a:t>Based on current rate of change</a:t>
            </a:r>
          </a:p>
          <a:p>
            <a:r>
              <a:rPr lang="en-US" sz="2800" dirty="0"/>
              <a:t>“anticipatory” control; damping</a:t>
            </a:r>
          </a:p>
          <a:p>
            <a:r>
              <a:rPr lang="en-US" sz="2800" dirty="0"/>
              <a:t>Correct for approaching SP too quickly/slowly</a:t>
            </a:r>
          </a:p>
          <a:p>
            <a:r>
              <a:rPr lang="en-US" dirty="0"/>
              <a:t>Basically, a </a:t>
            </a:r>
            <a:r>
              <a:rPr lang="en-US" i="1" dirty="0"/>
              <a:t>damping/viscosity </a:t>
            </a:r>
            <a:r>
              <a:rPr lang="en-US" dirty="0"/>
              <a:t>term</a:t>
            </a:r>
            <a:endParaRPr lang="en-US" sz="2800" dirty="0"/>
          </a:p>
          <a:p>
            <a:endParaRPr lang="en-US" sz="2800" dirty="0"/>
          </a:p>
          <a:p>
            <a:r>
              <a:rPr lang="en-US" sz="2800" dirty="0"/>
              <a:t>Purely derivative control cannot bring to SP – not sensitive to actual value of PV</a:t>
            </a:r>
          </a:p>
        </p:txBody>
      </p:sp>
      <p:pic>
        <p:nvPicPr>
          <p:cNvPr id="5" name="Picture 4">
            <a:extLst>
              <a:ext uri="{FF2B5EF4-FFF2-40B4-BE49-F238E27FC236}">
                <a16:creationId xmlns:a16="http://schemas.microsoft.com/office/drawing/2014/main" id="{0E93A58E-6408-1FC6-304E-ED179C71F65B}"/>
              </a:ext>
            </a:extLst>
          </p:cNvPr>
          <p:cNvPicPr>
            <a:picLocks noChangeAspect="1"/>
          </p:cNvPicPr>
          <p:nvPr/>
        </p:nvPicPr>
        <p:blipFill>
          <a:blip r:embed="rId2"/>
          <a:stretch>
            <a:fillRect/>
          </a:stretch>
        </p:blipFill>
        <p:spPr>
          <a:xfrm>
            <a:off x="8002382" y="1535752"/>
            <a:ext cx="2614930" cy="871643"/>
          </a:xfrm>
          <a:prstGeom prst="rect">
            <a:avLst/>
          </a:prstGeom>
        </p:spPr>
      </p:pic>
    </p:spTree>
    <p:extLst>
      <p:ext uri="{BB962C8B-B14F-4D97-AF65-F5344CB8AC3E}">
        <p14:creationId xmlns:p14="http://schemas.microsoft.com/office/powerpoint/2010/main" val="36712809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4376" y="347217"/>
            <a:ext cx="8229600" cy="1143000"/>
          </a:xfrm>
        </p:spPr>
        <p:txBody>
          <a:bodyPr>
            <a:noAutofit/>
          </a:bodyPr>
          <a:lstStyle/>
          <a:p>
            <a:r>
              <a:rPr lang="en-US" sz="3600" dirty="0"/>
              <a:t>PID control</a:t>
            </a:r>
          </a:p>
        </p:txBody>
      </p:sp>
      <p:sp>
        <p:nvSpPr>
          <p:cNvPr id="3" name="Content Placeholder 2"/>
          <p:cNvSpPr>
            <a:spLocks noGrp="1"/>
          </p:cNvSpPr>
          <p:nvPr>
            <p:ph idx="1"/>
          </p:nvPr>
        </p:nvSpPr>
        <p:spPr>
          <a:xfrm>
            <a:off x="1174376" y="1427588"/>
            <a:ext cx="10210800" cy="4525963"/>
          </a:xfrm>
        </p:spPr>
        <p:txBody>
          <a:bodyPr>
            <a:normAutofit lnSpcReduction="10000"/>
          </a:bodyPr>
          <a:lstStyle/>
          <a:p>
            <a:r>
              <a:rPr lang="en-US" sz="2800" dirty="0"/>
              <a:t>Tuning: find the K values to optimize response</a:t>
            </a:r>
          </a:p>
          <a:p>
            <a:pPr lvl="1"/>
            <a:r>
              <a:rPr lang="en-US" sz="2400" dirty="0"/>
              <a:t>Always some trial and error – change SP and observe</a:t>
            </a:r>
          </a:p>
          <a:p>
            <a:pPr lvl="1"/>
            <a:r>
              <a:rPr lang="en-US" sz="2400" dirty="0"/>
              <a:t>What do you mean by “optimum” … </a:t>
            </a:r>
          </a:p>
          <a:p>
            <a:pPr lvl="1"/>
            <a:r>
              <a:rPr lang="en-US" sz="2400" dirty="0"/>
              <a:t>Rise vs settling time, overshoot, max dev?</a:t>
            </a:r>
          </a:p>
          <a:p>
            <a:r>
              <a:rPr lang="en-US" sz="2800" dirty="0"/>
              <a:t>Control action – as shown = “direct action”</a:t>
            </a:r>
          </a:p>
          <a:p>
            <a:pPr lvl="1"/>
            <a:r>
              <a:rPr lang="en-US" sz="2400" dirty="0"/>
              <a:t>i.e., 100% error =&gt; 100% control signal</a:t>
            </a:r>
          </a:p>
          <a:p>
            <a:pPr lvl="1"/>
            <a:r>
              <a:rPr lang="en-US" sz="2400" dirty="0"/>
              <a:t>Can be reverse action, e.g., valve 100/0% =&gt; 0/100%</a:t>
            </a:r>
          </a:p>
          <a:p>
            <a:r>
              <a:rPr lang="en-US" sz="2800" dirty="0"/>
              <a:t>Some applications need only 1 or 2 terms </a:t>
            </a:r>
          </a:p>
          <a:p>
            <a:pPr lvl="1"/>
            <a:r>
              <a:rPr lang="en-US" sz="2400" dirty="0"/>
              <a:t>Natural damping/time constant of system</a:t>
            </a:r>
          </a:p>
          <a:p>
            <a:pPr lvl="1"/>
            <a:r>
              <a:rPr lang="en-US" sz="2400" dirty="0"/>
              <a:t>Not D alone – sensitive to noise</a:t>
            </a:r>
          </a:p>
          <a:p>
            <a:pPr lvl="1"/>
            <a:r>
              <a:rPr lang="en-US" sz="2400" dirty="0"/>
              <a:t>Need I to settle at longer times</a:t>
            </a:r>
          </a:p>
        </p:txBody>
      </p:sp>
    </p:spTree>
    <p:extLst>
      <p:ext uri="{BB962C8B-B14F-4D97-AF65-F5344CB8AC3E}">
        <p14:creationId xmlns:p14="http://schemas.microsoft.com/office/powerpoint/2010/main" val="256037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6765" y="212746"/>
            <a:ext cx="8229600" cy="1143000"/>
          </a:xfrm>
        </p:spPr>
        <p:txBody>
          <a:bodyPr>
            <a:noAutofit/>
          </a:bodyPr>
          <a:lstStyle/>
          <a:p>
            <a:r>
              <a:rPr lang="en-US" sz="3600" dirty="0"/>
              <a:t>Math</a:t>
            </a:r>
          </a:p>
        </p:txBody>
      </p:sp>
      <p:sp>
        <p:nvSpPr>
          <p:cNvPr id="3" name="Content Placeholder 2"/>
          <p:cNvSpPr>
            <a:spLocks noGrp="1"/>
          </p:cNvSpPr>
          <p:nvPr>
            <p:ph idx="1"/>
          </p:nvPr>
        </p:nvSpPr>
        <p:spPr>
          <a:xfrm>
            <a:off x="1456765" y="1242317"/>
            <a:ext cx="8229600" cy="749642"/>
          </a:xfrm>
        </p:spPr>
        <p:txBody>
          <a:bodyPr>
            <a:normAutofit/>
          </a:bodyPr>
          <a:lstStyle/>
          <a:p>
            <a:r>
              <a:rPr lang="en-US" sz="2800" dirty="0"/>
              <a:t>Overall control function:</a:t>
            </a:r>
          </a:p>
        </p:txBody>
      </p:sp>
      <p:pic>
        <p:nvPicPr>
          <p:cNvPr id="5" name="Picture 4">
            <a:extLst>
              <a:ext uri="{FF2B5EF4-FFF2-40B4-BE49-F238E27FC236}">
                <a16:creationId xmlns:a16="http://schemas.microsoft.com/office/drawing/2014/main" id="{F45EE64B-A8A7-79DC-0C14-71E8076E811A}"/>
              </a:ext>
            </a:extLst>
          </p:cNvPr>
          <p:cNvPicPr>
            <a:picLocks noChangeAspect="1"/>
          </p:cNvPicPr>
          <p:nvPr/>
        </p:nvPicPr>
        <p:blipFill>
          <a:blip r:embed="rId2"/>
          <a:stretch>
            <a:fillRect/>
          </a:stretch>
        </p:blipFill>
        <p:spPr>
          <a:xfrm>
            <a:off x="2126055" y="1677167"/>
            <a:ext cx="6534150" cy="1276439"/>
          </a:xfrm>
          <a:prstGeom prst="rect">
            <a:avLst/>
          </a:prstGeom>
        </p:spPr>
      </p:pic>
      <p:sp>
        <p:nvSpPr>
          <p:cNvPr id="8" name="Content Placeholder 2">
            <a:extLst>
              <a:ext uri="{FF2B5EF4-FFF2-40B4-BE49-F238E27FC236}">
                <a16:creationId xmlns:a16="http://schemas.microsoft.com/office/drawing/2014/main" id="{848A3AC9-A773-3441-A926-67E842104B30}"/>
              </a:ext>
            </a:extLst>
          </p:cNvPr>
          <p:cNvSpPr txBox="1">
            <a:spLocks/>
          </p:cNvSpPr>
          <p:nvPr/>
        </p:nvSpPr>
        <p:spPr>
          <a:xfrm>
            <a:off x="1578685" y="2956975"/>
            <a:ext cx="8229600" cy="11429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K’s are all non-negative (but can be zero)</a:t>
            </a:r>
          </a:p>
          <a:p>
            <a:r>
              <a:rPr lang="en-US" sz="2800" dirty="0"/>
              <a:t>Standard form, making timing explicit:</a:t>
            </a:r>
          </a:p>
        </p:txBody>
      </p:sp>
      <p:pic>
        <p:nvPicPr>
          <p:cNvPr id="6" name="Picture 5">
            <a:extLst>
              <a:ext uri="{FF2B5EF4-FFF2-40B4-BE49-F238E27FC236}">
                <a16:creationId xmlns:a16="http://schemas.microsoft.com/office/drawing/2014/main" id="{D8714359-D9E5-BEE5-5035-3EA230C57347}"/>
              </a:ext>
            </a:extLst>
          </p:cNvPr>
          <p:cNvPicPr>
            <a:picLocks noChangeAspect="1"/>
          </p:cNvPicPr>
          <p:nvPr/>
        </p:nvPicPr>
        <p:blipFill>
          <a:blip r:embed="rId3"/>
          <a:stretch>
            <a:fillRect/>
          </a:stretch>
        </p:blipFill>
        <p:spPr>
          <a:xfrm>
            <a:off x="2543449" y="3959547"/>
            <a:ext cx="6132830" cy="1121533"/>
          </a:xfrm>
          <a:prstGeom prst="rect">
            <a:avLst/>
          </a:prstGeom>
        </p:spPr>
      </p:pic>
      <p:sp>
        <p:nvSpPr>
          <p:cNvPr id="9" name="Content Placeholder 2">
            <a:extLst>
              <a:ext uri="{FF2B5EF4-FFF2-40B4-BE49-F238E27FC236}">
                <a16:creationId xmlns:a16="http://schemas.microsoft.com/office/drawing/2014/main" id="{D8727B6A-9448-7AE4-ACFA-301A2DF7FDA7}"/>
              </a:ext>
            </a:extLst>
          </p:cNvPr>
          <p:cNvSpPr txBox="1">
            <a:spLocks/>
          </p:cNvSpPr>
          <p:nvPr/>
        </p:nvSpPr>
        <p:spPr>
          <a:xfrm>
            <a:off x="1578685" y="5115788"/>
            <a:ext cx="8229600" cy="749642"/>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T</a:t>
            </a:r>
            <a:r>
              <a:rPr lang="en-US" sz="2800" baseline="-25000" dirty="0"/>
              <a:t>I</a:t>
            </a:r>
            <a:r>
              <a:rPr lang="en-US" sz="2800" dirty="0"/>
              <a:t> =  how long you tolerate begin above/below SP … </a:t>
            </a:r>
            <a:r>
              <a:rPr lang="en-US" sz="2800" b="1" dirty="0"/>
              <a:t>low-pass</a:t>
            </a:r>
            <a:endParaRPr lang="en-US" sz="2400" b="1" dirty="0"/>
          </a:p>
          <a:p>
            <a:r>
              <a:rPr lang="en-US" sz="2800" dirty="0"/>
              <a:t>T</a:t>
            </a:r>
            <a:r>
              <a:rPr lang="en-US" sz="2800" baseline="-25000" dirty="0"/>
              <a:t>D</a:t>
            </a:r>
            <a:r>
              <a:rPr lang="en-US" sz="2800" dirty="0"/>
              <a:t> = time with which controller attempts to approach SP … </a:t>
            </a:r>
            <a:r>
              <a:rPr lang="en-US" sz="2800" b="1" dirty="0"/>
              <a:t>high-pass</a:t>
            </a:r>
          </a:p>
        </p:txBody>
      </p:sp>
    </p:spTree>
    <p:extLst>
      <p:ext uri="{BB962C8B-B14F-4D97-AF65-F5344CB8AC3E}">
        <p14:creationId xmlns:p14="http://schemas.microsoft.com/office/powerpoint/2010/main" val="368360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7831" y="239301"/>
            <a:ext cx="8229600" cy="1143000"/>
          </a:xfrm>
        </p:spPr>
        <p:txBody>
          <a:bodyPr/>
          <a:lstStyle/>
          <a:p>
            <a:r>
              <a:rPr lang="en-US" dirty="0"/>
              <a:t>Control (closed loop)</a:t>
            </a:r>
          </a:p>
        </p:txBody>
      </p:sp>
      <p:grpSp>
        <p:nvGrpSpPr>
          <p:cNvPr id="43" name="Group 42">
            <a:extLst>
              <a:ext uri="{FF2B5EF4-FFF2-40B4-BE49-F238E27FC236}">
                <a16:creationId xmlns:a16="http://schemas.microsoft.com/office/drawing/2014/main" id="{8A9984E7-E34A-E66F-3AEC-D606522AB531}"/>
              </a:ext>
            </a:extLst>
          </p:cNvPr>
          <p:cNvGrpSpPr/>
          <p:nvPr/>
        </p:nvGrpSpPr>
        <p:grpSpPr>
          <a:xfrm>
            <a:off x="2215859" y="1382226"/>
            <a:ext cx="7760282" cy="4824710"/>
            <a:chOff x="667686" y="965791"/>
            <a:chExt cx="7760282" cy="4824710"/>
          </a:xfrm>
        </p:grpSpPr>
        <p:grpSp>
          <p:nvGrpSpPr>
            <p:cNvPr id="36" name="Group 35">
              <a:extLst>
                <a:ext uri="{FF2B5EF4-FFF2-40B4-BE49-F238E27FC236}">
                  <a16:creationId xmlns:a16="http://schemas.microsoft.com/office/drawing/2014/main" id="{CBFF14EA-A334-BCB3-6012-497B3CCCE910}"/>
                </a:ext>
              </a:extLst>
            </p:cNvPr>
            <p:cNvGrpSpPr/>
            <p:nvPr/>
          </p:nvGrpSpPr>
          <p:grpSpPr>
            <a:xfrm>
              <a:off x="1040280" y="1285614"/>
              <a:ext cx="7063440" cy="3898900"/>
              <a:chOff x="1040280" y="1209414"/>
              <a:chExt cx="7063440" cy="3898900"/>
            </a:xfrm>
          </p:grpSpPr>
          <p:sp>
            <p:nvSpPr>
              <p:cNvPr id="7" name="Rounded Rectangle 6">
                <a:extLst>
                  <a:ext uri="{FF2B5EF4-FFF2-40B4-BE49-F238E27FC236}">
                    <a16:creationId xmlns:a16="http://schemas.microsoft.com/office/drawing/2014/main" id="{F3300C3F-5E45-162B-CA10-B9946239D68D}"/>
                  </a:ext>
                </a:extLst>
              </p:cNvPr>
              <p:cNvSpPr/>
              <p:nvPr/>
            </p:nvSpPr>
            <p:spPr>
              <a:xfrm>
                <a:off x="3804745" y="1680244"/>
                <a:ext cx="1534510" cy="7777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Process</a:t>
                </a:r>
              </a:p>
            </p:txBody>
          </p:sp>
          <p:sp>
            <p:nvSpPr>
              <p:cNvPr id="8" name="Rounded Rectangle 7">
                <a:extLst>
                  <a:ext uri="{FF2B5EF4-FFF2-40B4-BE49-F238E27FC236}">
                    <a16:creationId xmlns:a16="http://schemas.microsoft.com/office/drawing/2014/main" id="{13771725-965E-1C5D-9E58-0D3AADAF47BF}"/>
                  </a:ext>
                </a:extLst>
              </p:cNvPr>
              <p:cNvSpPr/>
              <p:nvPr/>
            </p:nvSpPr>
            <p:spPr>
              <a:xfrm>
                <a:off x="1578402" y="2695314"/>
                <a:ext cx="1534510" cy="7777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Final control element</a:t>
                </a:r>
              </a:p>
            </p:txBody>
          </p:sp>
          <p:sp>
            <p:nvSpPr>
              <p:cNvPr id="9" name="Rounded Rectangle 8">
                <a:extLst>
                  <a:ext uri="{FF2B5EF4-FFF2-40B4-BE49-F238E27FC236}">
                    <a16:creationId xmlns:a16="http://schemas.microsoft.com/office/drawing/2014/main" id="{8521BA0E-5256-1EDE-D4F4-F0AC38AE2813}"/>
                  </a:ext>
                </a:extLst>
              </p:cNvPr>
              <p:cNvSpPr/>
              <p:nvPr/>
            </p:nvSpPr>
            <p:spPr>
              <a:xfrm>
                <a:off x="6040052" y="2695314"/>
                <a:ext cx="1534510" cy="7777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Measuring instrument</a:t>
                </a:r>
              </a:p>
            </p:txBody>
          </p:sp>
          <p:sp>
            <p:nvSpPr>
              <p:cNvPr id="10" name="Rounded Rectangle 9">
                <a:extLst>
                  <a:ext uri="{FF2B5EF4-FFF2-40B4-BE49-F238E27FC236}">
                    <a16:creationId xmlns:a16="http://schemas.microsoft.com/office/drawing/2014/main" id="{1626F6C4-0D3B-2E8D-9CFA-814BA42147A3}"/>
                  </a:ext>
                </a:extLst>
              </p:cNvPr>
              <p:cNvSpPr/>
              <p:nvPr/>
            </p:nvSpPr>
            <p:spPr>
              <a:xfrm>
                <a:off x="3804745" y="3925298"/>
                <a:ext cx="1534510" cy="7777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Controller</a:t>
                </a:r>
              </a:p>
            </p:txBody>
          </p:sp>
          <p:cxnSp>
            <p:nvCxnSpPr>
              <p:cNvPr id="12" name="Straight Arrow Connector 11">
                <a:extLst>
                  <a:ext uri="{FF2B5EF4-FFF2-40B4-BE49-F238E27FC236}">
                    <a16:creationId xmlns:a16="http://schemas.microsoft.com/office/drawing/2014/main" id="{1BC332D8-B121-BA27-A595-01627B33CC5E}"/>
                  </a:ext>
                </a:extLst>
              </p:cNvPr>
              <p:cNvCxnSpPr/>
              <p:nvPr/>
            </p:nvCxnSpPr>
            <p:spPr>
              <a:xfrm>
                <a:off x="1040280" y="2069127"/>
                <a:ext cx="2764465" cy="0"/>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ECB67AC7-BFB6-DB2C-6EDB-7A664EC05C7F}"/>
                  </a:ext>
                </a:extLst>
              </p:cNvPr>
              <p:cNvCxnSpPr/>
              <p:nvPr/>
            </p:nvCxnSpPr>
            <p:spPr>
              <a:xfrm>
                <a:off x="5339255" y="2059038"/>
                <a:ext cx="2764465" cy="0"/>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14" name="Straight Arrow Connector 13">
                <a:extLst>
                  <a:ext uri="{FF2B5EF4-FFF2-40B4-BE49-F238E27FC236}">
                    <a16:creationId xmlns:a16="http://schemas.microsoft.com/office/drawing/2014/main" id="{012F47DF-1EFA-6EBA-F2F5-EB0A891E484E}"/>
                  </a:ext>
                </a:extLst>
              </p:cNvPr>
              <p:cNvCxnSpPr>
                <a:cxnSpLocks/>
              </p:cNvCxnSpPr>
              <p:nvPr/>
            </p:nvCxnSpPr>
            <p:spPr>
              <a:xfrm>
                <a:off x="6798343" y="2069127"/>
                <a:ext cx="8964" cy="626187"/>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E515827F-AB6E-FB70-3F75-5FF0FC0A2E37}"/>
                  </a:ext>
                </a:extLst>
              </p:cNvPr>
              <p:cNvCxnSpPr>
                <a:cxnSpLocks/>
              </p:cNvCxnSpPr>
              <p:nvPr/>
            </p:nvCxnSpPr>
            <p:spPr>
              <a:xfrm flipV="1">
                <a:off x="2344376" y="2069127"/>
                <a:ext cx="0" cy="626187"/>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grpSp>
            <p:nvGrpSpPr>
              <p:cNvPr id="27" name="Group 26">
                <a:extLst>
                  <a:ext uri="{FF2B5EF4-FFF2-40B4-BE49-F238E27FC236}">
                    <a16:creationId xmlns:a16="http://schemas.microsoft.com/office/drawing/2014/main" id="{A87CC007-CF41-3775-53B4-DA94F0EE54B8}"/>
                  </a:ext>
                </a:extLst>
              </p:cNvPr>
              <p:cNvGrpSpPr/>
              <p:nvPr/>
            </p:nvGrpSpPr>
            <p:grpSpPr>
              <a:xfrm>
                <a:off x="2338904" y="3485780"/>
                <a:ext cx="1465841" cy="828401"/>
                <a:chOff x="2338904" y="3965466"/>
                <a:chExt cx="1465841" cy="828401"/>
              </a:xfrm>
            </p:grpSpPr>
            <p:cxnSp>
              <p:nvCxnSpPr>
                <p:cNvPr id="19" name="Straight Arrow Connector 18">
                  <a:extLst>
                    <a:ext uri="{FF2B5EF4-FFF2-40B4-BE49-F238E27FC236}">
                      <a16:creationId xmlns:a16="http://schemas.microsoft.com/office/drawing/2014/main" id="{46AFFFEF-3148-E18A-AA97-482C2D4161DB}"/>
                    </a:ext>
                  </a:extLst>
                </p:cNvPr>
                <p:cNvCxnSpPr>
                  <a:cxnSpLocks/>
                </p:cNvCxnSpPr>
                <p:nvPr/>
              </p:nvCxnSpPr>
              <p:spPr>
                <a:xfrm flipH="1">
                  <a:off x="2338904" y="4790150"/>
                  <a:ext cx="1465841" cy="0"/>
                </a:xfrm>
                <a:prstGeom prst="straightConnector1">
                  <a:avLst/>
                </a:prstGeom>
                <a:ln>
                  <a:tailEnd type="none" w="lg" len="lg"/>
                </a:ln>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58F77DB7-6755-6D8D-BAFE-F6B7433365F0}"/>
                    </a:ext>
                  </a:extLst>
                </p:cNvPr>
                <p:cNvCxnSpPr>
                  <a:cxnSpLocks/>
                </p:cNvCxnSpPr>
                <p:nvPr/>
              </p:nvCxnSpPr>
              <p:spPr>
                <a:xfrm flipV="1">
                  <a:off x="2338904" y="3965466"/>
                  <a:ext cx="0" cy="828401"/>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grpSp>
          <p:grpSp>
            <p:nvGrpSpPr>
              <p:cNvPr id="28" name="Group 27">
                <a:extLst>
                  <a:ext uri="{FF2B5EF4-FFF2-40B4-BE49-F238E27FC236}">
                    <a16:creationId xmlns:a16="http://schemas.microsoft.com/office/drawing/2014/main" id="{10CB3588-4CCC-04AA-72ED-95AB9A501347}"/>
                  </a:ext>
                </a:extLst>
              </p:cNvPr>
              <p:cNvGrpSpPr/>
              <p:nvPr/>
            </p:nvGrpSpPr>
            <p:grpSpPr>
              <a:xfrm flipH="1">
                <a:off x="5339255" y="3482063"/>
                <a:ext cx="1465841" cy="828401"/>
                <a:chOff x="2338904" y="3965466"/>
                <a:chExt cx="1465841" cy="828401"/>
              </a:xfrm>
            </p:grpSpPr>
            <p:cxnSp>
              <p:nvCxnSpPr>
                <p:cNvPr id="29" name="Straight Arrow Connector 28">
                  <a:extLst>
                    <a:ext uri="{FF2B5EF4-FFF2-40B4-BE49-F238E27FC236}">
                      <a16:creationId xmlns:a16="http://schemas.microsoft.com/office/drawing/2014/main" id="{902420D9-064E-8370-BD9C-64F55A2570E3}"/>
                    </a:ext>
                  </a:extLst>
                </p:cNvPr>
                <p:cNvCxnSpPr>
                  <a:cxnSpLocks/>
                </p:cNvCxnSpPr>
                <p:nvPr/>
              </p:nvCxnSpPr>
              <p:spPr>
                <a:xfrm flipH="1">
                  <a:off x="2338904" y="4790150"/>
                  <a:ext cx="1465841" cy="0"/>
                </a:xfrm>
                <a:prstGeom prst="straightConnector1">
                  <a:avLst/>
                </a:prstGeom>
                <a:ln>
                  <a:headEnd type="triangle" w="lg" len="lg"/>
                  <a:tailEnd type="none" w="lg" len="lg"/>
                </a:ln>
              </p:spPr>
              <p:style>
                <a:lnRef idx="2">
                  <a:schemeClr val="dk1"/>
                </a:lnRef>
                <a:fillRef idx="0">
                  <a:schemeClr val="dk1"/>
                </a:fillRef>
                <a:effectRef idx="1">
                  <a:schemeClr val="dk1"/>
                </a:effectRef>
                <a:fontRef idx="minor">
                  <a:schemeClr val="tx1"/>
                </a:fontRef>
              </p:style>
            </p:cxnSp>
            <p:cxnSp>
              <p:nvCxnSpPr>
                <p:cNvPr id="30" name="Straight Arrow Connector 29">
                  <a:extLst>
                    <a:ext uri="{FF2B5EF4-FFF2-40B4-BE49-F238E27FC236}">
                      <a16:creationId xmlns:a16="http://schemas.microsoft.com/office/drawing/2014/main" id="{051840AA-A34F-CB93-EE4D-9B8743F67C88}"/>
                    </a:ext>
                  </a:extLst>
                </p:cNvPr>
                <p:cNvCxnSpPr>
                  <a:cxnSpLocks/>
                </p:cNvCxnSpPr>
                <p:nvPr/>
              </p:nvCxnSpPr>
              <p:spPr>
                <a:xfrm flipV="1">
                  <a:off x="2338904" y="3965466"/>
                  <a:ext cx="0" cy="828401"/>
                </a:xfrm>
                <a:prstGeom prst="straightConnector1">
                  <a:avLst/>
                </a:prstGeom>
                <a:ln>
                  <a:tailEnd type="none" w="lg" len="lg"/>
                </a:ln>
              </p:spPr>
              <p:style>
                <a:lnRef idx="2">
                  <a:schemeClr val="dk1"/>
                </a:lnRef>
                <a:fillRef idx="0">
                  <a:schemeClr val="dk1"/>
                </a:fillRef>
                <a:effectRef idx="1">
                  <a:schemeClr val="dk1"/>
                </a:effectRef>
                <a:fontRef idx="minor">
                  <a:schemeClr val="tx1"/>
                </a:fontRef>
              </p:style>
            </p:cxnSp>
          </p:grpSp>
          <p:cxnSp>
            <p:nvCxnSpPr>
              <p:cNvPr id="31" name="Straight Arrow Connector 30">
                <a:extLst>
                  <a:ext uri="{FF2B5EF4-FFF2-40B4-BE49-F238E27FC236}">
                    <a16:creationId xmlns:a16="http://schemas.microsoft.com/office/drawing/2014/main" id="{FDD3536C-5E0C-5180-224C-99441FFF73EE}"/>
                  </a:ext>
                </a:extLst>
              </p:cNvPr>
              <p:cNvCxnSpPr>
                <a:cxnSpLocks/>
              </p:cNvCxnSpPr>
              <p:nvPr/>
            </p:nvCxnSpPr>
            <p:spPr>
              <a:xfrm flipV="1">
                <a:off x="4572000" y="4703064"/>
                <a:ext cx="0" cy="405250"/>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34" name="Straight Arrow Connector 33">
                <a:extLst>
                  <a:ext uri="{FF2B5EF4-FFF2-40B4-BE49-F238E27FC236}">
                    <a16:creationId xmlns:a16="http://schemas.microsoft.com/office/drawing/2014/main" id="{A7C3F1DD-2FA0-6A1A-438A-47AC1D9FC201}"/>
                  </a:ext>
                </a:extLst>
              </p:cNvPr>
              <p:cNvCxnSpPr>
                <a:cxnSpLocks/>
              </p:cNvCxnSpPr>
              <p:nvPr/>
            </p:nvCxnSpPr>
            <p:spPr>
              <a:xfrm>
                <a:off x="4566876" y="1209414"/>
                <a:ext cx="0" cy="470830"/>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grpSp>
        <p:sp>
          <p:nvSpPr>
            <p:cNvPr id="37" name="TextBox 36">
              <a:extLst>
                <a:ext uri="{FF2B5EF4-FFF2-40B4-BE49-F238E27FC236}">
                  <a16:creationId xmlns:a16="http://schemas.microsoft.com/office/drawing/2014/main" id="{B57E082C-75EC-75B8-9EA3-B5B8216E421F}"/>
                </a:ext>
              </a:extLst>
            </p:cNvPr>
            <p:cNvSpPr txBox="1"/>
            <p:nvPr/>
          </p:nvSpPr>
          <p:spPr>
            <a:xfrm>
              <a:off x="7260084" y="1392833"/>
              <a:ext cx="1167884" cy="646331"/>
            </a:xfrm>
            <a:prstGeom prst="rect">
              <a:avLst/>
            </a:prstGeom>
            <a:noFill/>
          </p:spPr>
          <p:txBody>
            <a:bodyPr wrap="none" rtlCol="0">
              <a:spAutoFit/>
            </a:bodyPr>
            <a:lstStyle/>
            <a:p>
              <a:r>
                <a:rPr lang="en-US" dirty="0"/>
                <a:t>Controlled</a:t>
              </a:r>
            </a:p>
            <a:p>
              <a:r>
                <a:rPr lang="en-US" dirty="0"/>
                <a:t>variable</a:t>
              </a:r>
            </a:p>
          </p:txBody>
        </p:sp>
        <p:sp>
          <p:nvSpPr>
            <p:cNvPr id="38" name="TextBox 37">
              <a:extLst>
                <a:ext uri="{FF2B5EF4-FFF2-40B4-BE49-F238E27FC236}">
                  <a16:creationId xmlns:a16="http://schemas.microsoft.com/office/drawing/2014/main" id="{3418AE40-B65A-D754-EDE2-1FC8136527A1}"/>
                </a:ext>
              </a:extLst>
            </p:cNvPr>
            <p:cNvSpPr txBox="1"/>
            <p:nvPr/>
          </p:nvSpPr>
          <p:spPr>
            <a:xfrm>
              <a:off x="667686" y="1430338"/>
              <a:ext cx="2032660" cy="646331"/>
            </a:xfrm>
            <a:prstGeom prst="rect">
              <a:avLst/>
            </a:prstGeom>
            <a:noFill/>
          </p:spPr>
          <p:txBody>
            <a:bodyPr wrap="square" rtlCol="0">
              <a:spAutoFit/>
            </a:bodyPr>
            <a:lstStyle/>
            <a:p>
              <a:r>
                <a:rPr lang="en-US" dirty="0"/>
                <a:t>Input energy and/or material</a:t>
              </a:r>
            </a:p>
          </p:txBody>
        </p:sp>
        <p:sp>
          <p:nvSpPr>
            <p:cNvPr id="39" name="TextBox 38">
              <a:extLst>
                <a:ext uri="{FF2B5EF4-FFF2-40B4-BE49-F238E27FC236}">
                  <a16:creationId xmlns:a16="http://schemas.microsoft.com/office/drawing/2014/main" id="{3E3D505C-1BCC-4726-1970-0292BD23D4B2}"/>
                </a:ext>
              </a:extLst>
            </p:cNvPr>
            <p:cNvSpPr txBox="1"/>
            <p:nvPr/>
          </p:nvSpPr>
          <p:spPr>
            <a:xfrm>
              <a:off x="3355729" y="5144170"/>
              <a:ext cx="2422294" cy="646331"/>
            </a:xfrm>
            <a:prstGeom prst="rect">
              <a:avLst/>
            </a:prstGeom>
            <a:noFill/>
          </p:spPr>
          <p:txBody>
            <a:bodyPr wrap="square" rtlCol="0">
              <a:spAutoFit/>
            </a:bodyPr>
            <a:lstStyle/>
            <a:p>
              <a:pPr algn="ctr"/>
              <a:r>
                <a:rPr lang="en-US" dirty="0"/>
                <a:t>Desired value of controlled variable</a:t>
              </a:r>
            </a:p>
          </p:txBody>
        </p:sp>
        <p:sp>
          <p:nvSpPr>
            <p:cNvPr id="42" name="TextBox 41">
              <a:extLst>
                <a:ext uri="{FF2B5EF4-FFF2-40B4-BE49-F238E27FC236}">
                  <a16:creationId xmlns:a16="http://schemas.microsoft.com/office/drawing/2014/main" id="{CB821C16-0A08-6447-32B2-DE2D2A4139A0}"/>
                </a:ext>
              </a:extLst>
            </p:cNvPr>
            <p:cNvSpPr txBox="1"/>
            <p:nvPr/>
          </p:nvSpPr>
          <p:spPr>
            <a:xfrm>
              <a:off x="3838631" y="965791"/>
              <a:ext cx="1456489" cy="369332"/>
            </a:xfrm>
            <a:prstGeom prst="rect">
              <a:avLst/>
            </a:prstGeom>
            <a:noFill/>
          </p:spPr>
          <p:txBody>
            <a:bodyPr wrap="none" rtlCol="0">
              <a:spAutoFit/>
            </a:bodyPr>
            <a:lstStyle/>
            <a:p>
              <a:r>
                <a:rPr lang="en-US" dirty="0"/>
                <a:t>Disturbances</a:t>
              </a:r>
            </a:p>
          </p:txBody>
        </p:sp>
      </p:grpSp>
    </p:spTree>
    <p:extLst>
      <p:ext uri="{BB962C8B-B14F-4D97-AF65-F5344CB8AC3E}">
        <p14:creationId xmlns:p14="http://schemas.microsoft.com/office/powerpoint/2010/main" val="5652440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824" y="266933"/>
            <a:ext cx="9601200" cy="1143000"/>
          </a:xfrm>
        </p:spPr>
        <p:txBody>
          <a:bodyPr>
            <a:noAutofit/>
          </a:bodyPr>
          <a:lstStyle/>
          <a:p>
            <a:r>
              <a:rPr lang="en-US" sz="3600" dirty="0"/>
              <a:t>Control loop example: robotic arm</a:t>
            </a:r>
          </a:p>
        </p:txBody>
      </p:sp>
      <p:sp>
        <p:nvSpPr>
          <p:cNvPr id="3" name="Content Placeholder 2"/>
          <p:cNvSpPr>
            <a:spLocks noGrp="1"/>
          </p:cNvSpPr>
          <p:nvPr>
            <p:ph idx="1"/>
          </p:nvPr>
        </p:nvSpPr>
        <p:spPr>
          <a:xfrm>
            <a:off x="860612" y="1230805"/>
            <a:ext cx="10900464" cy="4973213"/>
          </a:xfrm>
        </p:spPr>
        <p:txBody>
          <a:bodyPr>
            <a:normAutofit fontScale="77500" lnSpcReduction="20000"/>
          </a:bodyPr>
          <a:lstStyle/>
          <a:p>
            <a:pPr>
              <a:lnSpc>
                <a:spcPct val="100000"/>
              </a:lnSpc>
            </a:pPr>
            <a:r>
              <a:rPr lang="en-US" dirty="0"/>
              <a:t>Can be moved and positioned by a control loop. </a:t>
            </a:r>
          </a:p>
          <a:p>
            <a:pPr>
              <a:lnSpc>
                <a:spcPct val="100000"/>
              </a:lnSpc>
            </a:pPr>
            <a:r>
              <a:rPr lang="en-US" dirty="0"/>
              <a:t>An </a:t>
            </a:r>
            <a:r>
              <a:rPr lang="en-US" dirty="0">
                <a:hlinkClick r:id="rId2" tooltip="Electric motor"/>
              </a:rPr>
              <a:t>electric motor</a:t>
            </a:r>
            <a:r>
              <a:rPr lang="en-US" dirty="0"/>
              <a:t> lifts or lowers it based on power input</a:t>
            </a:r>
          </a:p>
          <a:p>
            <a:pPr>
              <a:lnSpc>
                <a:spcPct val="100000"/>
              </a:lnSpc>
            </a:pPr>
            <a:r>
              <a:rPr lang="en-US" dirty="0"/>
              <a:t>But: motor power can’t be a simple function of position due to mass of arm &amp; forces on it (and need to be gentle!)</a:t>
            </a:r>
          </a:p>
          <a:p>
            <a:pPr>
              <a:lnSpc>
                <a:spcPct val="100000"/>
              </a:lnSpc>
            </a:pPr>
            <a:r>
              <a:rPr lang="en-US" dirty="0"/>
              <a:t>The sensed position is the </a:t>
            </a:r>
            <a:r>
              <a:rPr lang="en-US" dirty="0">
                <a:hlinkClick r:id="rId3" tooltip="Process variable"/>
              </a:rPr>
              <a:t>process variable</a:t>
            </a:r>
            <a:r>
              <a:rPr lang="en-US" dirty="0"/>
              <a:t> (PV).</a:t>
            </a:r>
          </a:p>
          <a:p>
            <a:pPr>
              <a:lnSpc>
                <a:spcPct val="100000"/>
              </a:lnSpc>
            </a:pPr>
            <a:r>
              <a:rPr lang="en-US" dirty="0"/>
              <a:t>The desired position is called the setpoint (SP).</a:t>
            </a:r>
          </a:p>
          <a:p>
            <a:pPr>
              <a:lnSpc>
                <a:spcPct val="100000"/>
              </a:lnSpc>
            </a:pPr>
            <a:r>
              <a:rPr lang="en-US" dirty="0"/>
              <a:t>The difference between the PV and SP is the error (</a:t>
            </a:r>
            <a:r>
              <a:rPr lang="en-US" i="1" dirty="0"/>
              <a:t>e</a:t>
            </a:r>
            <a:r>
              <a:rPr lang="en-US" dirty="0"/>
              <a:t>) – is the arm too low or too high &amp; by how much.</a:t>
            </a:r>
          </a:p>
          <a:p>
            <a:pPr>
              <a:lnSpc>
                <a:spcPct val="100000"/>
              </a:lnSpc>
            </a:pPr>
            <a:r>
              <a:rPr lang="en-US" dirty="0"/>
              <a:t>The input to the process (motor current) is the output from the PID controller. Called manipulated variable (MV) or the control variable (CV).</a:t>
            </a:r>
          </a:p>
          <a:p>
            <a:pPr>
              <a:lnSpc>
                <a:spcPct val="100000"/>
              </a:lnSpc>
            </a:pPr>
            <a:r>
              <a:rPr lang="en-US" dirty="0"/>
              <a:t>By measuring the position (PV), and subtracting it from the setpoint (SP), the error (e) is found, and from it the controller calculates how much electric current to supply to the motor (MV).</a:t>
            </a:r>
          </a:p>
        </p:txBody>
      </p:sp>
      <p:sp>
        <p:nvSpPr>
          <p:cNvPr id="5" name="Rectangle 4">
            <a:extLst>
              <a:ext uri="{FF2B5EF4-FFF2-40B4-BE49-F238E27FC236}">
                <a16:creationId xmlns:a16="http://schemas.microsoft.com/office/drawing/2014/main" id="{B96D1DEE-FC74-117B-8280-E59FA14D6386}"/>
              </a:ext>
            </a:extLst>
          </p:cNvPr>
          <p:cNvSpPr/>
          <p:nvPr/>
        </p:nvSpPr>
        <p:spPr>
          <a:xfrm>
            <a:off x="1524000" y="6596390"/>
            <a:ext cx="7203440" cy="261610"/>
          </a:xfrm>
          <a:prstGeom prst="rect">
            <a:avLst/>
          </a:prstGeom>
        </p:spPr>
        <p:txBody>
          <a:bodyPr wrap="square">
            <a:spAutoFit/>
          </a:bodyPr>
          <a:lstStyle/>
          <a:p>
            <a:r>
              <a:rPr lang="en-US" sz="1100" dirty="0"/>
              <a:t>https://</a:t>
            </a:r>
            <a:r>
              <a:rPr lang="en-US" sz="1100" dirty="0" err="1"/>
              <a:t>en.wikipedia.org</a:t>
            </a:r>
            <a:r>
              <a:rPr lang="en-US" sz="1100" dirty="0"/>
              <a:t>/wiki/</a:t>
            </a:r>
            <a:r>
              <a:rPr lang="en-US" sz="1100" dirty="0" err="1"/>
              <a:t>PID_controller#Control_loop_example</a:t>
            </a:r>
            <a:endParaRPr lang="en-US" sz="1100" dirty="0"/>
          </a:p>
        </p:txBody>
      </p:sp>
    </p:spTree>
    <p:extLst>
      <p:ext uri="{BB962C8B-B14F-4D97-AF65-F5344CB8AC3E}">
        <p14:creationId xmlns:p14="http://schemas.microsoft.com/office/powerpoint/2010/main" val="106256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897FF-0F1B-6765-E87B-3BEA5BC93BDC}"/>
              </a:ext>
            </a:extLst>
          </p:cNvPr>
          <p:cNvSpPr>
            <a:spLocks noGrp="1"/>
          </p:cNvSpPr>
          <p:nvPr>
            <p:ph type="title"/>
          </p:nvPr>
        </p:nvSpPr>
        <p:spPr>
          <a:xfrm>
            <a:off x="732248" y="248007"/>
            <a:ext cx="10515600" cy="1325563"/>
          </a:xfrm>
        </p:spPr>
        <p:txBody>
          <a:bodyPr/>
          <a:lstStyle/>
          <a:p>
            <a:r>
              <a:rPr lang="en-US" dirty="0"/>
              <a:t>Effect of P,I,D on step response</a:t>
            </a:r>
          </a:p>
        </p:txBody>
      </p:sp>
      <p:pic>
        <p:nvPicPr>
          <p:cNvPr id="6" name="Content Placeholder 5" descr="Chart, line chart&#10;&#10;Description automatically generated">
            <a:extLst>
              <a:ext uri="{FF2B5EF4-FFF2-40B4-BE49-F238E27FC236}">
                <a16:creationId xmlns:a16="http://schemas.microsoft.com/office/drawing/2014/main" id="{1F46CA80-A3B4-B9EA-22EB-3CA7FD4645F7}"/>
              </a:ext>
            </a:extLst>
          </p:cNvPr>
          <p:cNvPicPr>
            <a:picLocks noGrp="1" noChangeAspect="1"/>
          </p:cNvPicPr>
          <p:nvPr>
            <p:ph idx="1"/>
          </p:nvPr>
        </p:nvPicPr>
        <p:blipFill>
          <a:blip r:embed="rId2"/>
          <a:stretch>
            <a:fillRect/>
          </a:stretch>
        </p:blipFill>
        <p:spPr>
          <a:xfrm>
            <a:off x="1539969" y="1196888"/>
            <a:ext cx="4692439" cy="3519329"/>
          </a:xfrm>
        </p:spPr>
      </p:pic>
      <p:sp>
        <p:nvSpPr>
          <p:cNvPr id="7" name="Rectangle 6">
            <a:extLst>
              <a:ext uri="{FF2B5EF4-FFF2-40B4-BE49-F238E27FC236}">
                <a16:creationId xmlns:a16="http://schemas.microsoft.com/office/drawing/2014/main" id="{7D708C5A-33DE-89C5-B92F-BCC12B473CE9}"/>
              </a:ext>
            </a:extLst>
          </p:cNvPr>
          <p:cNvSpPr/>
          <p:nvPr/>
        </p:nvSpPr>
        <p:spPr>
          <a:xfrm>
            <a:off x="5990048" y="2145109"/>
            <a:ext cx="4881880" cy="3139321"/>
          </a:xfrm>
          <a:prstGeom prst="rect">
            <a:avLst/>
          </a:prstGeom>
        </p:spPr>
        <p:txBody>
          <a:bodyPr wrap="square">
            <a:spAutoFit/>
          </a:bodyPr>
          <a:lstStyle/>
          <a:p>
            <a:r>
              <a:rPr lang="en-US" dirty="0"/>
              <a:t>At t=0, step change of input from 0 to 1</a:t>
            </a:r>
          </a:p>
          <a:p>
            <a:endParaRPr lang="en-US" dirty="0"/>
          </a:p>
          <a:p>
            <a:r>
              <a:rPr lang="en-US" b="1" dirty="0"/>
              <a:t>P </a:t>
            </a:r>
            <a:r>
              <a:rPr lang="en-US" dirty="0"/>
              <a:t>increases the speed of the system, decreases the residual steady state error but cannot eliminate it</a:t>
            </a:r>
          </a:p>
          <a:p>
            <a:endParaRPr lang="en-US" dirty="0"/>
          </a:p>
          <a:p>
            <a:r>
              <a:rPr lang="en-US" b="1" dirty="0"/>
              <a:t>I</a:t>
            </a:r>
            <a:r>
              <a:rPr lang="en-US" dirty="0"/>
              <a:t> eliminates the residual error but adds oscillations/overshoot</a:t>
            </a:r>
          </a:p>
          <a:p>
            <a:endParaRPr lang="en-US" dirty="0"/>
          </a:p>
          <a:p>
            <a:r>
              <a:rPr lang="en-US" dirty="0"/>
              <a:t>D “damps out” the undesired oscillations in the transient response.</a:t>
            </a:r>
          </a:p>
        </p:txBody>
      </p:sp>
      <p:sp>
        <p:nvSpPr>
          <p:cNvPr id="8" name="Rectangle 7">
            <a:extLst>
              <a:ext uri="{FF2B5EF4-FFF2-40B4-BE49-F238E27FC236}">
                <a16:creationId xmlns:a16="http://schemas.microsoft.com/office/drawing/2014/main" id="{DA7D94CF-961C-6F17-D083-8F9276528810}"/>
              </a:ext>
            </a:extLst>
          </p:cNvPr>
          <p:cNvSpPr/>
          <p:nvPr/>
        </p:nvSpPr>
        <p:spPr>
          <a:xfrm>
            <a:off x="1524000" y="5816763"/>
            <a:ext cx="9144000" cy="276999"/>
          </a:xfrm>
          <a:prstGeom prst="rect">
            <a:avLst/>
          </a:prstGeom>
        </p:spPr>
        <p:txBody>
          <a:bodyPr wrap="square">
            <a:spAutoFit/>
          </a:bodyPr>
          <a:lstStyle/>
          <a:p>
            <a:r>
              <a:rPr lang="en-US" sz="1200" dirty="0"/>
              <a:t>GIF: https://</a:t>
            </a:r>
            <a:r>
              <a:rPr lang="en-US" sz="1200" dirty="0" err="1"/>
              <a:t>en.wikipedia.org</a:t>
            </a:r>
            <a:r>
              <a:rPr lang="en-US" sz="1200" dirty="0"/>
              <a:t>/wiki/</a:t>
            </a:r>
            <a:r>
              <a:rPr lang="en-US" sz="1200" dirty="0" err="1"/>
              <a:t>PID_controller</a:t>
            </a:r>
            <a:r>
              <a:rPr lang="en-US" sz="1200" dirty="0"/>
              <a:t>#/media/</a:t>
            </a:r>
            <a:r>
              <a:rPr lang="en-US" sz="1200" dirty="0" err="1"/>
              <a:t>File:PID_Compensation_Animated.gif</a:t>
            </a:r>
            <a:endParaRPr lang="en-US" sz="1200" dirty="0"/>
          </a:p>
        </p:txBody>
      </p:sp>
    </p:spTree>
    <p:extLst>
      <p:ext uri="{BB962C8B-B14F-4D97-AF65-F5344CB8AC3E}">
        <p14:creationId xmlns:p14="http://schemas.microsoft.com/office/powerpoint/2010/main" val="26840746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258" y="267052"/>
            <a:ext cx="8229600" cy="1143000"/>
          </a:xfrm>
        </p:spPr>
        <p:txBody>
          <a:bodyPr>
            <a:noAutofit/>
          </a:bodyPr>
          <a:lstStyle/>
          <a:p>
            <a:r>
              <a:rPr lang="en-US" sz="3600" dirty="0"/>
              <a:t>P alone (fix I, D)</a:t>
            </a:r>
          </a:p>
        </p:txBody>
      </p:sp>
      <p:sp>
        <p:nvSpPr>
          <p:cNvPr id="6" name="AutoShape 1" descr="K_{p}">
            <a:extLst>
              <a:ext uri="{FF2B5EF4-FFF2-40B4-BE49-F238E27FC236}">
                <a16:creationId xmlns:a16="http://schemas.microsoft.com/office/drawing/2014/main" id="{276226BB-9DB6-36A7-7053-05384677779C}"/>
              </a:ext>
            </a:extLst>
          </p:cNvPr>
          <p:cNvSpPr>
            <a:spLocks noChangeAspect="1" noChangeArrowheads="1"/>
          </p:cNvSpPr>
          <p:nvPr/>
        </p:nvSpPr>
        <p:spPr bwMode="auto">
          <a:xfrm>
            <a:off x="1752600" y="394914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K_{i}">
            <a:extLst>
              <a:ext uri="{FF2B5EF4-FFF2-40B4-BE49-F238E27FC236}">
                <a16:creationId xmlns:a16="http://schemas.microsoft.com/office/drawing/2014/main" id="{1E89F530-F3E6-1F23-9283-FDCC90F28F80}"/>
              </a:ext>
            </a:extLst>
          </p:cNvPr>
          <p:cNvSpPr>
            <a:spLocks noChangeAspect="1" noChangeArrowheads="1"/>
          </p:cNvSpPr>
          <p:nvPr/>
        </p:nvSpPr>
        <p:spPr bwMode="auto">
          <a:xfrm>
            <a:off x="1752600" y="394914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3" descr="K_{d}">
            <a:extLst>
              <a:ext uri="{FF2B5EF4-FFF2-40B4-BE49-F238E27FC236}">
                <a16:creationId xmlns:a16="http://schemas.microsoft.com/office/drawing/2014/main" id="{A0E3FF3A-204D-9BB0-BCEB-7B7D3184F344}"/>
              </a:ext>
            </a:extLst>
          </p:cNvPr>
          <p:cNvSpPr>
            <a:spLocks noChangeAspect="1" noChangeArrowheads="1"/>
          </p:cNvSpPr>
          <p:nvPr/>
        </p:nvSpPr>
        <p:spPr bwMode="auto">
          <a:xfrm>
            <a:off x="1752600" y="394914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K_{d}">
            <a:extLst>
              <a:ext uri="{FF2B5EF4-FFF2-40B4-BE49-F238E27FC236}">
                <a16:creationId xmlns:a16="http://schemas.microsoft.com/office/drawing/2014/main" id="{8FA137B7-69BE-F3ED-71DD-1649DB076502}"/>
              </a:ext>
            </a:extLst>
          </p:cNvPr>
          <p:cNvSpPr>
            <a:spLocks noChangeAspect="1" noChangeArrowheads="1"/>
          </p:cNvSpPr>
          <p:nvPr/>
        </p:nvSpPr>
        <p:spPr bwMode="auto">
          <a:xfrm>
            <a:off x="1752600" y="394914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15" descr="Chart, line chart&#10;&#10;Description automatically generated">
            <a:extLst>
              <a:ext uri="{FF2B5EF4-FFF2-40B4-BE49-F238E27FC236}">
                <a16:creationId xmlns:a16="http://schemas.microsoft.com/office/drawing/2014/main" id="{712733BB-D205-E641-608F-7DCAF0A157EF}"/>
              </a:ext>
            </a:extLst>
          </p:cNvPr>
          <p:cNvPicPr>
            <a:picLocks noChangeAspect="1"/>
          </p:cNvPicPr>
          <p:nvPr/>
        </p:nvPicPr>
        <p:blipFill>
          <a:blip r:embed="rId2"/>
          <a:stretch>
            <a:fillRect/>
          </a:stretch>
        </p:blipFill>
        <p:spPr>
          <a:xfrm>
            <a:off x="1094741" y="1893346"/>
            <a:ext cx="4471005" cy="3353254"/>
          </a:xfrm>
          <a:prstGeom prst="rect">
            <a:avLst/>
          </a:prstGeom>
        </p:spPr>
      </p:pic>
      <p:pic>
        <p:nvPicPr>
          <p:cNvPr id="18" name="Picture 17" descr="Chart, line chart&#10;&#10;Description automatically generated">
            <a:extLst>
              <a:ext uri="{FF2B5EF4-FFF2-40B4-BE49-F238E27FC236}">
                <a16:creationId xmlns:a16="http://schemas.microsoft.com/office/drawing/2014/main" id="{134FC0FA-8917-86D9-A747-630FC091C5B7}"/>
              </a:ext>
            </a:extLst>
          </p:cNvPr>
          <p:cNvPicPr>
            <a:picLocks noChangeAspect="1"/>
          </p:cNvPicPr>
          <p:nvPr/>
        </p:nvPicPr>
        <p:blipFill>
          <a:blip r:embed="rId3"/>
          <a:stretch>
            <a:fillRect/>
          </a:stretch>
        </p:blipFill>
        <p:spPr>
          <a:xfrm>
            <a:off x="5730240" y="1966189"/>
            <a:ext cx="4373880" cy="3280410"/>
          </a:xfrm>
          <a:prstGeom prst="rect">
            <a:avLst/>
          </a:prstGeom>
        </p:spPr>
      </p:pic>
      <p:sp>
        <p:nvSpPr>
          <p:cNvPr id="23" name="Rectangle 22">
            <a:extLst>
              <a:ext uri="{FF2B5EF4-FFF2-40B4-BE49-F238E27FC236}">
                <a16:creationId xmlns:a16="http://schemas.microsoft.com/office/drawing/2014/main" id="{06ABA871-CA1B-5C78-2854-5B1568B3A1A3}"/>
              </a:ext>
            </a:extLst>
          </p:cNvPr>
          <p:cNvSpPr/>
          <p:nvPr/>
        </p:nvSpPr>
        <p:spPr>
          <a:xfrm>
            <a:off x="1581696" y="1168013"/>
            <a:ext cx="3691344" cy="923330"/>
          </a:xfrm>
          <a:prstGeom prst="rect">
            <a:avLst/>
          </a:prstGeom>
        </p:spPr>
        <p:txBody>
          <a:bodyPr wrap="square">
            <a:spAutoFit/>
          </a:bodyPr>
          <a:lstStyle/>
          <a:p>
            <a:r>
              <a:rPr lang="en-US" dirty="0"/>
              <a:t>Red: near critical damping (but slow)</a:t>
            </a:r>
          </a:p>
          <a:p>
            <a:r>
              <a:rPr lang="en-US" dirty="0"/>
              <a:t>Blue, green: P too high, overshoot </a:t>
            </a:r>
          </a:p>
          <a:p>
            <a:r>
              <a:rPr lang="en-US" dirty="0"/>
              <a:t>	(but faster settle)</a:t>
            </a:r>
          </a:p>
        </p:txBody>
      </p:sp>
      <p:sp>
        <p:nvSpPr>
          <p:cNvPr id="24" name="Rectangle 23">
            <a:extLst>
              <a:ext uri="{FF2B5EF4-FFF2-40B4-BE49-F238E27FC236}">
                <a16:creationId xmlns:a16="http://schemas.microsoft.com/office/drawing/2014/main" id="{559FFEA7-B339-7139-E56C-A945E628C997}"/>
              </a:ext>
            </a:extLst>
          </p:cNvPr>
          <p:cNvSpPr/>
          <p:nvPr/>
        </p:nvSpPr>
        <p:spPr>
          <a:xfrm>
            <a:off x="6072416" y="1173605"/>
            <a:ext cx="3846949" cy="923330"/>
          </a:xfrm>
          <a:prstGeom prst="rect">
            <a:avLst/>
          </a:prstGeom>
        </p:spPr>
        <p:txBody>
          <a:bodyPr wrap="square">
            <a:spAutoFit/>
          </a:bodyPr>
          <a:lstStyle/>
          <a:p>
            <a:r>
              <a:rPr lang="en-US" dirty="0"/>
              <a:t>All curves: I too low, system tends to oscillation – always overshoots</a:t>
            </a:r>
          </a:p>
          <a:p>
            <a:r>
              <a:rPr lang="en-US" dirty="0"/>
              <a:t>	(but fast settle if P high enough)</a:t>
            </a:r>
          </a:p>
        </p:txBody>
      </p:sp>
      <p:sp>
        <p:nvSpPr>
          <p:cNvPr id="25" name="Rectangle 24">
            <a:extLst>
              <a:ext uri="{FF2B5EF4-FFF2-40B4-BE49-F238E27FC236}">
                <a16:creationId xmlns:a16="http://schemas.microsoft.com/office/drawing/2014/main" id="{8CC4C871-96B7-91AE-2164-28B86EDBB166}"/>
              </a:ext>
            </a:extLst>
          </p:cNvPr>
          <p:cNvSpPr/>
          <p:nvPr/>
        </p:nvSpPr>
        <p:spPr>
          <a:xfrm>
            <a:off x="1630680" y="5315063"/>
            <a:ext cx="8473440" cy="369332"/>
          </a:xfrm>
          <a:prstGeom prst="rect">
            <a:avLst/>
          </a:prstGeom>
        </p:spPr>
        <p:txBody>
          <a:bodyPr wrap="square">
            <a:spAutoFit/>
          </a:bodyPr>
          <a:lstStyle/>
          <a:p>
            <a:r>
              <a:rPr lang="en-US" dirty="0"/>
              <a:t>Increase P: rise time less, overshoot more; settling time similar; degrades stability … </a:t>
            </a:r>
          </a:p>
        </p:txBody>
      </p:sp>
      <p:sp>
        <p:nvSpPr>
          <p:cNvPr id="26" name="Rectangle 25">
            <a:extLst>
              <a:ext uri="{FF2B5EF4-FFF2-40B4-BE49-F238E27FC236}">
                <a16:creationId xmlns:a16="http://schemas.microsoft.com/office/drawing/2014/main" id="{1EB2993D-0B5B-3A44-FF70-C271B34FE2CF}"/>
              </a:ext>
            </a:extLst>
          </p:cNvPr>
          <p:cNvSpPr/>
          <p:nvPr/>
        </p:nvSpPr>
        <p:spPr>
          <a:xfrm>
            <a:off x="381000" y="6627168"/>
            <a:ext cx="9062720" cy="230832"/>
          </a:xfrm>
          <a:prstGeom prst="rect">
            <a:avLst/>
          </a:prstGeom>
        </p:spPr>
        <p:txBody>
          <a:bodyPr wrap="square">
            <a:spAutoFit/>
          </a:bodyPr>
          <a:lstStyle/>
          <a:p>
            <a:r>
              <a:rPr lang="en-US" sz="900" dirty="0"/>
              <a:t>Ask about the python code! Based on https://</a:t>
            </a:r>
            <a:r>
              <a:rPr lang="en-US" sz="900" dirty="0" err="1"/>
              <a:t>www.halvorsen.blog</a:t>
            </a:r>
            <a:r>
              <a:rPr lang="en-US" sz="900" dirty="0"/>
              <a:t>/documents/programming/python/resources/</a:t>
            </a:r>
            <a:r>
              <a:rPr lang="en-US" sz="900" dirty="0" err="1"/>
              <a:t>powerpoints</a:t>
            </a:r>
            <a:r>
              <a:rPr lang="en-US" sz="900" dirty="0"/>
              <a:t>/Python%20for%20Control%20Engineering.pdf </a:t>
            </a:r>
          </a:p>
        </p:txBody>
      </p:sp>
    </p:spTree>
    <p:extLst>
      <p:ext uri="{BB962C8B-B14F-4D97-AF65-F5344CB8AC3E}">
        <p14:creationId xmlns:p14="http://schemas.microsoft.com/office/powerpoint/2010/main" val="698838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435" y="328958"/>
            <a:ext cx="8229600" cy="1143000"/>
          </a:xfrm>
        </p:spPr>
        <p:txBody>
          <a:bodyPr>
            <a:noAutofit/>
          </a:bodyPr>
          <a:lstStyle/>
          <a:p>
            <a:r>
              <a:rPr lang="en-US" sz="3600" dirty="0"/>
              <a:t>I alone (fix P, D)</a:t>
            </a:r>
          </a:p>
        </p:txBody>
      </p:sp>
      <p:sp>
        <p:nvSpPr>
          <p:cNvPr id="6" name="AutoShape 1" descr="K_{p}">
            <a:extLst>
              <a:ext uri="{FF2B5EF4-FFF2-40B4-BE49-F238E27FC236}">
                <a16:creationId xmlns:a16="http://schemas.microsoft.com/office/drawing/2014/main" id="{276226BB-9DB6-36A7-7053-05384677779C}"/>
              </a:ext>
            </a:extLst>
          </p:cNvPr>
          <p:cNvSpPr>
            <a:spLocks noChangeAspect="1" noChangeArrowheads="1"/>
          </p:cNvSpPr>
          <p:nvPr/>
        </p:nvSpPr>
        <p:spPr bwMode="auto">
          <a:xfrm>
            <a:off x="1039906" y="370709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K_{i}">
            <a:extLst>
              <a:ext uri="{FF2B5EF4-FFF2-40B4-BE49-F238E27FC236}">
                <a16:creationId xmlns:a16="http://schemas.microsoft.com/office/drawing/2014/main" id="{1E89F530-F3E6-1F23-9283-FDCC90F28F80}"/>
              </a:ext>
            </a:extLst>
          </p:cNvPr>
          <p:cNvSpPr>
            <a:spLocks noChangeAspect="1" noChangeArrowheads="1"/>
          </p:cNvSpPr>
          <p:nvPr/>
        </p:nvSpPr>
        <p:spPr bwMode="auto">
          <a:xfrm>
            <a:off x="1039906" y="370709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3" descr="K_{d}">
            <a:extLst>
              <a:ext uri="{FF2B5EF4-FFF2-40B4-BE49-F238E27FC236}">
                <a16:creationId xmlns:a16="http://schemas.microsoft.com/office/drawing/2014/main" id="{A0E3FF3A-204D-9BB0-BCEB-7B7D3184F344}"/>
              </a:ext>
            </a:extLst>
          </p:cNvPr>
          <p:cNvSpPr>
            <a:spLocks noChangeAspect="1" noChangeArrowheads="1"/>
          </p:cNvSpPr>
          <p:nvPr/>
        </p:nvSpPr>
        <p:spPr bwMode="auto">
          <a:xfrm>
            <a:off x="1039906" y="370709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K_{d}">
            <a:extLst>
              <a:ext uri="{FF2B5EF4-FFF2-40B4-BE49-F238E27FC236}">
                <a16:creationId xmlns:a16="http://schemas.microsoft.com/office/drawing/2014/main" id="{8FA137B7-69BE-F3ED-71DD-1649DB076502}"/>
              </a:ext>
            </a:extLst>
          </p:cNvPr>
          <p:cNvSpPr>
            <a:spLocks noChangeAspect="1" noChangeArrowheads="1"/>
          </p:cNvSpPr>
          <p:nvPr/>
        </p:nvSpPr>
        <p:spPr bwMode="auto">
          <a:xfrm>
            <a:off x="1039906" y="370709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a:extLst>
              <a:ext uri="{FF2B5EF4-FFF2-40B4-BE49-F238E27FC236}">
                <a16:creationId xmlns:a16="http://schemas.microsoft.com/office/drawing/2014/main" id="{1F656A86-EF8F-082D-E993-5D672A7C2CED}"/>
              </a:ext>
            </a:extLst>
          </p:cNvPr>
          <p:cNvSpPr/>
          <p:nvPr/>
        </p:nvSpPr>
        <p:spPr>
          <a:xfrm>
            <a:off x="6318025" y="1855694"/>
            <a:ext cx="5613069" cy="2246769"/>
          </a:xfrm>
          <a:prstGeom prst="rect">
            <a:avLst/>
          </a:prstGeom>
        </p:spPr>
        <p:txBody>
          <a:bodyPr wrap="square">
            <a:spAutoFit/>
          </a:bodyPr>
          <a:lstStyle/>
          <a:p>
            <a:r>
              <a:rPr lang="en-US" sz="2800" dirty="0"/>
              <a:t>Green: near critical damping</a:t>
            </a:r>
          </a:p>
          <a:p>
            <a:endParaRPr lang="en-US" sz="2800" dirty="0"/>
          </a:p>
          <a:p>
            <a:r>
              <a:rPr lang="en-US" sz="2800" dirty="0"/>
              <a:t>Red, green: integral gain too high, oscillates (</a:t>
            </a:r>
            <a:r>
              <a:rPr lang="en-US" sz="2800" i="1" dirty="0"/>
              <a:t>integration time too low compared to oscillation period</a:t>
            </a:r>
            <a:r>
              <a:rPr lang="en-US" sz="2800" dirty="0"/>
              <a:t>)</a:t>
            </a:r>
          </a:p>
        </p:txBody>
      </p:sp>
      <p:sp>
        <p:nvSpPr>
          <p:cNvPr id="15" name="Rectangle 14">
            <a:extLst>
              <a:ext uri="{FF2B5EF4-FFF2-40B4-BE49-F238E27FC236}">
                <a16:creationId xmlns:a16="http://schemas.microsoft.com/office/drawing/2014/main" id="{00A691D0-3C8F-57FB-5BF0-ACDDD6F3678B}"/>
              </a:ext>
            </a:extLst>
          </p:cNvPr>
          <p:cNvSpPr/>
          <p:nvPr/>
        </p:nvSpPr>
        <p:spPr>
          <a:xfrm>
            <a:off x="460787" y="5438261"/>
            <a:ext cx="8473440" cy="830997"/>
          </a:xfrm>
          <a:prstGeom prst="rect">
            <a:avLst/>
          </a:prstGeom>
        </p:spPr>
        <p:txBody>
          <a:bodyPr wrap="square">
            <a:spAutoFit/>
          </a:bodyPr>
          <a:lstStyle/>
          <a:p>
            <a:r>
              <a:rPr lang="en-US" sz="2400" dirty="0"/>
              <a:t>Increase I / decrease T</a:t>
            </a:r>
            <a:r>
              <a:rPr lang="en-US" sz="2400" baseline="-25000" dirty="0"/>
              <a:t>I</a:t>
            </a:r>
            <a:r>
              <a:rPr lang="en-US" sz="2400" dirty="0"/>
              <a:t>: faster rise but more oscillation/overshoot </a:t>
            </a:r>
          </a:p>
          <a:p>
            <a:r>
              <a:rPr lang="en-US" sz="2400" dirty="0"/>
              <a:t>	- like a low-pass filter </a:t>
            </a:r>
          </a:p>
        </p:txBody>
      </p:sp>
      <p:pic>
        <p:nvPicPr>
          <p:cNvPr id="16" name="Picture 15" descr="Chart, line chart&#10;&#10;Description automatically generated">
            <a:extLst>
              <a:ext uri="{FF2B5EF4-FFF2-40B4-BE49-F238E27FC236}">
                <a16:creationId xmlns:a16="http://schemas.microsoft.com/office/drawing/2014/main" id="{B3450FD6-8D63-49FA-E35D-EF8CDDBB3BB8}"/>
              </a:ext>
            </a:extLst>
          </p:cNvPr>
          <p:cNvPicPr>
            <a:picLocks noChangeAspect="1"/>
          </p:cNvPicPr>
          <p:nvPr/>
        </p:nvPicPr>
        <p:blipFill>
          <a:blip r:embed="rId2"/>
          <a:stretch>
            <a:fillRect/>
          </a:stretch>
        </p:blipFill>
        <p:spPr>
          <a:xfrm>
            <a:off x="704957" y="1088222"/>
            <a:ext cx="5613069" cy="4209802"/>
          </a:xfrm>
          <a:prstGeom prst="rect">
            <a:avLst/>
          </a:prstGeom>
        </p:spPr>
      </p:pic>
      <p:pic>
        <p:nvPicPr>
          <p:cNvPr id="17" name="Picture 16">
            <a:extLst>
              <a:ext uri="{FF2B5EF4-FFF2-40B4-BE49-F238E27FC236}">
                <a16:creationId xmlns:a16="http://schemas.microsoft.com/office/drawing/2014/main" id="{11128A27-3D02-7CC4-551B-2956F499CA9F}"/>
              </a:ext>
            </a:extLst>
          </p:cNvPr>
          <p:cNvPicPr>
            <a:picLocks noChangeAspect="1"/>
          </p:cNvPicPr>
          <p:nvPr/>
        </p:nvPicPr>
        <p:blipFill>
          <a:blip r:embed="rId3"/>
          <a:stretch>
            <a:fillRect/>
          </a:stretch>
        </p:blipFill>
        <p:spPr>
          <a:xfrm>
            <a:off x="6824757" y="4412130"/>
            <a:ext cx="1351503" cy="745657"/>
          </a:xfrm>
          <a:prstGeom prst="rect">
            <a:avLst/>
          </a:prstGeom>
        </p:spPr>
      </p:pic>
    </p:spTree>
    <p:extLst>
      <p:ext uri="{BB962C8B-B14F-4D97-AF65-F5344CB8AC3E}">
        <p14:creationId xmlns:p14="http://schemas.microsoft.com/office/powerpoint/2010/main" val="19525319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121" y="268567"/>
            <a:ext cx="8229600" cy="1143000"/>
          </a:xfrm>
        </p:spPr>
        <p:txBody>
          <a:bodyPr>
            <a:noAutofit/>
          </a:bodyPr>
          <a:lstStyle/>
          <a:p>
            <a:r>
              <a:rPr lang="en-US" sz="3600" dirty="0"/>
              <a:t>D alone (fix P, I)</a:t>
            </a:r>
          </a:p>
        </p:txBody>
      </p:sp>
      <p:sp>
        <p:nvSpPr>
          <p:cNvPr id="6" name="AutoShape 1" descr="K_{p}">
            <a:extLst>
              <a:ext uri="{FF2B5EF4-FFF2-40B4-BE49-F238E27FC236}">
                <a16:creationId xmlns:a16="http://schemas.microsoft.com/office/drawing/2014/main" id="{276226BB-9DB6-36A7-7053-05384677779C}"/>
              </a:ext>
            </a:extLst>
          </p:cNvPr>
          <p:cNvSpPr>
            <a:spLocks noChangeAspect="1" noChangeArrowheads="1"/>
          </p:cNvSpPr>
          <p:nvPr/>
        </p:nvSpPr>
        <p:spPr bwMode="auto">
          <a:xfrm>
            <a:off x="1981200" y="315576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K_{i}">
            <a:extLst>
              <a:ext uri="{FF2B5EF4-FFF2-40B4-BE49-F238E27FC236}">
                <a16:creationId xmlns:a16="http://schemas.microsoft.com/office/drawing/2014/main" id="{1E89F530-F3E6-1F23-9283-FDCC90F28F80}"/>
              </a:ext>
            </a:extLst>
          </p:cNvPr>
          <p:cNvSpPr>
            <a:spLocks noChangeAspect="1" noChangeArrowheads="1"/>
          </p:cNvSpPr>
          <p:nvPr/>
        </p:nvSpPr>
        <p:spPr bwMode="auto">
          <a:xfrm>
            <a:off x="1981200" y="315576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3" descr="K_{d}">
            <a:extLst>
              <a:ext uri="{FF2B5EF4-FFF2-40B4-BE49-F238E27FC236}">
                <a16:creationId xmlns:a16="http://schemas.microsoft.com/office/drawing/2014/main" id="{A0E3FF3A-204D-9BB0-BCEB-7B7D3184F344}"/>
              </a:ext>
            </a:extLst>
          </p:cNvPr>
          <p:cNvSpPr>
            <a:spLocks noChangeAspect="1" noChangeArrowheads="1"/>
          </p:cNvSpPr>
          <p:nvPr/>
        </p:nvSpPr>
        <p:spPr bwMode="auto">
          <a:xfrm>
            <a:off x="1981200" y="315576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K_{d}">
            <a:extLst>
              <a:ext uri="{FF2B5EF4-FFF2-40B4-BE49-F238E27FC236}">
                <a16:creationId xmlns:a16="http://schemas.microsoft.com/office/drawing/2014/main" id="{8FA137B7-69BE-F3ED-71DD-1649DB076502}"/>
              </a:ext>
            </a:extLst>
          </p:cNvPr>
          <p:cNvSpPr>
            <a:spLocks noChangeAspect="1" noChangeArrowheads="1"/>
          </p:cNvSpPr>
          <p:nvPr/>
        </p:nvSpPr>
        <p:spPr bwMode="auto">
          <a:xfrm>
            <a:off x="1981200" y="315576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a:extLst>
              <a:ext uri="{FF2B5EF4-FFF2-40B4-BE49-F238E27FC236}">
                <a16:creationId xmlns:a16="http://schemas.microsoft.com/office/drawing/2014/main" id="{DBF69A67-E8EF-6DC1-6629-4D1723C99548}"/>
              </a:ext>
            </a:extLst>
          </p:cNvPr>
          <p:cNvSpPr/>
          <p:nvPr/>
        </p:nvSpPr>
        <p:spPr>
          <a:xfrm>
            <a:off x="1524000" y="6596390"/>
            <a:ext cx="7924800" cy="261610"/>
          </a:xfrm>
          <a:prstGeom prst="rect">
            <a:avLst/>
          </a:prstGeom>
        </p:spPr>
        <p:txBody>
          <a:bodyPr wrap="square">
            <a:spAutoFit/>
          </a:bodyPr>
          <a:lstStyle/>
          <a:p>
            <a:r>
              <a:rPr lang="en-US" sz="1100" dirty="0"/>
              <a:t>https://</a:t>
            </a:r>
            <a:r>
              <a:rPr lang="en-US" sz="1100" dirty="0" err="1"/>
              <a:t>commons.wikimedia.org</a:t>
            </a:r>
            <a:r>
              <a:rPr lang="en-US" sz="1100" dirty="0"/>
              <a:t>/wiki/</a:t>
            </a:r>
            <a:r>
              <a:rPr lang="en-US" sz="1100" dirty="0" err="1"/>
              <a:t>File:Change_with_Kd.png</a:t>
            </a:r>
            <a:r>
              <a:rPr lang="en-US" sz="1100" dirty="0"/>
              <a:t>#/media/</a:t>
            </a:r>
            <a:r>
              <a:rPr lang="en-US" sz="1100" dirty="0" err="1"/>
              <a:t>File:Change_with_Kd.png</a:t>
            </a:r>
            <a:endParaRPr lang="en-US" sz="1100" dirty="0"/>
          </a:p>
        </p:txBody>
      </p:sp>
      <p:pic>
        <p:nvPicPr>
          <p:cNvPr id="5" name="Picture 4" descr="Chart, line chart&#10;&#10;Description automatically generated">
            <a:extLst>
              <a:ext uri="{FF2B5EF4-FFF2-40B4-BE49-F238E27FC236}">
                <a16:creationId xmlns:a16="http://schemas.microsoft.com/office/drawing/2014/main" id="{1919A449-5408-5625-988B-DACEB73DDE0A}"/>
              </a:ext>
            </a:extLst>
          </p:cNvPr>
          <p:cNvPicPr>
            <a:picLocks noChangeAspect="1"/>
          </p:cNvPicPr>
          <p:nvPr/>
        </p:nvPicPr>
        <p:blipFill>
          <a:blip r:embed="rId2"/>
          <a:stretch>
            <a:fillRect/>
          </a:stretch>
        </p:blipFill>
        <p:spPr>
          <a:xfrm>
            <a:off x="528321" y="1079318"/>
            <a:ext cx="5537200" cy="4152900"/>
          </a:xfrm>
          <a:prstGeom prst="rect">
            <a:avLst/>
          </a:prstGeom>
        </p:spPr>
      </p:pic>
      <p:sp>
        <p:nvSpPr>
          <p:cNvPr id="13" name="Rectangle 12">
            <a:extLst>
              <a:ext uri="{FF2B5EF4-FFF2-40B4-BE49-F238E27FC236}">
                <a16:creationId xmlns:a16="http://schemas.microsoft.com/office/drawing/2014/main" id="{9754F7B6-558C-7A7E-ABCB-226C4811D41A}"/>
              </a:ext>
            </a:extLst>
          </p:cNvPr>
          <p:cNvSpPr/>
          <p:nvPr/>
        </p:nvSpPr>
        <p:spPr>
          <a:xfrm>
            <a:off x="415366" y="5147395"/>
            <a:ext cx="8473440" cy="707886"/>
          </a:xfrm>
          <a:prstGeom prst="rect">
            <a:avLst/>
          </a:prstGeom>
        </p:spPr>
        <p:txBody>
          <a:bodyPr wrap="square">
            <a:spAutoFit/>
          </a:bodyPr>
          <a:lstStyle/>
          <a:p>
            <a:r>
              <a:rPr lang="en-US" sz="2000" dirty="0"/>
              <a:t>Increase D / increase T</a:t>
            </a:r>
            <a:r>
              <a:rPr lang="en-US" sz="2000" baseline="-25000" dirty="0"/>
              <a:t>D</a:t>
            </a:r>
            <a:r>
              <a:rPr lang="en-US" sz="2000" dirty="0"/>
              <a:t>: damp oscillation, decrease overshoot, similar rise time. </a:t>
            </a:r>
          </a:p>
          <a:p>
            <a:r>
              <a:rPr lang="en-US" sz="2000" i="1" dirty="0"/>
              <a:t>	Small </a:t>
            </a:r>
            <a:r>
              <a:rPr lang="en-US" sz="2000" dirty="0" err="1"/>
              <a:t>Kd</a:t>
            </a:r>
            <a:r>
              <a:rPr lang="en-US" sz="2000" dirty="0"/>
              <a:t> can improve stability … but high frequency noise is a problem</a:t>
            </a:r>
          </a:p>
        </p:txBody>
      </p:sp>
      <p:sp>
        <p:nvSpPr>
          <p:cNvPr id="15" name="Rectangle 14">
            <a:extLst>
              <a:ext uri="{FF2B5EF4-FFF2-40B4-BE49-F238E27FC236}">
                <a16:creationId xmlns:a16="http://schemas.microsoft.com/office/drawing/2014/main" id="{8F184ABA-C42F-9D41-BE26-E717D4CDBD63}"/>
              </a:ext>
            </a:extLst>
          </p:cNvPr>
          <p:cNvSpPr/>
          <p:nvPr/>
        </p:nvSpPr>
        <p:spPr>
          <a:xfrm>
            <a:off x="7175500" y="2452574"/>
            <a:ext cx="4106582" cy="830997"/>
          </a:xfrm>
          <a:prstGeom prst="rect">
            <a:avLst/>
          </a:prstGeom>
        </p:spPr>
        <p:txBody>
          <a:bodyPr wrap="square">
            <a:spAutoFit/>
          </a:bodyPr>
          <a:lstStyle/>
          <a:p>
            <a:r>
              <a:rPr lang="en-US" sz="2400" dirty="0"/>
              <a:t>Adding derivative helps, but clearly P/I are not tuned well</a:t>
            </a:r>
          </a:p>
        </p:txBody>
      </p:sp>
      <p:pic>
        <p:nvPicPr>
          <p:cNvPr id="7" name="Picture 6">
            <a:extLst>
              <a:ext uri="{FF2B5EF4-FFF2-40B4-BE49-F238E27FC236}">
                <a16:creationId xmlns:a16="http://schemas.microsoft.com/office/drawing/2014/main" id="{C35884EA-9F2F-8055-46A3-C7E623416577}"/>
              </a:ext>
            </a:extLst>
          </p:cNvPr>
          <p:cNvPicPr>
            <a:picLocks noChangeAspect="1"/>
          </p:cNvPicPr>
          <p:nvPr/>
        </p:nvPicPr>
        <p:blipFill>
          <a:blip r:embed="rId3"/>
          <a:stretch>
            <a:fillRect/>
          </a:stretch>
        </p:blipFill>
        <p:spPr>
          <a:xfrm>
            <a:off x="7736156" y="3552691"/>
            <a:ext cx="1448485" cy="742813"/>
          </a:xfrm>
          <a:prstGeom prst="rect">
            <a:avLst/>
          </a:prstGeom>
        </p:spPr>
      </p:pic>
    </p:spTree>
    <p:extLst>
      <p:ext uri="{BB962C8B-B14F-4D97-AF65-F5344CB8AC3E}">
        <p14:creationId xmlns:p14="http://schemas.microsoft.com/office/powerpoint/2010/main" val="32692827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670" y="239640"/>
            <a:ext cx="8229600" cy="1143000"/>
          </a:xfrm>
        </p:spPr>
        <p:txBody>
          <a:bodyPr>
            <a:noAutofit/>
          </a:bodyPr>
          <a:lstStyle/>
          <a:p>
            <a:r>
              <a:rPr lang="en-US" sz="3600" dirty="0"/>
              <a:t>PID</a:t>
            </a:r>
          </a:p>
        </p:txBody>
      </p:sp>
      <p:sp>
        <p:nvSpPr>
          <p:cNvPr id="3" name="Content Placeholder 2"/>
          <p:cNvSpPr>
            <a:spLocks noGrp="1"/>
          </p:cNvSpPr>
          <p:nvPr>
            <p:ph idx="1"/>
          </p:nvPr>
        </p:nvSpPr>
        <p:spPr>
          <a:xfrm>
            <a:off x="972669" y="1269211"/>
            <a:ext cx="10874189" cy="4549481"/>
          </a:xfrm>
        </p:spPr>
        <p:txBody>
          <a:bodyPr>
            <a:normAutofit lnSpcReduction="10000"/>
          </a:bodyPr>
          <a:lstStyle/>
          <a:p>
            <a:pPr>
              <a:lnSpc>
                <a:spcPct val="100000"/>
              </a:lnSpc>
            </a:pPr>
            <a:r>
              <a:rPr lang="en-US" sz="2800" dirty="0"/>
              <a:t>High </a:t>
            </a:r>
            <a:r>
              <a:rPr lang="en-US" sz="2800" b="1" dirty="0"/>
              <a:t>P</a:t>
            </a:r>
            <a:r>
              <a:rPr lang="en-US" sz="2800" dirty="0"/>
              <a:t> gain can lead to instability, but low P can make system unresponsive – action may be too small to respond to a disturbance</a:t>
            </a:r>
          </a:p>
          <a:p>
            <a:pPr>
              <a:lnSpc>
                <a:spcPct val="100000"/>
              </a:lnSpc>
            </a:pPr>
            <a:r>
              <a:rPr lang="en-US" sz="2800" dirty="0"/>
              <a:t>Best practice: bulk of response should be P</a:t>
            </a:r>
          </a:p>
          <a:p>
            <a:pPr>
              <a:lnSpc>
                <a:spcPct val="100000"/>
              </a:lnSpc>
            </a:pPr>
            <a:r>
              <a:rPr lang="en-US" sz="2800" b="1" dirty="0"/>
              <a:t>I</a:t>
            </a:r>
            <a:r>
              <a:rPr lang="en-US" sz="2800" dirty="0"/>
              <a:t> can cause overshoot, but gets rid of offset from P alone</a:t>
            </a:r>
          </a:p>
          <a:p>
            <a:pPr>
              <a:lnSpc>
                <a:spcPct val="100000"/>
              </a:lnSpc>
            </a:pPr>
            <a:r>
              <a:rPr lang="en-US" sz="2800" b="1" dirty="0"/>
              <a:t>D</a:t>
            </a:r>
            <a:r>
              <a:rPr lang="en-US" sz="2800" dirty="0"/>
              <a:t> term tries to predict behavior and improve settling time and stability. Often also needs low-pass filtering to limit susceptibility to high frequency noise</a:t>
            </a:r>
          </a:p>
          <a:p>
            <a:pPr>
              <a:lnSpc>
                <a:spcPct val="100000"/>
              </a:lnSpc>
            </a:pPr>
            <a:r>
              <a:rPr lang="en-US" sz="2800" b="1" dirty="0"/>
              <a:t>D </a:t>
            </a:r>
            <a:r>
              <a:rPr lang="en-US" sz="2800" dirty="0"/>
              <a:t>is more seldom in practice – often P or PI alone. Actual behavior tough and impact on stability is tricky.</a:t>
            </a:r>
          </a:p>
        </p:txBody>
      </p:sp>
    </p:spTree>
    <p:extLst>
      <p:ext uri="{BB962C8B-B14F-4D97-AF65-F5344CB8AC3E}">
        <p14:creationId xmlns:p14="http://schemas.microsoft.com/office/powerpoint/2010/main" val="36802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776" y="253087"/>
            <a:ext cx="8229600" cy="1143000"/>
          </a:xfrm>
        </p:spPr>
        <p:txBody>
          <a:bodyPr>
            <a:noAutofit/>
          </a:bodyPr>
          <a:lstStyle/>
          <a:p>
            <a:r>
              <a:rPr lang="en-US" sz="3600" dirty="0"/>
              <a:t>PID </a:t>
            </a:r>
          </a:p>
        </p:txBody>
      </p:sp>
      <p:sp>
        <p:nvSpPr>
          <p:cNvPr id="3" name="Content Placeholder 2"/>
          <p:cNvSpPr>
            <a:spLocks noGrp="1"/>
          </p:cNvSpPr>
          <p:nvPr>
            <p:ph idx="1"/>
          </p:nvPr>
        </p:nvSpPr>
        <p:spPr>
          <a:xfrm>
            <a:off x="945775" y="1333458"/>
            <a:ext cx="10901083" cy="4525963"/>
          </a:xfrm>
        </p:spPr>
        <p:txBody>
          <a:bodyPr>
            <a:normAutofit lnSpcReduction="10000"/>
          </a:bodyPr>
          <a:lstStyle/>
          <a:p>
            <a:r>
              <a:rPr lang="en-US" sz="2800" dirty="0"/>
              <a:t>Doesn’t guarantee optimal control or control stability</a:t>
            </a:r>
          </a:p>
          <a:p>
            <a:pPr lvl="1"/>
            <a:r>
              <a:rPr lang="en-US" dirty="0"/>
              <a:t>E.g., measurement of PV delayed, action too slow</a:t>
            </a:r>
          </a:p>
          <a:p>
            <a:pPr lvl="1"/>
            <a:r>
              <a:rPr lang="en-US" dirty="0"/>
              <a:t>May need additional meas. or revise action </a:t>
            </a:r>
          </a:p>
          <a:p>
            <a:r>
              <a:rPr lang="en-US" sz="2800" dirty="0"/>
              <a:t>May be embedded in measurement loop</a:t>
            </a:r>
          </a:p>
          <a:p>
            <a:pPr lvl="1"/>
            <a:r>
              <a:rPr lang="en-US" dirty="0"/>
              <a:t>E.g. PID to set T, only proceed when within tolerance</a:t>
            </a:r>
          </a:p>
          <a:p>
            <a:pPr lvl="1"/>
            <a:endParaRPr lang="en-US" dirty="0"/>
          </a:p>
          <a:p>
            <a:r>
              <a:rPr lang="en-US" sz="2800" dirty="0"/>
              <a:t>There is an open-loop way to do this – feed forward</a:t>
            </a:r>
          </a:p>
          <a:p>
            <a:pPr lvl="1"/>
            <a:r>
              <a:rPr lang="en-US" sz="2400" dirty="0"/>
              <a:t>Control changes based on modeling rather than output</a:t>
            </a:r>
          </a:p>
          <a:p>
            <a:r>
              <a:rPr lang="en-US" sz="2800" dirty="0"/>
              <a:t>Can cascade – inner / outer or fast / slow combos</a:t>
            </a:r>
          </a:p>
          <a:p>
            <a:pPr lvl="1"/>
            <a:r>
              <a:rPr lang="en-US" sz="2400" dirty="0"/>
              <a:t>E.g., cryogenics – may monitor several temperatures</a:t>
            </a:r>
          </a:p>
          <a:p>
            <a:pPr lvl="1"/>
            <a:r>
              <a:rPr lang="en-US" sz="2400" i="1" dirty="0"/>
              <a:t>Gradient</a:t>
            </a:r>
            <a:r>
              <a:rPr lang="en-US" sz="2400" dirty="0"/>
              <a:t> to outside also informs control</a:t>
            </a:r>
          </a:p>
        </p:txBody>
      </p:sp>
    </p:spTree>
    <p:extLst>
      <p:ext uri="{BB962C8B-B14F-4D97-AF65-F5344CB8AC3E}">
        <p14:creationId xmlns:p14="http://schemas.microsoft.com/office/powerpoint/2010/main" val="266636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247" y="198495"/>
            <a:ext cx="8229600" cy="1143000"/>
          </a:xfrm>
        </p:spPr>
        <p:txBody>
          <a:bodyPr>
            <a:noAutofit/>
          </a:bodyPr>
          <a:lstStyle/>
          <a:p>
            <a:r>
              <a:rPr lang="en-US" sz="3600" dirty="0"/>
              <a:t>Tuning</a:t>
            </a:r>
          </a:p>
        </p:txBody>
      </p:sp>
      <p:sp>
        <p:nvSpPr>
          <p:cNvPr id="3" name="Content Placeholder 2"/>
          <p:cNvSpPr>
            <a:spLocks noGrp="1"/>
          </p:cNvSpPr>
          <p:nvPr>
            <p:ph idx="1"/>
          </p:nvPr>
        </p:nvSpPr>
        <p:spPr>
          <a:xfrm>
            <a:off x="1080247" y="1197586"/>
            <a:ext cx="8229600" cy="4525963"/>
          </a:xfrm>
        </p:spPr>
        <p:txBody>
          <a:bodyPr>
            <a:normAutofit/>
          </a:bodyPr>
          <a:lstStyle/>
          <a:p>
            <a:r>
              <a:rPr lang="en-US" sz="2800" dirty="0"/>
              <a:t>You want system </a:t>
            </a:r>
            <a:r>
              <a:rPr lang="en-US" sz="2800" i="1" dirty="0"/>
              <a:t>critically damped</a:t>
            </a:r>
            <a:r>
              <a:rPr lang="en-US" sz="2800" dirty="0"/>
              <a:t> – smooth decay to SP with no oscillation</a:t>
            </a:r>
          </a:p>
          <a:p>
            <a:r>
              <a:rPr lang="en-US" sz="2800" dirty="0"/>
              <a:t>Modern systems have </a:t>
            </a:r>
            <a:r>
              <a:rPr lang="en-US" sz="2800" i="1" dirty="0"/>
              <a:t>autotuning</a:t>
            </a:r>
            <a:r>
              <a:rPr lang="en-US" sz="2800" dirty="0"/>
              <a:t> features</a:t>
            </a:r>
          </a:p>
          <a:p>
            <a:r>
              <a:rPr lang="en-US" sz="2800" dirty="0"/>
              <a:t>Can do it manually, but not fun</a:t>
            </a:r>
          </a:p>
          <a:p>
            <a:endParaRPr lang="en-US" sz="2800" dirty="0"/>
          </a:p>
        </p:txBody>
      </p:sp>
      <p:sp>
        <p:nvSpPr>
          <p:cNvPr id="7" name="Rectangle 6">
            <a:extLst>
              <a:ext uri="{FF2B5EF4-FFF2-40B4-BE49-F238E27FC236}">
                <a16:creationId xmlns:a16="http://schemas.microsoft.com/office/drawing/2014/main" id="{3B5CDCBB-1D03-DC38-922C-251C131E7E43}"/>
              </a:ext>
            </a:extLst>
          </p:cNvPr>
          <p:cNvSpPr/>
          <p:nvPr/>
        </p:nvSpPr>
        <p:spPr>
          <a:xfrm>
            <a:off x="1524000" y="6532212"/>
            <a:ext cx="1834156" cy="338554"/>
          </a:xfrm>
          <a:prstGeom prst="rect">
            <a:avLst/>
          </a:prstGeom>
        </p:spPr>
        <p:txBody>
          <a:bodyPr wrap="none">
            <a:spAutoFit/>
          </a:bodyPr>
          <a:lstStyle/>
          <a:p>
            <a:r>
              <a:rPr lang="en-US" sz="1600" dirty="0" err="1"/>
              <a:t>Table:wikipedia</a:t>
            </a:r>
            <a:r>
              <a:rPr lang="en-US" sz="1600" dirty="0"/>
              <a:t>/PID</a:t>
            </a:r>
          </a:p>
        </p:txBody>
      </p:sp>
      <p:graphicFrame>
        <p:nvGraphicFramePr>
          <p:cNvPr id="5" name="Table 4">
            <a:extLst>
              <a:ext uri="{FF2B5EF4-FFF2-40B4-BE49-F238E27FC236}">
                <a16:creationId xmlns:a16="http://schemas.microsoft.com/office/drawing/2014/main" id="{C14D4795-00B1-7A79-738B-BDAFC53E7001}"/>
              </a:ext>
            </a:extLst>
          </p:cNvPr>
          <p:cNvGraphicFramePr>
            <a:graphicFrameLocks noGrp="1"/>
          </p:cNvGraphicFramePr>
          <p:nvPr>
            <p:extLst>
              <p:ext uri="{D42A27DB-BD31-4B8C-83A1-F6EECF244321}">
                <p14:modId xmlns:p14="http://schemas.microsoft.com/office/powerpoint/2010/main" val="1855817083"/>
              </p:ext>
            </p:extLst>
          </p:nvPr>
        </p:nvGraphicFramePr>
        <p:xfrm>
          <a:off x="1524000" y="3699822"/>
          <a:ext cx="8229600" cy="1828800"/>
        </p:xfrm>
        <a:graphic>
          <a:graphicData uri="http://schemas.openxmlformats.org/drawingml/2006/table">
            <a:tbl>
              <a:tblPr/>
              <a:tblGrid>
                <a:gridCol w="1371600">
                  <a:extLst>
                    <a:ext uri="{9D8B030D-6E8A-4147-A177-3AD203B41FA5}">
                      <a16:colId xmlns:a16="http://schemas.microsoft.com/office/drawing/2014/main" val="2079724092"/>
                    </a:ext>
                  </a:extLst>
                </a:gridCol>
                <a:gridCol w="1371600">
                  <a:extLst>
                    <a:ext uri="{9D8B030D-6E8A-4147-A177-3AD203B41FA5}">
                      <a16:colId xmlns:a16="http://schemas.microsoft.com/office/drawing/2014/main" val="3680666330"/>
                    </a:ext>
                  </a:extLst>
                </a:gridCol>
                <a:gridCol w="1371600">
                  <a:extLst>
                    <a:ext uri="{9D8B030D-6E8A-4147-A177-3AD203B41FA5}">
                      <a16:colId xmlns:a16="http://schemas.microsoft.com/office/drawing/2014/main" val="1001679712"/>
                    </a:ext>
                  </a:extLst>
                </a:gridCol>
                <a:gridCol w="1371600">
                  <a:extLst>
                    <a:ext uri="{9D8B030D-6E8A-4147-A177-3AD203B41FA5}">
                      <a16:colId xmlns:a16="http://schemas.microsoft.com/office/drawing/2014/main" val="4272481564"/>
                    </a:ext>
                  </a:extLst>
                </a:gridCol>
                <a:gridCol w="1371600">
                  <a:extLst>
                    <a:ext uri="{9D8B030D-6E8A-4147-A177-3AD203B41FA5}">
                      <a16:colId xmlns:a16="http://schemas.microsoft.com/office/drawing/2014/main" val="3708502310"/>
                    </a:ext>
                  </a:extLst>
                </a:gridCol>
                <a:gridCol w="1371600">
                  <a:extLst>
                    <a:ext uri="{9D8B030D-6E8A-4147-A177-3AD203B41FA5}">
                      <a16:colId xmlns:a16="http://schemas.microsoft.com/office/drawing/2014/main" val="3909932626"/>
                    </a:ext>
                  </a:extLst>
                </a:gridCol>
              </a:tblGrid>
              <a:tr h="0">
                <a:tc>
                  <a:txBody>
                    <a:bodyPr/>
                    <a:lstStyle/>
                    <a:p>
                      <a:pPr algn="ctr"/>
                      <a:r>
                        <a:rPr lang="en-US" sz="1600">
                          <a:effectLst/>
                        </a:rPr>
                        <a:t>Parameter</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600">
                          <a:effectLst/>
                        </a:rPr>
                        <a:t>Rise time</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600">
                          <a:effectLst/>
                        </a:rPr>
                        <a:t>Overshoot</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600">
                          <a:effectLst/>
                        </a:rPr>
                        <a:t>Settling time</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600" dirty="0">
                          <a:effectLst/>
                        </a:rPr>
                        <a:t>Steady-state error</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600">
                          <a:effectLst/>
                        </a:rPr>
                        <a:t>Stability</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706895120"/>
                  </a:ext>
                </a:extLst>
              </a:tr>
              <a:tr h="0">
                <a:tc>
                  <a:txBody>
                    <a:bodyPr/>
                    <a:lstStyle/>
                    <a:p>
                      <a:pPr algn="ctr"/>
                      <a:r>
                        <a:rPr lang="en-US" sz="1600" b="1" i="1" dirty="0" err="1">
                          <a:effectLst/>
                        </a:rPr>
                        <a:t>K</a:t>
                      </a:r>
                      <a:r>
                        <a:rPr lang="en-US" sz="1600" b="1" i="1" baseline="-25000" dirty="0" err="1">
                          <a:effectLst/>
                        </a:rPr>
                        <a:t>p</a:t>
                      </a:r>
                      <a:endParaRPr lang="en-US" sz="1600" b="1" i="1" baseline="-25000" dirty="0">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1600">
                          <a:effectLst/>
                        </a:rPr>
                        <a:t>Decrease</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a:effectLst/>
                        </a:rPr>
                        <a:t>Increase</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a:effectLst/>
                        </a:rPr>
                        <a:t>Small change</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a:effectLst/>
                        </a:rPr>
                        <a:t>Decrease</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a:effectLst/>
                        </a:rPr>
                        <a:t>Degrade</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583851214"/>
                  </a:ext>
                </a:extLst>
              </a:tr>
              <a:tr h="0">
                <a:tc>
                  <a:txBody>
                    <a:bodyPr/>
                    <a:lstStyle/>
                    <a:p>
                      <a:pPr algn="ctr"/>
                      <a:r>
                        <a:rPr lang="en-US" sz="1600" b="1" i="1" dirty="0">
                          <a:effectLst/>
                        </a:rPr>
                        <a:t>K</a:t>
                      </a:r>
                      <a:r>
                        <a:rPr lang="en-US" sz="1600" b="1" i="1" baseline="-25000" dirty="0">
                          <a:effectLst/>
                        </a:rPr>
                        <a:t>i</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1600">
                          <a:effectLst/>
                        </a:rPr>
                        <a:t>Decrease</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a:effectLst/>
                        </a:rPr>
                        <a:t>Increase</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a:effectLst/>
                        </a:rPr>
                        <a:t>Increase</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a:effectLst/>
                        </a:rPr>
                        <a:t>Eliminate</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dirty="0">
                          <a:effectLst/>
                        </a:rPr>
                        <a:t>Degrade</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888821255"/>
                  </a:ext>
                </a:extLst>
              </a:tr>
              <a:tr h="0">
                <a:tc>
                  <a:txBody>
                    <a:bodyPr/>
                    <a:lstStyle/>
                    <a:p>
                      <a:pPr algn="ctr"/>
                      <a:r>
                        <a:rPr lang="en-US" sz="1600" b="1" i="1" dirty="0" err="1">
                          <a:effectLst/>
                        </a:rPr>
                        <a:t>K</a:t>
                      </a:r>
                      <a:r>
                        <a:rPr lang="en-US" sz="1600" b="1" i="1" baseline="-25000" dirty="0" err="1">
                          <a:effectLst/>
                        </a:rPr>
                        <a:t>d</a:t>
                      </a:r>
                      <a:endParaRPr lang="en-US" sz="1600" b="1" i="1" baseline="-25000" dirty="0">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1600">
                          <a:effectLst/>
                        </a:rPr>
                        <a:t>Minor change</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a:effectLst/>
                        </a:rPr>
                        <a:t>Decrease</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a:effectLst/>
                        </a:rPr>
                        <a:t>Decrease</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a:effectLst/>
                        </a:rPr>
                        <a:t>No effect in theory</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dirty="0">
                          <a:effectLst/>
                        </a:rPr>
                        <a:t>Improve if </a:t>
                      </a:r>
                      <a:r>
                        <a:rPr lang="en-US" sz="1600" dirty="0" err="1">
                          <a:effectLst/>
                        </a:rPr>
                        <a:t>Kd</a:t>
                      </a:r>
                      <a:r>
                        <a:rPr lang="en-US" sz="1600" dirty="0">
                          <a:effectLst/>
                        </a:rPr>
                        <a:t> small</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401405040"/>
                  </a:ext>
                </a:extLst>
              </a:tr>
            </a:tbl>
          </a:graphicData>
        </a:graphic>
      </p:graphicFrame>
      <p:sp>
        <p:nvSpPr>
          <p:cNvPr id="6" name="AutoShape 1" descr="K_{p}">
            <a:extLst>
              <a:ext uri="{FF2B5EF4-FFF2-40B4-BE49-F238E27FC236}">
                <a16:creationId xmlns:a16="http://schemas.microsoft.com/office/drawing/2014/main" id="{276226BB-9DB6-36A7-7053-05384677779C}"/>
              </a:ext>
            </a:extLst>
          </p:cNvPr>
          <p:cNvSpPr>
            <a:spLocks noChangeAspect="1" noChangeArrowheads="1"/>
          </p:cNvSpPr>
          <p:nvPr/>
        </p:nvSpPr>
        <p:spPr bwMode="auto">
          <a:xfrm>
            <a:off x="1981200" y="315576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K_{i}">
            <a:extLst>
              <a:ext uri="{FF2B5EF4-FFF2-40B4-BE49-F238E27FC236}">
                <a16:creationId xmlns:a16="http://schemas.microsoft.com/office/drawing/2014/main" id="{1E89F530-F3E6-1F23-9283-FDCC90F28F80}"/>
              </a:ext>
            </a:extLst>
          </p:cNvPr>
          <p:cNvSpPr>
            <a:spLocks noChangeAspect="1" noChangeArrowheads="1"/>
          </p:cNvSpPr>
          <p:nvPr/>
        </p:nvSpPr>
        <p:spPr bwMode="auto">
          <a:xfrm>
            <a:off x="1981200" y="315576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3" descr="K_{d}">
            <a:extLst>
              <a:ext uri="{FF2B5EF4-FFF2-40B4-BE49-F238E27FC236}">
                <a16:creationId xmlns:a16="http://schemas.microsoft.com/office/drawing/2014/main" id="{A0E3FF3A-204D-9BB0-BCEB-7B7D3184F344}"/>
              </a:ext>
            </a:extLst>
          </p:cNvPr>
          <p:cNvSpPr>
            <a:spLocks noChangeAspect="1" noChangeArrowheads="1"/>
          </p:cNvSpPr>
          <p:nvPr/>
        </p:nvSpPr>
        <p:spPr bwMode="auto">
          <a:xfrm>
            <a:off x="1981200" y="315576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K_{d}">
            <a:extLst>
              <a:ext uri="{FF2B5EF4-FFF2-40B4-BE49-F238E27FC236}">
                <a16:creationId xmlns:a16="http://schemas.microsoft.com/office/drawing/2014/main" id="{8FA137B7-69BE-F3ED-71DD-1649DB076502}"/>
              </a:ext>
            </a:extLst>
          </p:cNvPr>
          <p:cNvSpPr>
            <a:spLocks noChangeAspect="1" noChangeArrowheads="1"/>
          </p:cNvSpPr>
          <p:nvPr/>
        </p:nvSpPr>
        <p:spPr bwMode="auto">
          <a:xfrm>
            <a:off x="1981200" y="315576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05AD6B9F-2C7E-342E-8D2B-4F260F599701}"/>
              </a:ext>
            </a:extLst>
          </p:cNvPr>
          <p:cNvSpPr/>
          <p:nvPr/>
        </p:nvSpPr>
        <p:spPr>
          <a:xfrm>
            <a:off x="2814320" y="3353508"/>
            <a:ext cx="6400800" cy="369332"/>
          </a:xfrm>
          <a:prstGeom prst="rect">
            <a:avLst/>
          </a:prstGeom>
        </p:spPr>
        <p:txBody>
          <a:bodyPr wrap="square">
            <a:spAutoFit/>
          </a:bodyPr>
          <a:lstStyle/>
          <a:p>
            <a:r>
              <a:rPr lang="en-US" b="1" dirty="0">
                <a:solidFill>
                  <a:srgbClr val="202122"/>
                </a:solidFill>
                <a:latin typeface="Arial" panose="020B0604020202020204" pitchFamily="34" charset="0"/>
              </a:rPr>
              <a:t>Effects of </a:t>
            </a:r>
            <a:r>
              <a:rPr lang="en-US" b="1" i="1" dirty="0">
                <a:solidFill>
                  <a:srgbClr val="202122"/>
                </a:solidFill>
                <a:latin typeface="Arial" panose="020B0604020202020204" pitchFamily="34" charset="0"/>
              </a:rPr>
              <a:t>increasing</a:t>
            </a:r>
            <a:r>
              <a:rPr lang="en-US" b="1" dirty="0">
                <a:solidFill>
                  <a:srgbClr val="202122"/>
                </a:solidFill>
                <a:latin typeface="Arial" panose="020B0604020202020204" pitchFamily="34" charset="0"/>
              </a:rPr>
              <a:t> a parameter independently</a:t>
            </a:r>
            <a:endParaRPr lang="en-US" dirty="0"/>
          </a:p>
        </p:txBody>
      </p:sp>
    </p:spTree>
    <p:extLst>
      <p:ext uri="{BB962C8B-B14F-4D97-AF65-F5344CB8AC3E}">
        <p14:creationId xmlns:p14="http://schemas.microsoft.com/office/powerpoint/2010/main" val="19620661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319" y="209809"/>
            <a:ext cx="8229600" cy="1143000"/>
          </a:xfrm>
        </p:spPr>
        <p:txBody>
          <a:bodyPr>
            <a:noAutofit/>
          </a:bodyPr>
          <a:lstStyle/>
          <a:p>
            <a:r>
              <a:rPr lang="en-US" sz="3600" dirty="0"/>
              <a:t>Tuning</a:t>
            </a:r>
          </a:p>
        </p:txBody>
      </p:sp>
      <p:sp>
        <p:nvSpPr>
          <p:cNvPr id="3" name="Content Placeholder 2"/>
          <p:cNvSpPr>
            <a:spLocks noGrp="1"/>
          </p:cNvSpPr>
          <p:nvPr>
            <p:ph idx="1"/>
          </p:nvPr>
        </p:nvSpPr>
        <p:spPr>
          <a:xfrm>
            <a:off x="732864" y="1166018"/>
            <a:ext cx="10726271" cy="4525963"/>
          </a:xfrm>
        </p:spPr>
        <p:txBody>
          <a:bodyPr>
            <a:normAutofit/>
          </a:bodyPr>
          <a:lstStyle/>
          <a:p>
            <a:r>
              <a:rPr lang="en-US" sz="2800" dirty="0"/>
              <a:t>Somewhat more clever: Ziegler–Nichols method</a:t>
            </a:r>
          </a:p>
          <a:p>
            <a:r>
              <a:rPr lang="en-US" sz="2800" dirty="0"/>
              <a:t>Set </a:t>
            </a:r>
            <a:r>
              <a:rPr lang="en-US" sz="2800" i="1" dirty="0"/>
              <a:t>K</a:t>
            </a:r>
            <a:r>
              <a:rPr lang="en-US" sz="2800" i="1" baseline="-25000" dirty="0"/>
              <a:t>I</a:t>
            </a:r>
            <a:r>
              <a:rPr lang="en-US" sz="2800" dirty="0"/>
              <a:t> and </a:t>
            </a:r>
            <a:r>
              <a:rPr lang="en-US" sz="2800" i="1" dirty="0"/>
              <a:t>K</a:t>
            </a:r>
            <a:r>
              <a:rPr lang="en-US" sz="2800" i="1" baseline="-25000" dirty="0"/>
              <a:t>D</a:t>
            </a:r>
            <a:r>
              <a:rPr lang="en-US" sz="2800" dirty="0"/>
              <a:t> gains to zero. </a:t>
            </a:r>
          </a:p>
          <a:p>
            <a:r>
              <a:rPr lang="en-US" sz="2800" dirty="0"/>
              <a:t>Increase </a:t>
            </a:r>
            <a:r>
              <a:rPr lang="en-US" sz="2800" i="1" dirty="0"/>
              <a:t>K</a:t>
            </a:r>
            <a:r>
              <a:rPr lang="en-US" sz="2800" i="1" baseline="-25000" dirty="0"/>
              <a:t>P</a:t>
            </a:r>
            <a:r>
              <a:rPr lang="en-US" sz="2800" dirty="0"/>
              <a:t> until it reaches ultimate gain </a:t>
            </a:r>
            <a:r>
              <a:rPr lang="en-US" sz="2800" i="1" dirty="0"/>
              <a:t>K</a:t>
            </a:r>
            <a:r>
              <a:rPr lang="en-US" sz="2800" i="1" baseline="-25000" dirty="0"/>
              <a:t>u</a:t>
            </a:r>
            <a:r>
              <a:rPr lang="en-US" sz="2800" dirty="0"/>
              <a:t> and loop output starts to oscillate constantly.</a:t>
            </a:r>
          </a:p>
          <a:p>
            <a:r>
              <a:rPr lang="en-US" sz="2800" dirty="0"/>
              <a:t> </a:t>
            </a:r>
            <a:r>
              <a:rPr lang="en-US" sz="2800" i="1" dirty="0"/>
              <a:t>K</a:t>
            </a:r>
            <a:r>
              <a:rPr lang="en-US" sz="2800" i="1" baseline="-25000" dirty="0"/>
              <a:t>u</a:t>
            </a:r>
            <a:r>
              <a:rPr lang="en-US" sz="2800" dirty="0"/>
              <a:t> and oscillation period </a:t>
            </a:r>
            <a:r>
              <a:rPr lang="en-US" sz="2800" i="1" dirty="0"/>
              <a:t>T</a:t>
            </a:r>
            <a:r>
              <a:rPr lang="en-US" sz="2800" i="1" baseline="-25000" dirty="0"/>
              <a:t>u </a:t>
            </a:r>
            <a:r>
              <a:rPr lang="en-US" sz="2800" dirty="0"/>
              <a:t>are used to set the gains:</a:t>
            </a:r>
          </a:p>
        </p:txBody>
      </p:sp>
      <p:sp>
        <p:nvSpPr>
          <p:cNvPr id="7" name="Rectangle 6">
            <a:extLst>
              <a:ext uri="{FF2B5EF4-FFF2-40B4-BE49-F238E27FC236}">
                <a16:creationId xmlns:a16="http://schemas.microsoft.com/office/drawing/2014/main" id="{3B5CDCBB-1D03-DC38-922C-251C131E7E43}"/>
              </a:ext>
            </a:extLst>
          </p:cNvPr>
          <p:cNvSpPr/>
          <p:nvPr/>
        </p:nvSpPr>
        <p:spPr>
          <a:xfrm>
            <a:off x="1524000" y="6532212"/>
            <a:ext cx="1834156" cy="338554"/>
          </a:xfrm>
          <a:prstGeom prst="rect">
            <a:avLst/>
          </a:prstGeom>
        </p:spPr>
        <p:txBody>
          <a:bodyPr wrap="none">
            <a:spAutoFit/>
          </a:bodyPr>
          <a:lstStyle/>
          <a:p>
            <a:r>
              <a:rPr lang="en-US" sz="1600" dirty="0" err="1"/>
              <a:t>Table:wikipedia</a:t>
            </a:r>
            <a:r>
              <a:rPr lang="en-US" sz="1600" dirty="0"/>
              <a:t>/PID</a:t>
            </a:r>
          </a:p>
        </p:txBody>
      </p:sp>
      <p:sp>
        <p:nvSpPr>
          <p:cNvPr id="6" name="AutoShape 1" descr="K_{p}">
            <a:extLst>
              <a:ext uri="{FF2B5EF4-FFF2-40B4-BE49-F238E27FC236}">
                <a16:creationId xmlns:a16="http://schemas.microsoft.com/office/drawing/2014/main" id="{276226BB-9DB6-36A7-7053-05384677779C}"/>
              </a:ext>
            </a:extLst>
          </p:cNvPr>
          <p:cNvSpPr>
            <a:spLocks noChangeAspect="1" noChangeArrowheads="1"/>
          </p:cNvSpPr>
          <p:nvPr/>
        </p:nvSpPr>
        <p:spPr bwMode="auto">
          <a:xfrm>
            <a:off x="1981200" y="315576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K_{i}">
            <a:extLst>
              <a:ext uri="{FF2B5EF4-FFF2-40B4-BE49-F238E27FC236}">
                <a16:creationId xmlns:a16="http://schemas.microsoft.com/office/drawing/2014/main" id="{1E89F530-F3E6-1F23-9283-FDCC90F28F80}"/>
              </a:ext>
            </a:extLst>
          </p:cNvPr>
          <p:cNvSpPr>
            <a:spLocks noChangeAspect="1" noChangeArrowheads="1"/>
          </p:cNvSpPr>
          <p:nvPr/>
        </p:nvSpPr>
        <p:spPr bwMode="auto">
          <a:xfrm>
            <a:off x="1981200" y="315576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3" descr="K_{d}">
            <a:extLst>
              <a:ext uri="{FF2B5EF4-FFF2-40B4-BE49-F238E27FC236}">
                <a16:creationId xmlns:a16="http://schemas.microsoft.com/office/drawing/2014/main" id="{A0E3FF3A-204D-9BB0-BCEB-7B7D3184F344}"/>
              </a:ext>
            </a:extLst>
          </p:cNvPr>
          <p:cNvSpPr>
            <a:spLocks noChangeAspect="1" noChangeArrowheads="1"/>
          </p:cNvSpPr>
          <p:nvPr/>
        </p:nvSpPr>
        <p:spPr bwMode="auto">
          <a:xfrm>
            <a:off x="1981200" y="315576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K_{d}">
            <a:extLst>
              <a:ext uri="{FF2B5EF4-FFF2-40B4-BE49-F238E27FC236}">
                <a16:creationId xmlns:a16="http://schemas.microsoft.com/office/drawing/2014/main" id="{8FA137B7-69BE-F3ED-71DD-1649DB076502}"/>
              </a:ext>
            </a:extLst>
          </p:cNvPr>
          <p:cNvSpPr>
            <a:spLocks noChangeAspect="1" noChangeArrowheads="1"/>
          </p:cNvSpPr>
          <p:nvPr/>
        </p:nvSpPr>
        <p:spPr bwMode="auto">
          <a:xfrm>
            <a:off x="1981200" y="315576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30" name="Table 29">
            <a:extLst>
              <a:ext uri="{FF2B5EF4-FFF2-40B4-BE49-F238E27FC236}">
                <a16:creationId xmlns:a16="http://schemas.microsoft.com/office/drawing/2014/main" id="{969EB6A8-6F6E-264B-7073-B434D0497EC6}"/>
              </a:ext>
            </a:extLst>
          </p:cNvPr>
          <p:cNvGraphicFramePr>
            <a:graphicFrameLocks noGrp="1"/>
          </p:cNvGraphicFramePr>
          <p:nvPr>
            <p:extLst>
              <p:ext uri="{D42A27DB-BD31-4B8C-83A1-F6EECF244321}">
                <p14:modId xmlns:p14="http://schemas.microsoft.com/office/powerpoint/2010/main" val="2852462732"/>
              </p:ext>
            </p:extLst>
          </p:nvPr>
        </p:nvGraphicFramePr>
        <p:xfrm>
          <a:off x="1524000" y="4020409"/>
          <a:ext cx="8229600" cy="1463040"/>
        </p:xfrm>
        <a:graphic>
          <a:graphicData uri="http://schemas.openxmlformats.org/drawingml/2006/table">
            <a:tbl>
              <a:tblPr/>
              <a:tblGrid>
                <a:gridCol w="2057400">
                  <a:extLst>
                    <a:ext uri="{9D8B030D-6E8A-4147-A177-3AD203B41FA5}">
                      <a16:colId xmlns:a16="http://schemas.microsoft.com/office/drawing/2014/main" val="309918217"/>
                    </a:ext>
                  </a:extLst>
                </a:gridCol>
                <a:gridCol w="2057400">
                  <a:extLst>
                    <a:ext uri="{9D8B030D-6E8A-4147-A177-3AD203B41FA5}">
                      <a16:colId xmlns:a16="http://schemas.microsoft.com/office/drawing/2014/main" val="1578611836"/>
                    </a:ext>
                  </a:extLst>
                </a:gridCol>
                <a:gridCol w="2057400">
                  <a:extLst>
                    <a:ext uri="{9D8B030D-6E8A-4147-A177-3AD203B41FA5}">
                      <a16:colId xmlns:a16="http://schemas.microsoft.com/office/drawing/2014/main" val="1910438645"/>
                    </a:ext>
                  </a:extLst>
                </a:gridCol>
                <a:gridCol w="2057400">
                  <a:extLst>
                    <a:ext uri="{9D8B030D-6E8A-4147-A177-3AD203B41FA5}">
                      <a16:colId xmlns:a16="http://schemas.microsoft.com/office/drawing/2014/main" val="2801359913"/>
                    </a:ext>
                  </a:extLst>
                </a:gridCol>
              </a:tblGrid>
              <a:tr h="0">
                <a:tc>
                  <a:txBody>
                    <a:bodyPr/>
                    <a:lstStyle/>
                    <a:p>
                      <a:pPr algn="ctr"/>
                      <a:r>
                        <a:rPr lang="en-US">
                          <a:effectLst/>
                        </a:rPr>
                        <a:t>Control Type</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i="1" dirty="0" err="1">
                          <a:effectLst/>
                        </a:rPr>
                        <a:t>K</a:t>
                      </a:r>
                      <a:r>
                        <a:rPr lang="en-US" i="1" baseline="-25000" dirty="0" err="1">
                          <a:effectLst/>
                        </a:rPr>
                        <a:t>p</a:t>
                      </a:r>
                      <a:endParaRPr lang="en-US" i="1" baseline="-25000" dirty="0">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i="1" dirty="0">
                          <a:effectLst/>
                        </a:rPr>
                        <a:t>K</a:t>
                      </a:r>
                      <a:r>
                        <a:rPr lang="en-US" i="1" baseline="-25000" dirty="0">
                          <a:effectLst/>
                        </a:rPr>
                        <a:t>i</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i="1" dirty="0" err="1">
                          <a:effectLst/>
                        </a:rPr>
                        <a:t>K</a:t>
                      </a:r>
                      <a:r>
                        <a:rPr lang="en-US" i="1" baseline="-25000" dirty="0" err="1">
                          <a:effectLst/>
                        </a:rPr>
                        <a:t>d</a:t>
                      </a:r>
                      <a:endParaRPr lang="en-US" i="1" baseline="-25000" dirty="0">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74169388"/>
                  </a:ext>
                </a:extLst>
              </a:tr>
              <a:tr h="0">
                <a:tc>
                  <a:txBody>
                    <a:bodyPr/>
                    <a:lstStyle/>
                    <a:p>
                      <a:pPr algn="ctr"/>
                      <a:r>
                        <a:rPr lang="en-US" i="1">
                          <a:effectLst/>
                        </a:rPr>
                        <a:t>P</a:t>
                      </a:r>
                      <a:endParaRPr lang="en-US">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i="0" dirty="0">
                          <a:effectLst/>
                        </a:rPr>
                        <a:t>0.50K</a:t>
                      </a:r>
                      <a:r>
                        <a:rPr lang="en-US" i="0" baseline="-25000" dirty="0">
                          <a:effectLst/>
                        </a:rPr>
                        <a:t>u</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i="0">
                          <a:effectLst/>
                        </a:rPr>
                        <a:t>—</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i="0">
                          <a:effectLst/>
                        </a:rPr>
                        <a:t>—</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652900016"/>
                  </a:ext>
                </a:extLst>
              </a:tr>
              <a:tr h="0">
                <a:tc>
                  <a:txBody>
                    <a:bodyPr/>
                    <a:lstStyle/>
                    <a:p>
                      <a:pPr algn="ctr"/>
                      <a:r>
                        <a:rPr lang="en-US" i="1" dirty="0">
                          <a:effectLst/>
                        </a:rPr>
                        <a:t>PI</a:t>
                      </a:r>
                      <a:endParaRPr lang="en-US" dirty="0">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i="0" dirty="0">
                          <a:effectLst/>
                        </a:rPr>
                        <a:t>0.45K</a:t>
                      </a:r>
                      <a:r>
                        <a:rPr lang="en-US" i="0" baseline="-25000" dirty="0">
                          <a:effectLst/>
                        </a:rPr>
                        <a:t>u</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i="0" dirty="0">
                          <a:effectLst/>
                        </a:rPr>
                        <a:t>0.54K</a:t>
                      </a:r>
                      <a:r>
                        <a:rPr lang="en-US" i="0" baseline="-25000" dirty="0">
                          <a:effectLst/>
                        </a:rPr>
                        <a:t>u</a:t>
                      </a:r>
                      <a:r>
                        <a:rPr lang="en-US" i="0" dirty="0">
                          <a:effectLst/>
                        </a:rPr>
                        <a:t>/T</a:t>
                      </a:r>
                      <a:r>
                        <a:rPr lang="en-US" i="0" baseline="-25000" dirty="0">
                          <a:effectLst/>
                        </a:rPr>
                        <a:t>u</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i="0">
                          <a:effectLst/>
                        </a:rPr>
                        <a:t>—</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664562251"/>
                  </a:ext>
                </a:extLst>
              </a:tr>
              <a:tr h="0">
                <a:tc>
                  <a:txBody>
                    <a:bodyPr/>
                    <a:lstStyle/>
                    <a:p>
                      <a:pPr algn="ctr"/>
                      <a:r>
                        <a:rPr lang="en-US" i="1">
                          <a:effectLst/>
                        </a:rPr>
                        <a:t>PID</a:t>
                      </a:r>
                      <a:endParaRPr lang="en-US">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i="0" dirty="0">
                          <a:effectLst/>
                        </a:rPr>
                        <a:t>0.60K</a:t>
                      </a:r>
                      <a:r>
                        <a:rPr lang="en-US" i="0" baseline="-25000" dirty="0">
                          <a:effectLst/>
                        </a:rPr>
                        <a:t>u</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i="0" dirty="0">
                          <a:effectLst/>
                        </a:rPr>
                        <a:t>1.2K</a:t>
                      </a:r>
                      <a:r>
                        <a:rPr lang="en-US" i="0" baseline="-25000" dirty="0">
                          <a:effectLst/>
                        </a:rPr>
                        <a:t>u</a:t>
                      </a:r>
                      <a:r>
                        <a:rPr lang="en-US" i="0" dirty="0">
                          <a:effectLst/>
                        </a:rPr>
                        <a:t>/T</a:t>
                      </a:r>
                      <a:r>
                        <a:rPr lang="en-US" i="0" baseline="-25000" dirty="0">
                          <a:effectLst/>
                        </a:rPr>
                        <a:t>u</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i="0" dirty="0">
                          <a:effectLst/>
                        </a:rPr>
                        <a:t>3K</a:t>
                      </a:r>
                      <a:r>
                        <a:rPr lang="en-US" i="0" baseline="-25000" dirty="0">
                          <a:effectLst/>
                        </a:rPr>
                        <a:t>u</a:t>
                      </a:r>
                      <a:r>
                        <a:rPr lang="en-US" i="0" dirty="0">
                          <a:effectLst/>
                        </a:rPr>
                        <a:t>T</a:t>
                      </a:r>
                      <a:r>
                        <a:rPr lang="en-US" i="0" baseline="-25000" dirty="0">
                          <a:effectLst/>
                        </a:rPr>
                        <a:t>u</a:t>
                      </a:r>
                      <a:r>
                        <a:rPr lang="en-US" i="0" dirty="0">
                          <a:effectLst/>
                        </a:rPr>
                        <a:t>/40</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534352068"/>
                  </a:ext>
                </a:extLst>
              </a:tr>
            </a:tbl>
          </a:graphicData>
        </a:graphic>
      </p:graphicFrame>
      <p:sp>
        <p:nvSpPr>
          <p:cNvPr id="31" name="AutoShape 19" descr="K_{p}">
            <a:extLst>
              <a:ext uri="{FF2B5EF4-FFF2-40B4-BE49-F238E27FC236}">
                <a16:creationId xmlns:a16="http://schemas.microsoft.com/office/drawing/2014/main" id="{D2A07AE2-5DD9-3637-3615-415D0DBCE09F}"/>
              </a:ext>
            </a:extLst>
          </p:cNvPr>
          <p:cNvSpPr>
            <a:spLocks noChangeAspect="1" noChangeArrowheads="1"/>
          </p:cNvSpPr>
          <p:nvPr/>
        </p:nvSpPr>
        <p:spPr bwMode="auto">
          <a:xfrm>
            <a:off x="1981200" y="367988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AutoShape 20" descr="K_{i}">
            <a:extLst>
              <a:ext uri="{FF2B5EF4-FFF2-40B4-BE49-F238E27FC236}">
                <a16:creationId xmlns:a16="http://schemas.microsoft.com/office/drawing/2014/main" id="{84115E5A-0A96-51FF-22C1-CB31F2C3084E}"/>
              </a:ext>
            </a:extLst>
          </p:cNvPr>
          <p:cNvSpPr>
            <a:spLocks noChangeAspect="1" noChangeArrowheads="1"/>
          </p:cNvSpPr>
          <p:nvPr/>
        </p:nvSpPr>
        <p:spPr bwMode="auto">
          <a:xfrm>
            <a:off x="1981200" y="367988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AutoShape 21" descr="K_{d}">
            <a:extLst>
              <a:ext uri="{FF2B5EF4-FFF2-40B4-BE49-F238E27FC236}">
                <a16:creationId xmlns:a16="http://schemas.microsoft.com/office/drawing/2014/main" id="{BA73D529-6A45-1F0B-1634-F2945BC65C0C}"/>
              </a:ext>
            </a:extLst>
          </p:cNvPr>
          <p:cNvSpPr>
            <a:spLocks noChangeAspect="1" noChangeArrowheads="1"/>
          </p:cNvSpPr>
          <p:nvPr/>
        </p:nvSpPr>
        <p:spPr bwMode="auto">
          <a:xfrm>
            <a:off x="1981200" y="367988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AutoShape 22" descr="0.50{K_{u}}">
            <a:extLst>
              <a:ext uri="{FF2B5EF4-FFF2-40B4-BE49-F238E27FC236}">
                <a16:creationId xmlns:a16="http://schemas.microsoft.com/office/drawing/2014/main" id="{32BA1D9D-0EAC-9F49-1552-DE4831FF82C2}"/>
              </a:ext>
            </a:extLst>
          </p:cNvPr>
          <p:cNvSpPr>
            <a:spLocks noChangeAspect="1" noChangeArrowheads="1"/>
          </p:cNvSpPr>
          <p:nvPr/>
        </p:nvSpPr>
        <p:spPr bwMode="auto">
          <a:xfrm>
            <a:off x="1981200" y="367988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AutoShape 23" descr="0.45{K_{u}}">
            <a:extLst>
              <a:ext uri="{FF2B5EF4-FFF2-40B4-BE49-F238E27FC236}">
                <a16:creationId xmlns:a16="http://schemas.microsoft.com/office/drawing/2014/main" id="{36F3FEBD-B5BE-F75C-CEE4-2C78D59FE5F2}"/>
              </a:ext>
            </a:extLst>
          </p:cNvPr>
          <p:cNvSpPr>
            <a:spLocks noChangeAspect="1" noChangeArrowheads="1"/>
          </p:cNvSpPr>
          <p:nvPr/>
        </p:nvSpPr>
        <p:spPr bwMode="auto">
          <a:xfrm>
            <a:off x="1981200" y="367988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AutoShape 24" descr="{\displaystyle 0.54{K_{u}}/T_{u}}">
            <a:extLst>
              <a:ext uri="{FF2B5EF4-FFF2-40B4-BE49-F238E27FC236}">
                <a16:creationId xmlns:a16="http://schemas.microsoft.com/office/drawing/2014/main" id="{1995CE2A-8136-B4A4-8831-3636A1499301}"/>
              </a:ext>
            </a:extLst>
          </p:cNvPr>
          <p:cNvSpPr>
            <a:spLocks noChangeAspect="1" noChangeArrowheads="1"/>
          </p:cNvSpPr>
          <p:nvPr/>
        </p:nvSpPr>
        <p:spPr bwMode="auto">
          <a:xfrm>
            <a:off x="1981200" y="367988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AutoShape 25" descr="0.60{K_{u}}">
            <a:extLst>
              <a:ext uri="{FF2B5EF4-FFF2-40B4-BE49-F238E27FC236}">
                <a16:creationId xmlns:a16="http://schemas.microsoft.com/office/drawing/2014/main" id="{973F1DA3-B7B3-66F8-42A3-FC33354712B6}"/>
              </a:ext>
            </a:extLst>
          </p:cNvPr>
          <p:cNvSpPr>
            <a:spLocks noChangeAspect="1" noChangeArrowheads="1"/>
          </p:cNvSpPr>
          <p:nvPr/>
        </p:nvSpPr>
        <p:spPr bwMode="auto">
          <a:xfrm>
            <a:off x="1981200" y="367988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AutoShape 26" descr="{\displaystyle 1.2{K_{u}}/T_{u}}">
            <a:extLst>
              <a:ext uri="{FF2B5EF4-FFF2-40B4-BE49-F238E27FC236}">
                <a16:creationId xmlns:a16="http://schemas.microsoft.com/office/drawing/2014/main" id="{23D66B58-41D9-AD78-BDB0-D3C7D09F46B7}"/>
              </a:ext>
            </a:extLst>
          </p:cNvPr>
          <p:cNvSpPr>
            <a:spLocks noChangeAspect="1" noChangeArrowheads="1"/>
          </p:cNvSpPr>
          <p:nvPr/>
        </p:nvSpPr>
        <p:spPr bwMode="auto">
          <a:xfrm>
            <a:off x="1981200" y="367988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AutoShape 27" descr="{\displaystyle 3{K_{u}}{T_{u}}/40}">
            <a:extLst>
              <a:ext uri="{FF2B5EF4-FFF2-40B4-BE49-F238E27FC236}">
                <a16:creationId xmlns:a16="http://schemas.microsoft.com/office/drawing/2014/main" id="{BD0C122F-846A-C805-9097-F5AEE2D3C0AE}"/>
              </a:ext>
            </a:extLst>
          </p:cNvPr>
          <p:cNvSpPr>
            <a:spLocks noChangeAspect="1" noChangeArrowheads="1"/>
          </p:cNvSpPr>
          <p:nvPr/>
        </p:nvSpPr>
        <p:spPr bwMode="auto">
          <a:xfrm>
            <a:off x="1981200" y="367988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15545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references</a:t>
            </a:r>
          </a:p>
        </p:txBody>
      </p:sp>
      <p:sp>
        <p:nvSpPr>
          <p:cNvPr id="3" name="Content Placeholder 2"/>
          <p:cNvSpPr>
            <a:spLocks noGrp="1"/>
          </p:cNvSpPr>
          <p:nvPr>
            <p:ph idx="1"/>
          </p:nvPr>
        </p:nvSpPr>
        <p:spPr>
          <a:xfrm>
            <a:off x="1981200" y="1417639"/>
            <a:ext cx="8605520" cy="4525963"/>
          </a:xfrm>
        </p:spPr>
        <p:txBody>
          <a:bodyPr>
            <a:normAutofit lnSpcReduction="10000"/>
          </a:bodyPr>
          <a:lstStyle/>
          <a:p>
            <a:r>
              <a:rPr lang="en-US" sz="1800" dirty="0"/>
              <a:t>“Measurement Systems: application and design”, Ernest O. </a:t>
            </a:r>
            <a:r>
              <a:rPr lang="en-US" sz="1800" dirty="0" err="1"/>
              <a:t>Doebelin</a:t>
            </a:r>
            <a:endParaRPr lang="en-US" sz="1800" dirty="0"/>
          </a:p>
          <a:p>
            <a:endParaRPr lang="en-US" sz="1800" dirty="0"/>
          </a:p>
          <a:p>
            <a:r>
              <a:rPr lang="en-US" sz="1800" dirty="0">
                <a:hlinkClick r:id="rId2"/>
              </a:rPr>
              <a:t>https://en.wikipedia.org/wiki/PID_controller</a:t>
            </a:r>
            <a:endParaRPr lang="en-US" sz="1800" dirty="0"/>
          </a:p>
          <a:p>
            <a:r>
              <a:rPr lang="en-US" sz="1800" dirty="0">
                <a:hlinkClick r:id="rId3"/>
              </a:rPr>
              <a:t>https://en.wikipedia.org/wiki/Operational_amplifier</a:t>
            </a:r>
            <a:endParaRPr lang="en-US" sz="1800" dirty="0"/>
          </a:p>
          <a:p>
            <a:r>
              <a:rPr lang="en-US" sz="1800" dirty="0">
                <a:hlinkClick r:id="rId4"/>
              </a:rPr>
              <a:t>https://en.wikipedia.org/wiki/Operational_amplifier_applications</a:t>
            </a:r>
            <a:endParaRPr lang="en-US" sz="1800" dirty="0"/>
          </a:p>
          <a:p>
            <a:r>
              <a:rPr lang="en-US" sz="1800" dirty="0">
                <a:hlinkClick r:id="rId5"/>
              </a:rPr>
              <a:t>http://brettbeauregard.com/blog/2011/04/improving-the-beginners-pid-introduction/</a:t>
            </a:r>
            <a:endParaRPr lang="en-US" sz="1800" dirty="0"/>
          </a:p>
          <a:p>
            <a:r>
              <a:rPr lang="en-US" sz="1800" dirty="0"/>
              <a:t>Alain de </a:t>
            </a:r>
            <a:r>
              <a:rPr lang="en-US" sz="1800" dirty="0" err="1"/>
              <a:t>Cheveigné</a:t>
            </a:r>
            <a:r>
              <a:rPr lang="en-US" sz="1800" dirty="0"/>
              <a:t>, Israel </a:t>
            </a:r>
            <a:r>
              <a:rPr lang="en-US" sz="1800" dirty="0" err="1"/>
              <a:t>Nelken</a:t>
            </a:r>
            <a:r>
              <a:rPr lang="en-US" sz="1800" dirty="0"/>
              <a:t>, “Filters: When, Why, and How (Not) to Use Them”, Neuron </a:t>
            </a:r>
            <a:r>
              <a:rPr lang="en-US" sz="1800" b="1" dirty="0"/>
              <a:t>102</a:t>
            </a:r>
            <a:r>
              <a:rPr lang="en-US" sz="1800" dirty="0"/>
              <a:t>, 280-293 (2019). </a:t>
            </a:r>
            <a:r>
              <a:rPr lang="en-US" sz="1800" dirty="0">
                <a:hlinkClick r:id="rId6"/>
              </a:rPr>
              <a:t>https://doi.org/10.1016/j.neuron.2019.02.039</a:t>
            </a:r>
            <a:r>
              <a:rPr lang="en-US" sz="1800" dirty="0"/>
              <a:t>.</a:t>
            </a:r>
          </a:p>
          <a:p>
            <a:r>
              <a:rPr lang="en-US" sz="1800" dirty="0">
                <a:hlinkClick r:id="rId7"/>
              </a:rPr>
              <a:t>https://www.halvorsen.blog/documents/programming/python/resources/powerpoints/Python%20for%20Control%20Engineering.pdf</a:t>
            </a:r>
            <a:endParaRPr lang="en-US" sz="1800" dirty="0"/>
          </a:p>
          <a:p>
            <a:r>
              <a:rPr lang="en-US" sz="1800" dirty="0">
                <a:hlinkClick r:id="rId8"/>
              </a:rPr>
              <a:t>https://www.allaboutcircuits.com/technical-articles/negative-feedback-part-3-improving-noise-linearity-and-impedance/</a:t>
            </a:r>
            <a:endParaRPr lang="en-US" sz="1800" dirty="0"/>
          </a:p>
          <a:p>
            <a:pPr marL="0" indent="0">
              <a:buNone/>
            </a:pPr>
            <a:endParaRPr lang="en-US" sz="1800" dirty="0"/>
          </a:p>
          <a:p>
            <a:endParaRPr lang="en-US" sz="1800" dirty="0"/>
          </a:p>
        </p:txBody>
      </p:sp>
    </p:spTree>
    <p:extLst>
      <p:ext uri="{BB962C8B-B14F-4D97-AF65-F5344CB8AC3E}">
        <p14:creationId xmlns:p14="http://schemas.microsoft.com/office/powerpoint/2010/main" val="2016127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 engineering analysis</a:t>
            </a:r>
          </a:p>
        </p:txBody>
      </p:sp>
      <p:sp>
        <p:nvSpPr>
          <p:cNvPr id="3" name="Content Placeholder 2"/>
          <p:cNvSpPr>
            <a:spLocks noGrp="1"/>
          </p:cNvSpPr>
          <p:nvPr>
            <p:ph idx="1"/>
          </p:nvPr>
        </p:nvSpPr>
        <p:spPr>
          <a:xfrm>
            <a:off x="1981200" y="1600201"/>
            <a:ext cx="8493760" cy="4525963"/>
          </a:xfrm>
        </p:spPr>
        <p:txBody>
          <a:bodyPr/>
          <a:lstStyle/>
          <a:p>
            <a:r>
              <a:rPr lang="en-US" dirty="0"/>
              <a:t>“engineering” = “actually doing the thing”</a:t>
            </a:r>
          </a:p>
          <a:p>
            <a:r>
              <a:rPr lang="en-US" dirty="0"/>
              <a:t>Point is to solve a problem</a:t>
            </a:r>
          </a:p>
          <a:p>
            <a:r>
              <a:rPr lang="en-US" dirty="0"/>
              <a:t>Both theoretical and experimental problem-solving methods used in concert</a:t>
            </a:r>
          </a:p>
          <a:p>
            <a:r>
              <a:rPr lang="en-US" dirty="0"/>
              <a:t>Some general points follow</a:t>
            </a:r>
          </a:p>
        </p:txBody>
      </p:sp>
    </p:spTree>
    <p:extLst>
      <p:ext uri="{BB962C8B-B14F-4D97-AF65-F5344CB8AC3E}">
        <p14:creationId xmlns:p14="http://schemas.microsoft.com/office/powerpoint/2010/main" val="1081067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Theoretical methods</a:t>
            </a:r>
          </a:p>
        </p:txBody>
      </p:sp>
      <p:sp>
        <p:nvSpPr>
          <p:cNvPr id="3" name="Content Placeholder 2"/>
          <p:cNvSpPr>
            <a:spLocks noGrp="1"/>
          </p:cNvSpPr>
          <p:nvPr>
            <p:ph idx="1"/>
          </p:nvPr>
        </p:nvSpPr>
        <p:spPr>
          <a:xfrm>
            <a:off x="1439917" y="1424837"/>
            <a:ext cx="10515600" cy="4525963"/>
          </a:xfrm>
        </p:spPr>
        <p:txBody>
          <a:bodyPr>
            <a:normAutofit/>
          </a:bodyPr>
          <a:lstStyle/>
          <a:p>
            <a:r>
              <a:rPr lang="en-US" sz="2800" dirty="0"/>
              <a:t>Results often for general rather than restricted case</a:t>
            </a:r>
          </a:p>
          <a:p>
            <a:r>
              <a:rPr lang="en-US" sz="2800" dirty="0"/>
              <a:t>Necessarily require simplifying assumptions: modeling is </a:t>
            </a:r>
            <a:r>
              <a:rPr lang="en-US" sz="2800" i="1" dirty="0"/>
              <a:t>always</a:t>
            </a:r>
            <a:r>
              <a:rPr lang="en-US" sz="2800" dirty="0"/>
              <a:t> different from reality</a:t>
            </a:r>
          </a:p>
          <a:p>
            <a:r>
              <a:rPr lang="en-US" sz="2800" dirty="0"/>
              <a:t>Math may be complicated ... numerical only</a:t>
            </a:r>
          </a:p>
          <a:p>
            <a:r>
              <a:rPr lang="en-US" sz="2800" dirty="0"/>
              <a:t>May require extensive computing but </a:t>
            </a:r>
            <a:r>
              <a:rPr lang="en-US" sz="2800" i="1" dirty="0"/>
              <a:t>not</a:t>
            </a:r>
            <a:r>
              <a:rPr lang="en-US" sz="2800" dirty="0"/>
              <a:t> lab space …</a:t>
            </a:r>
          </a:p>
          <a:p>
            <a:r>
              <a:rPr lang="en-US" sz="2800" dirty="0"/>
              <a:t>Smaller time delay associated compared to experiment</a:t>
            </a:r>
          </a:p>
          <a:p>
            <a:pPr lvl="1"/>
            <a:r>
              <a:rPr lang="en-US" sz="2400" dirty="0"/>
              <a:t>(no setup/acquisition/</a:t>
            </a:r>
            <a:r>
              <a:rPr lang="en-US" sz="2400" dirty="0" err="1"/>
              <a:t>etc</a:t>
            </a:r>
            <a:r>
              <a:rPr lang="en-US" sz="2400" dirty="0"/>
              <a:t>)</a:t>
            </a:r>
          </a:p>
        </p:txBody>
      </p:sp>
    </p:spTree>
    <p:extLst>
      <p:ext uri="{BB962C8B-B14F-4D97-AF65-F5344CB8AC3E}">
        <p14:creationId xmlns:p14="http://schemas.microsoft.com/office/powerpoint/2010/main" val="3502121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 models</a:t>
            </a:r>
          </a:p>
        </p:txBody>
      </p:sp>
      <p:sp>
        <p:nvSpPr>
          <p:cNvPr id="3" name="Content Placeholder 2"/>
          <p:cNvSpPr>
            <a:spLocks noGrp="1"/>
          </p:cNvSpPr>
          <p:nvPr>
            <p:ph idx="1"/>
          </p:nvPr>
        </p:nvSpPr>
        <p:spPr>
          <a:xfrm>
            <a:off x="1082566" y="1462415"/>
            <a:ext cx="10271234" cy="4525963"/>
          </a:xfrm>
        </p:spPr>
        <p:txBody>
          <a:bodyPr>
            <a:normAutofit/>
          </a:bodyPr>
          <a:lstStyle/>
          <a:p>
            <a:r>
              <a:rPr lang="en-US" sz="2800" dirty="0"/>
              <a:t>Often specific to system under study (generalization possible but limited)</a:t>
            </a:r>
          </a:p>
          <a:p>
            <a:r>
              <a:rPr lang="en-US" sz="2800" dirty="0"/>
              <a:t>No simplifying assumptions needed – can run on actual system</a:t>
            </a:r>
          </a:p>
          <a:p>
            <a:r>
              <a:rPr lang="en-US" sz="2800" dirty="0"/>
              <a:t>Require accurate measurements – can be expensive or complicated … </a:t>
            </a:r>
          </a:p>
          <a:p>
            <a:r>
              <a:rPr lang="en-US" sz="2800" dirty="0"/>
              <a:t>Actual system or scale model required</a:t>
            </a:r>
          </a:p>
          <a:p>
            <a:r>
              <a:rPr lang="en-US" sz="2800" dirty="0"/>
              <a:t>Considerable time required to design/build/debug</a:t>
            </a:r>
          </a:p>
        </p:txBody>
      </p:sp>
    </p:spTree>
    <p:extLst>
      <p:ext uri="{BB962C8B-B14F-4D97-AF65-F5344CB8AC3E}">
        <p14:creationId xmlns:p14="http://schemas.microsoft.com/office/powerpoint/2010/main" val="2061859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2607"/>
            <a:ext cx="10515600" cy="1325563"/>
          </a:xfrm>
        </p:spPr>
        <p:txBody>
          <a:bodyPr>
            <a:noAutofit/>
          </a:bodyPr>
          <a:lstStyle/>
          <a:p>
            <a:r>
              <a:rPr lang="en-US" sz="3200" dirty="0"/>
              <a:t>Types of experimental-analysis problems</a:t>
            </a:r>
          </a:p>
        </p:txBody>
      </p:sp>
      <p:sp>
        <p:nvSpPr>
          <p:cNvPr id="3" name="Content Placeholder 2"/>
          <p:cNvSpPr>
            <a:spLocks noGrp="1"/>
          </p:cNvSpPr>
          <p:nvPr>
            <p:ph idx="1"/>
          </p:nvPr>
        </p:nvSpPr>
        <p:spPr>
          <a:xfrm>
            <a:off x="1292772" y="1417639"/>
            <a:ext cx="10061028" cy="4525963"/>
          </a:xfrm>
        </p:spPr>
        <p:txBody>
          <a:bodyPr>
            <a:normAutofit/>
          </a:bodyPr>
          <a:lstStyle/>
          <a:p>
            <a:r>
              <a:rPr lang="en-US" sz="2800" dirty="0"/>
              <a:t>Test validity of a theoretical prediction</a:t>
            </a:r>
          </a:p>
          <a:p>
            <a:r>
              <a:rPr lang="en-US" sz="2800" dirty="0"/>
              <a:t>Formulate generalized empirical relationship where good theory does not exist (e.g. fluids)</a:t>
            </a:r>
          </a:p>
          <a:p>
            <a:r>
              <a:rPr lang="en-US" sz="2800" dirty="0"/>
              <a:t>Determination of parameters for material, component, or system (e.g., efficiency)</a:t>
            </a:r>
          </a:p>
          <a:p>
            <a:r>
              <a:rPr lang="en-US" sz="2800" dirty="0"/>
              <a:t>Study of phenomena to help develop theory</a:t>
            </a:r>
          </a:p>
          <a:p>
            <a:r>
              <a:rPr lang="en-US" sz="2800" dirty="0"/>
              <a:t>Solution of equations by analogy (e.g., solid state gravitation analogues)</a:t>
            </a:r>
          </a:p>
        </p:txBody>
      </p:sp>
    </p:spTree>
    <p:extLst>
      <p:ext uri="{BB962C8B-B14F-4D97-AF65-F5344CB8AC3E}">
        <p14:creationId xmlns:p14="http://schemas.microsoft.com/office/powerpoint/2010/main" val="1230087583"/>
      </p:ext>
    </p:extLst>
  </p:cSld>
  <p:clrMapOvr>
    <a:masterClrMapping/>
  </p:clrMapOvr>
</p:sld>
</file>

<file path=ppt/theme/theme1.xml><?xml version="1.0" encoding="utf-8"?>
<a:theme xmlns:a="http://schemas.openxmlformats.org/drawingml/2006/main" name="UA_POWERPOINT_TEMPLATE_Option3_wide">
  <a:themeElements>
    <a:clrScheme name="UA Theme Color 1">
      <a:dk1>
        <a:srgbClr val="000000"/>
      </a:dk1>
      <a:lt1>
        <a:srgbClr val="FFFFFF"/>
      </a:lt1>
      <a:dk2>
        <a:srgbClr val="990000"/>
      </a:dk2>
      <a:lt2>
        <a:srgbClr val="EAEAEA"/>
      </a:lt2>
      <a:accent1>
        <a:srgbClr val="941100"/>
      </a:accent1>
      <a:accent2>
        <a:srgbClr val="D00001"/>
      </a:accent2>
      <a:accent3>
        <a:srgbClr val="FF0002"/>
      </a:accent3>
      <a:accent4>
        <a:srgbClr val="FF5959"/>
      </a:accent4>
      <a:accent5>
        <a:srgbClr val="FF8074"/>
      </a:accent5>
      <a:accent6>
        <a:srgbClr val="FFA087"/>
      </a:accent6>
      <a:hlink>
        <a:srgbClr val="A9A9A9"/>
      </a:hlink>
      <a:folHlink>
        <a:srgbClr val="D5D5D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A_POWERPOINT_TEMPLATE_Option3" id="{1A3B40E7-61B2-1A4A-80ED-55FE70C4B4C1}" vid="{09F5B091-7A7F-414B-861E-0F4E76A7D9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UA_POWERPOINT_TEMPLATE_Option3_wide</Template>
  <TotalTime>10340</TotalTime>
  <Words>3619</Words>
  <Application>Microsoft Macintosh PowerPoint</Application>
  <PresentationFormat>Widescreen</PresentationFormat>
  <Paragraphs>617</Paragraphs>
  <Slides>59</Slides>
  <Notes>1</Notes>
  <HiddenSlides>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59</vt:i4>
      </vt:variant>
    </vt:vector>
  </HeadingPairs>
  <TitlesOfParts>
    <vt:vector size="63" baseType="lpstr">
      <vt:lpstr>Arial</vt:lpstr>
      <vt:lpstr>Calibri</vt:lpstr>
      <vt:lpstr>Verdana</vt:lpstr>
      <vt:lpstr>UA_POWERPOINT_TEMPLATE_Option3_wide</vt:lpstr>
      <vt:lpstr>Process and measurement control</vt:lpstr>
      <vt:lpstr>General scheme</vt:lpstr>
      <vt:lpstr>Monitoring</vt:lpstr>
      <vt:lpstr>Control </vt:lpstr>
      <vt:lpstr>Control (closed loop)</vt:lpstr>
      <vt:lpstr>Experimental engineering analysis</vt:lpstr>
      <vt:lpstr>Theoretical methods</vt:lpstr>
      <vt:lpstr>Experimental models</vt:lpstr>
      <vt:lpstr>Types of experimental-analysis problems</vt:lpstr>
      <vt:lpstr>Description of Instruments</vt:lpstr>
      <vt:lpstr>Possible arrangement of elements</vt:lpstr>
      <vt:lpstr>Primary sensing element</vt:lpstr>
      <vt:lpstr>Variable conversion element</vt:lpstr>
      <vt:lpstr>Variable manipulation element</vt:lpstr>
      <vt:lpstr>Data transmission/ storage / presentation</vt:lpstr>
      <vt:lpstr>Example: spring pressure gauge</vt:lpstr>
      <vt:lpstr>Methods for correcting interfering &amp; modifying inputs</vt:lpstr>
      <vt:lpstr>Inputs</vt:lpstr>
      <vt:lpstr>Strain gauge</vt:lpstr>
      <vt:lpstr>Strain gauge</vt:lpstr>
      <vt:lpstr>Issues</vt:lpstr>
      <vt:lpstr>Inherent sensitivity method</vt:lpstr>
      <vt:lpstr>Common mode signals – shielding is also key</vt:lpstr>
      <vt:lpstr>Method of high-gain feedback</vt:lpstr>
      <vt:lpstr>Open-loop system</vt:lpstr>
      <vt:lpstr>Closed-loop system</vt:lpstr>
      <vt:lpstr>Closed-loop system</vt:lpstr>
      <vt:lpstr>Method of high-gain feedback</vt:lpstr>
      <vt:lpstr>Method of high-gain feedback</vt:lpstr>
      <vt:lpstr>Feedback example</vt:lpstr>
      <vt:lpstr>Feedback example</vt:lpstr>
      <vt:lpstr>Feedback example</vt:lpstr>
      <vt:lpstr>Noise</vt:lpstr>
      <vt:lpstr>Noise: dual amp - low gain low noise stage 1</vt:lpstr>
      <vt:lpstr>Noise in feedback systems</vt:lpstr>
      <vt:lpstr>Filtering</vt:lpstr>
      <vt:lpstr>Filtering</vt:lpstr>
      <vt:lpstr>Examples</vt:lpstr>
      <vt:lpstr>Passive RC output filter</vt:lpstr>
      <vt:lpstr>Pneumatic filter</vt:lpstr>
      <vt:lpstr>Chopper</vt:lpstr>
      <vt:lpstr>Method of opposing inputs</vt:lpstr>
      <vt:lpstr>Process control (PID)</vt:lpstr>
      <vt:lpstr>PID</vt:lpstr>
      <vt:lpstr>Proportional</vt:lpstr>
      <vt:lpstr>Integral</vt:lpstr>
      <vt:lpstr>You guessed it, Derivative</vt:lpstr>
      <vt:lpstr>PID control</vt:lpstr>
      <vt:lpstr>Math</vt:lpstr>
      <vt:lpstr>Control loop example: robotic arm</vt:lpstr>
      <vt:lpstr>Effect of P,I,D on step response</vt:lpstr>
      <vt:lpstr>P alone (fix I, D)</vt:lpstr>
      <vt:lpstr>I alone (fix P, D)</vt:lpstr>
      <vt:lpstr>D alone (fix P, I)</vt:lpstr>
      <vt:lpstr>PID</vt:lpstr>
      <vt:lpstr>PID </vt:lpstr>
      <vt:lpstr>Tuning</vt:lpstr>
      <vt:lpstr>Tuning</vt:lpstr>
      <vt:lpstr>references</vt:lpstr>
    </vt:vector>
  </TitlesOfParts>
  <Company>UA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Doug Shinholster</dc:creator>
  <cp:lastModifiedBy>Patrick LeClair</cp:lastModifiedBy>
  <cp:revision>74</cp:revision>
  <dcterms:created xsi:type="dcterms:W3CDTF">2015-08-27T16:35:41Z</dcterms:created>
  <dcterms:modified xsi:type="dcterms:W3CDTF">2022-10-04T16:21:24Z</dcterms:modified>
</cp:coreProperties>
</file>